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1"/>
  </p:sldMasterIdLst>
  <p:sldIdLst>
    <p:sldId id="256" r:id="rId2"/>
    <p:sldId id="257" r:id="rId3"/>
    <p:sldId id="258" r:id="rId4"/>
    <p:sldId id="259" r:id="rId5"/>
    <p:sldId id="267" r:id="rId6"/>
    <p:sldId id="268" r:id="rId7"/>
    <p:sldId id="269" r:id="rId8"/>
    <p:sldId id="310" r:id="rId9"/>
    <p:sldId id="270" r:id="rId10"/>
    <p:sldId id="272" r:id="rId11"/>
    <p:sldId id="273" r:id="rId12"/>
    <p:sldId id="278" r:id="rId13"/>
    <p:sldId id="289" r:id="rId14"/>
    <p:sldId id="290" r:id="rId15"/>
    <p:sldId id="291"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260" r:id="rId30"/>
    <p:sldId id="263" r:id="rId31"/>
    <p:sldId id="265" r:id="rId32"/>
    <p:sldId id="266" r:id="rId33"/>
    <p:sldId id="274" r:id="rId34"/>
    <p:sldId id="275" r:id="rId35"/>
    <p:sldId id="276" r:id="rId36"/>
    <p:sldId id="286" r:id="rId37"/>
    <p:sldId id="287" r:id="rId38"/>
    <p:sldId id="288" r:id="rId39"/>
    <p:sldId id="293" r:id="rId40"/>
    <p:sldId id="29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3FA50-DB96-4976-80E7-2E915B61B9ED}" type="datetimeFigureOut">
              <a:rPr lang="en-US" smtClean="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3953130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C3FA50-DB96-4976-80E7-2E915B61B9ED}" type="datetimeFigureOut">
              <a:rPr lang="en-US" smtClean="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253699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C3FA50-DB96-4976-80E7-2E915B61B9ED}" type="datetimeFigureOut">
              <a:rPr lang="en-US" smtClean="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81316-D40D-40E5-99A8-CCA4CC33DFD0}"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67716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C3FA50-DB96-4976-80E7-2E915B61B9ED}" type="datetimeFigureOut">
              <a:rPr lang="en-US" smtClean="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3694422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C3FA50-DB96-4976-80E7-2E915B61B9ED}" type="datetimeFigureOut">
              <a:rPr lang="en-US" smtClean="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81316-D40D-40E5-99A8-CCA4CC33DFD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01165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C3FA50-DB96-4976-80E7-2E915B61B9ED}" type="datetimeFigureOut">
              <a:rPr lang="en-US" smtClean="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4210636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3FA50-DB96-4976-80E7-2E915B61B9ED}" type="datetimeFigureOut">
              <a:rPr lang="en-US" smtClean="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2424916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3FA50-DB96-4976-80E7-2E915B61B9ED}" type="datetimeFigureOut">
              <a:rPr lang="en-US" smtClean="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188945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3FA50-DB96-4976-80E7-2E915B61B9ED}" type="datetimeFigureOut">
              <a:rPr lang="en-US" smtClean="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3975568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C3FA50-DB96-4976-80E7-2E915B61B9ED}" type="datetimeFigureOut">
              <a:rPr lang="en-US" smtClean="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264956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3FA50-DB96-4976-80E7-2E915B61B9ED}" type="datetimeFigureOut">
              <a:rPr lang="en-US" smtClean="0"/>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413526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3FA50-DB96-4976-80E7-2E915B61B9ED}" type="datetimeFigureOut">
              <a:rPr lang="en-US" smtClean="0"/>
              <a:t>4/29/2024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218823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3FA50-DB96-4976-80E7-2E915B61B9ED}" type="datetimeFigureOut">
              <a:rPr lang="en-US" smtClean="0"/>
              <a:t>4/29/2024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403275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3FA50-DB96-4976-80E7-2E915B61B9ED}" type="datetimeFigureOut">
              <a:rPr lang="en-US" smtClean="0"/>
              <a:t>4/29/2024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287675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C3FA50-DB96-4976-80E7-2E915B61B9ED}" type="datetimeFigureOut">
              <a:rPr lang="en-US" smtClean="0"/>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232888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C3FA50-DB96-4976-80E7-2E915B61B9ED}" type="datetimeFigureOut">
              <a:rPr lang="en-US" smtClean="0"/>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319014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C3FA50-DB96-4976-80E7-2E915B61B9ED}" type="datetimeFigureOut">
              <a:rPr lang="en-US" smtClean="0"/>
              <a:t>4/29/2024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6181316-D40D-40E5-99A8-CCA4CC33DFD0}" type="slidenum">
              <a:rPr lang="en-US" smtClean="0"/>
              <a:t>‹#›</a:t>
            </a:fld>
            <a:endParaRPr lang="en-US" dirty="0"/>
          </a:p>
        </p:txBody>
      </p:sp>
    </p:spTree>
    <p:extLst>
      <p:ext uri="{BB962C8B-B14F-4D97-AF65-F5344CB8AC3E}">
        <p14:creationId xmlns:p14="http://schemas.microsoft.com/office/powerpoint/2010/main" val="2584368667"/>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mdfa.state.nm.us/budget-division/capital-outlay-burea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nmlegis.gov/Legislation/BillFinder/Capital_Outla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mdfa.state.nm.us/budget-division/capital-outlay-burea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mdfa.state.nm.us/local-government/icip/"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pms.dfa.state.nm.u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www.nmdfa.state.nm.us/dfa-dashboard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nmlegis.gov/CapitalOutlayWeb/Defaul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nmdfa.state.nm.us/uploads/FileLinks/6583a4770de841daa2d07b9e130326e7/FIN_9_2_Version_9_30_13__2_.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nmdfa.state.nm.us/Capital_Outlay_Bureau.asp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mailto:amanda.lupardus@ped.nm.gov" TargetMode="External"/><Relationship Id="rId3" Type="http://schemas.openxmlformats.org/officeDocument/2006/relationships/hyperlink" Target="mailto:sarah.Jacobs@altsd.nm.gov" TargetMode="External"/><Relationship Id="rId7" Type="http://schemas.openxmlformats.org/officeDocument/2006/relationships/hyperlink" Target="mailto:lawrence.john@iad.nm.gov" TargetMode="External"/><Relationship Id="rId2" Type="http://schemas.openxmlformats.org/officeDocument/2006/relationships/hyperlink" Target="mailto:carmenb.morin@dfa.nm.gov" TargetMode="External"/><Relationship Id="rId1" Type="http://schemas.openxmlformats.org/officeDocument/2006/relationships/slideLayout" Target="../slideLayouts/slideLayout2.xml"/><Relationship Id="rId6" Type="http://schemas.openxmlformats.org/officeDocument/2006/relationships/hyperlink" Target="mailto:gerald.hoehne@hed.nm.gov" TargetMode="External"/><Relationship Id="rId5" Type="http://schemas.openxmlformats.org/officeDocument/2006/relationships/hyperlink" Target="mailto:rhonda.holderman@env.nm.gov" TargetMode="External"/><Relationship Id="rId4" Type="http://schemas.openxmlformats.org/officeDocument/2006/relationships/hyperlink" Target="mailto:clarissa.martinez@dot.nm.gov" TargetMode="External"/><Relationship Id="rId9" Type="http://schemas.openxmlformats.org/officeDocument/2006/relationships/hyperlink" Target="mailto:emily.breen@ose.nm.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wesley.billingsley@dfa.nm.gov" TargetMode="External"/><Relationship Id="rId2" Type="http://schemas.openxmlformats.org/officeDocument/2006/relationships/hyperlink" Target="mailto:wayne.propst@dfa.nm.gov" TargetMode="External"/><Relationship Id="rId1" Type="http://schemas.openxmlformats.org/officeDocument/2006/relationships/slideLayout" Target="../slideLayouts/slideLayout2.xml"/><Relationship Id="rId6" Type="http://schemas.openxmlformats.org/officeDocument/2006/relationships/hyperlink" Target="https://www.nmdfa.state.nm.us/budget-division/capital-outlay-bureau/" TargetMode="External"/><Relationship Id="rId5" Type="http://schemas.openxmlformats.org/officeDocument/2006/relationships/hyperlink" Target="mailto:Sarah.delarosa@dfa.nm.gov" TargetMode="External"/><Relationship Id="rId4" Type="http://schemas.openxmlformats.org/officeDocument/2006/relationships/hyperlink" Target="mailto:tonantzin.roybal@dfa.nm.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37EC-DD5A-4E81-B2C3-B92288AB044E}"/>
              </a:ext>
            </a:extLst>
          </p:cNvPr>
          <p:cNvSpPr>
            <a:spLocks noGrp="1"/>
          </p:cNvSpPr>
          <p:nvPr>
            <p:ph type="ctrTitle"/>
          </p:nvPr>
        </p:nvSpPr>
        <p:spPr>
          <a:xfrm>
            <a:off x="0" y="1347522"/>
            <a:ext cx="9160778" cy="1646302"/>
          </a:xfrm>
        </p:spPr>
        <p:txBody>
          <a:bodyPr/>
          <a:lstStyle/>
          <a:p>
            <a:r>
              <a:rPr lang="en-US" b="1" dirty="0"/>
              <a:t>Department of </a:t>
            </a:r>
            <a:br>
              <a:rPr lang="en-US" b="1" dirty="0"/>
            </a:br>
            <a:r>
              <a:rPr lang="en-US" b="1" dirty="0"/>
              <a:t>Finance &amp; Administration </a:t>
            </a:r>
            <a:br>
              <a:rPr lang="en-US" b="1" dirty="0"/>
            </a:br>
            <a:r>
              <a:rPr lang="en-US" b="1" dirty="0"/>
              <a:t>Capital Outlay Bureau</a:t>
            </a:r>
            <a:endParaRPr lang="en-US" dirty="0"/>
          </a:p>
        </p:txBody>
      </p:sp>
      <p:sp>
        <p:nvSpPr>
          <p:cNvPr id="3" name="Subtitle 2">
            <a:extLst>
              <a:ext uri="{FF2B5EF4-FFF2-40B4-BE49-F238E27FC236}">
                <a16:creationId xmlns:a16="http://schemas.microsoft.com/office/drawing/2014/main" id="{1F5E7437-122E-BB92-CF1A-99EBE07B5EC4}"/>
              </a:ext>
            </a:extLst>
          </p:cNvPr>
          <p:cNvSpPr>
            <a:spLocks noGrp="1"/>
          </p:cNvSpPr>
          <p:nvPr>
            <p:ph type="subTitle" idx="1"/>
          </p:nvPr>
        </p:nvSpPr>
        <p:spPr>
          <a:xfrm>
            <a:off x="1107191" y="3775046"/>
            <a:ext cx="8334765" cy="2746073"/>
          </a:xfrm>
        </p:spPr>
        <p:txBody>
          <a:bodyPr>
            <a:normAutofit/>
          </a:bodyPr>
          <a:lstStyle/>
          <a:p>
            <a:r>
              <a:rPr lang="en-US" sz="2400" b="1" dirty="0">
                <a:solidFill>
                  <a:schemeClr val="accent3">
                    <a:lumMod val="75000"/>
                  </a:schemeClr>
                </a:solidFill>
              </a:rPr>
              <a:t>DFA Approach to Capital</a:t>
            </a:r>
          </a:p>
          <a:p>
            <a:r>
              <a:rPr lang="en-US" sz="2000" b="1" dirty="0">
                <a:solidFill>
                  <a:schemeClr val="accent1">
                    <a:lumMod val="75000"/>
                  </a:schemeClr>
                </a:solidFill>
              </a:rPr>
              <a:t>Wesley Billingsley</a:t>
            </a:r>
          </a:p>
          <a:p>
            <a:r>
              <a:rPr lang="en-US" dirty="0">
                <a:solidFill>
                  <a:schemeClr val="accent1">
                    <a:lumMod val="75000"/>
                  </a:schemeClr>
                </a:solidFill>
              </a:rPr>
              <a:t>Local Government Division Director</a:t>
            </a:r>
          </a:p>
          <a:p>
            <a:r>
              <a:rPr lang="en-US" dirty="0">
                <a:solidFill>
                  <a:schemeClr val="accent1">
                    <a:lumMod val="75000"/>
                  </a:schemeClr>
                </a:solidFill>
              </a:rPr>
              <a:t>Infrastructure Planning &amp; Development Director</a:t>
            </a:r>
          </a:p>
          <a:p>
            <a:r>
              <a:rPr lang="en-US" dirty="0">
                <a:solidFill>
                  <a:schemeClr val="accent1">
                    <a:lumMod val="75000"/>
                  </a:schemeClr>
                </a:solidFill>
              </a:rPr>
              <a:t>Capital Outlay Bureau Chief</a:t>
            </a:r>
          </a:p>
        </p:txBody>
      </p:sp>
    </p:spTree>
    <p:extLst>
      <p:ext uri="{BB962C8B-B14F-4D97-AF65-F5344CB8AC3E}">
        <p14:creationId xmlns:p14="http://schemas.microsoft.com/office/powerpoint/2010/main" val="1795059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02501C-F47C-ACC6-114C-F31CEEB2CE85}"/>
              </a:ext>
            </a:extLst>
          </p:cNvPr>
          <p:cNvSpPr>
            <a:spLocks noGrp="1"/>
          </p:cNvSpPr>
          <p:nvPr>
            <p:ph idx="1"/>
          </p:nvPr>
        </p:nvSpPr>
        <p:spPr>
          <a:xfrm>
            <a:off x="4978917" y="1109145"/>
            <a:ext cx="6385219" cy="2187508"/>
          </a:xfrm>
        </p:spPr>
        <p:txBody>
          <a:bodyPr anchor="ctr">
            <a:normAutofit/>
          </a:bodyPr>
          <a:lstStyle/>
          <a:p>
            <a:pPr marL="0" indent="0">
              <a:buNone/>
            </a:pPr>
            <a:r>
              <a:rPr lang="en-US" sz="2200" b="1" dirty="0">
                <a:solidFill>
                  <a:schemeClr val="accent1">
                    <a:lumMod val="75000"/>
                  </a:schemeClr>
                </a:solidFill>
              </a:rPr>
              <a:t>Capital Outlay Budget Process</a:t>
            </a:r>
          </a:p>
          <a:p>
            <a:r>
              <a:rPr lang="en-US" sz="1800" dirty="0"/>
              <a:t>The budget process is different for each bill signed during the legislative session. For more detailed instructions please visit the Capital Outlay Bureau website at </a:t>
            </a:r>
            <a:r>
              <a:rPr lang="en-US" sz="1800" dirty="0">
                <a:hlinkClick r:id="rId2"/>
              </a:rPr>
              <a:t>https://www.nmdfa.state.nm.us/budget-division/capital-outlay-bureau/</a:t>
            </a:r>
            <a:r>
              <a:rPr lang="en-US" sz="1800" dirty="0"/>
              <a:t>.</a:t>
            </a:r>
          </a:p>
          <a:p>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8">
            <a:extLst>
              <a:ext uri="{FF2B5EF4-FFF2-40B4-BE49-F238E27FC236}">
                <a16:creationId xmlns:a16="http://schemas.microsoft.com/office/drawing/2014/main" id="{23B43FAD-9F51-BFFC-6799-CDAFF6F95972}"/>
              </a:ext>
            </a:extLst>
          </p:cNvPr>
          <p:cNvSpPr>
            <a:spLocks noGrp="1"/>
          </p:cNvSpPr>
          <p:nvPr>
            <p:ph type="title"/>
          </p:nvPr>
        </p:nvSpPr>
        <p:spPr>
          <a:xfrm>
            <a:off x="1044575" y="1179513"/>
            <a:ext cx="3300413" cy="4464050"/>
          </a:xfrm>
        </p:spPr>
        <p:txBody>
          <a:bodyPr>
            <a:normAutofit/>
          </a:bodyPr>
          <a:lstStyle/>
          <a:p>
            <a:pPr algn="ctr"/>
            <a:br>
              <a:rPr lang="en-US" b="1" dirty="0"/>
            </a:br>
            <a:br>
              <a:rPr lang="en-US" b="1" dirty="0"/>
            </a:br>
            <a:r>
              <a:rPr lang="en-US" b="1" dirty="0"/>
              <a:t>Capital Outlay and 2024 Legislative Session</a:t>
            </a:r>
          </a:p>
        </p:txBody>
      </p:sp>
      <p:pic>
        <p:nvPicPr>
          <p:cNvPr id="7" name="Picture 6">
            <a:extLst>
              <a:ext uri="{FF2B5EF4-FFF2-40B4-BE49-F238E27FC236}">
                <a16:creationId xmlns:a16="http://schemas.microsoft.com/office/drawing/2014/main" id="{99E0572F-E1D4-6D68-8FA5-94D9F6E7A7A2}"/>
              </a:ext>
            </a:extLst>
          </p:cNvPr>
          <p:cNvPicPr>
            <a:picLocks noChangeAspect="1"/>
          </p:cNvPicPr>
          <p:nvPr/>
        </p:nvPicPr>
        <p:blipFill>
          <a:blip r:embed="rId3"/>
          <a:stretch>
            <a:fillRect/>
          </a:stretch>
        </p:blipFill>
        <p:spPr>
          <a:xfrm>
            <a:off x="5496117" y="3459913"/>
            <a:ext cx="5350818" cy="1975687"/>
          </a:xfrm>
          <a:prstGeom prst="rect">
            <a:avLst/>
          </a:prstGeom>
        </p:spPr>
      </p:pic>
    </p:spTree>
    <p:extLst>
      <p:ext uri="{BB962C8B-B14F-4D97-AF65-F5344CB8AC3E}">
        <p14:creationId xmlns:p14="http://schemas.microsoft.com/office/powerpoint/2010/main" val="37513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F9720D-B68A-C90A-3A8C-A882F40067D5}"/>
              </a:ext>
            </a:extLst>
          </p:cNvPr>
          <p:cNvSpPr>
            <a:spLocks noGrp="1"/>
          </p:cNvSpPr>
          <p:nvPr>
            <p:ph type="title"/>
          </p:nvPr>
        </p:nvSpPr>
        <p:spPr>
          <a:xfrm>
            <a:off x="1043950" y="1179151"/>
            <a:ext cx="3300646" cy="4463889"/>
          </a:xfrm>
        </p:spPr>
        <p:txBody>
          <a:bodyPr anchor="ctr">
            <a:normAutofit/>
          </a:bodyPr>
          <a:lstStyle/>
          <a:p>
            <a:pPr algn="ctr"/>
            <a:r>
              <a:rPr lang="en-US" b="1" dirty="0"/>
              <a:t>Capital Outlay and 2024 Legislative Session</a:t>
            </a: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0767CC-AD89-0686-64AD-EC2FDC5C5A84}"/>
              </a:ext>
            </a:extLst>
          </p:cNvPr>
          <p:cNvSpPr>
            <a:spLocks noGrp="1"/>
          </p:cNvSpPr>
          <p:nvPr>
            <p:ph idx="1"/>
          </p:nvPr>
        </p:nvSpPr>
        <p:spPr>
          <a:xfrm>
            <a:off x="4978918" y="1109145"/>
            <a:ext cx="6341016" cy="4603900"/>
          </a:xfrm>
        </p:spPr>
        <p:txBody>
          <a:bodyPr anchor="ctr">
            <a:normAutofit fontScale="85000" lnSpcReduction="10000"/>
          </a:bodyPr>
          <a:lstStyle/>
          <a:p>
            <a:pPr marL="0" indent="0">
              <a:buNone/>
            </a:pPr>
            <a:r>
              <a:rPr lang="en-US" sz="2400" b="1" dirty="0">
                <a:solidFill>
                  <a:schemeClr val="accent1">
                    <a:lumMod val="75000"/>
                  </a:schemeClr>
                </a:solidFill>
              </a:rPr>
              <a:t>2024 Legislative Session – HB232</a:t>
            </a:r>
          </a:p>
          <a:p>
            <a:r>
              <a:rPr lang="en-US" sz="1800" dirty="0">
                <a:solidFill>
                  <a:schemeClr val="tx1"/>
                </a:solidFill>
                <a:effectLst/>
                <a:ea typeface="Calibri" panose="020F0502020204030204" pitchFamily="34" charset="0"/>
                <a:cs typeface="Times New Roman" panose="02020603050405020304" pitchFamily="18" charset="0"/>
              </a:rPr>
              <a:t>HB 232 creates the Infrastructure Planning and Development Division (IPDD) within the Department of Finance and Administration (DFA) and moves certain infrastructure and capital related functions of the Local Government Division (LGD) to IPDD. </a:t>
            </a:r>
          </a:p>
          <a:p>
            <a:r>
              <a:rPr lang="en-US" sz="1800" dirty="0">
                <a:solidFill>
                  <a:schemeClr val="tx1"/>
                </a:solidFill>
                <a:effectLst/>
                <a:ea typeface="Calibri" panose="020F0502020204030204" pitchFamily="34" charset="0"/>
                <a:cs typeface="Times New Roman" panose="02020603050405020304" pitchFamily="18" charset="0"/>
              </a:rPr>
              <a:t>The rural equity ombudsman and local government infrastructure capital improvement plan functions of LGD would move to the new division along with other short- or long-term programs and funds of other divisions of DFA as determined by the Secretary. </a:t>
            </a:r>
          </a:p>
          <a:p>
            <a:r>
              <a:rPr lang="en-US" sz="1800" dirty="0">
                <a:solidFill>
                  <a:schemeClr val="tx1"/>
                </a:solidFill>
                <a:effectLst/>
                <a:ea typeface="Calibri" panose="020F0502020204030204" pitchFamily="34" charset="0"/>
                <a:cs typeface="Times New Roman" panose="02020603050405020304" pitchFamily="18" charset="0"/>
              </a:rPr>
              <a:t>Additionally, the bill assigns IPDD the duties of aiding local governments, councils of governments, and tribal governments in identifying and accessing funding for infrastructure development from available sources and administering funding to complete capital projects and of providing guidance on project plans and development.</a:t>
            </a:r>
          </a:p>
          <a:p>
            <a:r>
              <a:rPr lang="en-US" sz="1800" dirty="0">
                <a:solidFill>
                  <a:schemeClr val="tx1"/>
                </a:solidFill>
              </a:rPr>
              <a:t>The new division will start July 1, 2024.</a:t>
            </a:r>
          </a:p>
          <a:p>
            <a:pPr marL="0" indent="0">
              <a:buNone/>
            </a:pPr>
            <a:r>
              <a:rPr lang="en-US" sz="1800" dirty="0">
                <a:hlinkClick r:id="rId2"/>
              </a:rPr>
              <a:t>https://www.nmlegis.gov/Legislation/BillFinder/Capital_Outlay</a:t>
            </a:r>
            <a:endParaRPr lang="en-US" sz="1800"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31752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cxnSp>
        <p:nvCxnSpPr>
          <p:cNvPr id="20" name="Straight Connector 1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228BE96-2FC7-D20E-FFB7-02C51C7EAF55}"/>
              </a:ext>
            </a:extLst>
          </p:cNvPr>
          <p:cNvSpPr>
            <a:spLocks noGrp="1"/>
          </p:cNvSpPr>
          <p:nvPr>
            <p:ph type="title"/>
          </p:nvPr>
        </p:nvSpPr>
        <p:spPr>
          <a:xfrm>
            <a:off x="643467" y="816638"/>
            <a:ext cx="3367359" cy="5224724"/>
          </a:xfrm>
        </p:spPr>
        <p:txBody>
          <a:bodyPr vert="horz" lIns="91440" tIns="45720" rIns="91440" bIns="45720" rtlCol="0" anchor="ctr">
            <a:normAutofit/>
          </a:bodyPr>
          <a:lstStyle/>
          <a:p>
            <a:pPr algn="ctr"/>
            <a:r>
              <a:rPr lang="en-US" sz="3200" dirty="0"/>
              <a:t>Capital Outlay Implementation</a:t>
            </a:r>
          </a:p>
        </p:txBody>
      </p:sp>
      <p:sp>
        <p:nvSpPr>
          <p:cNvPr id="3" name="Content Placeholder 2">
            <a:extLst>
              <a:ext uri="{FF2B5EF4-FFF2-40B4-BE49-F238E27FC236}">
                <a16:creationId xmlns:a16="http://schemas.microsoft.com/office/drawing/2014/main" id="{28F9CA77-28E9-9ABE-B2F0-2686B84257CF}"/>
              </a:ext>
            </a:extLst>
          </p:cNvPr>
          <p:cNvSpPr>
            <a:spLocks noGrp="1"/>
          </p:cNvSpPr>
          <p:nvPr>
            <p:ph sz="half" idx="1"/>
          </p:nvPr>
        </p:nvSpPr>
        <p:spPr>
          <a:xfrm>
            <a:off x="4654295" y="816638"/>
            <a:ext cx="4619706" cy="5224724"/>
          </a:xfrm>
        </p:spPr>
        <p:txBody>
          <a:bodyPr vert="horz" lIns="91440" tIns="45720" rIns="91440" bIns="45720" rtlCol="0" anchor="ctr">
            <a:normAutofit/>
          </a:bodyPr>
          <a:lstStyle/>
          <a:p>
            <a:pPr marL="0" indent="0">
              <a:buNone/>
            </a:pPr>
            <a:r>
              <a:rPr lang="en-US" sz="3600" b="1" dirty="0">
                <a:solidFill>
                  <a:schemeClr val="accent1">
                    <a:lumMod val="75000"/>
                  </a:schemeClr>
                </a:solidFill>
              </a:rPr>
              <a:t>Infrastructure Capital Improvement Plan (ICIP)</a:t>
            </a:r>
          </a:p>
        </p:txBody>
      </p:sp>
    </p:spTree>
    <p:extLst>
      <p:ext uri="{BB962C8B-B14F-4D97-AF65-F5344CB8AC3E}">
        <p14:creationId xmlns:p14="http://schemas.microsoft.com/office/powerpoint/2010/main" val="3653984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6A8398-472A-46D4-C3E0-6C0A538BD360}"/>
              </a:ext>
            </a:extLst>
          </p:cNvPr>
          <p:cNvSpPr>
            <a:spLocks noGrp="1"/>
          </p:cNvSpPr>
          <p:nvPr>
            <p:ph type="title"/>
          </p:nvPr>
        </p:nvSpPr>
        <p:spPr>
          <a:xfrm>
            <a:off x="1043950" y="1179151"/>
            <a:ext cx="3300646" cy="4463889"/>
          </a:xfrm>
        </p:spPr>
        <p:txBody>
          <a:bodyPr anchor="ctr">
            <a:normAutofit/>
          </a:bodyPr>
          <a:lstStyle/>
          <a:p>
            <a:pPr algn="ctr"/>
            <a:r>
              <a:rPr lang="en-US" sz="3200" dirty="0"/>
              <a:t>Capital Outlay Implementation</a:t>
            </a:r>
            <a:br>
              <a:rPr lang="en-US" b="1" dirty="0"/>
            </a:b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927F17-82B1-568D-554E-DA78996FED73}"/>
              </a:ext>
            </a:extLst>
          </p:cNvPr>
          <p:cNvSpPr>
            <a:spLocks noGrp="1"/>
          </p:cNvSpPr>
          <p:nvPr>
            <p:ph idx="1"/>
          </p:nvPr>
        </p:nvSpPr>
        <p:spPr>
          <a:xfrm>
            <a:off x="4978918" y="1109145"/>
            <a:ext cx="6341016" cy="4603900"/>
          </a:xfrm>
        </p:spPr>
        <p:txBody>
          <a:bodyPr anchor="ctr">
            <a:normAutofit fontScale="62500" lnSpcReduction="20000"/>
          </a:bodyPr>
          <a:lstStyle/>
          <a:p>
            <a:pPr marL="0" indent="0">
              <a:buNone/>
            </a:pPr>
            <a:r>
              <a:rPr lang="en-US" sz="3900" b="1" dirty="0">
                <a:solidFill>
                  <a:schemeClr val="accent1">
                    <a:lumMod val="75000"/>
                  </a:schemeClr>
                </a:solidFill>
              </a:rPr>
              <a:t>Infrastructure Capital Improvement Plan (ICIP) </a:t>
            </a:r>
          </a:p>
          <a:p>
            <a:r>
              <a:rPr lang="en-US" sz="2200" dirty="0"/>
              <a:t>Infrastructure capital improvement plan (ICIP) establishes planning priorities for anticipated capital projects.   </a:t>
            </a:r>
          </a:p>
          <a:p>
            <a:r>
              <a:rPr lang="en-US" sz="2200" dirty="0"/>
              <a:t>ICIP helps to plan for future capital improvements.</a:t>
            </a:r>
          </a:p>
          <a:p>
            <a:r>
              <a:rPr lang="en-US" altLang="en-US" sz="2200" dirty="0"/>
              <a:t>ICIPs must be submitted annually by the deadlines set forth by statute for state agencies or deadlines set by LGD for local entities.</a:t>
            </a:r>
          </a:p>
          <a:p>
            <a:pPr lvl="1"/>
            <a:r>
              <a:rPr lang="en-US" sz="1700" dirty="0"/>
              <a:t>Covers 5-year period and is developed each year (2026-2030); </a:t>
            </a:r>
          </a:p>
          <a:p>
            <a:pPr lvl="1"/>
            <a:r>
              <a:rPr lang="en-US" sz="1700" dirty="0"/>
              <a:t>Policy direction, project timelines, estimated costs, justifications, and the details projects proposed, by year, over the five-year period.</a:t>
            </a:r>
          </a:p>
          <a:p>
            <a:pPr lvl="2"/>
            <a:r>
              <a:rPr lang="en-US" sz="1500" dirty="0"/>
              <a:t>May include: </a:t>
            </a:r>
          </a:p>
          <a:p>
            <a:pPr lvl="3"/>
            <a:r>
              <a:rPr lang="en-US" sz="1500" dirty="0"/>
              <a:t>Repair/replacement of existing infrastructure</a:t>
            </a:r>
          </a:p>
          <a:p>
            <a:pPr lvl="3"/>
            <a:r>
              <a:rPr lang="en-US" sz="1500" dirty="0"/>
              <a:t>Development of new infrastructure</a:t>
            </a:r>
          </a:p>
          <a:p>
            <a:pPr lvl="1"/>
            <a:r>
              <a:rPr lang="en-US" sz="2200" dirty="0"/>
              <a:t>Implementation plan and includes an estimate of operating/maintenance expenses to ensure long-term viability each planned project’s viability and sustainability; and</a:t>
            </a:r>
          </a:p>
          <a:p>
            <a:pPr lvl="1"/>
            <a:r>
              <a:rPr lang="en-US" sz="2200" dirty="0"/>
              <a:t>Entities should update their ICIP based on what was previously funded and programmatic changes that impact their capital needs.</a:t>
            </a:r>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D1FD20E7-70B4-D821-F1B0-61F7B5D05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162" y="4517707"/>
            <a:ext cx="2028221" cy="1161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585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429B17-A0CF-8DC1-D515-918438B9D700}"/>
              </a:ext>
            </a:extLst>
          </p:cNvPr>
          <p:cNvSpPr>
            <a:spLocks noGrp="1"/>
          </p:cNvSpPr>
          <p:nvPr>
            <p:ph type="title"/>
          </p:nvPr>
        </p:nvSpPr>
        <p:spPr>
          <a:xfrm>
            <a:off x="1043950" y="1179151"/>
            <a:ext cx="3300646" cy="4463889"/>
          </a:xfrm>
        </p:spPr>
        <p:txBody>
          <a:bodyPr anchor="ctr">
            <a:normAutofit/>
          </a:bodyPr>
          <a:lstStyle/>
          <a:p>
            <a:pPr algn="ctr"/>
            <a:r>
              <a:rPr lang="en-US" sz="3200" dirty="0"/>
              <a:t>Capital Outlay Implementation</a:t>
            </a:r>
            <a:br>
              <a:rPr lang="en-US" b="1" dirty="0"/>
            </a:b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B17070-80F7-8EEB-5F52-029689EEFFA3}"/>
              </a:ext>
            </a:extLst>
          </p:cNvPr>
          <p:cNvSpPr>
            <a:spLocks noGrp="1"/>
          </p:cNvSpPr>
          <p:nvPr>
            <p:ph idx="1"/>
          </p:nvPr>
        </p:nvSpPr>
        <p:spPr>
          <a:xfrm>
            <a:off x="4978918" y="1109145"/>
            <a:ext cx="6341016" cy="2179487"/>
          </a:xfrm>
        </p:spPr>
        <p:txBody>
          <a:bodyPr anchor="ctr">
            <a:normAutofit fontScale="92500" lnSpcReduction="10000"/>
          </a:bodyPr>
          <a:lstStyle/>
          <a:p>
            <a:pPr marL="0" indent="0">
              <a:buNone/>
            </a:pPr>
            <a:r>
              <a:rPr lang="en-US" sz="3200" b="1" dirty="0">
                <a:solidFill>
                  <a:schemeClr val="accent1">
                    <a:lumMod val="75000"/>
                  </a:schemeClr>
                </a:solidFill>
              </a:rPr>
              <a:t>Infrastructure Capital Improvement Plan (ICIP) </a:t>
            </a:r>
          </a:p>
          <a:p>
            <a:r>
              <a:rPr lang="en-US" sz="1800" dirty="0"/>
              <a:t>ICIP instructions can be found on our website at </a:t>
            </a:r>
            <a:r>
              <a:rPr lang="en-US" sz="1800" dirty="0">
                <a:hlinkClick r:id="rId2"/>
              </a:rPr>
              <a:t>https://www.nmdfa.state.nm.us/budget-division/capital-outlay-bureau/</a:t>
            </a:r>
            <a:r>
              <a:rPr lang="en-US" sz="1800" dirty="0"/>
              <a:t>.</a:t>
            </a:r>
          </a:p>
          <a:p>
            <a:r>
              <a:rPr lang="en-US" sz="1800" b="1" dirty="0"/>
              <a:t>Statutory deadline for state agencies is July 1, 2024.</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81BA0BE2-6C8E-5E67-9748-6F7E0CC3A7A6}"/>
              </a:ext>
            </a:extLst>
          </p:cNvPr>
          <p:cNvPicPr>
            <a:picLocks noChangeAspect="1"/>
          </p:cNvPicPr>
          <p:nvPr/>
        </p:nvPicPr>
        <p:blipFill>
          <a:blip r:embed="rId3"/>
          <a:stretch>
            <a:fillRect/>
          </a:stretch>
        </p:blipFill>
        <p:spPr>
          <a:xfrm>
            <a:off x="5023122" y="3569369"/>
            <a:ext cx="6341017" cy="2569601"/>
          </a:xfrm>
          <a:prstGeom prst="rect">
            <a:avLst/>
          </a:prstGeom>
        </p:spPr>
      </p:pic>
      <p:pic>
        <p:nvPicPr>
          <p:cNvPr id="5" name="Picture 4">
            <a:extLst>
              <a:ext uri="{FF2B5EF4-FFF2-40B4-BE49-F238E27FC236}">
                <a16:creationId xmlns:a16="http://schemas.microsoft.com/office/drawing/2014/main" id="{A64B353A-8460-CE2F-A328-8A3162342E97}"/>
              </a:ext>
            </a:extLst>
          </p:cNvPr>
          <p:cNvPicPr>
            <a:picLocks noChangeAspect="1"/>
          </p:cNvPicPr>
          <p:nvPr/>
        </p:nvPicPr>
        <p:blipFill>
          <a:blip r:embed="rId4"/>
          <a:stretch>
            <a:fillRect/>
          </a:stretch>
        </p:blipFill>
        <p:spPr>
          <a:xfrm>
            <a:off x="1590801" y="4032262"/>
            <a:ext cx="2206943" cy="1347333"/>
          </a:xfrm>
          <a:prstGeom prst="rect">
            <a:avLst/>
          </a:prstGeom>
        </p:spPr>
      </p:pic>
    </p:spTree>
    <p:extLst>
      <p:ext uri="{BB962C8B-B14F-4D97-AF65-F5344CB8AC3E}">
        <p14:creationId xmlns:p14="http://schemas.microsoft.com/office/powerpoint/2010/main" val="203263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20C3BB-DA46-3C95-95DB-5D49B32E0B5B}"/>
              </a:ext>
            </a:extLst>
          </p:cNvPr>
          <p:cNvSpPr>
            <a:spLocks noGrp="1"/>
          </p:cNvSpPr>
          <p:nvPr>
            <p:ph type="title"/>
          </p:nvPr>
        </p:nvSpPr>
        <p:spPr>
          <a:xfrm>
            <a:off x="1043950" y="1179151"/>
            <a:ext cx="3300646" cy="4463889"/>
          </a:xfrm>
        </p:spPr>
        <p:txBody>
          <a:bodyPr anchor="ctr">
            <a:normAutofit/>
          </a:bodyPr>
          <a:lstStyle/>
          <a:p>
            <a:pPr algn="ctr"/>
            <a:r>
              <a:rPr lang="en-US" sz="3200" dirty="0"/>
              <a:t>Capital Outlay Implementation</a:t>
            </a:r>
            <a:br>
              <a:rPr lang="en-US" b="1" dirty="0"/>
            </a:b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FBF755-D725-AED4-6079-536F17F6C68E}"/>
              </a:ext>
            </a:extLst>
          </p:cNvPr>
          <p:cNvSpPr>
            <a:spLocks noGrp="1"/>
          </p:cNvSpPr>
          <p:nvPr>
            <p:ph idx="1"/>
          </p:nvPr>
        </p:nvSpPr>
        <p:spPr>
          <a:xfrm>
            <a:off x="4978919" y="1109145"/>
            <a:ext cx="3157290" cy="4270450"/>
          </a:xfrm>
        </p:spPr>
        <p:txBody>
          <a:bodyPr anchor="ctr">
            <a:normAutofit/>
          </a:bodyPr>
          <a:lstStyle/>
          <a:p>
            <a:pPr marL="0" indent="0">
              <a:buNone/>
            </a:pPr>
            <a:r>
              <a:rPr lang="en-US" sz="3200" b="1" dirty="0">
                <a:solidFill>
                  <a:schemeClr val="accent1">
                    <a:lumMod val="75000"/>
                  </a:schemeClr>
                </a:solidFill>
              </a:rPr>
              <a:t>Infrastructure Capital Improvement Plan (ICIP) </a:t>
            </a:r>
          </a:p>
          <a:p>
            <a:r>
              <a:rPr lang="en-US" sz="1800" dirty="0"/>
              <a:t>ICIP instructions for local entities can be found on the LGD website at </a:t>
            </a:r>
            <a:r>
              <a:rPr lang="en-US" sz="1800" dirty="0">
                <a:hlinkClick r:id="rId2"/>
              </a:rPr>
              <a:t>https://www.nmdfa.state.nm.us/local-government/icip/</a:t>
            </a:r>
            <a:r>
              <a:rPr lang="en-US" sz="1800" dirty="0"/>
              <a:t>. </a:t>
            </a:r>
          </a:p>
          <a:p>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935DC89C-1A79-C34D-4DE5-3D0E31EB9F65}"/>
              </a:ext>
            </a:extLst>
          </p:cNvPr>
          <p:cNvPicPr>
            <a:picLocks noChangeAspect="1"/>
          </p:cNvPicPr>
          <p:nvPr/>
        </p:nvPicPr>
        <p:blipFill>
          <a:blip r:embed="rId3"/>
          <a:stretch>
            <a:fillRect/>
          </a:stretch>
        </p:blipFill>
        <p:spPr>
          <a:xfrm>
            <a:off x="8295466" y="1109145"/>
            <a:ext cx="3517406" cy="4123770"/>
          </a:xfrm>
          <a:prstGeom prst="rect">
            <a:avLst/>
          </a:prstGeom>
        </p:spPr>
      </p:pic>
      <p:pic>
        <p:nvPicPr>
          <p:cNvPr id="7" name="Picture 6">
            <a:extLst>
              <a:ext uri="{FF2B5EF4-FFF2-40B4-BE49-F238E27FC236}">
                <a16:creationId xmlns:a16="http://schemas.microsoft.com/office/drawing/2014/main" id="{420E7195-C0FD-F9D2-9C1D-028C6F5B2053}"/>
              </a:ext>
            </a:extLst>
          </p:cNvPr>
          <p:cNvPicPr>
            <a:picLocks noChangeAspect="1"/>
          </p:cNvPicPr>
          <p:nvPr/>
        </p:nvPicPr>
        <p:blipFill>
          <a:blip r:embed="rId4"/>
          <a:stretch>
            <a:fillRect/>
          </a:stretch>
        </p:blipFill>
        <p:spPr>
          <a:xfrm>
            <a:off x="1590801" y="4088267"/>
            <a:ext cx="2206943" cy="1347333"/>
          </a:xfrm>
          <a:prstGeom prst="rect">
            <a:avLst/>
          </a:prstGeom>
        </p:spPr>
      </p:pic>
    </p:spTree>
    <p:extLst>
      <p:ext uri="{BB962C8B-B14F-4D97-AF65-F5344CB8AC3E}">
        <p14:creationId xmlns:p14="http://schemas.microsoft.com/office/powerpoint/2010/main" val="3860917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8398-472A-46D4-C3E0-6C0A538BD360}"/>
              </a:ext>
            </a:extLst>
          </p:cNvPr>
          <p:cNvSpPr>
            <a:spLocks noGrp="1"/>
          </p:cNvSpPr>
          <p:nvPr>
            <p:ph type="title"/>
          </p:nvPr>
        </p:nvSpPr>
        <p:spPr/>
        <p:txBody>
          <a:bodyPr anchor="ctr">
            <a:normAutofit/>
          </a:bodyPr>
          <a:lstStyle/>
          <a:p>
            <a:pPr algn="ctr"/>
            <a:r>
              <a:rPr lang="en-US" sz="3200" dirty="0"/>
              <a:t>Capital Outlay Implementation</a:t>
            </a:r>
            <a:br>
              <a:rPr lang="en-US" b="1" dirty="0"/>
            </a:br>
            <a:endParaRPr lang="en-US" dirty="0"/>
          </a:p>
        </p:txBody>
      </p:sp>
      <p:pic>
        <p:nvPicPr>
          <p:cNvPr id="9" name="Content Placeholder 8">
            <a:extLst>
              <a:ext uri="{FF2B5EF4-FFF2-40B4-BE49-F238E27FC236}">
                <a16:creationId xmlns:a16="http://schemas.microsoft.com/office/drawing/2014/main" id="{F0940084-D3BC-CB2B-C25D-56BF49CFE593}"/>
              </a:ext>
            </a:extLst>
          </p:cNvPr>
          <p:cNvPicPr>
            <a:picLocks noGrp="1" noChangeAspect="1"/>
          </p:cNvPicPr>
          <p:nvPr>
            <p:ph idx="4294967295"/>
          </p:nvPr>
        </p:nvPicPr>
        <p:blipFill>
          <a:blip r:embed="rId2"/>
          <a:stretch>
            <a:fillRect/>
          </a:stretch>
        </p:blipFill>
        <p:spPr>
          <a:xfrm>
            <a:off x="4975668" y="1268562"/>
            <a:ext cx="3546475" cy="4605338"/>
          </a:xfrm>
        </p:spPr>
      </p:pic>
      <p:pic>
        <p:nvPicPr>
          <p:cNvPr id="6" name="Picture 5">
            <a:extLst>
              <a:ext uri="{FF2B5EF4-FFF2-40B4-BE49-F238E27FC236}">
                <a16:creationId xmlns:a16="http://schemas.microsoft.com/office/drawing/2014/main" id="{A984FC41-6D1A-47EF-2086-551C3128A304}"/>
              </a:ext>
            </a:extLst>
          </p:cNvPr>
          <p:cNvPicPr>
            <a:picLocks noChangeAspect="1"/>
          </p:cNvPicPr>
          <p:nvPr/>
        </p:nvPicPr>
        <p:blipFill>
          <a:blip r:embed="rId3"/>
          <a:stretch>
            <a:fillRect/>
          </a:stretch>
        </p:blipFill>
        <p:spPr>
          <a:xfrm>
            <a:off x="1457429" y="1268562"/>
            <a:ext cx="3518239" cy="4603900"/>
          </a:xfrm>
          <a:prstGeom prst="rect">
            <a:avLst/>
          </a:prstGeom>
        </p:spPr>
      </p:pic>
    </p:spTree>
    <p:extLst>
      <p:ext uri="{BB962C8B-B14F-4D97-AF65-F5344CB8AC3E}">
        <p14:creationId xmlns:p14="http://schemas.microsoft.com/office/powerpoint/2010/main" val="1327518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8398-472A-46D4-C3E0-6C0A538BD360}"/>
              </a:ext>
            </a:extLst>
          </p:cNvPr>
          <p:cNvSpPr>
            <a:spLocks noGrp="1"/>
          </p:cNvSpPr>
          <p:nvPr>
            <p:ph type="title"/>
          </p:nvPr>
        </p:nvSpPr>
        <p:spPr/>
        <p:txBody>
          <a:bodyPr anchor="ctr">
            <a:normAutofit/>
          </a:bodyPr>
          <a:lstStyle/>
          <a:p>
            <a:pPr algn="ctr"/>
            <a:r>
              <a:rPr lang="en-US" sz="3200" dirty="0"/>
              <a:t>Capital Outlay Implementation</a:t>
            </a:r>
            <a:br>
              <a:rPr lang="en-US" b="1" dirty="0"/>
            </a:br>
            <a:endParaRPr lang="en-US" dirty="0"/>
          </a:p>
        </p:txBody>
      </p:sp>
      <p:pic>
        <p:nvPicPr>
          <p:cNvPr id="15" name="Picture 14">
            <a:extLst>
              <a:ext uri="{FF2B5EF4-FFF2-40B4-BE49-F238E27FC236}">
                <a16:creationId xmlns:a16="http://schemas.microsoft.com/office/drawing/2014/main" id="{F1706E42-51B9-A72B-649C-67FE26E313B7}"/>
              </a:ext>
            </a:extLst>
          </p:cNvPr>
          <p:cNvPicPr>
            <a:picLocks noChangeAspect="1"/>
          </p:cNvPicPr>
          <p:nvPr/>
        </p:nvPicPr>
        <p:blipFill>
          <a:blip r:embed="rId2"/>
          <a:stretch>
            <a:fillRect/>
          </a:stretch>
        </p:blipFill>
        <p:spPr>
          <a:xfrm>
            <a:off x="3873626" y="1270000"/>
            <a:ext cx="3469516" cy="4649454"/>
          </a:xfrm>
          <a:prstGeom prst="rect">
            <a:avLst/>
          </a:prstGeom>
        </p:spPr>
      </p:pic>
      <p:pic>
        <p:nvPicPr>
          <p:cNvPr id="17" name="Picture 16">
            <a:extLst>
              <a:ext uri="{FF2B5EF4-FFF2-40B4-BE49-F238E27FC236}">
                <a16:creationId xmlns:a16="http://schemas.microsoft.com/office/drawing/2014/main" id="{FB8D28BD-1750-EEBE-4BD9-75820F42BB00}"/>
              </a:ext>
            </a:extLst>
          </p:cNvPr>
          <p:cNvPicPr>
            <a:picLocks noChangeAspect="1"/>
          </p:cNvPicPr>
          <p:nvPr/>
        </p:nvPicPr>
        <p:blipFill>
          <a:blip r:embed="rId3"/>
          <a:stretch>
            <a:fillRect/>
          </a:stretch>
        </p:blipFill>
        <p:spPr>
          <a:xfrm>
            <a:off x="7343142" y="1270000"/>
            <a:ext cx="3529890" cy="4688230"/>
          </a:xfrm>
          <a:prstGeom prst="rect">
            <a:avLst/>
          </a:prstGeom>
        </p:spPr>
      </p:pic>
      <p:pic>
        <p:nvPicPr>
          <p:cNvPr id="18" name="Picture 17">
            <a:extLst>
              <a:ext uri="{FF2B5EF4-FFF2-40B4-BE49-F238E27FC236}">
                <a16:creationId xmlns:a16="http://schemas.microsoft.com/office/drawing/2014/main" id="{55CE4AF2-208B-59D2-CE4B-9290E88ED51A}"/>
              </a:ext>
            </a:extLst>
          </p:cNvPr>
          <p:cNvPicPr>
            <a:picLocks noChangeAspect="1"/>
          </p:cNvPicPr>
          <p:nvPr/>
        </p:nvPicPr>
        <p:blipFill>
          <a:blip r:embed="rId4"/>
          <a:stretch>
            <a:fillRect/>
          </a:stretch>
        </p:blipFill>
        <p:spPr>
          <a:xfrm>
            <a:off x="325446" y="1270000"/>
            <a:ext cx="3548180" cy="4615072"/>
          </a:xfrm>
          <a:prstGeom prst="rect">
            <a:avLst/>
          </a:prstGeom>
        </p:spPr>
      </p:pic>
    </p:spTree>
    <p:extLst>
      <p:ext uri="{BB962C8B-B14F-4D97-AF65-F5344CB8AC3E}">
        <p14:creationId xmlns:p14="http://schemas.microsoft.com/office/powerpoint/2010/main" val="3697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8398-472A-46D4-C3E0-6C0A538BD360}"/>
              </a:ext>
            </a:extLst>
          </p:cNvPr>
          <p:cNvSpPr>
            <a:spLocks noGrp="1"/>
          </p:cNvSpPr>
          <p:nvPr>
            <p:ph type="title"/>
          </p:nvPr>
        </p:nvSpPr>
        <p:spPr/>
        <p:txBody>
          <a:bodyPr anchor="ctr">
            <a:normAutofit/>
          </a:bodyPr>
          <a:lstStyle/>
          <a:p>
            <a:pPr algn="ctr"/>
            <a:r>
              <a:rPr lang="en-US" sz="3200" dirty="0"/>
              <a:t>Capital Outlay Implementation</a:t>
            </a:r>
            <a:br>
              <a:rPr lang="en-US" b="1" dirty="0"/>
            </a:br>
            <a:endParaRPr lang="en-US" dirty="0"/>
          </a:p>
        </p:txBody>
      </p:sp>
      <p:pic>
        <p:nvPicPr>
          <p:cNvPr id="9" name="Picture 8">
            <a:extLst>
              <a:ext uri="{FF2B5EF4-FFF2-40B4-BE49-F238E27FC236}">
                <a16:creationId xmlns:a16="http://schemas.microsoft.com/office/drawing/2014/main" id="{0FA5482D-3E5F-4B25-D60B-A331F3A59E9D}"/>
              </a:ext>
            </a:extLst>
          </p:cNvPr>
          <p:cNvPicPr>
            <a:picLocks noChangeAspect="1"/>
          </p:cNvPicPr>
          <p:nvPr/>
        </p:nvPicPr>
        <p:blipFill>
          <a:blip r:embed="rId2"/>
          <a:stretch>
            <a:fillRect/>
          </a:stretch>
        </p:blipFill>
        <p:spPr>
          <a:xfrm>
            <a:off x="435551" y="1446371"/>
            <a:ext cx="5660449" cy="4802029"/>
          </a:xfrm>
          <a:prstGeom prst="rect">
            <a:avLst/>
          </a:prstGeom>
        </p:spPr>
      </p:pic>
      <p:pic>
        <p:nvPicPr>
          <p:cNvPr id="16" name="Picture 15">
            <a:extLst>
              <a:ext uri="{FF2B5EF4-FFF2-40B4-BE49-F238E27FC236}">
                <a16:creationId xmlns:a16="http://schemas.microsoft.com/office/drawing/2014/main" id="{594912AB-FE85-5B45-C5A7-B5FBBB981650}"/>
              </a:ext>
            </a:extLst>
          </p:cNvPr>
          <p:cNvPicPr>
            <a:picLocks noChangeAspect="1"/>
          </p:cNvPicPr>
          <p:nvPr/>
        </p:nvPicPr>
        <p:blipFill>
          <a:blip r:embed="rId3"/>
          <a:stretch>
            <a:fillRect/>
          </a:stretch>
        </p:blipFill>
        <p:spPr>
          <a:xfrm>
            <a:off x="6096000" y="1446370"/>
            <a:ext cx="5854217" cy="4802029"/>
          </a:xfrm>
          <a:prstGeom prst="rect">
            <a:avLst/>
          </a:prstGeom>
        </p:spPr>
      </p:pic>
    </p:spTree>
    <p:extLst>
      <p:ext uri="{BB962C8B-B14F-4D97-AF65-F5344CB8AC3E}">
        <p14:creationId xmlns:p14="http://schemas.microsoft.com/office/powerpoint/2010/main" val="1536502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8398-472A-46D4-C3E0-6C0A538BD360}"/>
              </a:ext>
            </a:extLst>
          </p:cNvPr>
          <p:cNvSpPr>
            <a:spLocks noGrp="1"/>
          </p:cNvSpPr>
          <p:nvPr>
            <p:ph type="title"/>
          </p:nvPr>
        </p:nvSpPr>
        <p:spPr/>
        <p:txBody>
          <a:bodyPr anchor="ctr">
            <a:normAutofit/>
          </a:bodyPr>
          <a:lstStyle/>
          <a:p>
            <a:pPr algn="ctr"/>
            <a:r>
              <a:rPr lang="en-US" sz="3200" dirty="0"/>
              <a:t>Capital Outlay Implementation</a:t>
            </a:r>
            <a:br>
              <a:rPr lang="en-US" b="1" dirty="0"/>
            </a:br>
            <a:endParaRPr lang="en-US" dirty="0"/>
          </a:p>
        </p:txBody>
      </p:sp>
      <p:pic>
        <p:nvPicPr>
          <p:cNvPr id="4" name="Picture 3">
            <a:extLst>
              <a:ext uri="{FF2B5EF4-FFF2-40B4-BE49-F238E27FC236}">
                <a16:creationId xmlns:a16="http://schemas.microsoft.com/office/drawing/2014/main" id="{2F489493-F19E-922C-BA16-EF0F5901AF34}"/>
              </a:ext>
            </a:extLst>
          </p:cNvPr>
          <p:cNvPicPr>
            <a:picLocks noChangeAspect="1"/>
          </p:cNvPicPr>
          <p:nvPr/>
        </p:nvPicPr>
        <p:blipFill>
          <a:blip r:embed="rId2"/>
          <a:stretch>
            <a:fillRect/>
          </a:stretch>
        </p:blipFill>
        <p:spPr>
          <a:xfrm>
            <a:off x="477045" y="1270000"/>
            <a:ext cx="3791894" cy="4927600"/>
          </a:xfrm>
          <a:prstGeom prst="rect">
            <a:avLst/>
          </a:prstGeom>
        </p:spPr>
      </p:pic>
      <p:pic>
        <p:nvPicPr>
          <p:cNvPr id="6" name="Picture 5">
            <a:extLst>
              <a:ext uri="{FF2B5EF4-FFF2-40B4-BE49-F238E27FC236}">
                <a16:creationId xmlns:a16="http://schemas.microsoft.com/office/drawing/2014/main" id="{65593AE3-FF04-A356-7A63-7C162234E216}"/>
              </a:ext>
            </a:extLst>
          </p:cNvPr>
          <p:cNvPicPr>
            <a:picLocks noChangeAspect="1"/>
          </p:cNvPicPr>
          <p:nvPr/>
        </p:nvPicPr>
        <p:blipFill>
          <a:blip r:embed="rId3"/>
          <a:stretch>
            <a:fillRect/>
          </a:stretch>
        </p:blipFill>
        <p:spPr>
          <a:xfrm>
            <a:off x="4268939" y="1270000"/>
            <a:ext cx="3790462" cy="4927600"/>
          </a:xfrm>
          <a:prstGeom prst="rect">
            <a:avLst/>
          </a:prstGeom>
        </p:spPr>
      </p:pic>
      <p:pic>
        <p:nvPicPr>
          <p:cNvPr id="8" name="Picture 7">
            <a:extLst>
              <a:ext uri="{FF2B5EF4-FFF2-40B4-BE49-F238E27FC236}">
                <a16:creationId xmlns:a16="http://schemas.microsoft.com/office/drawing/2014/main" id="{92C6255F-B9C0-F030-DAAF-C397376F8E79}"/>
              </a:ext>
            </a:extLst>
          </p:cNvPr>
          <p:cNvPicPr>
            <a:picLocks noChangeAspect="1"/>
          </p:cNvPicPr>
          <p:nvPr/>
        </p:nvPicPr>
        <p:blipFill>
          <a:blip r:embed="rId4"/>
          <a:stretch>
            <a:fillRect/>
          </a:stretch>
        </p:blipFill>
        <p:spPr>
          <a:xfrm>
            <a:off x="8059401" y="1270000"/>
            <a:ext cx="3804856" cy="4927600"/>
          </a:xfrm>
          <a:prstGeom prst="rect">
            <a:avLst/>
          </a:prstGeom>
        </p:spPr>
      </p:pic>
    </p:spTree>
    <p:extLst>
      <p:ext uri="{BB962C8B-B14F-4D97-AF65-F5344CB8AC3E}">
        <p14:creationId xmlns:p14="http://schemas.microsoft.com/office/powerpoint/2010/main" val="481025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6B2BDD-6E3D-01D4-8AF5-D9497A505D1F}"/>
              </a:ext>
            </a:extLst>
          </p:cNvPr>
          <p:cNvSpPr>
            <a:spLocks noGrp="1"/>
          </p:cNvSpPr>
          <p:nvPr>
            <p:ph type="title"/>
          </p:nvPr>
        </p:nvSpPr>
        <p:spPr>
          <a:xfrm>
            <a:off x="1043950" y="1179151"/>
            <a:ext cx="3300646" cy="4463889"/>
          </a:xfrm>
        </p:spPr>
        <p:txBody>
          <a:bodyPr anchor="ctr">
            <a:normAutofit/>
          </a:bodyPr>
          <a:lstStyle/>
          <a:p>
            <a:pPr algn="ctr"/>
            <a:r>
              <a:rPr lang="en-US" b="1" dirty="0"/>
              <a:t>Today’s Topics</a:t>
            </a:r>
            <a:endParaRPr lang="en-US" dirty="0"/>
          </a:p>
        </p:txBody>
      </p:sp>
      <p:sp>
        <p:nvSpPr>
          <p:cNvPr id="29"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30"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53201C0-F5BF-74E5-E6F4-08D38E85EFCB}"/>
              </a:ext>
            </a:extLst>
          </p:cNvPr>
          <p:cNvSpPr>
            <a:spLocks noGrp="1"/>
          </p:cNvSpPr>
          <p:nvPr>
            <p:ph idx="1"/>
          </p:nvPr>
        </p:nvSpPr>
        <p:spPr>
          <a:xfrm>
            <a:off x="4978918" y="1109145"/>
            <a:ext cx="6341016" cy="4603900"/>
          </a:xfrm>
        </p:spPr>
        <p:txBody>
          <a:bodyPr anchor="ctr">
            <a:normAutofit fontScale="92500" lnSpcReduction="10000"/>
          </a:bodyPr>
          <a:lstStyle/>
          <a:p>
            <a:r>
              <a:rPr lang="en-US" dirty="0"/>
              <a:t>Capital Outlay Bureau </a:t>
            </a:r>
          </a:p>
          <a:p>
            <a:pPr lvl="2">
              <a:buFont typeface="Wingdings" panose="05000000000000000000" pitchFamily="2" charset="2"/>
              <a:buChar char="ü"/>
            </a:pPr>
            <a:r>
              <a:rPr lang="en-US" dirty="0"/>
              <a:t>What we do &amp; What is capital outlay</a:t>
            </a:r>
          </a:p>
          <a:p>
            <a:r>
              <a:rPr lang="en-US" dirty="0"/>
              <a:t>2024 Legislative Session</a:t>
            </a:r>
          </a:p>
          <a:p>
            <a:pPr lvl="2">
              <a:buFont typeface="Wingdings" panose="05000000000000000000" pitchFamily="2" charset="2"/>
              <a:buChar char="ü"/>
            </a:pPr>
            <a:r>
              <a:rPr lang="en-US" dirty="0"/>
              <a:t>2024 Capital Appropriations, Reauthorizations &amp; Other Signed Legislation</a:t>
            </a:r>
          </a:p>
          <a:p>
            <a:r>
              <a:rPr lang="en-US" dirty="0"/>
              <a:t>Administrative Tools </a:t>
            </a:r>
          </a:p>
          <a:p>
            <a:pPr lvl="2">
              <a:buFont typeface="Wingdings" panose="05000000000000000000" pitchFamily="2" charset="2"/>
              <a:buChar char="ü"/>
            </a:pPr>
            <a:r>
              <a:rPr lang="en-US" dirty="0"/>
              <a:t>Infrastructure Capital Improvement Plan (ICIP), Capital Projects Monitoring System (CPMS), Tableau Dashboards &amp; Capital Outlay Request Forms</a:t>
            </a:r>
          </a:p>
          <a:p>
            <a:r>
              <a:rPr lang="en-US" dirty="0"/>
              <a:t>Capital Outlay Implementation</a:t>
            </a:r>
          </a:p>
          <a:p>
            <a:pPr lvl="2">
              <a:buFont typeface="Wingdings" panose="05000000000000000000" pitchFamily="2" charset="2"/>
              <a:buChar char="ü"/>
            </a:pPr>
            <a:r>
              <a:rPr lang="en-US" dirty="0"/>
              <a:t>EO 2013-006, Anti-Donation, Grant Agreement &amp; Reporting</a:t>
            </a:r>
          </a:p>
          <a:p>
            <a:r>
              <a:rPr lang="en-US" dirty="0"/>
              <a:t>Upcoming 2025 Legislative Session</a:t>
            </a:r>
          </a:p>
          <a:p>
            <a:pPr lvl="2">
              <a:buFont typeface="Wingdings" panose="05000000000000000000" pitchFamily="2" charset="2"/>
              <a:buChar char="ü"/>
            </a:pPr>
            <a:r>
              <a:rPr lang="en-US" dirty="0"/>
              <a:t>Obstacles, Capital Outlay Timeline</a:t>
            </a:r>
          </a:p>
          <a:p>
            <a:r>
              <a:rPr lang="en-US" dirty="0"/>
              <a:t>Contact Information</a:t>
            </a:r>
          </a:p>
          <a:p>
            <a:pPr lvl="2">
              <a:buFont typeface="Wingdings" panose="05000000000000000000" pitchFamily="2" charset="2"/>
              <a:buChar char="ü"/>
            </a:pPr>
            <a:r>
              <a:rPr lang="en-US" dirty="0"/>
              <a:t>State Agency Contacts and DFA Contacts</a:t>
            </a:r>
          </a:p>
          <a:p>
            <a:endParaRPr lang="en-US" dirty="0"/>
          </a:p>
        </p:txBody>
      </p:sp>
      <p:sp>
        <p:nvSpPr>
          <p:cNvPr id="31"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20875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cxnSp>
        <p:nvCxnSpPr>
          <p:cNvPr id="20" name="Straight Connector 1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228BE96-2FC7-D20E-FFB7-02C51C7EAF55}"/>
              </a:ext>
            </a:extLst>
          </p:cNvPr>
          <p:cNvSpPr>
            <a:spLocks noGrp="1"/>
          </p:cNvSpPr>
          <p:nvPr>
            <p:ph type="title"/>
          </p:nvPr>
        </p:nvSpPr>
        <p:spPr>
          <a:xfrm>
            <a:off x="643467" y="816638"/>
            <a:ext cx="3367359" cy="5224724"/>
          </a:xfrm>
        </p:spPr>
        <p:txBody>
          <a:bodyPr vert="horz" lIns="91440" tIns="45720" rIns="91440" bIns="45720" rtlCol="0" anchor="ctr">
            <a:normAutofit/>
          </a:bodyPr>
          <a:lstStyle/>
          <a:p>
            <a:pPr algn="ctr"/>
            <a:r>
              <a:rPr lang="en-US" sz="3200" dirty="0"/>
              <a:t>Capital Outlay Implementation</a:t>
            </a:r>
          </a:p>
        </p:txBody>
      </p:sp>
      <p:sp>
        <p:nvSpPr>
          <p:cNvPr id="3" name="Content Placeholder 2">
            <a:extLst>
              <a:ext uri="{FF2B5EF4-FFF2-40B4-BE49-F238E27FC236}">
                <a16:creationId xmlns:a16="http://schemas.microsoft.com/office/drawing/2014/main" id="{28F9CA77-28E9-9ABE-B2F0-2686B84257CF}"/>
              </a:ext>
            </a:extLst>
          </p:cNvPr>
          <p:cNvSpPr>
            <a:spLocks noGrp="1"/>
          </p:cNvSpPr>
          <p:nvPr>
            <p:ph sz="half" idx="1"/>
          </p:nvPr>
        </p:nvSpPr>
        <p:spPr>
          <a:xfrm>
            <a:off x="4654295" y="816638"/>
            <a:ext cx="4619706" cy="5224724"/>
          </a:xfrm>
        </p:spPr>
        <p:txBody>
          <a:bodyPr vert="horz" lIns="91440" tIns="45720" rIns="91440" bIns="45720" rtlCol="0" anchor="ctr">
            <a:normAutofit/>
          </a:bodyPr>
          <a:lstStyle/>
          <a:p>
            <a:pPr marL="0" indent="0">
              <a:buNone/>
            </a:pPr>
            <a:r>
              <a:rPr lang="en-US" sz="3600" b="1" dirty="0">
                <a:solidFill>
                  <a:schemeClr val="accent1">
                    <a:lumMod val="75000"/>
                  </a:schemeClr>
                </a:solidFill>
              </a:rPr>
              <a:t>Capital Projects Management System (CPMS)</a:t>
            </a:r>
          </a:p>
        </p:txBody>
      </p:sp>
    </p:spTree>
    <p:extLst>
      <p:ext uri="{BB962C8B-B14F-4D97-AF65-F5344CB8AC3E}">
        <p14:creationId xmlns:p14="http://schemas.microsoft.com/office/powerpoint/2010/main" val="2122020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6A8398-472A-46D4-C3E0-6C0A538BD360}"/>
              </a:ext>
            </a:extLst>
          </p:cNvPr>
          <p:cNvSpPr>
            <a:spLocks noGrp="1"/>
          </p:cNvSpPr>
          <p:nvPr>
            <p:ph type="title"/>
          </p:nvPr>
        </p:nvSpPr>
        <p:spPr>
          <a:xfrm>
            <a:off x="1043950" y="1179151"/>
            <a:ext cx="3300646" cy="2249849"/>
          </a:xfrm>
        </p:spPr>
        <p:txBody>
          <a:bodyPr anchor="ctr">
            <a:normAutofit/>
          </a:bodyPr>
          <a:lstStyle/>
          <a:p>
            <a:pPr algn="ctr"/>
            <a:r>
              <a:rPr lang="en-US" sz="3200" dirty="0"/>
              <a:t>Capital Outlay Implementation</a:t>
            </a:r>
            <a:br>
              <a:rPr lang="en-US" b="1" dirty="0"/>
            </a:b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927F17-82B1-568D-554E-DA78996FED73}"/>
              </a:ext>
            </a:extLst>
          </p:cNvPr>
          <p:cNvSpPr>
            <a:spLocks noGrp="1"/>
          </p:cNvSpPr>
          <p:nvPr>
            <p:ph idx="1"/>
          </p:nvPr>
        </p:nvSpPr>
        <p:spPr>
          <a:xfrm>
            <a:off x="4978918" y="1109145"/>
            <a:ext cx="6341016" cy="4603900"/>
          </a:xfrm>
        </p:spPr>
        <p:txBody>
          <a:bodyPr anchor="ctr">
            <a:normAutofit fontScale="77500" lnSpcReduction="20000"/>
          </a:bodyPr>
          <a:lstStyle/>
          <a:p>
            <a:pPr marL="0" indent="0">
              <a:buNone/>
            </a:pPr>
            <a:r>
              <a:rPr lang="en-US" sz="3900" b="1" dirty="0">
                <a:solidFill>
                  <a:schemeClr val="accent1">
                    <a:lumMod val="75000"/>
                  </a:schemeClr>
                </a:solidFill>
              </a:rPr>
              <a:t>Capital Projects Management System (CPMS) </a:t>
            </a:r>
          </a:p>
          <a:p>
            <a:r>
              <a:rPr lang="en-US" sz="2200" dirty="0"/>
              <a:t>Capital Projects management System (CPMS) assists with the reporting of capital outlay appropriations.   </a:t>
            </a:r>
          </a:p>
          <a:p>
            <a:r>
              <a:rPr lang="en-US" sz="2200" dirty="0"/>
              <a:t>CPMS provides one location for all capital appropriation reporting.</a:t>
            </a:r>
          </a:p>
          <a:p>
            <a:r>
              <a:rPr lang="en-US" sz="2200" dirty="0"/>
              <a:t>CPMS records and archives all reporting data for open and closed appropriations.</a:t>
            </a:r>
          </a:p>
          <a:p>
            <a:r>
              <a:rPr lang="en-US" altLang="en-US" sz="2200" dirty="0"/>
              <a:t>Reports must be submitted quarterly.</a:t>
            </a:r>
          </a:p>
          <a:p>
            <a:pPr lvl="1"/>
            <a:r>
              <a:rPr lang="en-US" sz="1700" dirty="0"/>
              <a:t>March 31</a:t>
            </a:r>
          </a:p>
          <a:p>
            <a:pPr lvl="1"/>
            <a:r>
              <a:rPr lang="en-US" sz="1700" dirty="0"/>
              <a:t>June 30</a:t>
            </a:r>
          </a:p>
          <a:p>
            <a:pPr lvl="1"/>
            <a:r>
              <a:rPr lang="en-US" sz="1700" dirty="0"/>
              <a:t>September 30</a:t>
            </a:r>
          </a:p>
          <a:p>
            <a:pPr lvl="1"/>
            <a:r>
              <a:rPr lang="en-US" sz="1700" dirty="0"/>
              <a:t>December 31</a:t>
            </a:r>
          </a:p>
          <a:p>
            <a:pPr marL="457200" lvl="1" indent="0">
              <a:buNone/>
            </a:pPr>
            <a:endParaRPr lang="en-US" sz="1700" dirty="0"/>
          </a:p>
          <a:p>
            <a:pPr marL="457200" lvl="1" indent="0">
              <a:buNone/>
            </a:pPr>
            <a:r>
              <a:rPr lang="en-US" sz="1700" dirty="0">
                <a:hlinkClick r:id="rId2"/>
              </a:rPr>
              <a:t>https://cpms.dfa.state.nm.us/</a:t>
            </a:r>
            <a:endParaRPr lang="en-US" sz="1700" dirty="0"/>
          </a:p>
          <a:p>
            <a:pPr marL="457200" lvl="1" indent="0">
              <a:buNone/>
            </a:pPr>
            <a:endParaRPr lang="en-US" sz="1700"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A2D77ED4-E4B7-A483-6C9F-48BEAAC3BF87}"/>
              </a:ext>
            </a:extLst>
          </p:cNvPr>
          <p:cNvPicPr>
            <a:picLocks noChangeAspect="1"/>
          </p:cNvPicPr>
          <p:nvPr/>
        </p:nvPicPr>
        <p:blipFill>
          <a:blip r:embed="rId3"/>
          <a:stretch>
            <a:fillRect/>
          </a:stretch>
        </p:blipFill>
        <p:spPr>
          <a:xfrm>
            <a:off x="1228194" y="3094643"/>
            <a:ext cx="2932157" cy="2284952"/>
          </a:xfrm>
          <a:prstGeom prst="rect">
            <a:avLst/>
          </a:prstGeom>
        </p:spPr>
      </p:pic>
    </p:spTree>
    <p:extLst>
      <p:ext uri="{BB962C8B-B14F-4D97-AF65-F5344CB8AC3E}">
        <p14:creationId xmlns:p14="http://schemas.microsoft.com/office/powerpoint/2010/main" val="2372916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6A8398-472A-46D4-C3E0-6C0A538BD360}"/>
              </a:ext>
            </a:extLst>
          </p:cNvPr>
          <p:cNvSpPr>
            <a:spLocks noGrp="1"/>
          </p:cNvSpPr>
          <p:nvPr>
            <p:ph type="title"/>
          </p:nvPr>
        </p:nvSpPr>
        <p:spPr>
          <a:xfrm>
            <a:off x="1043950" y="1179152"/>
            <a:ext cx="3300646" cy="2722040"/>
          </a:xfrm>
        </p:spPr>
        <p:txBody>
          <a:bodyPr anchor="ctr">
            <a:normAutofit/>
          </a:bodyPr>
          <a:lstStyle/>
          <a:p>
            <a:pPr algn="ctr"/>
            <a:r>
              <a:rPr lang="en-US" sz="3200" dirty="0"/>
              <a:t>Capital Outlay Implementation</a:t>
            </a:r>
            <a:br>
              <a:rPr lang="en-US" b="1" dirty="0"/>
            </a:b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927F17-82B1-568D-554E-DA78996FED73}"/>
              </a:ext>
            </a:extLst>
          </p:cNvPr>
          <p:cNvSpPr>
            <a:spLocks noGrp="1"/>
          </p:cNvSpPr>
          <p:nvPr>
            <p:ph idx="1"/>
          </p:nvPr>
        </p:nvSpPr>
        <p:spPr>
          <a:xfrm>
            <a:off x="4978925" y="554573"/>
            <a:ext cx="6697289" cy="2151413"/>
          </a:xfrm>
        </p:spPr>
        <p:txBody>
          <a:bodyPr anchor="ctr">
            <a:normAutofit/>
          </a:bodyPr>
          <a:lstStyle/>
          <a:p>
            <a:pPr marL="0" indent="0">
              <a:buNone/>
            </a:pPr>
            <a:r>
              <a:rPr lang="en-US" sz="3900" b="1" dirty="0">
                <a:solidFill>
                  <a:schemeClr val="accent1">
                    <a:lumMod val="75000"/>
                  </a:schemeClr>
                </a:solidFill>
              </a:rPr>
              <a:t>Capital Projects Management System (CPMS) </a:t>
            </a:r>
          </a:p>
          <a:p>
            <a:endParaRPr lang="en-US" sz="1700"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DB00179C-C4F7-432C-D5E5-672FF3CEDF43}"/>
              </a:ext>
            </a:extLst>
          </p:cNvPr>
          <p:cNvPicPr>
            <a:picLocks noChangeAspect="1"/>
          </p:cNvPicPr>
          <p:nvPr/>
        </p:nvPicPr>
        <p:blipFill>
          <a:blip r:embed="rId2"/>
          <a:stretch>
            <a:fillRect/>
          </a:stretch>
        </p:blipFill>
        <p:spPr>
          <a:xfrm>
            <a:off x="4887437" y="4018312"/>
            <a:ext cx="6697273" cy="2159931"/>
          </a:xfrm>
          <a:prstGeom prst="rect">
            <a:avLst/>
          </a:prstGeom>
        </p:spPr>
      </p:pic>
      <p:pic>
        <p:nvPicPr>
          <p:cNvPr id="9" name="Picture 8">
            <a:extLst>
              <a:ext uri="{FF2B5EF4-FFF2-40B4-BE49-F238E27FC236}">
                <a16:creationId xmlns:a16="http://schemas.microsoft.com/office/drawing/2014/main" id="{B594FB04-773B-BF57-19ED-704AD196813E}"/>
              </a:ext>
            </a:extLst>
          </p:cNvPr>
          <p:cNvPicPr>
            <a:picLocks noChangeAspect="1"/>
          </p:cNvPicPr>
          <p:nvPr/>
        </p:nvPicPr>
        <p:blipFill>
          <a:blip r:embed="rId3"/>
          <a:stretch>
            <a:fillRect/>
          </a:stretch>
        </p:blipFill>
        <p:spPr>
          <a:xfrm>
            <a:off x="4887438" y="2015213"/>
            <a:ext cx="6697286" cy="1885978"/>
          </a:xfrm>
          <a:prstGeom prst="rect">
            <a:avLst/>
          </a:prstGeom>
        </p:spPr>
      </p:pic>
      <p:pic>
        <p:nvPicPr>
          <p:cNvPr id="13" name="Picture 12">
            <a:extLst>
              <a:ext uri="{FF2B5EF4-FFF2-40B4-BE49-F238E27FC236}">
                <a16:creationId xmlns:a16="http://schemas.microsoft.com/office/drawing/2014/main" id="{C65D6517-089B-8FBA-0785-05839F7966B0}"/>
              </a:ext>
            </a:extLst>
          </p:cNvPr>
          <p:cNvPicPr>
            <a:picLocks noChangeAspect="1"/>
          </p:cNvPicPr>
          <p:nvPr/>
        </p:nvPicPr>
        <p:blipFill>
          <a:blip r:embed="rId4"/>
          <a:stretch>
            <a:fillRect/>
          </a:stretch>
        </p:blipFill>
        <p:spPr>
          <a:xfrm>
            <a:off x="1228194" y="3094643"/>
            <a:ext cx="2932157" cy="2284952"/>
          </a:xfrm>
          <a:prstGeom prst="rect">
            <a:avLst/>
          </a:prstGeom>
        </p:spPr>
      </p:pic>
    </p:spTree>
    <p:extLst>
      <p:ext uri="{BB962C8B-B14F-4D97-AF65-F5344CB8AC3E}">
        <p14:creationId xmlns:p14="http://schemas.microsoft.com/office/powerpoint/2010/main" val="472557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8398-472A-46D4-C3E0-6C0A538BD360}"/>
              </a:ext>
            </a:extLst>
          </p:cNvPr>
          <p:cNvSpPr>
            <a:spLocks noGrp="1"/>
          </p:cNvSpPr>
          <p:nvPr>
            <p:ph type="title"/>
          </p:nvPr>
        </p:nvSpPr>
        <p:spPr/>
        <p:txBody>
          <a:bodyPr anchor="ctr">
            <a:normAutofit fontScale="90000"/>
          </a:bodyPr>
          <a:lstStyle/>
          <a:p>
            <a:pPr algn="ctr"/>
            <a:r>
              <a:rPr lang="en-US" sz="3200" dirty="0"/>
              <a:t>Capital Outlay Implementation</a:t>
            </a:r>
            <a:br>
              <a:rPr lang="en-US" sz="3200" dirty="0"/>
            </a:br>
            <a:r>
              <a:rPr lang="en-US" sz="3200" dirty="0"/>
              <a:t>CPMS - Search and Login Screens</a:t>
            </a:r>
            <a:br>
              <a:rPr lang="en-US" b="1" dirty="0"/>
            </a:br>
            <a:endParaRPr lang="en-US" dirty="0"/>
          </a:p>
        </p:txBody>
      </p:sp>
      <p:pic>
        <p:nvPicPr>
          <p:cNvPr id="4" name="Picture 3">
            <a:extLst>
              <a:ext uri="{FF2B5EF4-FFF2-40B4-BE49-F238E27FC236}">
                <a16:creationId xmlns:a16="http://schemas.microsoft.com/office/drawing/2014/main" id="{8354C5C8-331F-4A76-A7BB-B3CCF41E7E87}"/>
              </a:ext>
            </a:extLst>
          </p:cNvPr>
          <p:cNvPicPr>
            <a:picLocks noChangeAspect="1"/>
          </p:cNvPicPr>
          <p:nvPr/>
        </p:nvPicPr>
        <p:blipFill>
          <a:blip r:embed="rId2"/>
          <a:stretch>
            <a:fillRect/>
          </a:stretch>
        </p:blipFill>
        <p:spPr>
          <a:xfrm>
            <a:off x="504040" y="1645920"/>
            <a:ext cx="4932950" cy="4970358"/>
          </a:xfrm>
          <a:prstGeom prst="rect">
            <a:avLst/>
          </a:prstGeom>
        </p:spPr>
      </p:pic>
      <p:pic>
        <p:nvPicPr>
          <p:cNvPr id="5" name="Picture 4">
            <a:extLst>
              <a:ext uri="{FF2B5EF4-FFF2-40B4-BE49-F238E27FC236}">
                <a16:creationId xmlns:a16="http://schemas.microsoft.com/office/drawing/2014/main" id="{F805E441-63A9-07A2-5C73-8D80D74789B1}"/>
              </a:ext>
            </a:extLst>
          </p:cNvPr>
          <p:cNvPicPr>
            <a:picLocks noChangeAspect="1"/>
          </p:cNvPicPr>
          <p:nvPr/>
        </p:nvPicPr>
        <p:blipFill>
          <a:blip r:embed="rId3"/>
          <a:stretch>
            <a:fillRect/>
          </a:stretch>
        </p:blipFill>
        <p:spPr>
          <a:xfrm>
            <a:off x="5883971" y="1645918"/>
            <a:ext cx="5395887" cy="4970359"/>
          </a:xfrm>
          <a:prstGeom prst="rect">
            <a:avLst/>
          </a:prstGeom>
        </p:spPr>
      </p:pic>
    </p:spTree>
    <p:extLst>
      <p:ext uri="{BB962C8B-B14F-4D97-AF65-F5344CB8AC3E}">
        <p14:creationId xmlns:p14="http://schemas.microsoft.com/office/powerpoint/2010/main" val="2619156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8398-472A-46D4-C3E0-6C0A538BD360}"/>
              </a:ext>
            </a:extLst>
          </p:cNvPr>
          <p:cNvSpPr>
            <a:spLocks noGrp="1"/>
          </p:cNvSpPr>
          <p:nvPr>
            <p:ph type="title"/>
          </p:nvPr>
        </p:nvSpPr>
        <p:spPr/>
        <p:txBody>
          <a:bodyPr anchor="ctr">
            <a:normAutofit fontScale="90000"/>
          </a:bodyPr>
          <a:lstStyle/>
          <a:p>
            <a:pPr algn="ctr"/>
            <a:r>
              <a:rPr lang="en-US" sz="3200" dirty="0"/>
              <a:t>Capital Outlay Implementation</a:t>
            </a:r>
            <a:br>
              <a:rPr lang="en-US" sz="3200" dirty="0"/>
            </a:br>
            <a:r>
              <a:rPr lang="en-US" sz="3200" dirty="0"/>
              <a:t>CPMS – Login, Navigation &amp; Print Screens</a:t>
            </a:r>
            <a:br>
              <a:rPr lang="en-US" b="1" dirty="0"/>
            </a:br>
            <a:endParaRPr lang="en-US" dirty="0"/>
          </a:p>
        </p:txBody>
      </p:sp>
      <p:pic>
        <p:nvPicPr>
          <p:cNvPr id="9" name="Picture 8">
            <a:extLst>
              <a:ext uri="{FF2B5EF4-FFF2-40B4-BE49-F238E27FC236}">
                <a16:creationId xmlns:a16="http://schemas.microsoft.com/office/drawing/2014/main" id="{D3B388EB-EC68-70EE-6C64-C0CE7028626B}"/>
              </a:ext>
            </a:extLst>
          </p:cNvPr>
          <p:cNvPicPr>
            <a:picLocks noChangeAspect="1"/>
          </p:cNvPicPr>
          <p:nvPr/>
        </p:nvPicPr>
        <p:blipFill>
          <a:blip r:embed="rId2"/>
          <a:stretch>
            <a:fillRect/>
          </a:stretch>
        </p:blipFill>
        <p:spPr>
          <a:xfrm>
            <a:off x="668899" y="1598741"/>
            <a:ext cx="3102736" cy="1557632"/>
          </a:xfrm>
          <a:prstGeom prst="rect">
            <a:avLst/>
          </a:prstGeom>
        </p:spPr>
      </p:pic>
      <p:pic>
        <p:nvPicPr>
          <p:cNvPr id="15" name="Picture 14">
            <a:extLst>
              <a:ext uri="{FF2B5EF4-FFF2-40B4-BE49-F238E27FC236}">
                <a16:creationId xmlns:a16="http://schemas.microsoft.com/office/drawing/2014/main" id="{E8EDA5AC-F8BE-B61E-9176-8C44F4C1071A}"/>
              </a:ext>
            </a:extLst>
          </p:cNvPr>
          <p:cNvPicPr>
            <a:picLocks noChangeAspect="1"/>
          </p:cNvPicPr>
          <p:nvPr/>
        </p:nvPicPr>
        <p:blipFill>
          <a:blip r:embed="rId3"/>
          <a:stretch>
            <a:fillRect/>
          </a:stretch>
        </p:blipFill>
        <p:spPr>
          <a:xfrm>
            <a:off x="677334" y="3259928"/>
            <a:ext cx="3094301" cy="3371166"/>
          </a:xfrm>
          <a:prstGeom prst="rect">
            <a:avLst/>
          </a:prstGeom>
        </p:spPr>
      </p:pic>
      <p:pic>
        <p:nvPicPr>
          <p:cNvPr id="17" name="Picture 16">
            <a:extLst>
              <a:ext uri="{FF2B5EF4-FFF2-40B4-BE49-F238E27FC236}">
                <a16:creationId xmlns:a16="http://schemas.microsoft.com/office/drawing/2014/main" id="{82419729-FA4D-630B-B2E6-8127DA98132C}"/>
              </a:ext>
            </a:extLst>
          </p:cNvPr>
          <p:cNvPicPr>
            <a:picLocks noChangeAspect="1"/>
          </p:cNvPicPr>
          <p:nvPr/>
        </p:nvPicPr>
        <p:blipFill>
          <a:blip r:embed="rId4"/>
          <a:stretch>
            <a:fillRect/>
          </a:stretch>
        </p:blipFill>
        <p:spPr>
          <a:xfrm>
            <a:off x="3904052" y="1585195"/>
            <a:ext cx="3779416" cy="5045899"/>
          </a:xfrm>
          <a:prstGeom prst="rect">
            <a:avLst/>
          </a:prstGeom>
        </p:spPr>
      </p:pic>
      <p:pic>
        <p:nvPicPr>
          <p:cNvPr id="19" name="Picture 18">
            <a:extLst>
              <a:ext uri="{FF2B5EF4-FFF2-40B4-BE49-F238E27FC236}">
                <a16:creationId xmlns:a16="http://schemas.microsoft.com/office/drawing/2014/main" id="{431E6932-0BAB-59E7-20A0-7A8D2BE6E11C}"/>
              </a:ext>
            </a:extLst>
          </p:cNvPr>
          <p:cNvPicPr>
            <a:picLocks noChangeAspect="1"/>
          </p:cNvPicPr>
          <p:nvPr/>
        </p:nvPicPr>
        <p:blipFill>
          <a:blip r:embed="rId5"/>
          <a:stretch>
            <a:fillRect/>
          </a:stretch>
        </p:blipFill>
        <p:spPr>
          <a:xfrm>
            <a:off x="7815885" y="1585194"/>
            <a:ext cx="4062418" cy="5045899"/>
          </a:xfrm>
          <a:prstGeom prst="rect">
            <a:avLst/>
          </a:prstGeom>
        </p:spPr>
      </p:pic>
    </p:spTree>
    <p:extLst>
      <p:ext uri="{BB962C8B-B14F-4D97-AF65-F5344CB8AC3E}">
        <p14:creationId xmlns:p14="http://schemas.microsoft.com/office/powerpoint/2010/main" val="2968045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8398-472A-46D4-C3E0-6C0A538BD360}"/>
              </a:ext>
            </a:extLst>
          </p:cNvPr>
          <p:cNvSpPr>
            <a:spLocks noGrp="1"/>
          </p:cNvSpPr>
          <p:nvPr>
            <p:ph type="title"/>
          </p:nvPr>
        </p:nvSpPr>
        <p:spPr/>
        <p:txBody>
          <a:bodyPr anchor="ctr">
            <a:normAutofit fontScale="90000"/>
          </a:bodyPr>
          <a:lstStyle/>
          <a:p>
            <a:pPr algn="ctr"/>
            <a:r>
              <a:rPr lang="en-US" sz="3200" dirty="0"/>
              <a:t>Capital Outlay Implementation</a:t>
            </a:r>
            <a:br>
              <a:rPr lang="en-US" sz="3200" dirty="0"/>
            </a:br>
            <a:r>
              <a:rPr lang="en-US" sz="3200" dirty="0"/>
              <a:t>CPMS – Reauthorization Screens</a:t>
            </a:r>
            <a:br>
              <a:rPr lang="en-US" b="1" dirty="0"/>
            </a:br>
            <a:endParaRPr lang="en-US" dirty="0"/>
          </a:p>
        </p:txBody>
      </p:sp>
      <p:pic>
        <p:nvPicPr>
          <p:cNvPr id="4" name="Picture 3">
            <a:extLst>
              <a:ext uri="{FF2B5EF4-FFF2-40B4-BE49-F238E27FC236}">
                <a16:creationId xmlns:a16="http://schemas.microsoft.com/office/drawing/2014/main" id="{AA64F983-12B9-86C8-4B76-2E65730E0D9F}"/>
              </a:ext>
            </a:extLst>
          </p:cNvPr>
          <p:cNvPicPr>
            <a:picLocks noChangeAspect="1"/>
          </p:cNvPicPr>
          <p:nvPr/>
        </p:nvPicPr>
        <p:blipFill>
          <a:blip r:embed="rId2"/>
          <a:stretch>
            <a:fillRect/>
          </a:stretch>
        </p:blipFill>
        <p:spPr>
          <a:xfrm>
            <a:off x="5295875" y="1578561"/>
            <a:ext cx="4195347" cy="5066079"/>
          </a:xfrm>
          <a:prstGeom prst="rect">
            <a:avLst/>
          </a:prstGeom>
        </p:spPr>
      </p:pic>
      <p:pic>
        <p:nvPicPr>
          <p:cNvPr id="6" name="Picture 5">
            <a:extLst>
              <a:ext uri="{FF2B5EF4-FFF2-40B4-BE49-F238E27FC236}">
                <a16:creationId xmlns:a16="http://schemas.microsoft.com/office/drawing/2014/main" id="{C9799959-0644-4F58-48F4-AF1282A002AD}"/>
              </a:ext>
            </a:extLst>
          </p:cNvPr>
          <p:cNvPicPr>
            <a:picLocks noChangeAspect="1"/>
          </p:cNvPicPr>
          <p:nvPr/>
        </p:nvPicPr>
        <p:blipFill>
          <a:blip r:embed="rId3"/>
          <a:stretch>
            <a:fillRect/>
          </a:stretch>
        </p:blipFill>
        <p:spPr>
          <a:xfrm>
            <a:off x="757305" y="1578561"/>
            <a:ext cx="4321386" cy="5066078"/>
          </a:xfrm>
          <a:prstGeom prst="rect">
            <a:avLst/>
          </a:prstGeom>
        </p:spPr>
      </p:pic>
    </p:spTree>
    <p:extLst>
      <p:ext uri="{BB962C8B-B14F-4D97-AF65-F5344CB8AC3E}">
        <p14:creationId xmlns:p14="http://schemas.microsoft.com/office/powerpoint/2010/main" val="656471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8398-472A-46D4-C3E0-6C0A538BD360}"/>
              </a:ext>
            </a:extLst>
          </p:cNvPr>
          <p:cNvSpPr>
            <a:spLocks noGrp="1"/>
          </p:cNvSpPr>
          <p:nvPr>
            <p:ph type="title"/>
          </p:nvPr>
        </p:nvSpPr>
        <p:spPr/>
        <p:txBody>
          <a:bodyPr anchor="ctr">
            <a:normAutofit fontScale="90000"/>
          </a:bodyPr>
          <a:lstStyle/>
          <a:p>
            <a:pPr algn="ctr"/>
            <a:r>
              <a:rPr lang="en-US" sz="3200" dirty="0"/>
              <a:t>Capital Outlay Implementation</a:t>
            </a:r>
            <a:br>
              <a:rPr lang="en-US" sz="3200" dirty="0"/>
            </a:br>
            <a:r>
              <a:rPr lang="en-US" sz="3200" dirty="0"/>
              <a:t>CPMS – Open Project and Closed Project Screens</a:t>
            </a:r>
            <a:br>
              <a:rPr lang="en-US" b="1" dirty="0"/>
            </a:br>
            <a:endParaRPr lang="en-US" dirty="0"/>
          </a:p>
        </p:txBody>
      </p:sp>
      <p:pic>
        <p:nvPicPr>
          <p:cNvPr id="5" name="Picture 4">
            <a:extLst>
              <a:ext uri="{FF2B5EF4-FFF2-40B4-BE49-F238E27FC236}">
                <a16:creationId xmlns:a16="http://schemas.microsoft.com/office/drawing/2014/main" id="{AA4364AC-90DE-4765-4A37-9D4610B08BC1}"/>
              </a:ext>
            </a:extLst>
          </p:cNvPr>
          <p:cNvPicPr>
            <a:picLocks noChangeAspect="1"/>
          </p:cNvPicPr>
          <p:nvPr/>
        </p:nvPicPr>
        <p:blipFill>
          <a:blip r:embed="rId2"/>
          <a:stretch>
            <a:fillRect/>
          </a:stretch>
        </p:blipFill>
        <p:spPr>
          <a:xfrm>
            <a:off x="571710" y="1591731"/>
            <a:ext cx="4403958" cy="5154507"/>
          </a:xfrm>
          <a:prstGeom prst="rect">
            <a:avLst/>
          </a:prstGeom>
        </p:spPr>
      </p:pic>
      <p:pic>
        <p:nvPicPr>
          <p:cNvPr id="8" name="Picture 7">
            <a:extLst>
              <a:ext uri="{FF2B5EF4-FFF2-40B4-BE49-F238E27FC236}">
                <a16:creationId xmlns:a16="http://schemas.microsoft.com/office/drawing/2014/main" id="{431FCB6A-9BA7-E021-6BD3-244BE3D9D50C}"/>
              </a:ext>
            </a:extLst>
          </p:cNvPr>
          <p:cNvPicPr>
            <a:picLocks noChangeAspect="1"/>
          </p:cNvPicPr>
          <p:nvPr/>
        </p:nvPicPr>
        <p:blipFill>
          <a:blip r:embed="rId3"/>
          <a:stretch>
            <a:fillRect/>
          </a:stretch>
        </p:blipFill>
        <p:spPr>
          <a:xfrm>
            <a:off x="5076988" y="1591730"/>
            <a:ext cx="4197014" cy="5154507"/>
          </a:xfrm>
          <a:prstGeom prst="rect">
            <a:avLst/>
          </a:prstGeom>
        </p:spPr>
      </p:pic>
    </p:spTree>
    <p:extLst>
      <p:ext uri="{BB962C8B-B14F-4D97-AF65-F5344CB8AC3E}">
        <p14:creationId xmlns:p14="http://schemas.microsoft.com/office/powerpoint/2010/main" val="2243412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8398-472A-46D4-C3E0-6C0A538BD360}"/>
              </a:ext>
            </a:extLst>
          </p:cNvPr>
          <p:cNvSpPr>
            <a:spLocks noGrp="1"/>
          </p:cNvSpPr>
          <p:nvPr>
            <p:ph type="title"/>
          </p:nvPr>
        </p:nvSpPr>
        <p:spPr/>
        <p:txBody>
          <a:bodyPr anchor="ctr">
            <a:normAutofit fontScale="90000"/>
          </a:bodyPr>
          <a:lstStyle/>
          <a:p>
            <a:pPr algn="ctr"/>
            <a:r>
              <a:rPr lang="en-US" sz="3200" dirty="0"/>
              <a:t>Capital Outlay Implementation</a:t>
            </a:r>
            <a:br>
              <a:rPr lang="en-US" sz="3200" dirty="0"/>
            </a:br>
            <a:r>
              <a:rPr lang="en-US" sz="3200" dirty="0"/>
              <a:t>CPMS – Project Timeline Screen</a:t>
            </a:r>
            <a:br>
              <a:rPr lang="en-US" b="1" dirty="0"/>
            </a:br>
            <a:endParaRPr lang="en-US" dirty="0"/>
          </a:p>
        </p:txBody>
      </p:sp>
      <p:pic>
        <p:nvPicPr>
          <p:cNvPr id="4" name="Picture 3">
            <a:extLst>
              <a:ext uri="{FF2B5EF4-FFF2-40B4-BE49-F238E27FC236}">
                <a16:creationId xmlns:a16="http://schemas.microsoft.com/office/drawing/2014/main" id="{1539DA76-B831-B3A8-ACD3-6E6D117EF83D}"/>
              </a:ext>
            </a:extLst>
          </p:cNvPr>
          <p:cNvPicPr>
            <a:picLocks noChangeAspect="1"/>
          </p:cNvPicPr>
          <p:nvPr/>
        </p:nvPicPr>
        <p:blipFill>
          <a:blip r:embed="rId2"/>
          <a:stretch>
            <a:fillRect/>
          </a:stretch>
        </p:blipFill>
        <p:spPr>
          <a:xfrm>
            <a:off x="653586" y="2012760"/>
            <a:ext cx="8644164" cy="4235640"/>
          </a:xfrm>
          <a:prstGeom prst="rect">
            <a:avLst/>
          </a:prstGeom>
        </p:spPr>
      </p:pic>
    </p:spTree>
    <p:extLst>
      <p:ext uri="{BB962C8B-B14F-4D97-AF65-F5344CB8AC3E}">
        <p14:creationId xmlns:p14="http://schemas.microsoft.com/office/powerpoint/2010/main" val="3290928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8398-472A-46D4-C3E0-6C0A538BD360}"/>
              </a:ext>
            </a:extLst>
          </p:cNvPr>
          <p:cNvSpPr>
            <a:spLocks noGrp="1"/>
          </p:cNvSpPr>
          <p:nvPr>
            <p:ph type="title"/>
          </p:nvPr>
        </p:nvSpPr>
        <p:spPr/>
        <p:txBody>
          <a:bodyPr anchor="ctr">
            <a:normAutofit fontScale="90000"/>
          </a:bodyPr>
          <a:lstStyle/>
          <a:p>
            <a:pPr algn="ctr"/>
            <a:r>
              <a:rPr lang="en-US" sz="3200" dirty="0"/>
              <a:t>Capital Outlay Implementation</a:t>
            </a:r>
            <a:br>
              <a:rPr lang="en-US" sz="3200" dirty="0"/>
            </a:br>
            <a:r>
              <a:rPr lang="en-US" sz="3200" dirty="0"/>
              <a:t>CPMS – Project Phase Description Screen</a:t>
            </a:r>
            <a:br>
              <a:rPr lang="en-US" b="1" dirty="0"/>
            </a:br>
            <a:endParaRPr lang="en-US" dirty="0"/>
          </a:p>
        </p:txBody>
      </p:sp>
      <p:pic>
        <p:nvPicPr>
          <p:cNvPr id="4" name="Picture 3">
            <a:extLst>
              <a:ext uri="{FF2B5EF4-FFF2-40B4-BE49-F238E27FC236}">
                <a16:creationId xmlns:a16="http://schemas.microsoft.com/office/drawing/2014/main" id="{8AC52557-D3F8-BD7A-8CD2-B65D1B98120C}"/>
              </a:ext>
            </a:extLst>
          </p:cNvPr>
          <p:cNvPicPr>
            <a:picLocks noChangeAspect="1"/>
          </p:cNvPicPr>
          <p:nvPr/>
        </p:nvPicPr>
        <p:blipFill>
          <a:blip r:embed="rId2"/>
          <a:stretch>
            <a:fillRect/>
          </a:stretch>
        </p:blipFill>
        <p:spPr>
          <a:xfrm>
            <a:off x="1890604" y="1546936"/>
            <a:ext cx="6170127" cy="5199303"/>
          </a:xfrm>
          <a:prstGeom prst="rect">
            <a:avLst/>
          </a:prstGeom>
        </p:spPr>
      </p:pic>
    </p:spTree>
    <p:extLst>
      <p:ext uri="{BB962C8B-B14F-4D97-AF65-F5344CB8AC3E}">
        <p14:creationId xmlns:p14="http://schemas.microsoft.com/office/powerpoint/2010/main" val="662134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FC120DA-197C-7FC3-2C56-8D71F80B1E04}"/>
              </a:ext>
            </a:extLst>
          </p:cNvPr>
          <p:cNvSpPr>
            <a:spLocks noGrp="1"/>
          </p:cNvSpPr>
          <p:nvPr>
            <p:ph type="title"/>
          </p:nvPr>
        </p:nvSpPr>
        <p:spPr>
          <a:xfrm>
            <a:off x="643467" y="816638"/>
            <a:ext cx="3367359" cy="5224724"/>
          </a:xfrm>
        </p:spPr>
        <p:txBody>
          <a:bodyPr anchor="ctr">
            <a:normAutofit/>
          </a:bodyPr>
          <a:lstStyle/>
          <a:p>
            <a:pPr algn="ctr"/>
            <a:r>
              <a:rPr lang="en-US" b="1" dirty="0"/>
              <a:t>Administrative Tools</a:t>
            </a:r>
            <a:endParaRPr lang="en-US" dirty="0"/>
          </a:p>
        </p:txBody>
      </p:sp>
      <p:sp>
        <p:nvSpPr>
          <p:cNvPr id="3" name="Content Placeholder 2">
            <a:extLst>
              <a:ext uri="{FF2B5EF4-FFF2-40B4-BE49-F238E27FC236}">
                <a16:creationId xmlns:a16="http://schemas.microsoft.com/office/drawing/2014/main" id="{7C50DED0-8A54-C4FB-861F-406590E2CA0A}"/>
              </a:ext>
            </a:extLst>
          </p:cNvPr>
          <p:cNvSpPr>
            <a:spLocks noGrp="1"/>
          </p:cNvSpPr>
          <p:nvPr>
            <p:ph idx="1"/>
          </p:nvPr>
        </p:nvSpPr>
        <p:spPr>
          <a:xfrm>
            <a:off x="4654295" y="816638"/>
            <a:ext cx="4619706" cy="5224724"/>
          </a:xfrm>
        </p:spPr>
        <p:txBody>
          <a:bodyPr anchor="ctr">
            <a:normAutofit lnSpcReduction="10000"/>
          </a:bodyPr>
          <a:lstStyle/>
          <a:p>
            <a:pPr marL="0" indent="0">
              <a:buNone/>
            </a:pPr>
            <a:r>
              <a:rPr lang="en-US" sz="3600" b="1" dirty="0">
                <a:solidFill>
                  <a:schemeClr val="accent1">
                    <a:lumMod val="75000"/>
                  </a:schemeClr>
                </a:solidFill>
              </a:rPr>
              <a:t>Tableau Dashboard</a:t>
            </a:r>
          </a:p>
          <a:p>
            <a:pPr marL="0" indent="0">
              <a:buNone/>
              <a:defRPr/>
            </a:pPr>
            <a:r>
              <a:rPr lang="en-US" dirty="0">
                <a:ea typeface="ＭＳ Ｐゴシック" charset="0"/>
              </a:rPr>
              <a:t>Online Capital Outlay Dashboard.</a:t>
            </a:r>
          </a:p>
          <a:p>
            <a:pPr lvl="1">
              <a:defRPr/>
            </a:pPr>
            <a:r>
              <a:rPr lang="en-US" dirty="0">
                <a:ea typeface="ＭＳ Ｐゴシック" charset="0"/>
              </a:rPr>
              <a:t>Accessibility of data to easily obtain capital appropriations and balances by year, county, fiscal agent, and project type</a:t>
            </a:r>
          </a:p>
          <a:p>
            <a:pPr lvl="1">
              <a:defRPr/>
            </a:pPr>
            <a:r>
              <a:rPr lang="en-US" dirty="0">
                <a:ea typeface="ＭＳ Ｐゴシック" charset="0"/>
              </a:rPr>
              <a:t>Accessibility of data to highlight spend down progress and potential issues</a:t>
            </a:r>
          </a:p>
          <a:p>
            <a:pPr lvl="1">
              <a:defRPr/>
            </a:pPr>
            <a:r>
              <a:rPr lang="en-US" dirty="0">
                <a:ea typeface="ＭＳ Ｐゴシック" charset="0"/>
              </a:rPr>
              <a:t>Data visualization to drive action by oversight agencies, fiscal agents, and policymakers</a:t>
            </a:r>
          </a:p>
          <a:p>
            <a:pPr lvl="1">
              <a:defRPr/>
            </a:pPr>
            <a:r>
              <a:rPr lang="en-US" dirty="0">
                <a:ea typeface="ＭＳ Ｐゴシック" charset="0"/>
              </a:rPr>
              <a:t>Also used to show Junior Bill expenditures submitted to DFA by each Higher Education Institution and expenditures from SHARE.</a:t>
            </a:r>
          </a:p>
          <a:p>
            <a:pPr marL="457200" lvl="1" indent="0">
              <a:buNone/>
              <a:defRPr/>
            </a:pPr>
            <a:r>
              <a:rPr lang="en-US" b="1" dirty="0">
                <a:solidFill>
                  <a:schemeClr val="accent1">
                    <a:lumMod val="75000"/>
                  </a:schemeClr>
                </a:solidFill>
                <a:ea typeface="ＭＳ Ｐゴシック" charset="0"/>
                <a:hlinkClick r:id="rId2">
                  <a:extLst>
                    <a:ext uri="{A12FA001-AC4F-418D-AE19-62706E023703}">
                      <ahyp:hlinkClr xmlns:ahyp="http://schemas.microsoft.com/office/drawing/2018/hyperlinkcolor" val="tx"/>
                    </a:ext>
                  </a:extLst>
                </a:hlinkClick>
              </a:rPr>
              <a:t>http://www.nmdfa.state.nm.us/dfa-dashboards</a:t>
            </a:r>
            <a:endParaRPr lang="en-US" b="1" dirty="0">
              <a:solidFill>
                <a:schemeClr val="accent1">
                  <a:lumMod val="75000"/>
                </a:schemeClr>
              </a:solidFill>
              <a:ea typeface="ＭＳ Ｐゴシック" charset="0"/>
            </a:endParaRPr>
          </a:p>
          <a:p>
            <a:endParaRPr lang="en-US" dirty="0"/>
          </a:p>
        </p:txBody>
      </p:sp>
    </p:spTree>
    <p:extLst>
      <p:ext uri="{BB962C8B-B14F-4D97-AF65-F5344CB8AC3E}">
        <p14:creationId xmlns:p14="http://schemas.microsoft.com/office/powerpoint/2010/main" val="563069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45F8CF-E212-D764-CD84-78E6FEACF217}"/>
              </a:ext>
            </a:extLst>
          </p:cNvPr>
          <p:cNvSpPr>
            <a:spLocks noGrp="1"/>
          </p:cNvSpPr>
          <p:nvPr>
            <p:ph type="title"/>
          </p:nvPr>
        </p:nvSpPr>
        <p:spPr>
          <a:xfrm>
            <a:off x="1043950" y="1179151"/>
            <a:ext cx="3300646" cy="4463889"/>
          </a:xfrm>
        </p:spPr>
        <p:txBody>
          <a:bodyPr anchor="ctr">
            <a:normAutofit/>
          </a:bodyPr>
          <a:lstStyle/>
          <a:p>
            <a:pPr algn="ctr"/>
            <a:r>
              <a:rPr lang="en-US" b="1" dirty="0"/>
              <a:t>What we do?</a:t>
            </a: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C5B3DA9-ABD3-83E7-AAA5-98EF3F0DC0C0}"/>
              </a:ext>
            </a:extLst>
          </p:cNvPr>
          <p:cNvSpPr>
            <a:spLocks noGrp="1"/>
          </p:cNvSpPr>
          <p:nvPr>
            <p:ph idx="1"/>
          </p:nvPr>
        </p:nvSpPr>
        <p:spPr>
          <a:xfrm>
            <a:off x="4978918" y="1109145"/>
            <a:ext cx="6341016" cy="4603900"/>
          </a:xfrm>
        </p:spPr>
        <p:txBody>
          <a:bodyPr anchor="ctr">
            <a:noAutofit/>
          </a:bodyPr>
          <a:lstStyle/>
          <a:p>
            <a:pPr marL="0" indent="0">
              <a:buNone/>
            </a:pPr>
            <a:r>
              <a:rPr lang="en-US" sz="1200" b="1" dirty="0">
                <a:solidFill>
                  <a:schemeClr val="accent1">
                    <a:lumMod val="75000"/>
                  </a:schemeClr>
                </a:solidFill>
              </a:rPr>
              <a:t>The Infrastructure Planning &amp; Development Division (IPDD), formerly the Capital Outlay Bureau (COB) is responsible for: </a:t>
            </a:r>
          </a:p>
          <a:p>
            <a:pPr lvl="1"/>
            <a:r>
              <a:rPr lang="en-US" sz="1200" dirty="0"/>
              <a:t>Coordinate the funding and administration of capital projects.  </a:t>
            </a:r>
          </a:p>
          <a:p>
            <a:pPr lvl="1"/>
            <a:r>
              <a:rPr lang="en-US" sz="1200" dirty="0"/>
              <a:t>Work closely with executive agencies, the Governor’s office (GOV), State Budget Division (SBD) and the Legislative Finance Committee (LFC) to prepare the Executive Capital Budget.  </a:t>
            </a:r>
          </a:p>
          <a:p>
            <a:pPr lvl="1"/>
            <a:r>
              <a:rPr lang="en-US" sz="1200" dirty="0"/>
              <a:t>Oversee the capital budgeting process: </a:t>
            </a:r>
          </a:p>
          <a:p>
            <a:pPr lvl="2"/>
            <a:r>
              <a:rPr lang="en-US" sz="1200" dirty="0"/>
              <a:t>Assists with the STB questionnaire process; (SBOF)</a:t>
            </a:r>
          </a:p>
          <a:p>
            <a:pPr lvl="2"/>
            <a:r>
              <a:rPr lang="en-US" sz="1200" dirty="0"/>
              <a:t>General Fund (GF) Questionnaire process; (COB)</a:t>
            </a:r>
          </a:p>
          <a:p>
            <a:pPr lvl="2"/>
            <a:r>
              <a:rPr lang="en-US" sz="1200" dirty="0"/>
              <a:t>Identifying local entities; (Executive Agencies)</a:t>
            </a:r>
          </a:p>
          <a:p>
            <a:pPr lvl="2"/>
            <a:r>
              <a:rPr lang="en-US" sz="1200" dirty="0"/>
              <a:t>EO Compliance; and (Executive Agencies, including OSA)</a:t>
            </a:r>
          </a:p>
          <a:p>
            <a:pPr lvl="2"/>
            <a:r>
              <a:rPr lang="en-US" sz="1200" dirty="0"/>
              <a:t>Budgeting capital projects. (SBD) </a:t>
            </a:r>
          </a:p>
          <a:p>
            <a:pPr lvl="1"/>
            <a:r>
              <a:rPr lang="en-US" sz="1200" dirty="0"/>
              <a:t>Maintain the State Capital Project Monitoring System (CPMS).</a:t>
            </a:r>
          </a:p>
          <a:p>
            <a:pPr lvl="1"/>
            <a:r>
              <a:rPr lang="en-US" sz="1200" dirty="0"/>
              <a:t>Utilize CPMS and SHARE accounting data to create reports on all capital appropriations. These reports are used to update dashboards and assist the LFC with their quarterly reports.</a:t>
            </a:r>
          </a:p>
          <a:p>
            <a:pPr lvl="1"/>
            <a:r>
              <a:rPr lang="en-US" sz="1200" dirty="0"/>
              <a:t>Monitor the expiration dates of all capital appropriations to ensure timely reversions of expired appropriation balances.  </a:t>
            </a:r>
          </a:p>
          <a:p>
            <a:pPr lvl="1"/>
            <a:r>
              <a:rPr lang="en-US" sz="1200" dirty="0"/>
              <a:t>Provide training, assistance and oversight to state and local agencies on the planning, project management and administration of capital project appropriations, including the Infrastructure Capital Improvement Plan (ICIP) for State Agencies.</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33950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7D7B75-61FD-0950-9579-216226737B89}"/>
              </a:ext>
            </a:extLst>
          </p:cNvPr>
          <p:cNvPicPr>
            <a:picLocks noChangeAspect="1"/>
          </p:cNvPicPr>
          <p:nvPr/>
        </p:nvPicPr>
        <p:blipFill>
          <a:blip r:embed="rId2"/>
          <a:stretch>
            <a:fillRect/>
          </a:stretch>
        </p:blipFill>
        <p:spPr>
          <a:xfrm>
            <a:off x="553674" y="444617"/>
            <a:ext cx="8791662" cy="5947794"/>
          </a:xfrm>
          <a:prstGeom prst="rect">
            <a:avLst/>
          </a:prstGeom>
        </p:spPr>
      </p:pic>
    </p:spTree>
    <p:extLst>
      <p:ext uri="{BB962C8B-B14F-4D97-AF65-F5344CB8AC3E}">
        <p14:creationId xmlns:p14="http://schemas.microsoft.com/office/powerpoint/2010/main" val="3370336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9C446B-3E1B-E7F1-413F-2C98A623AE6C}"/>
              </a:ext>
            </a:extLst>
          </p:cNvPr>
          <p:cNvSpPr>
            <a:spLocks noGrp="1"/>
          </p:cNvSpPr>
          <p:nvPr>
            <p:ph type="title"/>
          </p:nvPr>
        </p:nvSpPr>
        <p:spPr>
          <a:xfrm>
            <a:off x="643467" y="816638"/>
            <a:ext cx="3367359" cy="5224724"/>
          </a:xfrm>
        </p:spPr>
        <p:txBody>
          <a:bodyPr anchor="ctr">
            <a:normAutofit/>
          </a:bodyPr>
          <a:lstStyle/>
          <a:p>
            <a:pPr algn="ctr"/>
            <a:r>
              <a:rPr lang="en-US" b="1" dirty="0"/>
              <a:t>Administrative Tools</a:t>
            </a:r>
            <a:endParaRPr lang="en-US" dirty="0"/>
          </a:p>
        </p:txBody>
      </p:sp>
      <p:sp>
        <p:nvSpPr>
          <p:cNvPr id="3" name="Content Placeholder 2">
            <a:extLst>
              <a:ext uri="{FF2B5EF4-FFF2-40B4-BE49-F238E27FC236}">
                <a16:creationId xmlns:a16="http://schemas.microsoft.com/office/drawing/2014/main" id="{7125E609-B6D1-D8DD-557D-C37B36FB7397}"/>
              </a:ext>
            </a:extLst>
          </p:cNvPr>
          <p:cNvSpPr>
            <a:spLocks noGrp="1"/>
          </p:cNvSpPr>
          <p:nvPr>
            <p:ph idx="1"/>
          </p:nvPr>
        </p:nvSpPr>
        <p:spPr>
          <a:xfrm>
            <a:off x="4654294" y="816638"/>
            <a:ext cx="4994525" cy="5224724"/>
          </a:xfrm>
        </p:spPr>
        <p:txBody>
          <a:bodyPr anchor="ctr">
            <a:normAutofit fontScale="85000" lnSpcReduction="10000"/>
          </a:bodyPr>
          <a:lstStyle/>
          <a:p>
            <a:pPr marL="0" indent="0">
              <a:buNone/>
            </a:pPr>
            <a:r>
              <a:rPr lang="en-US" sz="3300" b="1" dirty="0">
                <a:solidFill>
                  <a:schemeClr val="accent1">
                    <a:lumMod val="75000"/>
                  </a:schemeClr>
                </a:solidFill>
              </a:rPr>
              <a:t>Capital Outlay Request Form</a:t>
            </a:r>
          </a:p>
          <a:p>
            <a:pPr>
              <a:defRPr/>
            </a:pPr>
            <a:r>
              <a:rPr lang="en-US" dirty="0">
                <a:ea typeface="ＭＳ Ｐゴシック" charset="0"/>
              </a:rPr>
              <a:t>Online Capital Outlay Request Form – Department of Finance &amp; Administration (DFA), the Governor’s Office (GOV), Legislative Counsel Service (LCS) and Legislative Finance Committee (LFC) are continuing to work together to make the capital outlay request online.</a:t>
            </a:r>
          </a:p>
          <a:p>
            <a:pPr>
              <a:defRPr/>
            </a:pPr>
            <a:r>
              <a:rPr lang="en-US" dirty="0">
                <a:ea typeface="ＭＳ Ｐゴシック" charset="0"/>
              </a:rPr>
              <a:t>Goals / Benefits include:	</a:t>
            </a:r>
          </a:p>
          <a:p>
            <a:pPr lvl="1">
              <a:defRPr/>
            </a:pPr>
            <a:r>
              <a:rPr lang="en-US" dirty="0">
                <a:ea typeface="ＭＳ Ｐゴシック" charset="0"/>
              </a:rPr>
              <a:t>More accessibility and ease of use</a:t>
            </a:r>
          </a:p>
          <a:p>
            <a:pPr lvl="1">
              <a:defRPr/>
            </a:pPr>
            <a:r>
              <a:rPr lang="en-US" dirty="0">
                <a:ea typeface="ＭＳ Ｐゴシック" charset="0"/>
              </a:rPr>
              <a:t>Data from ICIP can be pulled in, if governmental entity has submitted ICIP</a:t>
            </a:r>
          </a:p>
          <a:p>
            <a:pPr lvl="1">
              <a:defRPr/>
            </a:pPr>
            <a:r>
              <a:rPr lang="en-US" dirty="0">
                <a:ea typeface="ＭＳ Ｐゴシック" charset="0"/>
              </a:rPr>
              <a:t>Better data collected overall, as some fields are required</a:t>
            </a:r>
          </a:p>
          <a:p>
            <a:pPr lvl="1">
              <a:defRPr/>
            </a:pPr>
            <a:r>
              <a:rPr lang="en-US" dirty="0">
                <a:ea typeface="ＭＳ Ｐゴシック" charset="0"/>
              </a:rPr>
              <a:t>Ability to cross compare and analyze requests for policy priorities, project readiness, legal issues</a:t>
            </a:r>
          </a:p>
          <a:p>
            <a:pPr lvl="1">
              <a:defRPr/>
            </a:pPr>
            <a:r>
              <a:rPr lang="en-US" dirty="0">
                <a:ea typeface="ＭＳ Ｐゴシック" charset="0"/>
              </a:rPr>
              <a:t>Forms and/or links are typically found on the LCS, GOV and DFA websites</a:t>
            </a:r>
          </a:p>
          <a:p>
            <a:pPr marL="457200" lvl="1" indent="0">
              <a:buNone/>
              <a:defRPr/>
            </a:pPr>
            <a:r>
              <a:rPr lang="en-US" dirty="0">
                <a:solidFill>
                  <a:schemeClr val="accent1">
                    <a:lumMod val="75000"/>
                  </a:schemeClr>
                </a:solidFill>
                <a:ea typeface="ＭＳ Ｐゴシック" charset="0"/>
                <a:hlinkClick r:id="rId2">
                  <a:extLst>
                    <a:ext uri="{A12FA001-AC4F-418D-AE19-62706E023703}">
                      <ahyp:hlinkClr xmlns:ahyp="http://schemas.microsoft.com/office/drawing/2018/hyperlinkcolor" val="tx"/>
                    </a:ext>
                  </a:extLst>
                </a:hlinkClick>
              </a:rPr>
              <a:t>https://www.nmlegis.gov/CapitalOutlayWeb/Default</a:t>
            </a:r>
            <a:endParaRPr lang="en-US" dirty="0">
              <a:solidFill>
                <a:schemeClr val="accent1">
                  <a:lumMod val="75000"/>
                </a:schemeClr>
              </a:solidFill>
              <a:ea typeface="ＭＳ Ｐゴシック" charset="0"/>
            </a:endParaRPr>
          </a:p>
        </p:txBody>
      </p:sp>
    </p:spTree>
    <p:extLst>
      <p:ext uri="{BB962C8B-B14F-4D97-AF65-F5344CB8AC3E}">
        <p14:creationId xmlns:p14="http://schemas.microsoft.com/office/powerpoint/2010/main" val="3138312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a:extLst>
              <a:ext uri="{FF2B5EF4-FFF2-40B4-BE49-F238E27FC236}">
                <a16:creationId xmlns:a16="http://schemas.microsoft.com/office/drawing/2014/main" id="{ECF4EEE5-DC80-8CF2-45BA-204F49D3E2D9}"/>
              </a:ext>
            </a:extLst>
          </p:cNvPr>
          <p:cNvPicPr>
            <a:picLocks noChangeAspect="1"/>
          </p:cNvPicPr>
          <p:nvPr/>
        </p:nvPicPr>
        <p:blipFill rotWithShape="1">
          <a:blip r:embed="rId2"/>
          <a:srcRect r="-2" b="32022"/>
          <a:stretch/>
        </p:blipFill>
        <p:spPr>
          <a:xfrm>
            <a:off x="2239398" y="1377616"/>
            <a:ext cx="7713204" cy="4102768"/>
          </a:xfrm>
          <a:prstGeom prst="rect">
            <a:avLst/>
          </a:prstGeom>
        </p:spPr>
      </p:pic>
    </p:spTree>
    <p:extLst>
      <p:ext uri="{BB962C8B-B14F-4D97-AF65-F5344CB8AC3E}">
        <p14:creationId xmlns:p14="http://schemas.microsoft.com/office/powerpoint/2010/main" val="2855208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4C92EBA-7D02-6E4B-C16C-9AE03046A796}"/>
              </a:ext>
            </a:extLst>
          </p:cNvPr>
          <p:cNvSpPr>
            <a:spLocks noGrp="1"/>
          </p:cNvSpPr>
          <p:nvPr>
            <p:ph type="title"/>
          </p:nvPr>
        </p:nvSpPr>
        <p:spPr>
          <a:xfrm>
            <a:off x="643467" y="816638"/>
            <a:ext cx="3367359" cy="5224724"/>
          </a:xfrm>
        </p:spPr>
        <p:txBody>
          <a:bodyPr anchor="ctr">
            <a:normAutofit/>
          </a:bodyPr>
          <a:lstStyle/>
          <a:p>
            <a:pPr algn="ctr"/>
            <a:r>
              <a:rPr lang="en-US" sz="3200" b="1" dirty="0"/>
              <a:t>Capital Outlay Implementation</a:t>
            </a:r>
            <a:endParaRPr lang="en-US" sz="3200" dirty="0"/>
          </a:p>
        </p:txBody>
      </p:sp>
      <p:sp>
        <p:nvSpPr>
          <p:cNvPr id="3" name="Content Placeholder 2">
            <a:extLst>
              <a:ext uri="{FF2B5EF4-FFF2-40B4-BE49-F238E27FC236}">
                <a16:creationId xmlns:a16="http://schemas.microsoft.com/office/drawing/2014/main" id="{B6524B5A-EF87-0081-1A5B-941D457F026E}"/>
              </a:ext>
            </a:extLst>
          </p:cNvPr>
          <p:cNvSpPr>
            <a:spLocks noGrp="1"/>
          </p:cNvSpPr>
          <p:nvPr>
            <p:ph idx="1"/>
          </p:nvPr>
        </p:nvSpPr>
        <p:spPr>
          <a:xfrm>
            <a:off x="4654295" y="816638"/>
            <a:ext cx="4619706" cy="5224724"/>
          </a:xfrm>
        </p:spPr>
        <p:txBody>
          <a:bodyPr anchor="ctr">
            <a:normAutofit fontScale="92500" lnSpcReduction="20000"/>
          </a:bodyPr>
          <a:lstStyle/>
          <a:p>
            <a:pPr marL="0" indent="0">
              <a:buNone/>
            </a:pPr>
            <a:r>
              <a:rPr lang="en-US" sz="3500" b="1" dirty="0">
                <a:solidFill>
                  <a:schemeClr val="accent1">
                    <a:lumMod val="75000"/>
                  </a:schemeClr>
                </a:solidFill>
              </a:rPr>
              <a:t>EO-2013-006</a:t>
            </a:r>
          </a:p>
          <a:p>
            <a:pPr marL="0" indent="0">
              <a:lnSpc>
                <a:spcPct val="90000"/>
              </a:lnSpc>
              <a:buNone/>
              <a:defRPr/>
            </a:pPr>
            <a:r>
              <a:rPr lang="en-US" altLang="en-US" b="1" dirty="0"/>
              <a:t>Established on May 2, 2013 to address the following:</a:t>
            </a:r>
          </a:p>
          <a:p>
            <a:pPr>
              <a:lnSpc>
                <a:spcPct val="90000"/>
              </a:lnSpc>
              <a:defRPr/>
            </a:pPr>
            <a:r>
              <a:rPr lang="en-US" altLang="en-US" sz="2000" dirty="0"/>
              <a:t>Lack of audits or findings raise concerns about a grantee’s ability to be a good steward of capital outlay funds thereby increasing the risk of fraud, waste and abuse.</a:t>
            </a:r>
          </a:p>
          <a:p>
            <a:pPr lvl="1">
              <a:lnSpc>
                <a:spcPct val="90000"/>
              </a:lnSpc>
              <a:defRPr/>
            </a:pPr>
            <a:r>
              <a:rPr lang="en-US" altLang="en-US" dirty="0"/>
              <a:t>Independent audits provide the best assessment of grantees’ accounting methods.</a:t>
            </a:r>
          </a:p>
          <a:p>
            <a:pPr lvl="1">
              <a:lnSpc>
                <a:spcPct val="90000"/>
              </a:lnSpc>
              <a:defRPr/>
            </a:pPr>
            <a:r>
              <a:rPr lang="en-US" altLang="en-US" dirty="0"/>
              <a:t>Oversight of grantees’ accounting methods is needed to safeguard appropriations and assets.</a:t>
            </a:r>
          </a:p>
          <a:p>
            <a:pPr marL="0" indent="0">
              <a:lnSpc>
                <a:spcPct val="90000"/>
              </a:lnSpc>
              <a:buNone/>
            </a:pPr>
            <a:r>
              <a:rPr lang="en-US" altLang="en-US" sz="2000" b="1" u="sng" dirty="0">
                <a:solidFill>
                  <a:srgbClr val="0070C0"/>
                </a:solidFill>
                <a:hlinkClick r:id="rId2"/>
              </a:rPr>
              <a:t>FIN 9.2 Grants Management—Funding Criteria and Oversight Requirements</a:t>
            </a:r>
            <a:r>
              <a:rPr lang="en-US" altLang="en-US" sz="2000" b="1" dirty="0">
                <a:solidFill>
                  <a:srgbClr val="0070C0"/>
                </a:solidFill>
              </a:rPr>
              <a:t> </a:t>
            </a:r>
          </a:p>
          <a:p>
            <a:pPr marL="0" indent="0">
              <a:lnSpc>
                <a:spcPct val="90000"/>
              </a:lnSpc>
              <a:buNone/>
            </a:pPr>
            <a:r>
              <a:rPr lang="en-US" altLang="en-US" sz="2000" dirty="0"/>
              <a:t>Established by the Financial Control Division of the Department of Finance and Administration (revised September 30, 2013) to create a policy and criteria for implementation of Executive Order 2013-006</a:t>
            </a:r>
            <a:endParaRPr lang="en-US" sz="2000" dirty="0"/>
          </a:p>
        </p:txBody>
      </p:sp>
    </p:spTree>
    <p:extLst>
      <p:ext uri="{BB962C8B-B14F-4D97-AF65-F5344CB8AC3E}">
        <p14:creationId xmlns:p14="http://schemas.microsoft.com/office/powerpoint/2010/main" val="3118849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A9ED112-5EA8-0FD5-DE8C-97040DE033AB}"/>
              </a:ext>
            </a:extLst>
          </p:cNvPr>
          <p:cNvSpPr>
            <a:spLocks noGrp="1"/>
          </p:cNvSpPr>
          <p:nvPr>
            <p:ph type="title"/>
          </p:nvPr>
        </p:nvSpPr>
        <p:spPr>
          <a:xfrm>
            <a:off x="643467" y="816638"/>
            <a:ext cx="3367359" cy="5224724"/>
          </a:xfrm>
        </p:spPr>
        <p:txBody>
          <a:bodyPr anchor="ctr">
            <a:normAutofit/>
          </a:bodyPr>
          <a:lstStyle/>
          <a:p>
            <a:pPr algn="ctr"/>
            <a:r>
              <a:rPr lang="en-US" sz="3200" b="1" dirty="0"/>
              <a:t>Capital Outlay Implementation</a:t>
            </a:r>
            <a:endParaRPr lang="en-US" sz="3200" dirty="0"/>
          </a:p>
        </p:txBody>
      </p:sp>
      <p:sp>
        <p:nvSpPr>
          <p:cNvPr id="3" name="Content Placeholder 2">
            <a:extLst>
              <a:ext uri="{FF2B5EF4-FFF2-40B4-BE49-F238E27FC236}">
                <a16:creationId xmlns:a16="http://schemas.microsoft.com/office/drawing/2014/main" id="{9EF8C314-92DE-8803-7A76-8F2A369F5C2B}"/>
              </a:ext>
            </a:extLst>
          </p:cNvPr>
          <p:cNvSpPr>
            <a:spLocks noGrp="1"/>
          </p:cNvSpPr>
          <p:nvPr>
            <p:ph idx="1"/>
          </p:nvPr>
        </p:nvSpPr>
        <p:spPr>
          <a:xfrm>
            <a:off x="4654295" y="816638"/>
            <a:ext cx="4619706" cy="5224724"/>
          </a:xfrm>
        </p:spPr>
        <p:txBody>
          <a:bodyPr anchor="ctr">
            <a:normAutofit fontScale="62500" lnSpcReduction="20000"/>
          </a:bodyPr>
          <a:lstStyle/>
          <a:p>
            <a:pPr marL="0" indent="0">
              <a:buNone/>
            </a:pPr>
            <a:r>
              <a:rPr lang="en-US" sz="3200" b="1" dirty="0">
                <a:solidFill>
                  <a:schemeClr val="accent1">
                    <a:lumMod val="75000"/>
                  </a:schemeClr>
                </a:solidFill>
              </a:rPr>
              <a:t>Anti-Donation Clause</a:t>
            </a:r>
            <a:endParaRPr lang="en-US" dirty="0"/>
          </a:p>
          <a:p>
            <a:r>
              <a:rPr lang="en-US" dirty="0"/>
              <a:t>Article IX, Section 14 of NM Constitution</a:t>
            </a:r>
          </a:p>
          <a:p>
            <a:r>
              <a:rPr lang="en-US" dirty="0"/>
              <a:t>Started with the Rail Road companies</a:t>
            </a:r>
          </a:p>
          <a:p>
            <a:r>
              <a:rPr lang="en-US" altLang="en-US" dirty="0"/>
              <a:t>The NM Constitution prohibits public entities from donating to private entities</a:t>
            </a:r>
          </a:p>
          <a:p>
            <a:r>
              <a:rPr lang="en-US" altLang="en-US" dirty="0"/>
              <a:t>Private entity can’t </a:t>
            </a:r>
            <a:r>
              <a:rPr lang="en-US" altLang="en-US" b="1" dirty="0"/>
              <a:t>own</a:t>
            </a:r>
            <a:r>
              <a:rPr lang="en-US" altLang="en-US" dirty="0"/>
              <a:t> a publicly-financed capital asset, but they can </a:t>
            </a:r>
            <a:r>
              <a:rPr lang="en-US" altLang="en-US" b="1" dirty="0"/>
              <a:t>operate</a:t>
            </a:r>
            <a:r>
              <a:rPr lang="en-US" altLang="en-US" dirty="0"/>
              <a:t> them</a:t>
            </a:r>
            <a:r>
              <a:rPr lang="en-US" altLang="en-US" b="1" dirty="0"/>
              <a:t> if </a:t>
            </a:r>
            <a:r>
              <a:rPr lang="en-US" altLang="en-US" dirty="0"/>
              <a:t>certain conditions are met</a:t>
            </a:r>
          </a:p>
          <a:p>
            <a:r>
              <a:rPr lang="en-US" altLang="en-US" dirty="0"/>
              <a:t>When there is a private operator, the market rental value of the public asset must be </a:t>
            </a:r>
            <a:r>
              <a:rPr lang="en-US" altLang="en-US" b="1" dirty="0"/>
              <a:t>appraised</a:t>
            </a:r>
            <a:r>
              <a:rPr lang="en-US" altLang="en-US" dirty="0"/>
              <a:t> to determine the fair market value of the asset</a:t>
            </a:r>
          </a:p>
          <a:p>
            <a:r>
              <a:rPr lang="en-US" altLang="en-US" dirty="0"/>
              <a:t>Private operators can pay fair market rent in cash or in services</a:t>
            </a:r>
          </a:p>
          <a:p>
            <a:r>
              <a:rPr lang="en-US" altLang="en-US" dirty="0"/>
              <a:t>If payment is made in services, the tenant has to be selected in compliance with the </a:t>
            </a:r>
            <a:r>
              <a:rPr lang="en-US" altLang="en-US" b="1" dirty="0"/>
              <a:t>Procurement Code </a:t>
            </a:r>
            <a:r>
              <a:rPr lang="en-US" altLang="en-US" dirty="0"/>
              <a:t>and the lease term has to be limited to the Procurement Code contract term limit </a:t>
            </a:r>
          </a:p>
          <a:p>
            <a:r>
              <a:rPr lang="en-US" altLang="en-US" dirty="0"/>
              <a:t>The lease/operating agreement must have a “menu” of services to be provided and the value that each service will count towards rent.  The value of each service must be demonstrated to be at fair market value</a:t>
            </a:r>
            <a:endParaRPr lang="en-US" dirty="0"/>
          </a:p>
          <a:p>
            <a:r>
              <a:rPr lang="en-US" dirty="0"/>
              <a:t>Potential anti-donation is identified and cleared based on funding source</a:t>
            </a:r>
          </a:p>
          <a:p>
            <a:pPr lvl="1"/>
            <a:r>
              <a:rPr lang="en-US" dirty="0"/>
              <a:t>Bonds =&gt; State Board of Finance</a:t>
            </a:r>
          </a:p>
          <a:p>
            <a:pPr lvl="1"/>
            <a:r>
              <a:rPr lang="en-US" dirty="0"/>
              <a:t>General Fund =&gt; State Agency</a:t>
            </a:r>
          </a:p>
          <a:p>
            <a:r>
              <a:rPr lang="en-US" dirty="0"/>
              <a:t>For general fund appropriations, contact State agency ASAP</a:t>
            </a:r>
          </a:p>
        </p:txBody>
      </p:sp>
      <p:pic>
        <p:nvPicPr>
          <p:cNvPr id="4" name="Picture 2" descr="Image result for railroad exploits">
            <a:extLst>
              <a:ext uri="{FF2B5EF4-FFF2-40B4-BE49-F238E27FC236}">
                <a16:creationId xmlns:a16="http://schemas.microsoft.com/office/drawing/2014/main" id="{1499F6C9-14EA-6907-97DB-C48075F5C6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0616" y="768793"/>
            <a:ext cx="2540963" cy="138341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D1D7A99-5396-C270-6099-1F352C9318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3990" y="4900458"/>
            <a:ext cx="2242890" cy="1758099"/>
          </a:xfrm>
          <a:prstGeom prst="rect">
            <a:avLst/>
          </a:prstGeom>
        </p:spPr>
      </p:pic>
      <p:sp>
        <p:nvSpPr>
          <p:cNvPr id="6" name="&quot;No&quot; Symbol 6">
            <a:extLst>
              <a:ext uri="{FF2B5EF4-FFF2-40B4-BE49-F238E27FC236}">
                <a16:creationId xmlns:a16="http://schemas.microsoft.com/office/drawing/2014/main" id="{451FCCF6-9B65-A52B-2A11-0B388491ED71}"/>
              </a:ext>
            </a:extLst>
          </p:cNvPr>
          <p:cNvSpPr/>
          <p:nvPr/>
        </p:nvSpPr>
        <p:spPr>
          <a:xfrm>
            <a:off x="9548606" y="4777909"/>
            <a:ext cx="2384981" cy="2003196"/>
          </a:xfrm>
          <a:prstGeom prst="noSmoking">
            <a:avLst>
              <a:gd name="adj" fmla="val 693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02016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9FE70F4-1B18-2ABD-0136-1326A15DB4B6}"/>
              </a:ext>
            </a:extLst>
          </p:cNvPr>
          <p:cNvSpPr>
            <a:spLocks noGrp="1"/>
          </p:cNvSpPr>
          <p:nvPr>
            <p:ph type="title"/>
          </p:nvPr>
        </p:nvSpPr>
        <p:spPr>
          <a:xfrm>
            <a:off x="643467" y="816638"/>
            <a:ext cx="3367359" cy="5224724"/>
          </a:xfrm>
        </p:spPr>
        <p:txBody>
          <a:bodyPr anchor="ctr">
            <a:normAutofit/>
          </a:bodyPr>
          <a:lstStyle/>
          <a:p>
            <a:pPr algn="ctr"/>
            <a:r>
              <a:rPr lang="en-US" sz="3200" b="1" dirty="0"/>
              <a:t>Capital Outlay Implementation</a:t>
            </a:r>
            <a:endParaRPr lang="en-US" sz="3200" dirty="0"/>
          </a:p>
        </p:txBody>
      </p:sp>
      <p:sp>
        <p:nvSpPr>
          <p:cNvPr id="3" name="Content Placeholder 2">
            <a:extLst>
              <a:ext uri="{FF2B5EF4-FFF2-40B4-BE49-F238E27FC236}">
                <a16:creationId xmlns:a16="http://schemas.microsoft.com/office/drawing/2014/main" id="{3D726DFB-F69B-5A2E-5C17-040D2A43390C}"/>
              </a:ext>
            </a:extLst>
          </p:cNvPr>
          <p:cNvSpPr>
            <a:spLocks noGrp="1"/>
          </p:cNvSpPr>
          <p:nvPr>
            <p:ph idx="1"/>
          </p:nvPr>
        </p:nvSpPr>
        <p:spPr>
          <a:xfrm>
            <a:off x="4654295" y="816638"/>
            <a:ext cx="4619706" cy="5224724"/>
          </a:xfrm>
        </p:spPr>
        <p:txBody>
          <a:bodyPr anchor="ctr">
            <a:normAutofit fontScale="47500" lnSpcReduction="20000"/>
          </a:bodyPr>
          <a:lstStyle/>
          <a:p>
            <a:pPr marL="0" indent="0">
              <a:buNone/>
            </a:pPr>
            <a:r>
              <a:rPr lang="en-US" sz="5000" b="1" dirty="0">
                <a:solidFill>
                  <a:schemeClr val="accent1">
                    <a:lumMod val="75000"/>
                  </a:schemeClr>
                </a:solidFill>
              </a:rPr>
              <a:t>Inter-governmental Grant Agreement (IGA)</a:t>
            </a:r>
          </a:p>
          <a:p>
            <a:pPr>
              <a:defRPr/>
            </a:pPr>
            <a:r>
              <a:rPr lang="en-US" sz="2600" b="1" dirty="0"/>
              <a:t>Before the agency issues a grant agreement, compliance with Executive Order 2013-006 is verified, Anti-Donation Issues are resolved, and the appropriation has been budgeted.</a:t>
            </a:r>
            <a:endParaRPr lang="en-US" sz="1300" b="1" dirty="0"/>
          </a:p>
          <a:p>
            <a:pPr>
              <a:defRPr/>
            </a:pPr>
            <a:r>
              <a:rPr lang="en-US" sz="2600" b="1" dirty="0"/>
              <a:t>Scope of Work - use appropriation law language as a guide when determining scope of work and ensure all appropriation activity is within the limits of authorizing language.</a:t>
            </a:r>
            <a:endParaRPr lang="en-US" sz="1300" b="1" dirty="0"/>
          </a:p>
          <a:p>
            <a:pPr>
              <a:defRPr/>
            </a:pPr>
            <a:r>
              <a:rPr lang="en-US" sz="2600" b="1" dirty="0"/>
              <a:t>Notice of Obligation (NOO) Exhibit  2 - agency reviews third party agreement and verifies it falls within authorizing language.</a:t>
            </a:r>
          </a:p>
          <a:p>
            <a:pPr>
              <a:defRPr/>
            </a:pPr>
            <a:r>
              <a:rPr lang="en-US" sz="2600" b="1" dirty="0"/>
              <a:t>Request for Reimbursement (RFR) Exhibit 1 – submit for payment of expenditures.</a:t>
            </a:r>
          </a:p>
          <a:p>
            <a:pPr>
              <a:defRPr/>
            </a:pPr>
            <a:r>
              <a:rPr lang="en-US" sz="2600" b="1" dirty="0"/>
              <a:t>Special Conditions (Optional Attachment A) – may be required if the entity is not in compliant with EO2013-006 or if the state agency is required to impose other special conditions.</a:t>
            </a:r>
          </a:p>
          <a:p>
            <a:pPr>
              <a:defRPr/>
            </a:pPr>
            <a:r>
              <a:rPr lang="en-US" sz="2600" b="1" dirty="0"/>
              <a:t>Reporting requirements (CPMS quarterly updates)</a:t>
            </a:r>
          </a:p>
          <a:p>
            <a:pPr marL="0" indent="0">
              <a:buNone/>
              <a:defRPr/>
            </a:pPr>
            <a:endParaRPr lang="en-US" sz="2600" b="1" dirty="0">
              <a:hlinkClick r:id="rId2"/>
            </a:endParaRPr>
          </a:p>
          <a:p>
            <a:pPr marL="0" indent="0">
              <a:buNone/>
              <a:defRPr/>
            </a:pPr>
            <a:r>
              <a:rPr lang="en-US" sz="2200" b="1" dirty="0">
                <a:hlinkClick r:id="rId2"/>
              </a:rPr>
              <a:t>http://nmdfa.state.nm.us/Capital_Outlay_Bureau.aspx</a:t>
            </a:r>
            <a:endParaRPr lang="en-US" sz="2200" b="1" dirty="0"/>
          </a:p>
        </p:txBody>
      </p:sp>
    </p:spTree>
    <p:extLst>
      <p:ext uri="{BB962C8B-B14F-4D97-AF65-F5344CB8AC3E}">
        <p14:creationId xmlns:p14="http://schemas.microsoft.com/office/powerpoint/2010/main" val="2986991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498E16-336D-7E70-E000-7F67DE7578D3}"/>
              </a:ext>
            </a:extLst>
          </p:cNvPr>
          <p:cNvSpPr>
            <a:spLocks noGrp="1"/>
          </p:cNvSpPr>
          <p:nvPr>
            <p:ph type="title"/>
          </p:nvPr>
        </p:nvSpPr>
        <p:spPr>
          <a:xfrm>
            <a:off x="1043950" y="1179151"/>
            <a:ext cx="3300646" cy="4463889"/>
          </a:xfrm>
        </p:spPr>
        <p:txBody>
          <a:bodyPr anchor="ctr">
            <a:normAutofit/>
          </a:bodyPr>
          <a:lstStyle/>
          <a:p>
            <a:pPr algn="ctr"/>
            <a:r>
              <a:rPr lang="en-US" b="1" dirty="0"/>
              <a:t>Upcoming Legislative Session</a:t>
            </a:r>
            <a:br>
              <a:rPr lang="en-US" b="1" dirty="0"/>
            </a:b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4AB605-14BE-1DDA-93F3-0FC66EF4FF50}"/>
              </a:ext>
            </a:extLst>
          </p:cNvPr>
          <p:cNvSpPr>
            <a:spLocks noGrp="1"/>
          </p:cNvSpPr>
          <p:nvPr>
            <p:ph idx="1"/>
          </p:nvPr>
        </p:nvSpPr>
        <p:spPr>
          <a:xfrm>
            <a:off x="4978918" y="1109145"/>
            <a:ext cx="6341016" cy="4603900"/>
          </a:xfrm>
        </p:spPr>
        <p:txBody>
          <a:bodyPr anchor="ctr">
            <a:normAutofit fontScale="85000" lnSpcReduction="20000"/>
          </a:bodyPr>
          <a:lstStyle/>
          <a:p>
            <a:pPr marL="0" indent="0">
              <a:lnSpc>
                <a:spcPct val="170000"/>
              </a:lnSpc>
              <a:buNone/>
            </a:pPr>
            <a:r>
              <a:rPr lang="en-US" sz="3200" b="1" dirty="0">
                <a:solidFill>
                  <a:schemeClr val="accent1">
                    <a:lumMod val="75000"/>
                  </a:schemeClr>
                </a:solidFill>
              </a:rPr>
              <a:t>Obstacles facing Local Governments &amp; State Agencies</a:t>
            </a:r>
          </a:p>
          <a:p>
            <a:pPr>
              <a:lnSpc>
                <a:spcPct val="170000"/>
              </a:lnSpc>
            </a:pPr>
            <a:r>
              <a:rPr lang="en-US" sz="1800" b="1" dirty="0"/>
              <a:t>Piecemealed funding;</a:t>
            </a:r>
          </a:p>
          <a:p>
            <a:pPr>
              <a:lnSpc>
                <a:spcPct val="170000"/>
              </a:lnSpc>
            </a:pPr>
            <a:r>
              <a:rPr lang="en-US" sz="1800" b="1" dirty="0"/>
              <a:t>Procurement processes; </a:t>
            </a:r>
          </a:p>
          <a:p>
            <a:pPr>
              <a:lnSpc>
                <a:spcPct val="170000"/>
              </a:lnSpc>
            </a:pPr>
            <a:r>
              <a:rPr lang="en-US" sz="1800" b="1" dirty="0"/>
              <a:t>Contractor availability;</a:t>
            </a:r>
          </a:p>
          <a:p>
            <a:pPr>
              <a:lnSpc>
                <a:spcPct val="170000"/>
              </a:lnSpc>
            </a:pPr>
            <a:r>
              <a:rPr lang="en-US" sz="1800" b="1" dirty="0"/>
              <a:t>Rising material/contractor costs; </a:t>
            </a:r>
          </a:p>
          <a:p>
            <a:pPr>
              <a:lnSpc>
                <a:spcPct val="170000"/>
              </a:lnSpc>
            </a:pPr>
            <a:r>
              <a:rPr lang="en-US" sz="1800" b="1" dirty="0"/>
              <a:t>Supply chain causing delays;</a:t>
            </a:r>
          </a:p>
          <a:p>
            <a:pPr>
              <a:lnSpc>
                <a:spcPct val="170000"/>
              </a:lnSpc>
            </a:pPr>
            <a:r>
              <a:rPr lang="en-US" sz="1800" b="1" dirty="0"/>
              <a:t>Turnover at the state and local levels; </a:t>
            </a:r>
          </a:p>
          <a:p>
            <a:pPr>
              <a:lnSpc>
                <a:spcPct val="170000"/>
              </a:lnSpc>
            </a:pPr>
            <a:r>
              <a:rPr lang="en-US" sz="1800" b="1" dirty="0"/>
              <a:t>DFA administrative process.</a:t>
            </a:r>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85575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347F11-4FDE-4074-8171-2762191B46C2}"/>
              </a:ext>
            </a:extLst>
          </p:cNvPr>
          <p:cNvSpPr>
            <a:spLocks noGrp="1"/>
          </p:cNvSpPr>
          <p:nvPr>
            <p:ph type="title"/>
          </p:nvPr>
        </p:nvSpPr>
        <p:spPr>
          <a:xfrm>
            <a:off x="1043950" y="1179151"/>
            <a:ext cx="3300646" cy="4463889"/>
          </a:xfrm>
        </p:spPr>
        <p:txBody>
          <a:bodyPr anchor="ctr">
            <a:normAutofit/>
          </a:bodyPr>
          <a:lstStyle/>
          <a:p>
            <a:pPr algn="ctr"/>
            <a:r>
              <a:rPr lang="en-US" b="1" dirty="0"/>
              <a:t>Upcoming Legislative Session</a:t>
            </a:r>
            <a:br>
              <a:rPr lang="en-US" b="1" dirty="0"/>
            </a:b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D2E5310-8E30-6815-AA84-CEB16E5AFCB3}"/>
              </a:ext>
            </a:extLst>
          </p:cNvPr>
          <p:cNvSpPr>
            <a:spLocks noGrp="1"/>
          </p:cNvSpPr>
          <p:nvPr>
            <p:ph idx="1"/>
          </p:nvPr>
        </p:nvSpPr>
        <p:spPr>
          <a:xfrm>
            <a:off x="4978918" y="1109145"/>
            <a:ext cx="6341016" cy="4603900"/>
          </a:xfrm>
        </p:spPr>
        <p:txBody>
          <a:bodyPr anchor="ctr">
            <a:normAutofit fontScale="32500" lnSpcReduction="20000"/>
          </a:bodyPr>
          <a:lstStyle/>
          <a:p>
            <a:pPr marL="0" indent="0">
              <a:lnSpc>
                <a:spcPct val="170000"/>
              </a:lnSpc>
              <a:buNone/>
            </a:pPr>
            <a:r>
              <a:rPr lang="en-US" sz="4500" b="1" dirty="0">
                <a:solidFill>
                  <a:schemeClr val="accent1">
                    <a:lumMod val="75000"/>
                  </a:schemeClr>
                </a:solidFill>
              </a:rPr>
              <a:t>Capital Outlay Administrative Process and Timeline</a:t>
            </a:r>
          </a:p>
          <a:p>
            <a:pPr marL="0" indent="0">
              <a:lnSpc>
                <a:spcPct val="170000"/>
              </a:lnSpc>
              <a:buNone/>
            </a:pPr>
            <a:r>
              <a:rPr lang="en-US" sz="2900" b="1" dirty="0"/>
              <a:t>Complete process for capital appropriations (FY 2025 – 4 Year appropriations):</a:t>
            </a:r>
          </a:p>
          <a:p>
            <a:pPr lvl="1">
              <a:lnSpc>
                <a:spcPct val="170000"/>
              </a:lnSpc>
            </a:pPr>
            <a:r>
              <a:rPr lang="en-US" sz="2500" b="1" dirty="0"/>
              <a:t>Planning process to identify projects that are ready; (Yearly)</a:t>
            </a:r>
          </a:p>
          <a:p>
            <a:pPr lvl="1">
              <a:lnSpc>
                <a:spcPct val="170000"/>
              </a:lnSpc>
            </a:pPr>
            <a:r>
              <a:rPr lang="en-US" sz="2500" b="1" dirty="0"/>
              <a:t>Enter planned projects into ICIP; (May 2024 through November 2025)</a:t>
            </a:r>
          </a:p>
          <a:p>
            <a:pPr lvl="1">
              <a:lnSpc>
                <a:spcPct val="170000"/>
              </a:lnSpc>
            </a:pPr>
            <a:r>
              <a:rPr lang="en-US" sz="2500" b="1" dirty="0"/>
              <a:t>Start preparing for annual audit to ensure EO compliance; (July 2024 through May 2025)</a:t>
            </a:r>
          </a:p>
          <a:p>
            <a:pPr lvl="1">
              <a:lnSpc>
                <a:spcPct val="170000"/>
              </a:lnSpc>
            </a:pPr>
            <a:r>
              <a:rPr lang="en-US" sz="2500" b="1" dirty="0"/>
              <a:t>Projects funded through capital bill; (December 2024 through February 2025)</a:t>
            </a:r>
          </a:p>
          <a:p>
            <a:pPr lvl="1">
              <a:lnSpc>
                <a:spcPct val="170000"/>
              </a:lnSpc>
            </a:pPr>
            <a:r>
              <a:rPr lang="en-US" sz="2500" b="1" dirty="0"/>
              <a:t>Capital bill drafted and signed into law; (February 2025 through April 2025)</a:t>
            </a:r>
          </a:p>
          <a:p>
            <a:pPr lvl="1">
              <a:lnSpc>
                <a:spcPct val="170000"/>
              </a:lnSpc>
            </a:pPr>
            <a:r>
              <a:rPr lang="en-US" sz="2500" b="1" dirty="0"/>
              <a:t>Projects budgeted at DFA; (April 2025 through July 2025)</a:t>
            </a:r>
          </a:p>
          <a:p>
            <a:pPr lvl="1">
              <a:lnSpc>
                <a:spcPct val="170000"/>
              </a:lnSpc>
            </a:pPr>
            <a:r>
              <a:rPr lang="en-US" sz="2500" b="1" dirty="0"/>
              <a:t>Grant Agreements issued and executed; (July 2025 through December 2025)</a:t>
            </a:r>
          </a:p>
          <a:p>
            <a:pPr lvl="1">
              <a:lnSpc>
                <a:spcPct val="170000"/>
              </a:lnSpc>
            </a:pPr>
            <a:r>
              <a:rPr lang="en-US" sz="2500" b="1" dirty="0"/>
              <a:t>Procurement Process; (January 2026 through March 2026)</a:t>
            </a:r>
          </a:p>
          <a:p>
            <a:pPr lvl="1">
              <a:lnSpc>
                <a:spcPct val="170000"/>
              </a:lnSpc>
            </a:pPr>
            <a:r>
              <a:rPr lang="en-US" sz="2500" b="1" dirty="0"/>
              <a:t>Construction; (March 2026 through March 2028) (Depends on project size and scope)</a:t>
            </a:r>
          </a:p>
          <a:p>
            <a:pPr lvl="1">
              <a:lnSpc>
                <a:spcPct val="170000"/>
              </a:lnSpc>
            </a:pPr>
            <a:r>
              <a:rPr lang="en-US" sz="2500" b="1" dirty="0"/>
              <a:t>Reimbursement Process; (March 2028 through June 2028)</a:t>
            </a:r>
          </a:p>
          <a:p>
            <a:pPr lvl="1">
              <a:lnSpc>
                <a:spcPct val="170000"/>
              </a:lnSpc>
            </a:pPr>
            <a:r>
              <a:rPr lang="en-US" sz="2500" b="1" dirty="0"/>
              <a:t>Project Closeout; (March 2028 through January 2029)(11-month warranty period)</a:t>
            </a:r>
          </a:p>
          <a:p>
            <a:pPr lvl="1">
              <a:lnSpc>
                <a:spcPct val="170000"/>
              </a:lnSpc>
            </a:pPr>
            <a:r>
              <a:rPr lang="en-US" sz="2500" b="1" dirty="0"/>
              <a:t>Project Closed. (January 2029 through June 2029)(Remaining balance reverted)</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328537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D624FD-EC73-42EF-E6C3-2FA474360A28}"/>
              </a:ext>
            </a:extLst>
          </p:cNvPr>
          <p:cNvSpPr>
            <a:spLocks noGrp="1"/>
          </p:cNvSpPr>
          <p:nvPr>
            <p:ph type="title"/>
          </p:nvPr>
        </p:nvSpPr>
        <p:spPr>
          <a:xfrm>
            <a:off x="1043950" y="1179151"/>
            <a:ext cx="3300646" cy="4463889"/>
          </a:xfrm>
        </p:spPr>
        <p:txBody>
          <a:bodyPr anchor="ctr">
            <a:normAutofit/>
          </a:bodyPr>
          <a:lstStyle/>
          <a:p>
            <a:pPr algn="ctr"/>
            <a:r>
              <a:rPr lang="en-US" b="1" dirty="0"/>
              <a:t>Upcoming Legislative Session</a:t>
            </a:r>
            <a:br>
              <a:rPr lang="en-US" b="1" dirty="0"/>
            </a:b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68EDD76-1E41-C393-D433-07DE1697D3B2}"/>
              </a:ext>
            </a:extLst>
          </p:cNvPr>
          <p:cNvSpPr>
            <a:spLocks noGrp="1"/>
          </p:cNvSpPr>
          <p:nvPr>
            <p:ph idx="1"/>
          </p:nvPr>
        </p:nvSpPr>
        <p:spPr>
          <a:xfrm>
            <a:off x="4978918" y="1109145"/>
            <a:ext cx="6341016" cy="4603900"/>
          </a:xfrm>
        </p:spPr>
        <p:txBody>
          <a:bodyPr anchor="ctr">
            <a:normAutofit fontScale="55000" lnSpcReduction="20000"/>
          </a:bodyPr>
          <a:lstStyle/>
          <a:p>
            <a:pPr marL="0" indent="0">
              <a:lnSpc>
                <a:spcPct val="170000"/>
              </a:lnSpc>
              <a:buNone/>
            </a:pPr>
            <a:r>
              <a:rPr lang="en-US" sz="3200" b="1" dirty="0">
                <a:solidFill>
                  <a:schemeClr val="accent1">
                    <a:lumMod val="75000"/>
                  </a:schemeClr>
                </a:solidFill>
              </a:rPr>
              <a:t>Suggested Administrative Reforms and Collaboration</a:t>
            </a:r>
          </a:p>
          <a:p>
            <a:pPr>
              <a:lnSpc>
                <a:spcPct val="170000"/>
              </a:lnSpc>
            </a:pPr>
            <a:r>
              <a:rPr lang="en-US" sz="1800" b="1" dirty="0"/>
              <a:t>State Agencies standardize forms and databases to share information. (Grant Agreements &amp; Audit Compliance – UFC forms)</a:t>
            </a:r>
          </a:p>
          <a:p>
            <a:pPr>
              <a:lnSpc>
                <a:spcPct val="170000"/>
              </a:lnSpc>
            </a:pPr>
            <a:r>
              <a:rPr lang="en-US" sz="1800" b="1" dirty="0"/>
              <a:t>DFA is continuing to work with the Legislative Council Service on the paperless capital project request system to reduce redundancy. (Hope to refine process little by little each year)</a:t>
            </a:r>
          </a:p>
          <a:p>
            <a:pPr>
              <a:lnSpc>
                <a:spcPct val="170000"/>
              </a:lnSpc>
            </a:pPr>
            <a:r>
              <a:rPr lang="en-US" sz="1800" b="1" dirty="0"/>
              <a:t>Set a minimum project size and funding amount (exception for critical health and safety needs) to streamline administration, oversight, and return on taxpayer investment. (Fully Functional Phase)</a:t>
            </a:r>
          </a:p>
          <a:p>
            <a:pPr>
              <a:lnSpc>
                <a:spcPct val="170000"/>
              </a:lnSpc>
            </a:pPr>
            <a:r>
              <a:rPr lang="en-US" sz="1800" b="1" dirty="0"/>
              <a:t>Legislators continue to collaborate to fund larger, regional projects vs piecemealing smaller projects. </a:t>
            </a:r>
          </a:p>
          <a:p>
            <a:pPr>
              <a:lnSpc>
                <a:spcPct val="170000"/>
              </a:lnSpc>
            </a:pPr>
            <a:r>
              <a:rPr lang="en-US" sz="1800" b="1" dirty="0"/>
              <a:t>Require local project matching funds (with exceptions for very small entities and critical health and safety projects). Leverage multiple funding sources, such as local bonds and federal funds.</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62926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2AD0-A60C-21D8-0852-FBEDD2FB1D9E}"/>
              </a:ext>
            </a:extLst>
          </p:cNvPr>
          <p:cNvSpPr>
            <a:spLocks noGrp="1"/>
          </p:cNvSpPr>
          <p:nvPr>
            <p:ph type="title"/>
          </p:nvPr>
        </p:nvSpPr>
        <p:spPr>
          <a:xfrm>
            <a:off x="870315" y="609600"/>
            <a:ext cx="8596668" cy="1320800"/>
          </a:xfrm>
        </p:spPr>
        <p:txBody>
          <a:bodyPr/>
          <a:lstStyle/>
          <a:p>
            <a:r>
              <a:rPr lang="en-US" b="1" dirty="0"/>
              <a:t>State Agency - Capital Outlay Bureau</a:t>
            </a:r>
            <a:endParaRPr lang="en-US" dirty="0"/>
          </a:p>
        </p:txBody>
      </p:sp>
      <p:sp>
        <p:nvSpPr>
          <p:cNvPr id="3" name="Content Placeholder 2">
            <a:extLst>
              <a:ext uri="{FF2B5EF4-FFF2-40B4-BE49-F238E27FC236}">
                <a16:creationId xmlns:a16="http://schemas.microsoft.com/office/drawing/2014/main" id="{692AF404-EF28-A852-C04B-813A6EAA565F}"/>
              </a:ext>
            </a:extLst>
          </p:cNvPr>
          <p:cNvSpPr>
            <a:spLocks noGrp="1"/>
          </p:cNvSpPr>
          <p:nvPr>
            <p:ph idx="1"/>
          </p:nvPr>
        </p:nvSpPr>
        <p:spPr>
          <a:xfrm>
            <a:off x="894735" y="1639221"/>
            <a:ext cx="8161866" cy="751053"/>
          </a:xfrm>
        </p:spPr>
        <p:txBody>
          <a:bodyPr/>
          <a:lstStyle/>
          <a:p>
            <a:endParaRPr lang="en-US" dirty="0"/>
          </a:p>
        </p:txBody>
      </p:sp>
      <p:graphicFrame>
        <p:nvGraphicFramePr>
          <p:cNvPr id="4" name="Table 3">
            <a:extLst>
              <a:ext uri="{FF2B5EF4-FFF2-40B4-BE49-F238E27FC236}">
                <a16:creationId xmlns:a16="http://schemas.microsoft.com/office/drawing/2014/main" id="{C87A60D9-B7AB-88A9-47AA-7DC7B10DA6C5}"/>
              </a:ext>
            </a:extLst>
          </p:cNvPr>
          <p:cNvGraphicFramePr>
            <a:graphicFrameLocks noGrp="1"/>
          </p:cNvGraphicFramePr>
          <p:nvPr>
            <p:extLst>
              <p:ext uri="{D42A27DB-BD31-4B8C-83A1-F6EECF244321}">
                <p14:modId xmlns:p14="http://schemas.microsoft.com/office/powerpoint/2010/main" val="167134372"/>
              </p:ext>
            </p:extLst>
          </p:nvPr>
        </p:nvGraphicFramePr>
        <p:xfrm>
          <a:off x="404733" y="1617422"/>
          <a:ext cx="9527832" cy="4335465"/>
        </p:xfrm>
        <a:graphic>
          <a:graphicData uri="http://schemas.openxmlformats.org/drawingml/2006/table">
            <a:tbl>
              <a:tblPr/>
              <a:tblGrid>
                <a:gridCol w="1483843">
                  <a:extLst>
                    <a:ext uri="{9D8B030D-6E8A-4147-A177-3AD203B41FA5}">
                      <a16:colId xmlns:a16="http://schemas.microsoft.com/office/drawing/2014/main" val="2954002898"/>
                    </a:ext>
                  </a:extLst>
                </a:gridCol>
                <a:gridCol w="2785458">
                  <a:extLst>
                    <a:ext uri="{9D8B030D-6E8A-4147-A177-3AD203B41FA5}">
                      <a16:colId xmlns:a16="http://schemas.microsoft.com/office/drawing/2014/main" val="4095126379"/>
                    </a:ext>
                  </a:extLst>
                </a:gridCol>
                <a:gridCol w="2414582">
                  <a:extLst>
                    <a:ext uri="{9D8B030D-6E8A-4147-A177-3AD203B41FA5}">
                      <a16:colId xmlns:a16="http://schemas.microsoft.com/office/drawing/2014/main" val="3166225861"/>
                    </a:ext>
                  </a:extLst>
                </a:gridCol>
                <a:gridCol w="972364">
                  <a:extLst>
                    <a:ext uri="{9D8B030D-6E8A-4147-A177-3AD203B41FA5}">
                      <a16:colId xmlns:a16="http://schemas.microsoft.com/office/drawing/2014/main" val="876441154"/>
                    </a:ext>
                  </a:extLst>
                </a:gridCol>
                <a:gridCol w="1871585">
                  <a:extLst>
                    <a:ext uri="{9D8B030D-6E8A-4147-A177-3AD203B41FA5}">
                      <a16:colId xmlns:a16="http://schemas.microsoft.com/office/drawing/2014/main" val="3564716361"/>
                    </a:ext>
                  </a:extLst>
                </a:gridCol>
              </a:tblGrid>
              <a:tr h="479984">
                <a:tc>
                  <a:txBody>
                    <a:bodyPr/>
                    <a:lstStyle/>
                    <a:p>
                      <a:pPr algn="l" fontAlgn="ctr"/>
                      <a:r>
                        <a:rPr lang="en-US" sz="1100" b="1" i="0" u="none" strike="noStrike" dirty="0">
                          <a:solidFill>
                            <a:srgbClr val="000000"/>
                          </a:solidFill>
                          <a:effectLst/>
                          <a:latin typeface="Calibri" panose="020F0502020204030204" pitchFamily="34" charset="0"/>
                        </a:rPr>
                        <a:t>State Agency Contacts</a:t>
                      </a:r>
                    </a:p>
                  </a:txBody>
                  <a:tcPr marL="7620" marR="7620" marT="7620" marB="0" anchor="ctr">
                    <a:lnL>
                      <a:noFill/>
                    </a:lnL>
                    <a:lnR>
                      <a:noFill/>
                    </a:lnR>
                    <a:lnT>
                      <a:noFill/>
                    </a:lnT>
                    <a:lnB>
                      <a:noFill/>
                    </a:lnB>
                    <a:solidFill>
                      <a:schemeClr val="bg1"/>
                    </a:solidFill>
                  </a:tcPr>
                </a:tc>
                <a:tc>
                  <a:txBody>
                    <a:bodyPr/>
                    <a:lstStyle/>
                    <a:p>
                      <a:pPr algn="l" fontAlgn="ctr"/>
                      <a:r>
                        <a:rPr lang="en-US" sz="1100" b="1" i="0" u="none" strike="noStrike" dirty="0">
                          <a:solidFill>
                            <a:srgbClr val="000000"/>
                          </a:solidFill>
                          <a:effectLst/>
                          <a:latin typeface="Calibri" panose="020F0502020204030204" pitchFamily="34" charset="0"/>
                        </a:rPr>
                        <a:t>Agency</a:t>
                      </a:r>
                    </a:p>
                  </a:txBody>
                  <a:tcPr marL="7620" marR="7620" marT="7620" marB="0" anchor="ctr">
                    <a:lnL>
                      <a:noFill/>
                    </a:lnL>
                    <a:lnR>
                      <a:noFill/>
                    </a:lnR>
                    <a:lnT>
                      <a:noFill/>
                    </a:lnT>
                    <a:lnB>
                      <a:noFill/>
                    </a:lnB>
                    <a:solidFill>
                      <a:schemeClr val="bg1"/>
                    </a:solidFill>
                  </a:tcPr>
                </a:tc>
                <a:tc>
                  <a:txBody>
                    <a:bodyPr/>
                    <a:lstStyle/>
                    <a:p>
                      <a:pPr algn="l" fontAlgn="ctr"/>
                      <a:r>
                        <a:rPr lang="en-US" sz="1100" b="1" i="0" u="none" strike="noStrike" dirty="0">
                          <a:solidFill>
                            <a:srgbClr val="000000"/>
                          </a:solidFill>
                          <a:effectLst/>
                          <a:latin typeface="Calibri" panose="020F0502020204030204" pitchFamily="34" charset="0"/>
                        </a:rPr>
                        <a:t>Title</a:t>
                      </a:r>
                    </a:p>
                  </a:txBody>
                  <a:tcPr marL="7620" marR="7620" marT="7620" marB="0" anchor="ctr">
                    <a:lnL>
                      <a:noFill/>
                    </a:lnL>
                    <a:lnR>
                      <a:noFill/>
                    </a:lnR>
                    <a:lnT>
                      <a:noFill/>
                    </a:lnT>
                    <a:lnB>
                      <a:noFill/>
                    </a:lnB>
                    <a:solidFill>
                      <a:schemeClr val="bg1"/>
                    </a:solidFill>
                  </a:tcPr>
                </a:tc>
                <a:tc>
                  <a:txBody>
                    <a:bodyPr/>
                    <a:lstStyle/>
                    <a:p>
                      <a:pPr algn="l" fontAlgn="ctr"/>
                      <a:r>
                        <a:rPr lang="en-US" sz="1100" b="1" i="0" u="none" strike="noStrike" dirty="0">
                          <a:solidFill>
                            <a:srgbClr val="000000"/>
                          </a:solidFill>
                          <a:effectLst/>
                          <a:latin typeface="Calibri" panose="020F0502020204030204" pitchFamily="34" charset="0"/>
                        </a:rPr>
                        <a:t>Phone</a:t>
                      </a:r>
                    </a:p>
                  </a:txBody>
                  <a:tcPr marL="7620" marR="7620" marT="7620" marB="0" anchor="ctr">
                    <a:lnL>
                      <a:noFill/>
                    </a:lnL>
                    <a:lnR>
                      <a:noFill/>
                    </a:lnR>
                    <a:lnT>
                      <a:noFill/>
                    </a:lnT>
                    <a:lnB>
                      <a:noFill/>
                    </a:lnB>
                    <a:solidFill>
                      <a:schemeClr val="bg1"/>
                    </a:solidFill>
                  </a:tcPr>
                </a:tc>
                <a:tc>
                  <a:txBody>
                    <a:bodyPr/>
                    <a:lstStyle/>
                    <a:p>
                      <a:pPr algn="l" fontAlgn="ctr"/>
                      <a:r>
                        <a:rPr lang="en-US" sz="1100" b="0" i="0" u="none" strike="noStrike" dirty="0">
                          <a:solidFill>
                            <a:srgbClr val="000000"/>
                          </a:solidFill>
                          <a:effectLst/>
                          <a:latin typeface="Calibri" panose="020F0502020204030204" pitchFamily="34" charset="0"/>
                        </a:rPr>
                        <a:t>Email</a:t>
                      </a:r>
                    </a:p>
                  </a:txBody>
                  <a:tcPr marL="7620" marR="7620" marT="7620" marB="0" anchor="ctr">
                    <a:lnL>
                      <a:noFill/>
                    </a:lnL>
                    <a:lnR>
                      <a:noFill/>
                    </a:lnR>
                    <a:lnT>
                      <a:noFill/>
                    </a:lnT>
                    <a:lnB>
                      <a:noFill/>
                    </a:lnB>
                    <a:solidFill>
                      <a:schemeClr val="bg1"/>
                    </a:solidFill>
                  </a:tcPr>
                </a:tc>
                <a:extLst>
                  <a:ext uri="{0D108BD9-81ED-4DB2-BD59-A6C34878D82A}">
                    <a16:rowId xmlns:a16="http://schemas.microsoft.com/office/drawing/2014/main" val="1178695261"/>
                  </a:ext>
                </a:extLst>
              </a:tr>
              <a:tr h="479984">
                <a:tc>
                  <a:txBody>
                    <a:bodyPr/>
                    <a:lstStyle/>
                    <a:p>
                      <a:pPr algn="l" fontAlgn="t"/>
                      <a:r>
                        <a:rPr lang="en-US" sz="1100" b="0" i="0" u="none" strike="noStrike" dirty="0">
                          <a:solidFill>
                            <a:srgbClr val="000000"/>
                          </a:solidFill>
                          <a:effectLst/>
                          <a:latin typeface="Calibri" panose="020F0502020204030204" pitchFamily="34" charset="0"/>
                        </a:rPr>
                        <a:t>Carmen Morin</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DFA, Local Government Division (LGD)</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Community Development Bureau Chief</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505-470-8979</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hlinkClick r:id="rId2"/>
                        </a:rPr>
                        <a:t>carmenb.morin@dfa.nm.gov</a:t>
                      </a:r>
                      <a:r>
                        <a:rPr lang="en-US" sz="1100" b="0" i="0" u="none" strike="noStrike" dirty="0">
                          <a:solidFill>
                            <a:srgbClr val="000000"/>
                          </a:solidFill>
                          <a:effectLst/>
                          <a:latin typeface="Calibri" panose="020F0502020204030204" pitchFamily="34" charset="0"/>
                        </a:rPr>
                        <a:t> </a:t>
                      </a:r>
                    </a:p>
                  </a:txBody>
                  <a:tcPr marL="7620" marR="7620" marT="7620" marB="0">
                    <a:lnL>
                      <a:noFill/>
                    </a:lnL>
                    <a:lnR>
                      <a:noFill/>
                    </a:lnR>
                    <a:lnT>
                      <a:noFill/>
                    </a:lnT>
                    <a:lnB>
                      <a:noFill/>
                    </a:lnB>
                    <a:solidFill>
                      <a:schemeClr val="bg1"/>
                    </a:solidFill>
                  </a:tcPr>
                </a:tc>
                <a:extLst>
                  <a:ext uri="{0D108BD9-81ED-4DB2-BD59-A6C34878D82A}">
                    <a16:rowId xmlns:a16="http://schemas.microsoft.com/office/drawing/2014/main" val="3320963251"/>
                  </a:ext>
                </a:extLst>
              </a:tr>
              <a:tr h="479984">
                <a:tc>
                  <a:txBody>
                    <a:bodyPr/>
                    <a:lstStyle/>
                    <a:p>
                      <a:pPr algn="l" fontAlgn="t"/>
                      <a:r>
                        <a:rPr lang="en-US" sz="1100" b="0" i="0" u="none" strike="noStrike" dirty="0">
                          <a:solidFill>
                            <a:srgbClr val="000000"/>
                          </a:solidFill>
                          <a:effectLst/>
                          <a:latin typeface="Calibri" panose="020F0502020204030204" pitchFamily="34" charset="0"/>
                        </a:rPr>
                        <a:t>Sarah Jacobs</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Aging &amp; Long-Term Services Dept. (ALTSD)</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Deputy Cabinet Secretary/Capital Outlay Coordinator</a:t>
                      </a:r>
                    </a:p>
                  </a:txBody>
                  <a:tcPr marL="7620" marR="7620" marT="7620" marB="0">
                    <a:lnL>
                      <a:noFill/>
                    </a:lnL>
                    <a:lnR>
                      <a:noFill/>
                    </a:lnR>
                    <a:lnT>
                      <a:noFill/>
                    </a:lnT>
                    <a:lnB>
                      <a:noFill/>
                    </a:lnB>
                    <a:solidFill>
                      <a:schemeClr val="bg1"/>
                    </a:solidFill>
                  </a:tcPr>
                </a:tc>
                <a:tc>
                  <a:txBody>
                    <a:bodyPr/>
                    <a:lstStyle/>
                    <a:p>
                      <a:pPr algn="l" fontAlgn="t"/>
                      <a:endParaRPr lang="en-US" sz="1100" b="0" i="0" u="none" strike="noStrike" dirty="0">
                        <a:solidFill>
                          <a:srgbClr val="000000"/>
                        </a:solidFill>
                        <a:effectLst/>
                        <a:latin typeface="Calibri" panose="020F0502020204030204" pitchFamily="34" charset="0"/>
                      </a:endParaRP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hlinkClick r:id="rId3"/>
                        </a:rPr>
                        <a:t>sarah.Jacobs@altsd.nm.gov</a:t>
                      </a:r>
                      <a:endParaRPr lang="en-US" sz="1100" b="0" i="0" u="none" strike="noStrike" dirty="0">
                        <a:solidFill>
                          <a:srgbClr val="000000"/>
                        </a:solidFill>
                        <a:effectLst/>
                        <a:latin typeface="Calibri" panose="020F0502020204030204" pitchFamily="34" charset="0"/>
                      </a:endParaRPr>
                    </a:p>
                    <a:p>
                      <a:pPr algn="l" fontAlgn="t"/>
                      <a:endParaRPr lang="en-US" sz="1100" b="0" i="0" u="none" strike="noStrike" dirty="0">
                        <a:solidFill>
                          <a:srgbClr val="000000"/>
                        </a:solidFill>
                        <a:effectLst/>
                        <a:latin typeface="Calibri" panose="020F0502020204030204" pitchFamily="34" charset="0"/>
                      </a:endParaRPr>
                    </a:p>
                  </a:txBody>
                  <a:tcPr marL="7620" marR="7620" marT="7620" marB="0">
                    <a:lnL>
                      <a:noFill/>
                    </a:lnL>
                    <a:lnR>
                      <a:noFill/>
                    </a:lnR>
                    <a:lnT>
                      <a:noFill/>
                    </a:lnT>
                    <a:lnB>
                      <a:noFill/>
                    </a:lnB>
                    <a:solidFill>
                      <a:schemeClr val="bg1"/>
                    </a:solidFill>
                  </a:tcPr>
                </a:tc>
                <a:extLst>
                  <a:ext uri="{0D108BD9-81ED-4DB2-BD59-A6C34878D82A}">
                    <a16:rowId xmlns:a16="http://schemas.microsoft.com/office/drawing/2014/main" val="2900755499"/>
                  </a:ext>
                </a:extLst>
              </a:tr>
              <a:tr h="479984">
                <a:tc>
                  <a:txBody>
                    <a:bodyPr/>
                    <a:lstStyle/>
                    <a:p>
                      <a:pPr algn="l" fontAlgn="t"/>
                      <a:r>
                        <a:rPr lang="en-US" sz="1100" b="0" i="0" u="none" strike="noStrike" dirty="0">
                          <a:solidFill>
                            <a:srgbClr val="000000"/>
                          </a:solidFill>
                          <a:effectLst/>
                          <a:latin typeface="Calibri" panose="020F0502020204030204" pitchFamily="34" charset="0"/>
                        </a:rPr>
                        <a:t>Clarissa Martinez</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Department of Transportation (DOT)</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Management Analyst</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505-699-9946</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hlinkClick r:id="rId4"/>
                        </a:rPr>
                        <a:t>clarissa.martinez@dot.nm.gov</a:t>
                      </a:r>
                      <a:r>
                        <a:rPr lang="en-US" sz="1100" b="0" i="0" u="none" strike="noStrike" dirty="0">
                          <a:solidFill>
                            <a:srgbClr val="000000"/>
                          </a:solidFill>
                          <a:effectLst/>
                          <a:latin typeface="Calibri" panose="020F0502020204030204" pitchFamily="34" charset="0"/>
                        </a:rPr>
                        <a:t> </a:t>
                      </a:r>
                    </a:p>
                  </a:txBody>
                  <a:tcPr marL="7620" marR="7620" marT="7620" marB="0">
                    <a:lnL>
                      <a:noFill/>
                    </a:lnL>
                    <a:lnR>
                      <a:noFill/>
                    </a:lnR>
                    <a:lnT>
                      <a:noFill/>
                    </a:lnT>
                    <a:lnB>
                      <a:noFill/>
                    </a:lnB>
                    <a:solidFill>
                      <a:schemeClr val="bg1"/>
                    </a:solidFill>
                  </a:tcPr>
                </a:tc>
                <a:extLst>
                  <a:ext uri="{0D108BD9-81ED-4DB2-BD59-A6C34878D82A}">
                    <a16:rowId xmlns:a16="http://schemas.microsoft.com/office/drawing/2014/main" val="2759568891"/>
                  </a:ext>
                </a:extLst>
              </a:tr>
              <a:tr h="479984">
                <a:tc>
                  <a:txBody>
                    <a:bodyPr/>
                    <a:lstStyle/>
                    <a:p>
                      <a:pPr algn="l" fontAlgn="t"/>
                      <a:r>
                        <a:rPr lang="en-US" sz="1100" b="0" i="0" u="none" strike="noStrike" dirty="0">
                          <a:solidFill>
                            <a:srgbClr val="000000"/>
                          </a:solidFill>
                          <a:effectLst/>
                          <a:latin typeface="Calibri" panose="020F0502020204030204" pitchFamily="34" charset="0"/>
                        </a:rPr>
                        <a:t>Rhonda Holderman</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Environment Department (DOE)</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Financial Manager, Loans and Grants</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505-363-9396</a:t>
                      </a:r>
                    </a:p>
                  </a:txBody>
                  <a:tcPr marL="7620" marR="7620" marT="7620" marB="0">
                    <a:lnL>
                      <a:noFill/>
                    </a:lnL>
                    <a:lnR>
                      <a:noFill/>
                    </a:lnR>
                    <a:lnT>
                      <a:noFill/>
                    </a:lnT>
                    <a:lnB>
                      <a:noFill/>
                    </a:lnB>
                    <a:solidFill>
                      <a:schemeClr val="bg1"/>
                    </a:solidFill>
                  </a:tcPr>
                </a:tc>
                <a:tc>
                  <a:txBody>
                    <a:bodyPr/>
                    <a:lstStyle/>
                    <a:p>
                      <a:pPr algn="l" fontAlgn="t"/>
                      <a:r>
                        <a:rPr lang="en-US" sz="1100" b="0" i="0" u="sng" strike="noStrike" dirty="0">
                          <a:solidFill>
                            <a:srgbClr val="0563C1"/>
                          </a:solidFill>
                          <a:effectLst/>
                          <a:latin typeface="Calibri" panose="020F0502020204030204" pitchFamily="34" charset="0"/>
                          <a:hlinkClick r:id="rId5"/>
                        </a:rPr>
                        <a:t>rhonda.holderman@env.nm.gov</a:t>
                      </a:r>
                      <a:r>
                        <a:rPr lang="en-US" sz="1100" b="0" i="0" u="sng" strike="noStrike" dirty="0">
                          <a:solidFill>
                            <a:srgbClr val="0563C1"/>
                          </a:solidFill>
                          <a:effectLst/>
                          <a:latin typeface="Calibri" panose="020F0502020204030204" pitchFamily="34" charset="0"/>
                        </a:rPr>
                        <a:t> </a:t>
                      </a:r>
                    </a:p>
                  </a:txBody>
                  <a:tcPr marL="7620" marR="7620" marT="7620" marB="0">
                    <a:lnL>
                      <a:noFill/>
                    </a:lnL>
                    <a:lnR>
                      <a:noFill/>
                    </a:lnR>
                    <a:lnT>
                      <a:noFill/>
                    </a:lnT>
                    <a:lnB>
                      <a:noFill/>
                    </a:lnB>
                    <a:solidFill>
                      <a:schemeClr val="bg1"/>
                    </a:solidFill>
                  </a:tcPr>
                </a:tc>
                <a:extLst>
                  <a:ext uri="{0D108BD9-81ED-4DB2-BD59-A6C34878D82A}">
                    <a16:rowId xmlns:a16="http://schemas.microsoft.com/office/drawing/2014/main" val="1562633563"/>
                  </a:ext>
                </a:extLst>
              </a:tr>
              <a:tr h="479984">
                <a:tc>
                  <a:txBody>
                    <a:bodyPr/>
                    <a:lstStyle/>
                    <a:p>
                      <a:pPr algn="l" fontAlgn="t"/>
                      <a:r>
                        <a:rPr lang="en-US" sz="1100" b="0" i="0" u="none" strike="noStrike" dirty="0">
                          <a:solidFill>
                            <a:srgbClr val="000000"/>
                          </a:solidFill>
                          <a:effectLst/>
                          <a:latin typeface="Calibri" panose="020F0502020204030204" pitchFamily="34" charset="0"/>
                        </a:rPr>
                        <a:t>Gerald Hoehne</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Higher Education Department (HED)</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Capital Projects Coordinator</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505-476-8434</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hlinkClick r:id="rId6"/>
                        </a:rPr>
                        <a:t>gerald.hoehne@hed.nm.gov</a:t>
                      </a:r>
                      <a:r>
                        <a:rPr lang="en-US" sz="1100" b="0" i="0" u="none" strike="noStrike" dirty="0">
                          <a:solidFill>
                            <a:srgbClr val="000000"/>
                          </a:solidFill>
                          <a:effectLst/>
                          <a:latin typeface="Calibri" panose="020F0502020204030204" pitchFamily="34" charset="0"/>
                        </a:rPr>
                        <a:t> </a:t>
                      </a:r>
                    </a:p>
                  </a:txBody>
                  <a:tcPr marL="7620" marR="7620" marT="7620" marB="0">
                    <a:lnL>
                      <a:noFill/>
                    </a:lnL>
                    <a:lnR>
                      <a:noFill/>
                    </a:lnR>
                    <a:lnT>
                      <a:noFill/>
                    </a:lnT>
                    <a:lnB>
                      <a:noFill/>
                    </a:lnB>
                    <a:solidFill>
                      <a:schemeClr val="bg1"/>
                    </a:solidFill>
                  </a:tcPr>
                </a:tc>
                <a:extLst>
                  <a:ext uri="{0D108BD9-81ED-4DB2-BD59-A6C34878D82A}">
                    <a16:rowId xmlns:a16="http://schemas.microsoft.com/office/drawing/2014/main" val="2244593812"/>
                  </a:ext>
                </a:extLst>
              </a:tr>
              <a:tr h="495593">
                <a:tc>
                  <a:txBody>
                    <a:bodyPr/>
                    <a:lstStyle/>
                    <a:p>
                      <a:pPr algn="l" fontAlgn="t"/>
                      <a:r>
                        <a:rPr lang="en-US" sz="1100" b="0" i="0" u="none" strike="noStrike" dirty="0">
                          <a:solidFill>
                            <a:srgbClr val="000000"/>
                          </a:solidFill>
                          <a:effectLst/>
                          <a:latin typeface="Calibri" panose="020F0502020204030204" pitchFamily="34" charset="0"/>
                        </a:rPr>
                        <a:t>Lawrence John</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Indian Affairs Department (IAD)</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Tribal Infrastructure Fund/Capital Outlay Manager</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505-690-2997</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hlinkClick r:id="rId7"/>
                        </a:rPr>
                        <a:t>lawrence.john@iad.nm.gov</a:t>
                      </a:r>
                      <a:endParaRPr lang="en-US" sz="1100" b="0" i="0" u="none" strike="noStrike" dirty="0">
                        <a:solidFill>
                          <a:srgbClr val="000000"/>
                        </a:solidFill>
                        <a:effectLst/>
                        <a:latin typeface="Calibri" panose="020F0502020204030204" pitchFamily="34" charset="0"/>
                      </a:endParaRPr>
                    </a:p>
                    <a:p>
                      <a:pPr algn="l" fontAlgn="t"/>
                      <a:endParaRPr lang="en-US" sz="1100" b="0" i="0" u="none" strike="noStrike" dirty="0">
                        <a:solidFill>
                          <a:srgbClr val="000000"/>
                        </a:solidFill>
                        <a:effectLst/>
                        <a:latin typeface="Calibri" panose="020F0502020204030204" pitchFamily="34" charset="0"/>
                      </a:endParaRPr>
                    </a:p>
                  </a:txBody>
                  <a:tcPr marL="7620" marR="7620" marT="7620" marB="0">
                    <a:lnL>
                      <a:noFill/>
                    </a:lnL>
                    <a:lnR>
                      <a:noFill/>
                    </a:lnR>
                    <a:lnT>
                      <a:noFill/>
                    </a:lnT>
                    <a:lnB>
                      <a:noFill/>
                    </a:lnB>
                    <a:solidFill>
                      <a:schemeClr val="bg1"/>
                    </a:solidFill>
                  </a:tcPr>
                </a:tc>
                <a:extLst>
                  <a:ext uri="{0D108BD9-81ED-4DB2-BD59-A6C34878D82A}">
                    <a16:rowId xmlns:a16="http://schemas.microsoft.com/office/drawing/2014/main" val="1932468986"/>
                  </a:ext>
                </a:extLst>
              </a:tr>
              <a:tr h="479984">
                <a:tc>
                  <a:txBody>
                    <a:bodyPr/>
                    <a:lstStyle/>
                    <a:p>
                      <a:pPr algn="l" fontAlgn="t"/>
                      <a:r>
                        <a:rPr lang="en-US" sz="1100" b="0" i="0" u="none" strike="noStrike" dirty="0">
                          <a:solidFill>
                            <a:srgbClr val="000000"/>
                          </a:solidFill>
                          <a:effectLst/>
                          <a:latin typeface="Calibri" panose="020F0502020204030204" pitchFamily="34" charset="0"/>
                        </a:rPr>
                        <a:t>Amanda Lupardus</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Public Education Department (PED)</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Financial Coordinator</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505-827-6613</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hlinkClick r:id="rId8"/>
                        </a:rPr>
                        <a:t>amanda.lupardus@ped.nm.gov</a:t>
                      </a:r>
                      <a:r>
                        <a:rPr lang="en-US" sz="1100" b="0" i="0" u="none" strike="noStrike" dirty="0">
                          <a:solidFill>
                            <a:srgbClr val="000000"/>
                          </a:solidFill>
                          <a:effectLst/>
                          <a:latin typeface="Calibri" panose="020F0502020204030204" pitchFamily="34" charset="0"/>
                        </a:rPr>
                        <a:t> </a:t>
                      </a:r>
                    </a:p>
                  </a:txBody>
                  <a:tcPr marL="7620" marR="7620" marT="7620" marB="0">
                    <a:lnL>
                      <a:noFill/>
                    </a:lnL>
                    <a:lnR>
                      <a:noFill/>
                    </a:lnR>
                    <a:lnT>
                      <a:noFill/>
                    </a:lnT>
                    <a:lnB>
                      <a:noFill/>
                    </a:lnB>
                    <a:solidFill>
                      <a:schemeClr val="bg1"/>
                    </a:solidFill>
                  </a:tcPr>
                </a:tc>
                <a:extLst>
                  <a:ext uri="{0D108BD9-81ED-4DB2-BD59-A6C34878D82A}">
                    <a16:rowId xmlns:a16="http://schemas.microsoft.com/office/drawing/2014/main" val="3696290280"/>
                  </a:ext>
                </a:extLst>
              </a:tr>
              <a:tr h="479984">
                <a:tc>
                  <a:txBody>
                    <a:bodyPr/>
                    <a:lstStyle/>
                    <a:p>
                      <a:pPr algn="l" fontAlgn="t"/>
                      <a:r>
                        <a:rPr lang="en-US" sz="1100" b="0" i="0" u="none" strike="noStrike" dirty="0">
                          <a:solidFill>
                            <a:srgbClr val="000000"/>
                          </a:solidFill>
                          <a:effectLst/>
                          <a:latin typeface="Calibri" panose="020F0502020204030204" pitchFamily="34" charset="0"/>
                        </a:rPr>
                        <a:t>Emily Breen</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Office of the State Engineer (OSE)</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Program Manager</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505-827-6310</a:t>
                      </a:r>
                    </a:p>
                  </a:txBody>
                  <a:tcPr marL="7620" marR="7620" marT="7620" marB="0">
                    <a:lnL>
                      <a:noFill/>
                    </a:lnL>
                    <a:lnR>
                      <a:noFill/>
                    </a:lnR>
                    <a:lnT>
                      <a:noFill/>
                    </a:lnT>
                    <a:lnB>
                      <a:noFill/>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hlinkClick r:id="rId9"/>
                        </a:rPr>
                        <a:t>emily.breen@ose.nm.gov</a:t>
                      </a:r>
                      <a:r>
                        <a:rPr lang="en-US" sz="1100" b="0" i="0" u="none" strike="noStrike" dirty="0">
                          <a:solidFill>
                            <a:srgbClr val="000000"/>
                          </a:solidFill>
                          <a:effectLst/>
                          <a:latin typeface="Calibri" panose="020F0502020204030204" pitchFamily="34" charset="0"/>
                        </a:rPr>
                        <a:t> </a:t>
                      </a:r>
                    </a:p>
                  </a:txBody>
                  <a:tcPr marL="7620" marR="7620" marT="7620" marB="0">
                    <a:lnL>
                      <a:noFill/>
                    </a:lnL>
                    <a:lnR>
                      <a:noFill/>
                    </a:lnR>
                    <a:lnT>
                      <a:noFill/>
                    </a:lnT>
                    <a:lnB>
                      <a:noFill/>
                    </a:lnB>
                    <a:solidFill>
                      <a:schemeClr val="bg1"/>
                    </a:solidFill>
                  </a:tcPr>
                </a:tc>
                <a:extLst>
                  <a:ext uri="{0D108BD9-81ED-4DB2-BD59-A6C34878D82A}">
                    <a16:rowId xmlns:a16="http://schemas.microsoft.com/office/drawing/2014/main" val="609393113"/>
                  </a:ext>
                </a:extLst>
              </a:tr>
            </a:tbl>
          </a:graphicData>
        </a:graphic>
      </p:graphicFrame>
    </p:spTree>
    <p:extLst>
      <p:ext uri="{BB962C8B-B14F-4D97-AF65-F5344CB8AC3E}">
        <p14:creationId xmlns:p14="http://schemas.microsoft.com/office/powerpoint/2010/main" val="133971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2460EC-103D-105B-6595-F682713AF671}"/>
              </a:ext>
            </a:extLst>
          </p:cNvPr>
          <p:cNvSpPr>
            <a:spLocks noGrp="1"/>
          </p:cNvSpPr>
          <p:nvPr>
            <p:ph type="title"/>
          </p:nvPr>
        </p:nvSpPr>
        <p:spPr>
          <a:xfrm>
            <a:off x="1043950" y="1179151"/>
            <a:ext cx="3300646" cy="4463889"/>
          </a:xfrm>
        </p:spPr>
        <p:txBody>
          <a:bodyPr anchor="ctr">
            <a:normAutofit/>
          </a:bodyPr>
          <a:lstStyle/>
          <a:p>
            <a:pPr algn="ctr"/>
            <a:r>
              <a:rPr lang="en-US" b="1" dirty="0"/>
              <a:t>What is Capital Outlay?</a:t>
            </a: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426CAB-A10B-5A2F-A2C3-3B921724422A}"/>
              </a:ext>
            </a:extLst>
          </p:cNvPr>
          <p:cNvSpPr>
            <a:spLocks noGrp="1"/>
          </p:cNvSpPr>
          <p:nvPr>
            <p:ph idx="1"/>
          </p:nvPr>
        </p:nvSpPr>
        <p:spPr>
          <a:xfrm>
            <a:off x="4978918" y="1109145"/>
            <a:ext cx="6341016" cy="4603900"/>
          </a:xfrm>
        </p:spPr>
        <p:txBody>
          <a:bodyPr anchor="ctr">
            <a:normAutofit/>
          </a:bodyPr>
          <a:lstStyle/>
          <a:p>
            <a:pPr marL="0" indent="0">
              <a:buNone/>
            </a:pPr>
            <a:r>
              <a:rPr lang="en-US" sz="3500" b="1" dirty="0">
                <a:solidFill>
                  <a:schemeClr val="accent1">
                    <a:lumMod val="75000"/>
                  </a:schemeClr>
                </a:solidFill>
              </a:rPr>
              <a:t>Definitions</a:t>
            </a:r>
          </a:p>
          <a:p>
            <a:r>
              <a:rPr lang="en-US" sz="2000" b="1" dirty="0"/>
              <a:t>Capital outlay includes but is not limited to: </a:t>
            </a:r>
          </a:p>
          <a:p>
            <a:pPr lvl="1"/>
            <a:r>
              <a:rPr lang="en-US" b="1" dirty="0"/>
              <a:t>Equipment that is properly chargeable to a capital account and has a useful life of ten years or more; </a:t>
            </a:r>
          </a:p>
          <a:p>
            <a:pPr lvl="1"/>
            <a:r>
              <a:rPr lang="en-US" b="1" dirty="0"/>
              <a:t>Major renovations or repairs; </a:t>
            </a:r>
          </a:p>
          <a:p>
            <a:pPr lvl="1"/>
            <a:r>
              <a:rPr lang="en-US" b="1" dirty="0"/>
              <a:t>Acquisitions of existing assets; </a:t>
            </a:r>
          </a:p>
          <a:p>
            <a:pPr lvl="1"/>
            <a:r>
              <a:rPr lang="en-US" b="1" dirty="0"/>
              <a:t>Plan and design; </a:t>
            </a:r>
          </a:p>
          <a:p>
            <a:pPr lvl="1"/>
            <a:r>
              <a:rPr lang="en-US" b="1" dirty="0"/>
              <a:t>New building construction;</a:t>
            </a:r>
          </a:p>
          <a:p>
            <a:pPr lvl="1"/>
            <a:r>
              <a:rPr lang="en-US" b="1" dirty="0"/>
              <a:t>Non-structural improvements to land (grading, leveling, drainage and landscaping)</a:t>
            </a:r>
          </a:p>
          <a:p>
            <a:pPr lvl="1"/>
            <a:r>
              <a:rPr lang="en-US" b="1" dirty="0"/>
              <a:t>Construction of roadways, fences, ditches, and sanitary sewers.</a:t>
            </a:r>
          </a:p>
          <a:p>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06101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A864-9901-9A77-AB17-32A5F47A5763}"/>
              </a:ext>
            </a:extLst>
          </p:cNvPr>
          <p:cNvSpPr>
            <a:spLocks noGrp="1"/>
          </p:cNvSpPr>
          <p:nvPr>
            <p:ph type="title"/>
          </p:nvPr>
        </p:nvSpPr>
        <p:spPr>
          <a:xfrm>
            <a:off x="1169177" y="626378"/>
            <a:ext cx="7612982" cy="1320800"/>
          </a:xfrm>
        </p:spPr>
        <p:txBody>
          <a:bodyPr/>
          <a:lstStyle/>
          <a:p>
            <a:r>
              <a:rPr lang="en-US" b="1" dirty="0"/>
              <a:t>DFA - Capital Outlay Bureau</a:t>
            </a:r>
            <a:endParaRPr lang="en-US" dirty="0"/>
          </a:p>
        </p:txBody>
      </p:sp>
      <p:sp>
        <p:nvSpPr>
          <p:cNvPr id="3" name="Content Placeholder 2">
            <a:extLst>
              <a:ext uri="{FF2B5EF4-FFF2-40B4-BE49-F238E27FC236}">
                <a16:creationId xmlns:a16="http://schemas.microsoft.com/office/drawing/2014/main" id="{0E45F1A5-7109-B1CE-BD26-9D8218501A1E}"/>
              </a:ext>
            </a:extLst>
          </p:cNvPr>
          <p:cNvSpPr>
            <a:spLocks noGrp="1"/>
          </p:cNvSpPr>
          <p:nvPr>
            <p:ph idx="1"/>
          </p:nvPr>
        </p:nvSpPr>
        <p:spPr/>
        <p:txBody>
          <a:bodyPr>
            <a:normAutofit fontScale="92500" lnSpcReduction="20000"/>
          </a:bodyPr>
          <a:lstStyle/>
          <a:p>
            <a:pPr marL="0" indent="0" algn="ctr">
              <a:buNone/>
            </a:pPr>
            <a:r>
              <a:rPr lang="en-US" sz="3200" b="1" dirty="0">
                <a:solidFill>
                  <a:schemeClr val="accent1">
                    <a:lumMod val="75000"/>
                  </a:schemeClr>
                </a:solidFill>
              </a:rPr>
              <a:t>Contacts</a:t>
            </a:r>
          </a:p>
          <a:p>
            <a:pPr marL="0" indent="0" algn="ctr">
              <a:buNone/>
            </a:pPr>
            <a:r>
              <a:rPr lang="en-US" sz="1800" b="1" dirty="0"/>
              <a:t>Wayne Propst (DFA Secretary) – 505-827-4966</a:t>
            </a:r>
          </a:p>
          <a:p>
            <a:pPr marL="0" indent="0" algn="ctr">
              <a:buNone/>
            </a:pPr>
            <a:r>
              <a:rPr lang="en-US" sz="1800" b="1" dirty="0">
                <a:solidFill>
                  <a:schemeClr val="accent1">
                    <a:lumMod val="60000"/>
                    <a:lumOff val="40000"/>
                  </a:schemeClr>
                </a:solidFill>
                <a:hlinkClick r:id="rId2"/>
              </a:rPr>
              <a:t>wayne.propst@dfa.nm.gov</a:t>
            </a:r>
            <a:endParaRPr lang="en-US" sz="1800" b="1" dirty="0">
              <a:solidFill>
                <a:schemeClr val="accent1">
                  <a:lumMod val="60000"/>
                  <a:lumOff val="40000"/>
                </a:schemeClr>
              </a:solidFill>
            </a:endParaRPr>
          </a:p>
          <a:p>
            <a:pPr marL="0" indent="0" algn="ctr">
              <a:buNone/>
            </a:pPr>
            <a:r>
              <a:rPr lang="en-US" sz="1800" b="1" dirty="0"/>
              <a:t> Wesley Billingsley (Capital Outlay Bureau Chief) – 505-819-1915</a:t>
            </a:r>
          </a:p>
          <a:p>
            <a:pPr marL="0" indent="0" algn="ctr">
              <a:buNone/>
            </a:pPr>
            <a:r>
              <a:rPr lang="en-US" sz="1800" b="1" dirty="0">
                <a:hlinkClick r:id="rId3"/>
              </a:rPr>
              <a:t>wesley.billingsley@dfa.nm.gov</a:t>
            </a:r>
            <a:endParaRPr lang="en-US" sz="1800" b="1" dirty="0"/>
          </a:p>
          <a:p>
            <a:pPr marL="0" indent="0" algn="ctr">
              <a:buNone/>
            </a:pPr>
            <a:r>
              <a:rPr lang="en-US" sz="1800" b="1" dirty="0"/>
              <a:t>Tonantzin Roybal (Executive Principal Analyst) – 505-470-4673</a:t>
            </a:r>
            <a:endParaRPr lang="en-US" sz="1800" b="1" dirty="0">
              <a:highlight>
                <a:srgbClr val="FFFF00"/>
              </a:highlight>
            </a:endParaRPr>
          </a:p>
          <a:p>
            <a:pPr marL="0" indent="0" algn="ctr">
              <a:buNone/>
            </a:pPr>
            <a:r>
              <a:rPr lang="en-US" sz="1800" b="1" dirty="0">
                <a:hlinkClick r:id="rId4"/>
              </a:rPr>
              <a:t>tonantzin.roybal@dfa.nm.gov</a:t>
            </a:r>
            <a:endParaRPr lang="en-US" sz="1800" b="1" dirty="0"/>
          </a:p>
          <a:p>
            <a:pPr marL="0" indent="0" algn="ctr">
              <a:buNone/>
            </a:pPr>
            <a:r>
              <a:rPr lang="en-US" sz="1800" b="1" dirty="0"/>
              <a:t>Sarah de la Rosa (Executive Capital Analyst) – 505-570-7769</a:t>
            </a:r>
            <a:endParaRPr lang="en-US" sz="1800" b="1" dirty="0">
              <a:highlight>
                <a:srgbClr val="FFFF00"/>
              </a:highlight>
            </a:endParaRPr>
          </a:p>
          <a:p>
            <a:pPr marL="0" indent="0" algn="ctr">
              <a:buNone/>
            </a:pPr>
            <a:r>
              <a:rPr lang="en-US" sz="1800" b="1" dirty="0">
                <a:hlinkClick r:id="rId5"/>
              </a:rPr>
              <a:t>Sarah.delarosa@dfa.nm.gov</a:t>
            </a:r>
            <a:endParaRPr lang="en-US" sz="1800" b="1" dirty="0"/>
          </a:p>
          <a:p>
            <a:pPr marL="0" indent="0" algn="ctr">
              <a:buNone/>
            </a:pPr>
            <a:endParaRPr lang="en-US" sz="1800" b="1" dirty="0"/>
          </a:p>
          <a:p>
            <a:pPr marL="0" indent="0" algn="ctr">
              <a:buNone/>
            </a:pPr>
            <a:r>
              <a:rPr lang="en-US" sz="1800" b="1" dirty="0">
                <a:hlinkClick r:id="rId6"/>
              </a:rPr>
              <a:t>https://www.nmdfa.state.nm.us/budget-division/capital-outlay-bureau/</a:t>
            </a:r>
            <a:endParaRPr lang="en-US" sz="1800" b="1" dirty="0"/>
          </a:p>
          <a:p>
            <a:pPr marL="0" indent="0" algn="ctr">
              <a:buNone/>
            </a:pPr>
            <a:endParaRPr lang="en-US" dirty="0"/>
          </a:p>
        </p:txBody>
      </p:sp>
    </p:spTree>
    <p:extLst>
      <p:ext uri="{BB962C8B-B14F-4D97-AF65-F5344CB8AC3E}">
        <p14:creationId xmlns:p14="http://schemas.microsoft.com/office/powerpoint/2010/main" val="761222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7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9CB2BC09-1270-9717-D26B-540E4B8C0EC3}"/>
              </a:ext>
            </a:extLst>
          </p:cNvPr>
          <p:cNvSpPr>
            <a:spLocks noGrp="1"/>
          </p:cNvSpPr>
          <p:nvPr>
            <p:ph type="title"/>
          </p:nvPr>
        </p:nvSpPr>
        <p:spPr>
          <a:xfrm>
            <a:off x="1043950" y="1179151"/>
            <a:ext cx="3300646" cy="4463889"/>
          </a:xfrm>
        </p:spPr>
        <p:txBody>
          <a:bodyPr anchor="ctr">
            <a:normAutofit/>
          </a:bodyPr>
          <a:lstStyle/>
          <a:p>
            <a:pPr algn="ctr"/>
            <a:r>
              <a:rPr lang="en-US" b="1" dirty="0"/>
              <a:t>Capital Outlay and 2024 Legislative Session</a:t>
            </a:r>
            <a:endParaRPr lang="en-US" dirty="0"/>
          </a:p>
        </p:txBody>
      </p:sp>
      <p:sp>
        <p:nvSpPr>
          <p:cNvPr id="82" name="Isosceles Triangle 8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84" name="Straight Connector 8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75" name="Content Placeholder 2">
            <a:extLst>
              <a:ext uri="{FF2B5EF4-FFF2-40B4-BE49-F238E27FC236}">
                <a16:creationId xmlns:a16="http://schemas.microsoft.com/office/drawing/2014/main" id="{EB575BBA-8240-1D62-1236-84988EBDA876}"/>
              </a:ext>
            </a:extLst>
          </p:cNvPr>
          <p:cNvSpPr>
            <a:spLocks noGrp="1"/>
          </p:cNvSpPr>
          <p:nvPr>
            <p:ph idx="1"/>
          </p:nvPr>
        </p:nvSpPr>
        <p:spPr>
          <a:xfrm>
            <a:off x="5253827" y="1109145"/>
            <a:ext cx="6341016" cy="4603900"/>
          </a:xfrm>
        </p:spPr>
        <p:txBody>
          <a:bodyPr anchor="ctr">
            <a:normAutofit fontScale="92500"/>
          </a:bodyPr>
          <a:lstStyle/>
          <a:p>
            <a:pPr marL="0" indent="0">
              <a:lnSpc>
                <a:spcPct val="90000"/>
              </a:lnSpc>
              <a:buNone/>
            </a:pPr>
            <a:r>
              <a:rPr lang="en-US" sz="2800" b="1" dirty="0">
                <a:solidFill>
                  <a:schemeClr val="accent1"/>
                </a:solidFill>
              </a:rPr>
              <a:t>2024 Legislative Session – SB275</a:t>
            </a:r>
          </a:p>
          <a:p>
            <a:pPr>
              <a:lnSpc>
                <a:spcPct val="90000"/>
              </a:lnSpc>
            </a:pPr>
            <a:r>
              <a:rPr lang="en-US" sz="1500" dirty="0">
                <a:solidFill>
                  <a:schemeClr val="tx1"/>
                </a:solidFill>
              </a:rPr>
              <a:t>New Mexico was appropriated about $1.5 billion for 1,433 state and local capital outlay projects. (SB275) (5 Vetoes and 11 Partial Vetoes)</a:t>
            </a:r>
          </a:p>
          <a:p>
            <a:pPr>
              <a:lnSpc>
                <a:spcPct val="90000"/>
              </a:lnSpc>
            </a:pPr>
            <a:r>
              <a:rPr lang="en-US" sz="1500" dirty="0">
                <a:solidFill>
                  <a:schemeClr val="tx1"/>
                </a:solidFill>
              </a:rPr>
              <a:t>1,234 projects totaling over $904 million allocated for local capital outlay projects. (Tribal: 136 projects totaling $89,825,000)</a:t>
            </a:r>
          </a:p>
          <a:p>
            <a:pPr>
              <a:lnSpc>
                <a:spcPct val="90000"/>
              </a:lnSpc>
            </a:pPr>
            <a:r>
              <a:rPr lang="en-US" sz="1500" dirty="0">
                <a:solidFill>
                  <a:schemeClr val="tx1"/>
                </a:solidFill>
              </a:rPr>
              <a:t>105 projects totaling over $470 million allocated for statewide capital outlay projects. (Tribal: 9 projects totaling $6,816,500)</a:t>
            </a:r>
          </a:p>
          <a:p>
            <a:pPr>
              <a:lnSpc>
                <a:spcPct val="90000"/>
              </a:lnSpc>
            </a:pPr>
            <a:r>
              <a:rPr lang="en-US" sz="1500" dirty="0">
                <a:solidFill>
                  <a:schemeClr val="tx1"/>
                </a:solidFill>
              </a:rPr>
              <a:t>99 projects totaling about $139 million allocated for higher education capital outlay projects. (Tribal: 1 project totaling $950,000)</a:t>
            </a:r>
          </a:p>
          <a:p>
            <a:pPr>
              <a:lnSpc>
                <a:spcPct val="90000"/>
              </a:lnSpc>
            </a:pPr>
            <a:r>
              <a:rPr lang="en-US" sz="1500" dirty="0">
                <a:solidFill>
                  <a:schemeClr val="tx1"/>
                </a:solidFill>
              </a:rPr>
              <a:t>General Fund (GF) appropriations will be budgeted through an automated upload by DFA in July. </a:t>
            </a:r>
          </a:p>
          <a:p>
            <a:pPr>
              <a:lnSpc>
                <a:spcPct val="90000"/>
              </a:lnSpc>
            </a:pPr>
            <a:r>
              <a:rPr lang="en-US" sz="1500" dirty="0">
                <a:solidFill>
                  <a:schemeClr val="tx1"/>
                </a:solidFill>
              </a:rPr>
              <a:t>Higher Education Institutions and other state agencies that do not use SHARE will be receiving an allotment form to sign and return.</a:t>
            </a:r>
          </a:p>
          <a:p>
            <a:pPr>
              <a:lnSpc>
                <a:spcPct val="90000"/>
              </a:lnSpc>
            </a:pPr>
            <a:r>
              <a:rPr lang="en-US" sz="1500" dirty="0">
                <a:solidFill>
                  <a:schemeClr val="tx1"/>
                </a:solidFill>
              </a:rPr>
              <a:t>GF appropriations must have 5% encumbered within 6 months of execution of grant agreements or receiving funds and expend 85% within the first 3 years for construction projects per language in SB275.</a:t>
            </a:r>
          </a:p>
          <a:p>
            <a:pPr marL="457200" lvl="1" indent="0">
              <a:lnSpc>
                <a:spcPct val="90000"/>
              </a:lnSpc>
              <a:buNone/>
            </a:pPr>
            <a:r>
              <a:rPr lang="en-US" sz="1500" dirty="0"/>
              <a:t>* Over $6.1 billion total capital outlay appropriated since 2019. </a:t>
            </a:r>
            <a:endParaRPr lang="en-US" sz="1500" dirty="0">
              <a:solidFill>
                <a:srgbClr val="FF0000"/>
              </a:solidFill>
              <a:highlight>
                <a:srgbClr val="FFFF00"/>
              </a:highlight>
            </a:endParaRPr>
          </a:p>
        </p:txBody>
      </p:sp>
      <p:sp>
        <p:nvSpPr>
          <p:cNvPr id="86" name="Isosceles Triangle 8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6144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0AF4F0A5-8305-7DB4-F2C0-9D6B4858CFBF}"/>
              </a:ext>
            </a:extLst>
          </p:cNvPr>
          <p:cNvSpPr>
            <a:spLocks noGrp="1"/>
          </p:cNvSpPr>
          <p:nvPr>
            <p:ph type="title"/>
          </p:nvPr>
        </p:nvSpPr>
        <p:spPr>
          <a:xfrm>
            <a:off x="1043950" y="1179151"/>
            <a:ext cx="3300646" cy="4463889"/>
          </a:xfrm>
        </p:spPr>
        <p:txBody>
          <a:bodyPr anchor="ctr">
            <a:normAutofit fontScale="90000"/>
          </a:bodyPr>
          <a:lstStyle/>
          <a:p>
            <a:pPr algn="ctr"/>
            <a:r>
              <a:rPr lang="en-US" b="1" dirty="0"/>
              <a:t>Capital Outlay and 2024 Legislative Session</a:t>
            </a:r>
            <a:br>
              <a:rPr lang="en-US" b="1" dirty="0"/>
            </a:br>
            <a:r>
              <a:rPr lang="en-US" sz="3600" b="1" dirty="0">
                <a:solidFill>
                  <a:schemeClr val="accent1">
                    <a:lumMod val="75000"/>
                  </a:schemeClr>
                </a:solidFill>
              </a:rPr>
              <a:t>2024 Legislative Session – </a:t>
            </a:r>
            <a:r>
              <a:rPr lang="en-US" b="1" dirty="0">
                <a:solidFill>
                  <a:schemeClr val="accent1">
                    <a:lumMod val="75000"/>
                  </a:schemeClr>
                </a:solidFill>
              </a:rPr>
              <a:t>SB275 </a:t>
            </a:r>
            <a:r>
              <a:rPr lang="en-US" sz="3600" b="1" dirty="0">
                <a:solidFill>
                  <a:schemeClr val="accent1">
                    <a:lumMod val="75000"/>
                  </a:schemeClr>
                </a:solidFill>
              </a:rPr>
              <a:t>By Category</a:t>
            </a:r>
            <a:endParaRPr lang="en-US" dirty="0"/>
          </a:p>
        </p:txBody>
      </p:sp>
      <p:sp>
        <p:nvSpPr>
          <p:cNvPr id="11" name="Isosceles Triangle 10">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Isosceles Triangle 14">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BADF8505-A84E-12E0-92E6-561BECCFEEDA}"/>
              </a:ext>
            </a:extLst>
          </p:cNvPr>
          <p:cNvPicPr>
            <a:picLocks noChangeAspect="1"/>
          </p:cNvPicPr>
          <p:nvPr/>
        </p:nvPicPr>
        <p:blipFill>
          <a:blip r:embed="rId2"/>
          <a:stretch>
            <a:fillRect/>
          </a:stretch>
        </p:blipFill>
        <p:spPr>
          <a:xfrm>
            <a:off x="4682136" y="1490352"/>
            <a:ext cx="6918493" cy="3877296"/>
          </a:xfrm>
          <a:prstGeom prst="rect">
            <a:avLst/>
          </a:prstGeom>
        </p:spPr>
      </p:pic>
    </p:spTree>
    <p:extLst>
      <p:ext uri="{BB962C8B-B14F-4D97-AF65-F5344CB8AC3E}">
        <p14:creationId xmlns:p14="http://schemas.microsoft.com/office/powerpoint/2010/main" val="85059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8A57A4-C219-DA26-079B-A710684D9F9A}"/>
              </a:ext>
            </a:extLst>
          </p:cNvPr>
          <p:cNvSpPr>
            <a:spLocks noGrp="1"/>
          </p:cNvSpPr>
          <p:nvPr>
            <p:ph type="title"/>
          </p:nvPr>
        </p:nvSpPr>
        <p:spPr>
          <a:xfrm>
            <a:off x="1043950" y="1179151"/>
            <a:ext cx="3300646" cy="4463889"/>
          </a:xfrm>
        </p:spPr>
        <p:txBody>
          <a:bodyPr anchor="ctr">
            <a:normAutofit/>
          </a:bodyPr>
          <a:lstStyle/>
          <a:p>
            <a:pPr algn="ctr"/>
            <a:r>
              <a:rPr lang="en-US" b="1" dirty="0"/>
              <a:t>Capital Outlay and 2024 Legislative Session</a:t>
            </a: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Content Placeholder 2">
            <a:extLst>
              <a:ext uri="{FF2B5EF4-FFF2-40B4-BE49-F238E27FC236}">
                <a16:creationId xmlns:a16="http://schemas.microsoft.com/office/drawing/2014/main" id="{2F67EC9E-07DF-5121-1607-CE7A179A4DFD}"/>
              </a:ext>
            </a:extLst>
          </p:cNvPr>
          <p:cNvSpPr>
            <a:spLocks noGrp="1"/>
          </p:cNvSpPr>
          <p:nvPr>
            <p:ph idx="1"/>
          </p:nvPr>
        </p:nvSpPr>
        <p:spPr>
          <a:xfrm>
            <a:off x="4978400" y="755010"/>
            <a:ext cx="6342063" cy="5662568"/>
          </a:xfrm>
        </p:spPr>
        <p:txBody>
          <a:bodyPr>
            <a:normAutofit fontScale="77500" lnSpcReduction="20000"/>
          </a:bodyPr>
          <a:lstStyle/>
          <a:p>
            <a:pPr marL="0" indent="0">
              <a:buNone/>
            </a:pPr>
            <a:r>
              <a:rPr lang="en-US" sz="3500" b="1" dirty="0">
                <a:solidFill>
                  <a:schemeClr val="accent1">
                    <a:lumMod val="75000"/>
                  </a:schemeClr>
                </a:solidFill>
              </a:rPr>
              <a:t>Capital Outlay – SB275</a:t>
            </a:r>
          </a:p>
          <a:p>
            <a:pPr marL="0" indent="0">
              <a:buNone/>
            </a:pPr>
            <a:r>
              <a:rPr lang="en-US" sz="2800" b="1" dirty="0"/>
              <a:t>General Fund Questionnaire </a:t>
            </a:r>
          </a:p>
          <a:p>
            <a:pPr marL="548640" lvl="1" indent="-91440">
              <a:defRPr/>
            </a:pPr>
            <a:r>
              <a:rPr lang="en-US" altLang="en-US" b="1" dirty="0">
                <a:solidFill>
                  <a:schemeClr val="tx1">
                    <a:lumMod val="75000"/>
                    <a:lumOff val="25000"/>
                  </a:schemeClr>
                </a:solidFill>
                <a:cs typeface="Times New Roman" panose="02020603050405020304" pitchFamily="18" charset="0"/>
              </a:rPr>
              <a:t> </a:t>
            </a:r>
            <a:r>
              <a:rPr lang="en-US" altLang="en-US" b="1" dirty="0">
                <a:cs typeface="Times New Roman" panose="02020603050405020304" pitchFamily="18" charset="0"/>
              </a:rPr>
              <a:t>Statements made on Questionnaires are </a:t>
            </a:r>
            <a:r>
              <a:rPr lang="en-US" altLang="en-US" b="1" u="sng" dirty="0">
                <a:cs typeface="Times New Roman" panose="02020603050405020304" pitchFamily="18" charset="0"/>
              </a:rPr>
              <a:t>legal certifications</a:t>
            </a:r>
            <a:r>
              <a:rPr lang="en-US" altLang="en-US" b="1" dirty="0">
                <a:cs typeface="Times New Roman" panose="02020603050405020304" pitchFamily="18" charset="0"/>
              </a:rPr>
              <a:t> and they must be true and complete. </a:t>
            </a:r>
          </a:p>
          <a:p>
            <a:pPr marL="548640" lvl="1" indent="-91440">
              <a:defRPr/>
            </a:pPr>
            <a:r>
              <a:rPr lang="en-US" altLang="en-US" b="1" dirty="0">
                <a:cs typeface="Times New Roman" panose="02020603050405020304" pitchFamily="18" charset="0"/>
              </a:rPr>
              <a:t> Failure to complete the project timely and as certified may result in the SBOF sweeping proceeds for projects that are ready to proceed or not funding future projects.</a:t>
            </a:r>
          </a:p>
          <a:p>
            <a:pPr marL="548640" lvl="1" indent="-91440">
              <a:defRPr/>
            </a:pPr>
            <a:r>
              <a:rPr lang="en-US" altLang="en-US" b="1" dirty="0">
                <a:cs typeface="Times New Roman" panose="02020603050405020304" pitchFamily="18" charset="0"/>
              </a:rPr>
              <a:t> If the project is not ready, return the questionnaire indicating no proceeds are requested at this time. Another questionnaire will be sent out later this calendar year for those projects not included in the July 2024 budget upload.</a:t>
            </a:r>
          </a:p>
          <a:p>
            <a:pPr marL="548640" lvl="1" indent="-91440">
              <a:defRPr/>
            </a:pPr>
            <a:r>
              <a:rPr lang="en-US" altLang="en-US" b="1" dirty="0">
                <a:cs typeface="Times New Roman" panose="02020603050405020304" pitchFamily="18" charset="0"/>
              </a:rPr>
              <a:t> The entity must notify the COB if the project changes or faces delays.</a:t>
            </a:r>
          </a:p>
          <a:p>
            <a:pPr marL="0" indent="0">
              <a:buFont typeface="Wingdings 2" panose="05020102010507070707" pitchFamily="18" charset="2"/>
              <a:buNone/>
              <a:defRPr/>
            </a:pPr>
            <a:r>
              <a:rPr lang="en-US" altLang="en-US" sz="2800" b="1" dirty="0"/>
              <a:t>Funds will not be issued for a project if:</a:t>
            </a:r>
          </a:p>
          <a:p>
            <a:pPr lvl="1">
              <a:defRPr/>
            </a:pPr>
            <a:r>
              <a:rPr lang="en-US" altLang="en-US" dirty="0"/>
              <a:t>the project recipient does not return a questionnaire to the COB</a:t>
            </a:r>
          </a:p>
          <a:p>
            <a:pPr lvl="1">
              <a:defRPr/>
            </a:pPr>
            <a:r>
              <a:rPr lang="en-US" altLang="en-US" dirty="0"/>
              <a:t>the project recipient cannot </a:t>
            </a:r>
            <a:r>
              <a:rPr lang="en-US" altLang="en-US" b="1" dirty="0"/>
              <a:t>encumber 5% </a:t>
            </a:r>
            <a:r>
              <a:rPr lang="en-US" altLang="en-US" dirty="0"/>
              <a:t>of the funds within 6 months or </a:t>
            </a:r>
            <a:r>
              <a:rPr lang="en-US" altLang="en-US" b="1" dirty="0"/>
              <a:t>expend 85% </a:t>
            </a:r>
            <a:r>
              <a:rPr lang="en-US" altLang="en-US" dirty="0"/>
              <a:t>of the funds within 3 years of the execution of the grant agreement</a:t>
            </a:r>
          </a:p>
          <a:p>
            <a:pPr lvl="1">
              <a:defRPr/>
            </a:pPr>
            <a:r>
              <a:rPr lang="en-US" altLang="en-US" dirty="0"/>
              <a:t>the </a:t>
            </a:r>
            <a:r>
              <a:rPr lang="en-US" altLang="en-US" b="1" dirty="0"/>
              <a:t>funding is not sufficient </a:t>
            </a:r>
            <a:r>
              <a:rPr lang="en-US" altLang="en-US" dirty="0"/>
              <a:t>to complete the project or a </a:t>
            </a:r>
            <a:r>
              <a:rPr lang="en-US" altLang="en-US" b="1" u="sng" dirty="0"/>
              <a:t>well-defined</a:t>
            </a:r>
            <a:r>
              <a:rPr lang="en-US" altLang="en-US" dirty="0">
                <a:solidFill>
                  <a:srgbClr val="FF0000"/>
                </a:solidFill>
              </a:rPr>
              <a:t> </a:t>
            </a:r>
            <a:r>
              <a:rPr lang="en-US" altLang="en-US" dirty="0"/>
              <a:t>phase of the project</a:t>
            </a:r>
          </a:p>
          <a:p>
            <a:pPr lvl="1">
              <a:defRPr/>
            </a:pPr>
            <a:r>
              <a:rPr lang="en-US" altLang="en-US" dirty="0"/>
              <a:t>the public body receiving the appropriation will not </a:t>
            </a:r>
            <a:r>
              <a:rPr lang="en-US" altLang="en-US" b="1" dirty="0"/>
              <a:t>own</a:t>
            </a:r>
            <a:r>
              <a:rPr lang="en-US" altLang="en-US" dirty="0"/>
              <a:t> the site or the asset to be funded</a:t>
            </a:r>
          </a:p>
          <a:p>
            <a:pPr lvl="1">
              <a:defRPr/>
            </a:pPr>
            <a:r>
              <a:rPr lang="en-US" altLang="en-US" dirty="0"/>
              <a:t>the project recipient is not compliant with the State Audit Act and Executive Order 2013-006</a:t>
            </a:r>
          </a:p>
          <a:p>
            <a:pPr lvl="1">
              <a:defRPr/>
            </a:pPr>
            <a:r>
              <a:rPr lang="en-US" altLang="en-US" dirty="0"/>
              <a:t>the project has unresolved </a:t>
            </a:r>
            <a:r>
              <a:rPr lang="en-US" altLang="en-US" b="1" dirty="0"/>
              <a:t>anti-donation issues </a:t>
            </a:r>
            <a:r>
              <a:rPr lang="en-US" altLang="en-US" dirty="0"/>
              <a:t>resulting from a private operator/manager/user not paying fair market value for the capital asset</a:t>
            </a:r>
          </a:p>
        </p:txBody>
      </p:sp>
    </p:spTree>
    <p:extLst>
      <p:ext uri="{BB962C8B-B14F-4D97-AF65-F5344CB8AC3E}">
        <p14:creationId xmlns:p14="http://schemas.microsoft.com/office/powerpoint/2010/main" val="1925682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7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9CB2BC09-1270-9717-D26B-540E4B8C0EC3}"/>
              </a:ext>
            </a:extLst>
          </p:cNvPr>
          <p:cNvSpPr>
            <a:spLocks noGrp="1"/>
          </p:cNvSpPr>
          <p:nvPr>
            <p:ph type="title"/>
          </p:nvPr>
        </p:nvSpPr>
        <p:spPr>
          <a:xfrm>
            <a:off x="1043950" y="1179151"/>
            <a:ext cx="3300646" cy="4463889"/>
          </a:xfrm>
        </p:spPr>
        <p:txBody>
          <a:bodyPr anchor="ctr">
            <a:normAutofit/>
          </a:bodyPr>
          <a:lstStyle/>
          <a:p>
            <a:pPr algn="ctr"/>
            <a:r>
              <a:rPr lang="en-US" b="1" dirty="0"/>
              <a:t>Capital Outlay and 2024 Legislative Session</a:t>
            </a:r>
            <a:endParaRPr lang="en-US" dirty="0"/>
          </a:p>
        </p:txBody>
      </p:sp>
      <p:sp>
        <p:nvSpPr>
          <p:cNvPr id="82" name="Isosceles Triangle 8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84" name="Straight Connector 8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75" name="Content Placeholder 2">
            <a:extLst>
              <a:ext uri="{FF2B5EF4-FFF2-40B4-BE49-F238E27FC236}">
                <a16:creationId xmlns:a16="http://schemas.microsoft.com/office/drawing/2014/main" id="{EB575BBA-8240-1D62-1236-84988EBDA876}"/>
              </a:ext>
            </a:extLst>
          </p:cNvPr>
          <p:cNvSpPr>
            <a:spLocks noGrp="1"/>
          </p:cNvSpPr>
          <p:nvPr>
            <p:ph idx="1"/>
          </p:nvPr>
        </p:nvSpPr>
        <p:spPr>
          <a:xfrm>
            <a:off x="5253827" y="1109145"/>
            <a:ext cx="6341016" cy="4603900"/>
          </a:xfrm>
        </p:spPr>
        <p:txBody>
          <a:bodyPr anchor="ctr">
            <a:normAutofit/>
          </a:bodyPr>
          <a:lstStyle/>
          <a:p>
            <a:pPr marL="0" indent="0">
              <a:lnSpc>
                <a:spcPct val="90000"/>
              </a:lnSpc>
              <a:buNone/>
            </a:pPr>
            <a:r>
              <a:rPr lang="en-US" sz="2800" b="1" dirty="0">
                <a:solidFill>
                  <a:schemeClr val="accent1"/>
                </a:solidFill>
              </a:rPr>
              <a:t>2024 Legislative Session – HB308</a:t>
            </a:r>
          </a:p>
          <a:p>
            <a:pPr>
              <a:lnSpc>
                <a:spcPct val="90000"/>
              </a:lnSpc>
            </a:pPr>
            <a:r>
              <a:rPr lang="en-US" sz="1500" dirty="0">
                <a:solidFill>
                  <a:schemeClr val="tx1"/>
                </a:solidFill>
              </a:rPr>
              <a:t>New Mexico was appropriated about $289 million for 136 state and local capital outlay projects. (HB308) (2 Partial Vetoes)</a:t>
            </a:r>
          </a:p>
          <a:p>
            <a:pPr>
              <a:lnSpc>
                <a:spcPct val="90000"/>
              </a:lnSpc>
            </a:pPr>
            <a:r>
              <a:rPr lang="en-US" sz="1500" dirty="0">
                <a:solidFill>
                  <a:schemeClr val="tx1"/>
                </a:solidFill>
              </a:rPr>
              <a:t>33 projects totaling almost $230 million allocated for Higher Education Institutions. </a:t>
            </a:r>
          </a:p>
          <a:p>
            <a:pPr>
              <a:lnSpc>
                <a:spcPct val="90000"/>
              </a:lnSpc>
            </a:pPr>
            <a:r>
              <a:rPr lang="en-US" sz="1500" dirty="0">
                <a:solidFill>
                  <a:schemeClr val="tx1"/>
                </a:solidFill>
              </a:rPr>
              <a:t>98 projects totaling over $30 million allocated for Senior center projects. </a:t>
            </a:r>
          </a:p>
          <a:p>
            <a:pPr>
              <a:lnSpc>
                <a:spcPct val="90000"/>
              </a:lnSpc>
            </a:pPr>
            <a:r>
              <a:rPr lang="en-US" sz="1500" dirty="0">
                <a:solidFill>
                  <a:schemeClr val="tx1"/>
                </a:solidFill>
              </a:rPr>
              <a:t>4 projects totaling over $19 million allocated for library projects. </a:t>
            </a:r>
          </a:p>
          <a:p>
            <a:pPr>
              <a:lnSpc>
                <a:spcPct val="90000"/>
              </a:lnSpc>
            </a:pPr>
            <a:r>
              <a:rPr lang="en-US" sz="1500" dirty="0">
                <a:solidFill>
                  <a:schemeClr val="tx1"/>
                </a:solidFill>
              </a:rPr>
              <a:t>1 project totaling $10 million allocated for public safety radio communications. </a:t>
            </a:r>
          </a:p>
          <a:p>
            <a:pPr>
              <a:lnSpc>
                <a:spcPct val="90000"/>
              </a:lnSpc>
            </a:pPr>
            <a:r>
              <a:rPr lang="en-US" sz="1500" dirty="0">
                <a:solidFill>
                  <a:schemeClr val="tx1"/>
                </a:solidFill>
              </a:rPr>
              <a:t>General Obligation Bond (GOB) appropriations will be voted on in November, Bond Sold in Spring 2025 and budgeted through an automated upload by DFA in July 2025. </a:t>
            </a:r>
          </a:p>
        </p:txBody>
      </p:sp>
      <p:sp>
        <p:nvSpPr>
          <p:cNvPr id="86" name="Isosceles Triangle 8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60435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11690E-52E2-1FEB-2DC7-2E269E58192A}"/>
              </a:ext>
            </a:extLst>
          </p:cNvPr>
          <p:cNvSpPr>
            <a:spLocks noGrp="1"/>
          </p:cNvSpPr>
          <p:nvPr>
            <p:ph type="title"/>
          </p:nvPr>
        </p:nvSpPr>
        <p:spPr>
          <a:xfrm>
            <a:off x="1043950" y="1179151"/>
            <a:ext cx="3300646" cy="4463889"/>
          </a:xfrm>
        </p:spPr>
        <p:txBody>
          <a:bodyPr anchor="ctr">
            <a:normAutofit/>
          </a:bodyPr>
          <a:lstStyle/>
          <a:p>
            <a:pPr algn="ctr"/>
            <a:r>
              <a:rPr lang="en-US" b="1" dirty="0"/>
              <a:t>Capital Outlay and 2024 Legislative Session</a:t>
            </a: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Content Placeholder 9">
            <a:extLst>
              <a:ext uri="{FF2B5EF4-FFF2-40B4-BE49-F238E27FC236}">
                <a16:creationId xmlns:a16="http://schemas.microsoft.com/office/drawing/2014/main" id="{E418E53A-7010-6E75-24DE-E47696A47DF2}"/>
              </a:ext>
            </a:extLst>
          </p:cNvPr>
          <p:cNvSpPr>
            <a:spLocks noGrp="1"/>
          </p:cNvSpPr>
          <p:nvPr>
            <p:ph idx="1"/>
          </p:nvPr>
        </p:nvSpPr>
        <p:spPr>
          <a:xfrm>
            <a:off x="4978400" y="1109663"/>
            <a:ext cx="6342063" cy="4603750"/>
          </a:xfrm>
        </p:spPr>
        <p:txBody>
          <a:bodyPr>
            <a:normAutofit fontScale="85000" lnSpcReduction="20000"/>
          </a:bodyPr>
          <a:lstStyle/>
          <a:p>
            <a:pPr marL="0" indent="0">
              <a:buNone/>
            </a:pPr>
            <a:r>
              <a:rPr lang="en-US" sz="3500" b="1" dirty="0">
                <a:solidFill>
                  <a:schemeClr val="accent1">
                    <a:lumMod val="75000"/>
                  </a:schemeClr>
                </a:solidFill>
              </a:rPr>
              <a:t>2024 Legislative Session – SB246</a:t>
            </a:r>
          </a:p>
          <a:p>
            <a:r>
              <a:rPr lang="en-US" sz="2800" dirty="0"/>
              <a:t>The capital outlay reauthorization bill reauthorized 225 projects:</a:t>
            </a:r>
          </a:p>
          <a:p>
            <a:pPr lvl="1"/>
            <a:r>
              <a:rPr lang="en-US" dirty="0"/>
              <a:t>Time extension – Budgets are reduced and re-established immediately following the Governor signing the bill.</a:t>
            </a:r>
          </a:p>
          <a:p>
            <a:pPr lvl="1"/>
            <a:r>
              <a:rPr lang="en-US" dirty="0"/>
              <a:t>Change of Purpose and/or Agency – Budgets are reduced immediately following the Governor signing the bill. </a:t>
            </a:r>
          </a:p>
          <a:p>
            <a:pPr lvl="2"/>
            <a:r>
              <a:rPr lang="en-US" dirty="0"/>
              <a:t>For general fund projects – Budgets can be re-established at the same time they are reduced with a new class code and budref in SHARE, if allocated to the same agency. Otherwise, if there is a change in agency, operating transfers must take place prior to the new budgets being established.</a:t>
            </a:r>
          </a:p>
          <a:p>
            <a:pPr lvl="2"/>
            <a:r>
              <a:rPr lang="en-US" dirty="0"/>
              <a:t>For STB projects – Budgets cannot be re-established until the State Board of Finance has reviewed the new purpose during a future board meeting. Typically occurs prior to the new fiscal year.</a:t>
            </a:r>
          </a:p>
          <a:p>
            <a:r>
              <a:rPr lang="en-US" sz="2800" dirty="0"/>
              <a:t>35 reauthorizations were vetoed and 2 were partially vetoed for technical corrections.</a:t>
            </a:r>
          </a:p>
        </p:txBody>
      </p:sp>
    </p:spTree>
    <p:extLst>
      <p:ext uri="{BB962C8B-B14F-4D97-AF65-F5344CB8AC3E}">
        <p14:creationId xmlns:p14="http://schemas.microsoft.com/office/powerpoint/2010/main" val="2066310592"/>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1201</TotalTime>
  <Words>3117</Words>
  <Application>Microsoft Office PowerPoint</Application>
  <PresentationFormat>Widescreen</PresentationFormat>
  <Paragraphs>279</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ＭＳ Ｐゴシック</vt:lpstr>
      <vt:lpstr>Arial</vt:lpstr>
      <vt:lpstr>Calibri</vt:lpstr>
      <vt:lpstr>Times New Roman</vt:lpstr>
      <vt:lpstr>Trebuchet MS</vt:lpstr>
      <vt:lpstr>Wingdings</vt:lpstr>
      <vt:lpstr>Wingdings 2</vt:lpstr>
      <vt:lpstr>Wingdings 3</vt:lpstr>
      <vt:lpstr>Facet</vt:lpstr>
      <vt:lpstr>Department of  Finance &amp; Administration  Capital Outlay Bureau</vt:lpstr>
      <vt:lpstr>Today’s Topics</vt:lpstr>
      <vt:lpstr>What we do?</vt:lpstr>
      <vt:lpstr>What is Capital Outlay?</vt:lpstr>
      <vt:lpstr>Capital Outlay and 2024 Legislative Session</vt:lpstr>
      <vt:lpstr>Capital Outlay and 2024 Legislative Session 2024 Legislative Session – SB275 By Category</vt:lpstr>
      <vt:lpstr>Capital Outlay and 2024 Legislative Session</vt:lpstr>
      <vt:lpstr>Capital Outlay and 2024 Legislative Session</vt:lpstr>
      <vt:lpstr>Capital Outlay and 2024 Legislative Session</vt:lpstr>
      <vt:lpstr>  Capital Outlay and 2024 Legislative Session</vt:lpstr>
      <vt:lpstr>Capital Outlay and 2024 Legislative Session</vt:lpstr>
      <vt:lpstr>Capital Outlay Implementation</vt:lpstr>
      <vt:lpstr>Capital Outlay Implementation </vt:lpstr>
      <vt:lpstr>Capital Outlay Implementation </vt:lpstr>
      <vt:lpstr>Capital Outlay Implementation </vt:lpstr>
      <vt:lpstr>Capital Outlay Implementation </vt:lpstr>
      <vt:lpstr>Capital Outlay Implementation </vt:lpstr>
      <vt:lpstr>Capital Outlay Implementation </vt:lpstr>
      <vt:lpstr>Capital Outlay Implementation </vt:lpstr>
      <vt:lpstr>Capital Outlay Implementation</vt:lpstr>
      <vt:lpstr>Capital Outlay Implementation </vt:lpstr>
      <vt:lpstr>Capital Outlay Implementation </vt:lpstr>
      <vt:lpstr>Capital Outlay Implementation CPMS - Search and Login Screens </vt:lpstr>
      <vt:lpstr>Capital Outlay Implementation CPMS – Login, Navigation &amp; Print Screens </vt:lpstr>
      <vt:lpstr>Capital Outlay Implementation CPMS – Reauthorization Screens </vt:lpstr>
      <vt:lpstr>Capital Outlay Implementation CPMS – Open Project and Closed Project Screens </vt:lpstr>
      <vt:lpstr>Capital Outlay Implementation CPMS – Project Timeline Screen </vt:lpstr>
      <vt:lpstr>Capital Outlay Implementation CPMS – Project Phase Description Screen </vt:lpstr>
      <vt:lpstr>Administrative Tools</vt:lpstr>
      <vt:lpstr>PowerPoint Presentation</vt:lpstr>
      <vt:lpstr>Administrative Tools</vt:lpstr>
      <vt:lpstr>PowerPoint Presentation</vt:lpstr>
      <vt:lpstr>Capital Outlay Implementation</vt:lpstr>
      <vt:lpstr>Capital Outlay Implementation</vt:lpstr>
      <vt:lpstr>Capital Outlay Implementation</vt:lpstr>
      <vt:lpstr>Upcoming Legislative Session </vt:lpstr>
      <vt:lpstr>Upcoming Legislative Session </vt:lpstr>
      <vt:lpstr>Upcoming Legislative Session </vt:lpstr>
      <vt:lpstr>State Agency - Capital Outlay Bureau</vt:lpstr>
      <vt:lpstr>DFA - Capital Outlay Bureau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Finance &amp; Administration  Capital Outlay Bureau</dc:title>
  <dc:creator>Montoya, Melody, DFA</dc:creator>
  <cp:lastModifiedBy>Wesley Billingsley</cp:lastModifiedBy>
  <cp:revision>17</cp:revision>
  <dcterms:created xsi:type="dcterms:W3CDTF">2023-04-21T15:46:00Z</dcterms:created>
  <dcterms:modified xsi:type="dcterms:W3CDTF">2024-04-29T23:37:20Z</dcterms:modified>
</cp:coreProperties>
</file>