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57"/>
  </p:notesMasterIdLst>
  <p:sldIdLst>
    <p:sldId id="256" r:id="rId3"/>
    <p:sldId id="258" r:id="rId4"/>
    <p:sldId id="259" r:id="rId5"/>
    <p:sldId id="260" r:id="rId6"/>
    <p:sldId id="261" r:id="rId7"/>
    <p:sldId id="262" r:id="rId8"/>
    <p:sldId id="286" r:id="rId9"/>
    <p:sldId id="287" r:id="rId10"/>
    <p:sldId id="288" r:id="rId11"/>
    <p:sldId id="263" r:id="rId12"/>
    <p:sldId id="265" r:id="rId13"/>
    <p:sldId id="266" r:id="rId14"/>
    <p:sldId id="283" r:id="rId15"/>
    <p:sldId id="284" r:id="rId16"/>
    <p:sldId id="295" r:id="rId17"/>
    <p:sldId id="257" r:id="rId18"/>
    <p:sldId id="296" r:id="rId19"/>
    <p:sldId id="297" r:id="rId20"/>
    <p:sldId id="298" r:id="rId21"/>
    <p:sldId id="299" r:id="rId22"/>
    <p:sldId id="300" r:id="rId23"/>
    <p:sldId id="301" r:id="rId24"/>
    <p:sldId id="302" r:id="rId25"/>
    <p:sldId id="303" r:id="rId26"/>
    <p:sldId id="304" r:id="rId27"/>
    <p:sldId id="276" r:id="rId28"/>
    <p:sldId id="267" r:id="rId29"/>
    <p:sldId id="268" r:id="rId30"/>
    <p:sldId id="293" r:id="rId31"/>
    <p:sldId id="269" r:id="rId32"/>
    <p:sldId id="270" r:id="rId33"/>
    <p:sldId id="271" r:id="rId34"/>
    <p:sldId id="272" r:id="rId35"/>
    <p:sldId id="273" r:id="rId36"/>
    <p:sldId id="274" r:id="rId37"/>
    <p:sldId id="278" r:id="rId38"/>
    <p:sldId id="277" r:id="rId39"/>
    <p:sldId id="279" r:id="rId40"/>
    <p:sldId id="280" r:id="rId41"/>
    <p:sldId id="282" r:id="rId42"/>
    <p:sldId id="294" r:id="rId43"/>
    <p:sldId id="285" r:id="rId44"/>
    <p:sldId id="289" r:id="rId45"/>
    <p:sldId id="290" r:id="rId46"/>
    <p:sldId id="291" r:id="rId47"/>
    <p:sldId id="292" r:id="rId48"/>
    <p:sldId id="281" r:id="rId49"/>
    <p:sldId id="305" r:id="rId50"/>
    <p:sldId id="306" r:id="rId51"/>
    <p:sldId id="307" r:id="rId52"/>
    <p:sldId id="308" r:id="rId53"/>
    <p:sldId id="309" r:id="rId54"/>
    <p:sldId id="310" r:id="rId55"/>
    <p:sldId id="311" r:id="rId56"/>
  </p:sldIdLst>
  <p:sldSz cx="9144000" cy="5143500" type="screen16x9"/>
  <p:notesSz cx="6858000" cy="9144000"/>
  <p:embeddedFontLst>
    <p:embeddedFont>
      <p:font typeface="Bookman Old Style" panose="02050604050505020204" pitchFamily="18" charset="0"/>
      <p:regular r:id="rId58"/>
      <p:bold r:id="rId59"/>
      <p:italic r:id="rId60"/>
      <p:boldItalic r:id="rId61"/>
    </p:embeddedFont>
    <p:embeddedFont>
      <p:font typeface="Georgia" panose="02040502050405020303" pitchFamily="18" charset="0"/>
      <p:regular r:id="rId62"/>
      <p:bold r:id="rId63"/>
      <p:italic r:id="rId64"/>
      <p:boldItalic r:id="rId65"/>
    </p:embeddedFont>
    <p:embeddedFont>
      <p:font typeface="PT Serif" panose="020A0603040505020204" pitchFamily="18" charset="0"/>
      <p:regular r:id="rId66"/>
      <p:bold r:id="rId67"/>
      <p:italic r:id="rId68"/>
      <p:boldItalic r:id="rId69"/>
    </p:embeddedFont>
    <p:embeddedFont>
      <p:font typeface="Source Sans Pro" panose="020B0503030403020204" pitchFamily="34"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7A00"/>
    <a:srgbClr val="004D4C"/>
    <a:srgbClr val="BC6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C65373-8ED2-477F-B0BE-81A17FE9B679}" v="106" dt="2025-06-30T15:31:35.1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9" d="100"/>
          <a:sy n="119" d="100"/>
        </p:scale>
        <p:origin x="418"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6.fntdata"/><Relationship Id="rId68" Type="http://schemas.openxmlformats.org/officeDocument/2006/relationships/font" Target="fonts/font11.fntdata"/><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font" Target="fonts/font4.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font" Target="fonts/font14.fntdata"/><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53ca17f60e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53ca17f60e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53ca17f60e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53ca17f60e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a:extLst>
            <a:ext uri="{FF2B5EF4-FFF2-40B4-BE49-F238E27FC236}">
              <a16:creationId xmlns:a16="http://schemas.microsoft.com/office/drawing/2014/main" id="{EF2720AE-D53E-120A-6855-B554A447ADA5}"/>
            </a:ext>
          </a:extLst>
        </p:cNvPr>
        <p:cNvGrpSpPr/>
        <p:nvPr/>
      </p:nvGrpSpPr>
      <p:grpSpPr>
        <a:xfrm>
          <a:off x="0" y="0"/>
          <a:ext cx="0" cy="0"/>
          <a:chOff x="0" y="0"/>
          <a:chExt cx="0" cy="0"/>
        </a:xfrm>
      </p:grpSpPr>
      <p:sp>
        <p:nvSpPr>
          <p:cNvPr id="88" name="Google Shape;88;g153ca17f60e_0_76:notes">
            <a:extLst>
              <a:ext uri="{FF2B5EF4-FFF2-40B4-BE49-F238E27FC236}">
                <a16:creationId xmlns:a16="http://schemas.microsoft.com/office/drawing/2014/main" id="{DDFB09C6-5B98-0FA6-06D7-AF5805D4A84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53ca17f60e_0_76:notes">
            <a:extLst>
              <a:ext uri="{FF2B5EF4-FFF2-40B4-BE49-F238E27FC236}">
                <a16:creationId xmlns:a16="http://schemas.microsoft.com/office/drawing/2014/main" id="{2235A826-558E-5BAC-115B-0F629D788E3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728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a:extLst>
            <a:ext uri="{FF2B5EF4-FFF2-40B4-BE49-F238E27FC236}">
              <a16:creationId xmlns:a16="http://schemas.microsoft.com/office/drawing/2014/main" id="{DDE324F0-697A-1896-4E2E-C714A9E8EAC5}"/>
            </a:ext>
          </a:extLst>
        </p:cNvPr>
        <p:cNvGrpSpPr/>
        <p:nvPr/>
      </p:nvGrpSpPr>
      <p:grpSpPr>
        <a:xfrm>
          <a:off x="0" y="0"/>
          <a:ext cx="0" cy="0"/>
          <a:chOff x="0" y="0"/>
          <a:chExt cx="0" cy="0"/>
        </a:xfrm>
      </p:grpSpPr>
      <p:sp>
        <p:nvSpPr>
          <p:cNvPr id="69" name="Google Shape;69;g153ca17f60e_0_64:notes">
            <a:extLst>
              <a:ext uri="{FF2B5EF4-FFF2-40B4-BE49-F238E27FC236}">
                <a16:creationId xmlns:a16="http://schemas.microsoft.com/office/drawing/2014/main" id="{C145F232-7A57-65DD-4408-3053BACE465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53ca17f60e_0_64:notes">
            <a:extLst>
              <a:ext uri="{FF2B5EF4-FFF2-40B4-BE49-F238E27FC236}">
                <a16:creationId xmlns:a16="http://schemas.microsoft.com/office/drawing/2014/main" id="{F98C68E9-737D-A8C2-9FCB-E1341010BCA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0698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a:extLst>
            <a:ext uri="{FF2B5EF4-FFF2-40B4-BE49-F238E27FC236}">
              <a16:creationId xmlns:a16="http://schemas.microsoft.com/office/drawing/2014/main" id="{D4FE0F64-1FE2-49F3-B74B-7CF1A10F8744}"/>
            </a:ext>
          </a:extLst>
        </p:cNvPr>
        <p:cNvGrpSpPr/>
        <p:nvPr/>
      </p:nvGrpSpPr>
      <p:grpSpPr>
        <a:xfrm>
          <a:off x="0" y="0"/>
          <a:ext cx="0" cy="0"/>
          <a:chOff x="0" y="0"/>
          <a:chExt cx="0" cy="0"/>
        </a:xfrm>
      </p:grpSpPr>
      <p:sp>
        <p:nvSpPr>
          <p:cNvPr id="115" name="Google Shape;115;g153ca17f60e_0_116:notes">
            <a:extLst>
              <a:ext uri="{FF2B5EF4-FFF2-40B4-BE49-F238E27FC236}">
                <a16:creationId xmlns:a16="http://schemas.microsoft.com/office/drawing/2014/main" id="{DAB76AC4-7CC9-9D68-A346-CF2BFB6BDEF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53ca17f60e_0_116:notes">
            <a:extLst>
              <a:ext uri="{FF2B5EF4-FFF2-40B4-BE49-F238E27FC236}">
                <a16:creationId xmlns:a16="http://schemas.microsoft.com/office/drawing/2014/main" id="{8898DA92-64A4-AD0F-ECCC-421008A4B33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9603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a:extLst>
            <a:ext uri="{FF2B5EF4-FFF2-40B4-BE49-F238E27FC236}">
              <a16:creationId xmlns:a16="http://schemas.microsoft.com/office/drawing/2014/main" id="{6F12743E-782C-3036-3D9E-C699D876282C}"/>
            </a:ext>
          </a:extLst>
        </p:cNvPr>
        <p:cNvGrpSpPr/>
        <p:nvPr/>
      </p:nvGrpSpPr>
      <p:grpSpPr>
        <a:xfrm>
          <a:off x="0" y="0"/>
          <a:ext cx="0" cy="0"/>
          <a:chOff x="0" y="0"/>
          <a:chExt cx="0" cy="0"/>
        </a:xfrm>
      </p:grpSpPr>
      <p:sp>
        <p:nvSpPr>
          <p:cNvPr id="115" name="Google Shape;115;g153ca17f60e_0_116:notes">
            <a:extLst>
              <a:ext uri="{FF2B5EF4-FFF2-40B4-BE49-F238E27FC236}">
                <a16:creationId xmlns:a16="http://schemas.microsoft.com/office/drawing/2014/main" id="{8DA88F76-906F-3B2C-D2D8-1D621558FDB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53ca17f60e_0_116:notes">
            <a:extLst>
              <a:ext uri="{FF2B5EF4-FFF2-40B4-BE49-F238E27FC236}">
                <a16:creationId xmlns:a16="http://schemas.microsoft.com/office/drawing/2014/main" id="{19014949-3F85-E4C8-FEC4-49B43B888A3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816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Performance measures are a foundational step. They tell us how we are doing. They show us what’s working and what isn’t. They don’t tell us why it’s not working. Is it underfunded, a bad practice, a good practice poorly implemented? The Legislating for Results framework attempts to answer all those questions but it must start with how are we doing.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224D8-9230-45B5-8D48-72B8C7773D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Generally, performance measures means legislators are better informed, can ask better questions, can be more objective, and can make better budget decisions based on results.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224D8-9230-45B5-8D48-72B8C7773D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9947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bottom line on measures is that they should provide for the meaningful assessment of the effectiveness of a program. A measure of the number of miles of highway in good condition is more meaningful than a measure of the number of hours road crews spent on repairs. It’s also important to get the best possible measure from the start. Evolving conditions can necessitate the need to change, add, or abandon a measure but constantly changing measures make it impossible to gauge progress over time.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224D8-9230-45B5-8D48-72B8C7773D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5106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examples are very old and were developed when all of us – agencies, LFC and DFA – were just starting to get the hang of performance measures. I’ve included them as examples here because the problems can still crop up even if infrequently.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224D8-9230-45B5-8D48-72B8C7773D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1168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first example also illustrates an example of a missing denominator. Is it the percent of all revenue?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224D8-9230-45B5-8D48-72B8C7773D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4571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53ca17f60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53ca17f60e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224D8-9230-45B5-8D48-72B8C7773D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8152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224D8-9230-45B5-8D48-72B8C7773D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7952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Quarterly performance reports are required by statute. Report cards are the way LFC communicates performance information to the committee and the public. They are not intended to “judge” the agency but to assess effectiveness. The Accountability in Government Act traded micromanagement of agency budgets for information. In exchange for greater flexibility in how they spend their funding, agencies must identify their core services (programs) and ways to measure program effectiveness and report on whether programs are demonstrating that effectiveness.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224D8-9230-45B5-8D48-72B8C7773D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8993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&lt;zooms into the table&gt;Report cards include some discussion and tables with ratings from green to red. The red does not mean failure and this report card is a good example of that. In this case, from a report from more than a year ago, the red is reflection of the lack of data.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224D8-9230-45B5-8D48-72B8C7773D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2196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Green is not always good and red is not always bad. Sometimes a consistent green means the target has been set too low. Raising that target can result in better information on the effectiveness of the program. A red isn’t failure but a red flag that something is off. It could be missing data or bad data. And again, ratings show us what’s working and what isn’t but they don’t tell us why it’s not working.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224D8-9230-45B5-8D48-72B8C7773D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149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224D8-9230-45B5-8D48-72B8C7773D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149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1CBC8619-D97A-353A-0715-029223150922}"/>
            </a:ext>
          </a:extLst>
        </p:cNvPr>
        <p:cNvGrpSpPr/>
        <p:nvPr/>
      </p:nvGrpSpPr>
      <p:grpSpPr>
        <a:xfrm>
          <a:off x="0" y="0"/>
          <a:ext cx="0" cy="0"/>
          <a:chOff x="0" y="0"/>
          <a:chExt cx="0" cy="0"/>
        </a:xfrm>
      </p:grpSpPr>
      <p:sp>
        <p:nvSpPr>
          <p:cNvPr id="101" name="Google Shape;101;g153ca17f60e_0_91:notes">
            <a:extLst>
              <a:ext uri="{FF2B5EF4-FFF2-40B4-BE49-F238E27FC236}">
                <a16:creationId xmlns:a16="http://schemas.microsoft.com/office/drawing/2014/main" id="{39A4D81C-DAA0-E38F-01C9-38B34FD9F0A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a:extLst>
              <a:ext uri="{FF2B5EF4-FFF2-40B4-BE49-F238E27FC236}">
                <a16:creationId xmlns:a16="http://schemas.microsoft.com/office/drawing/2014/main" id="{B231E1D1-711B-EB44-1CBD-DD7521E4723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88014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2343C432-2E10-B69E-9E46-7B5B7F6DE92A}"/>
            </a:ext>
          </a:extLst>
        </p:cNvPr>
        <p:cNvGrpSpPr/>
        <p:nvPr/>
      </p:nvGrpSpPr>
      <p:grpSpPr>
        <a:xfrm>
          <a:off x="0" y="0"/>
          <a:ext cx="0" cy="0"/>
          <a:chOff x="0" y="0"/>
          <a:chExt cx="0" cy="0"/>
        </a:xfrm>
      </p:grpSpPr>
      <p:sp>
        <p:nvSpPr>
          <p:cNvPr id="101" name="Google Shape;101;g153ca17f60e_0_91:notes">
            <a:extLst>
              <a:ext uri="{FF2B5EF4-FFF2-40B4-BE49-F238E27FC236}">
                <a16:creationId xmlns:a16="http://schemas.microsoft.com/office/drawing/2014/main" id="{4D2B9CF9-F3B7-6D36-C9CC-A9C4729F1AF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a:extLst>
              <a:ext uri="{FF2B5EF4-FFF2-40B4-BE49-F238E27FC236}">
                <a16:creationId xmlns:a16="http://schemas.microsoft.com/office/drawing/2014/main" id="{D355BDE8-BCD1-C33E-814F-EADB5775102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7178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a:extLst>
            <a:ext uri="{FF2B5EF4-FFF2-40B4-BE49-F238E27FC236}">
              <a16:creationId xmlns:a16="http://schemas.microsoft.com/office/drawing/2014/main" id="{3AD424D7-ED92-EA73-0C24-B483740C998B}"/>
            </a:ext>
          </a:extLst>
        </p:cNvPr>
        <p:cNvGrpSpPr/>
        <p:nvPr/>
      </p:nvGrpSpPr>
      <p:grpSpPr>
        <a:xfrm>
          <a:off x="0" y="0"/>
          <a:ext cx="0" cy="0"/>
          <a:chOff x="0" y="0"/>
          <a:chExt cx="0" cy="0"/>
        </a:xfrm>
      </p:grpSpPr>
      <p:sp>
        <p:nvSpPr>
          <p:cNvPr id="78" name="Google Shape;78;g153ca17f60e_0_151:notes">
            <a:extLst>
              <a:ext uri="{FF2B5EF4-FFF2-40B4-BE49-F238E27FC236}">
                <a16:creationId xmlns:a16="http://schemas.microsoft.com/office/drawing/2014/main" id="{633DFC35-AC30-F44E-C6B6-4BEFC7253A3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53ca17f60e_0_151:notes">
            <a:extLst>
              <a:ext uri="{FF2B5EF4-FFF2-40B4-BE49-F238E27FC236}">
                <a16:creationId xmlns:a16="http://schemas.microsoft.com/office/drawing/2014/main" id="{C80CC8D4-38D7-D14A-26B9-6D0B07A955C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98960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a:extLst>
            <a:ext uri="{FF2B5EF4-FFF2-40B4-BE49-F238E27FC236}">
              <a16:creationId xmlns:a16="http://schemas.microsoft.com/office/drawing/2014/main" id="{26673D58-A89A-304D-0558-1E1CC10DE3DF}"/>
            </a:ext>
          </a:extLst>
        </p:cNvPr>
        <p:cNvGrpSpPr/>
        <p:nvPr/>
      </p:nvGrpSpPr>
      <p:grpSpPr>
        <a:xfrm>
          <a:off x="0" y="0"/>
          <a:ext cx="0" cy="0"/>
          <a:chOff x="0" y="0"/>
          <a:chExt cx="0" cy="0"/>
        </a:xfrm>
      </p:grpSpPr>
      <p:sp>
        <p:nvSpPr>
          <p:cNvPr id="88" name="Google Shape;88;g153ca17f60e_0_76:notes">
            <a:extLst>
              <a:ext uri="{FF2B5EF4-FFF2-40B4-BE49-F238E27FC236}">
                <a16:creationId xmlns:a16="http://schemas.microsoft.com/office/drawing/2014/main" id="{AD4E23C9-A960-584C-7BC0-186DBB38603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53ca17f60e_0_76:notes">
            <a:extLst>
              <a:ext uri="{FF2B5EF4-FFF2-40B4-BE49-F238E27FC236}">
                <a16:creationId xmlns:a16="http://schemas.microsoft.com/office/drawing/2014/main" id="{F796797E-1566-7D06-0FB3-62855303EF5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8147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53ca17f60e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53ca17f60e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a:extLst>
            <a:ext uri="{FF2B5EF4-FFF2-40B4-BE49-F238E27FC236}">
              <a16:creationId xmlns:a16="http://schemas.microsoft.com/office/drawing/2014/main" id="{CBB8BB9D-F96B-C40B-5E0E-787A1CA8C811}"/>
            </a:ext>
          </a:extLst>
        </p:cNvPr>
        <p:cNvGrpSpPr/>
        <p:nvPr/>
      </p:nvGrpSpPr>
      <p:grpSpPr>
        <a:xfrm>
          <a:off x="0" y="0"/>
          <a:ext cx="0" cy="0"/>
          <a:chOff x="0" y="0"/>
          <a:chExt cx="0" cy="0"/>
        </a:xfrm>
      </p:grpSpPr>
      <p:sp>
        <p:nvSpPr>
          <p:cNvPr id="88" name="Google Shape;88;g153ca17f60e_0_76:notes">
            <a:extLst>
              <a:ext uri="{FF2B5EF4-FFF2-40B4-BE49-F238E27FC236}">
                <a16:creationId xmlns:a16="http://schemas.microsoft.com/office/drawing/2014/main" id="{D1D27204-A100-A31C-46B6-C777057A092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53ca17f60e_0_76:notes">
            <a:extLst>
              <a:ext uri="{FF2B5EF4-FFF2-40B4-BE49-F238E27FC236}">
                <a16:creationId xmlns:a16="http://schemas.microsoft.com/office/drawing/2014/main" id="{9058EA8B-478F-1E6D-E564-51789DE23EB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9230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a:extLst>
            <a:ext uri="{FF2B5EF4-FFF2-40B4-BE49-F238E27FC236}">
              <a16:creationId xmlns:a16="http://schemas.microsoft.com/office/drawing/2014/main" id="{9B151B01-8868-07FC-464A-E70B2CA12054}"/>
            </a:ext>
          </a:extLst>
        </p:cNvPr>
        <p:cNvGrpSpPr/>
        <p:nvPr/>
      </p:nvGrpSpPr>
      <p:grpSpPr>
        <a:xfrm>
          <a:off x="0" y="0"/>
          <a:ext cx="0" cy="0"/>
          <a:chOff x="0" y="0"/>
          <a:chExt cx="0" cy="0"/>
        </a:xfrm>
      </p:grpSpPr>
      <p:sp>
        <p:nvSpPr>
          <p:cNvPr id="88" name="Google Shape;88;g153ca17f60e_0_76:notes">
            <a:extLst>
              <a:ext uri="{FF2B5EF4-FFF2-40B4-BE49-F238E27FC236}">
                <a16:creationId xmlns:a16="http://schemas.microsoft.com/office/drawing/2014/main" id="{1584E41C-36EA-1D10-CB9D-D7BB72B07E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53ca17f60e_0_76:notes">
            <a:extLst>
              <a:ext uri="{FF2B5EF4-FFF2-40B4-BE49-F238E27FC236}">
                <a16:creationId xmlns:a16="http://schemas.microsoft.com/office/drawing/2014/main" id="{3BC28800-1F0D-DA66-F809-9D4E2054E4F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73686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a:extLst>
            <a:ext uri="{FF2B5EF4-FFF2-40B4-BE49-F238E27FC236}">
              <a16:creationId xmlns:a16="http://schemas.microsoft.com/office/drawing/2014/main" id="{6C9CCD2E-9194-78A4-DEC1-F697A75AE28C}"/>
            </a:ext>
          </a:extLst>
        </p:cNvPr>
        <p:cNvGrpSpPr/>
        <p:nvPr/>
      </p:nvGrpSpPr>
      <p:grpSpPr>
        <a:xfrm>
          <a:off x="0" y="0"/>
          <a:ext cx="0" cy="0"/>
          <a:chOff x="0" y="0"/>
          <a:chExt cx="0" cy="0"/>
        </a:xfrm>
      </p:grpSpPr>
      <p:sp>
        <p:nvSpPr>
          <p:cNvPr id="88" name="Google Shape;88;g153ca17f60e_0_76:notes">
            <a:extLst>
              <a:ext uri="{FF2B5EF4-FFF2-40B4-BE49-F238E27FC236}">
                <a16:creationId xmlns:a16="http://schemas.microsoft.com/office/drawing/2014/main" id="{56580CDD-6024-7C1D-BEEF-A23137B3845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53ca17f60e_0_76:notes">
            <a:extLst>
              <a:ext uri="{FF2B5EF4-FFF2-40B4-BE49-F238E27FC236}">
                <a16:creationId xmlns:a16="http://schemas.microsoft.com/office/drawing/2014/main" id="{FA451993-91CE-FF5F-BD16-FCDC8C73FE8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37978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a:extLst>
            <a:ext uri="{FF2B5EF4-FFF2-40B4-BE49-F238E27FC236}">
              <a16:creationId xmlns:a16="http://schemas.microsoft.com/office/drawing/2014/main" id="{AF3735FD-E632-09F2-C7BD-7382F793A9D5}"/>
            </a:ext>
          </a:extLst>
        </p:cNvPr>
        <p:cNvGrpSpPr/>
        <p:nvPr/>
      </p:nvGrpSpPr>
      <p:grpSpPr>
        <a:xfrm>
          <a:off x="0" y="0"/>
          <a:ext cx="0" cy="0"/>
          <a:chOff x="0" y="0"/>
          <a:chExt cx="0" cy="0"/>
        </a:xfrm>
      </p:grpSpPr>
      <p:sp>
        <p:nvSpPr>
          <p:cNvPr id="88" name="Google Shape;88;g153ca17f60e_0_76:notes">
            <a:extLst>
              <a:ext uri="{FF2B5EF4-FFF2-40B4-BE49-F238E27FC236}">
                <a16:creationId xmlns:a16="http://schemas.microsoft.com/office/drawing/2014/main" id="{4CCB7294-FDB2-6D66-6FE9-511B73B2749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53ca17f60e_0_76:notes">
            <a:extLst>
              <a:ext uri="{FF2B5EF4-FFF2-40B4-BE49-F238E27FC236}">
                <a16:creationId xmlns:a16="http://schemas.microsoft.com/office/drawing/2014/main" id="{82EE85C1-0D9E-ECAA-6185-9CAE25158B7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98094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56024CE0-2B20-37DD-159A-CF02EC42FC04}"/>
            </a:ext>
          </a:extLst>
        </p:cNvPr>
        <p:cNvGrpSpPr/>
        <p:nvPr/>
      </p:nvGrpSpPr>
      <p:grpSpPr>
        <a:xfrm>
          <a:off x="0" y="0"/>
          <a:ext cx="0" cy="0"/>
          <a:chOff x="0" y="0"/>
          <a:chExt cx="0" cy="0"/>
        </a:xfrm>
      </p:grpSpPr>
      <p:sp>
        <p:nvSpPr>
          <p:cNvPr id="101" name="Google Shape;101;g153ca17f60e_0_91:notes">
            <a:extLst>
              <a:ext uri="{FF2B5EF4-FFF2-40B4-BE49-F238E27FC236}">
                <a16:creationId xmlns:a16="http://schemas.microsoft.com/office/drawing/2014/main" id="{95C66FDA-1A43-60AE-E6DC-A0BAE1CC55A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a:extLst>
              <a:ext uri="{FF2B5EF4-FFF2-40B4-BE49-F238E27FC236}">
                <a16:creationId xmlns:a16="http://schemas.microsoft.com/office/drawing/2014/main" id="{0C87F2EB-72EB-A294-7A34-487C33BBF29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218760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A317A01A-5F5F-0122-201B-B579FF1D379D}"/>
            </a:ext>
          </a:extLst>
        </p:cNvPr>
        <p:cNvGrpSpPr/>
        <p:nvPr/>
      </p:nvGrpSpPr>
      <p:grpSpPr>
        <a:xfrm>
          <a:off x="0" y="0"/>
          <a:ext cx="0" cy="0"/>
          <a:chOff x="0" y="0"/>
          <a:chExt cx="0" cy="0"/>
        </a:xfrm>
      </p:grpSpPr>
      <p:sp>
        <p:nvSpPr>
          <p:cNvPr id="101" name="Google Shape;101;g153ca17f60e_0_91:notes">
            <a:extLst>
              <a:ext uri="{FF2B5EF4-FFF2-40B4-BE49-F238E27FC236}">
                <a16:creationId xmlns:a16="http://schemas.microsoft.com/office/drawing/2014/main" id="{3B7227C1-C2F1-2AA9-CE17-DE20AF3B564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a:extLst>
              <a:ext uri="{FF2B5EF4-FFF2-40B4-BE49-F238E27FC236}">
                <a16:creationId xmlns:a16="http://schemas.microsoft.com/office/drawing/2014/main" id="{D38C521E-0DE7-9E9A-B45A-E6894F9CD3D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56004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a:extLst>
            <a:ext uri="{FF2B5EF4-FFF2-40B4-BE49-F238E27FC236}">
              <a16:creationId xmlns:a16="http://schemas.microsoft.com/office/drawing/2014/main" id="{E3EDD882-5534-D289-ACF7-48BFFC019CFF}"/>
            </a:ext>
          </a:extLst>
        </p:cNvPr>
        <p:cNvGrpSpPr/>
        <p:nvPr/>
      </p:nvGrpSpPr>
      <p:grpSpPr>
        <a:xfrm>
          <a:off x="0" y="0"/>
          <a:ext cx="0" cy="0"/>
          <a:chOff x="0" y="0"/>
          <a:chExt cx="0" cy="0"/>
        </a:xfrm>
      </p:grpSpPr>
      <p:sp>
        <p:nvSpPr>
          <p:cNvPr id="88" name="Google Shape;88;g153ca17f60e_0_76:notes">
            <a:extLst>
              <a:ext uri="{FF2B5EF4-FFF2-40B4-BE49-F238E27FC236}">
                <a16:creationId xmlns:a16="http://schemas.microsoft.com/office/drawing/2014/main" id="{06297167-9286-BE27-DE50-FB2AF048831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53ca17f60e_0_76:notes">
            <a:extLst>
              <a:ext uri="{FF2B5EF4-FFF2-40B4-BE49-F238E27FC236}">
                <a16:creationId xmlns:a16="http://schemas.microsoft.com/office/drawing/2014/main" id="{21A10AE7-A6AF-2FC1-A4DF-9536E9D54E5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39472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a:extLst>
            <a:ext uri="{FF2B5EF4-FFF2-40B4-BE49-F238E27FC236}">
              <a16:creationId xmlns:a16="http://schemas.microsoft.com/office/drawing/2014/main" id="{B28D5C7C-4739-7270-FCDD-14DF5043BEAF}"/>
            </a:ext>
          </a:extLst>
        </p:cNvPr>
        <p:cNvGrpSpPr/>
        <p:nvPr/>
      </p:nvGrpSpPr>
      <p:grpSpPr>
        <a:xfrm>
          <a:off x="0" y="0"/>
          <a:ext cx="0" cy="0"/>
          <a:chOff x="0" y="0"/>
          <a:chExt cx="0" cy="0"/>
        </a:xfrm>
      </p:grpSpPr>
      <p:sp>
        <p:nvSpPr>
          <p:cNvPr id="69" name="Google Shape;69;g153ca17f60e_0_64:notes">
            <a:extLst>
              <a:ext uri="{FF2B5EF4-FFF2-40B4-BE49-F238E27FC236}">
                <a16:creationId xmlns:a16="http://schemas.microsoft.com/office/drawing/2014/main" id="{B7A6578F-93D9-7739-C34C-4739E810DED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53ca17f60e_0_64:notes">
            <a:extLst>
              <a:ext uri="{FF2B5EF4-FFF2-40B4-BE49-F238E27FC236}">
                <a16:creationId xmlns:a16="http://schemas.microsoft.com/office/drawing/2014/main" id="{252A0E98-EDF0-C1C1-F8EE-47223079F1B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4266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a:extLst>
            <a:ext uri="{FF2B5EF4-FFF2-40B4-BE49-F238E27FC236}">
              <a16:creationId xmlns:a16="http://schemas.microsoft.com/office/drawing/2014/main" id="{DC9768D9-34F4-16E2-1D67-07DE9DA0FE6B}"/>
            </a:ext>
          </a:extLst>
        </p:cNvPr>
        <p:cNvGrpSpPr/>
        <p:nvPr/>
      </p:nvGrpSpPr>
      <p:grpSpPr>
        <a:xfrm>
          <a:off x="0" y="0"/>
          <a:ext cx="0" cy="0"/>
          <a:chOff x="0" y="0"/>
          <a:chExt cx="0" cy="0"/>
        </a:xfrm>
      </p:grpSpPr>
      <p:sp>
        <p:nvSpPr>
          <p:cNvPr id="88" name="Google Shape;88;g153ca17f60e_0_76:notes">
            <a:extLst>
              <a:ext uri="{FF2B5EF4-FFF2-40B4-BE49-F238E27FC236}">
                <a16:creationId xmlns:a16="http://schemas.microsoft.com/office/drawing/2014/main" id="{D29365E6-39D4-1C23-F42C-3D28876077A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53ca17f60e_0_76:notes">
            <a:extLst>
              <a:ext uri="{FF2B5EF4-FFF2-40B4-BE49-F238E27FC236}">
                <a16:creationId xmlns:a16="http://schemas.microsoft.com/office/drawing/2014/main" id="{A427820A-2A5F-9006-42B2-1C7C15F655E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72273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a:extLst>
            <a:ext uri="{FF2B5EF4-FFF2-40B4-BE49-F238E27FC236}">
              <a16:creationId xmlns:a16="http://schemas.microsoft.com/office/drawing/2014/main" id="{647B33EA-8B09-A4AB-EA34-72C32522E6A3}"/>
            </a:ext>
          </a:extLst>
        </p:cNvPr>
        <p:cNvGrpSpPr/>
        <p:nvPr/>
      </p:nvGrpSpPr>
      <p:grpSpPr>
        <a:xfrm>
          <a:off x="0" y="0"/>
          <a:ext cx="0" cy="0"/>
          <a:chOff x="0" y="0"/>
          <a:chExt cx="0" cy="0"/>
        </a:xfrm>
      </p:grpSpPr>
      <p:sp>
        <p:nvSpPr>
          <p:cNvPr id="88" name="Google Shape;88;g153ca17f60e_0_76:notes">
            <a:extLst>
              <a:ext uri="{FF2B5EF4-FFF2-40B4-BE49-F238E27FC236}">
                <a16:creationId xmlns:a16="http://schemas.microsoft.com/office/drawing/2014/main" id="{03443814-4142-55DF-0CE3-DA9FEBEA544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53ca17f60e_0_76:notes">
            <a:extLst>
              <a:ext uri="{FF2B5EF4-FFF2-40B4-BE49-F238E27FC236}">
                <a16:creationId xmlns:a16="http://schemas.microsoft.com/office/drawing/2014/main" id="{E585A3ED-775C-E2BB-4595-1298AA100CB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7962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53ca17f60e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53ca17f60e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a:extLst>
            <a:ext uri="{FF2B5EF4-FFF2-40B4-BE49-F238E27FC236}">
              <a16:creationId xmlns:a16="http://schemas.microsoft.com/office/drawing/2014/main" id="{5F57672F-AF60-357D-4957-3A6B5041E862}"/>
            </a:ext>
          </a:extLst>
        </p:cNvPr>
        <p:cNvGrpSpPr/>
        <p:nvPr/>
      </p:nvGrpSpPr>
      <p:grpSpPr>
        <a:xfrm>
          <a:off x="0" y="0"/>
          <a:ext cx="0" cy="0"/>
          <a:chOff x="0" y="0"/>
          <a:chExt cx="0" cy="0"/>
        </a:xfrm>
      </p:grpSpPr>
      <p:sp>
        <p:nvSpPr>
          <p:cNvPr id="88" name="Google Shape;88;g153ca17f60e_0_76:notes">
            <a:extLst>
              <a:ext uri="{FF2B5EF4-FFF2-40B4-BE49-F238E27FC236}">
                <a16:creationId xmlns:a16="http://schemas.microsoft.com/office/drawing/2014/main" id="{0FD48F7C-66F9-2CDF-E677-A5A73A416BD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53ca17f60e_0_76:notes">
            <a:extLst>
              <a:ext uri="{FF2B5EF4-FFF2-40B4-BE49-F238E27FC236}">
                <a16:creationId xmlns:a16="http://schemas.microsoft.com/office/drawing/2014/main" id="{5098FCC9-7A4C-64AB-F9F1-68867B6E21D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85362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a:extLst>
            <a:ext uri="{FF2B5EF4-FFF2-40B4-BE49-F238E27FC236}">
              <a16:creationId xmlns:a16="http://schemas.microsoft.com/office/drawing/2014/main" id="{94099B94-605E-ABF2-70CA-5CEE6BF189F5}"/>
            </a:ext>
          </a:extLst>
        </p:cNvPr>
        <p:cNvGrpSpPr/>
        <p:nvPr/>
      </p:nvGrpSpPr>
      <p:grpSpPr>
        <a:xfrm>
          <a:off x="0" y="0"/>
          <a:ext cx="0" cy="0"/>
          <a:chOff x="0" y="0"/>
          <a:chExt cx="0" cy="0"/>
        </a:xfrm>
      </p:grpSpPr>
      <p:sp>
        <p:nvSpPr>
          <p:cNvPr id="88" name="Google Shape;88;g153ca17f60e_0_76:notes">
            <a:extLst>
              <a:ext uri="{FF2B5EF4-FFF2-40B4-BE49-F238E27FC236}">
                <a16:creationId xmlns:a16="http://schemas.microsoft.com/office/drawing/2014/main" id="{DFF9A8FF-B09F-B073-2148-773C10DEDB3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53ca17f60e_0_76:notes">
            <a:extLst>
              <a:ext uri="{FF2B5EF4-FFF2-40B4-BE49-F238E27FC236}">
                <a16:creationId xmlns:a16="http://schemas.microsoft.com/office/drawing/2014/main" id="{13151A79-2223-6937-03C5-168026A0852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7401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74642-50F1-659E-144D-070595FF66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F7DD3D-2E2B-EBF7-E629-D06BF29ACA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A513D1-7A53-B637-092D-5238E264446A}"/>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5A55A73E-7463-6905-44E2-62C7FF61ED3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224D8-9230-45B5-8D48-72B8C7773D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17264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3A905-0523-E5B6-784C-3C32A95AFB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50228A-1028-7FC9-CCCE-EBC1E28082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25AAFE-90F9-59B2-2558-635337DD8995}"/>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E2A41AE1-28C9-474F-935A-A5A70A9CC48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224D8-9230-45B5-8D48-72B8C7773D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91836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245E4-0364-FE80-E78A-F50BF05774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8CD159-A01E-92CA-1C20-64CB89717F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4A16E0-A952-592E-4721-0CBA18AF734D}"/>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BE02B9C5-DC13-FA79-EEF6-39ED06DEB18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224D8-9230-45B5-8D48-72B8C7773D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56306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17120-10B1-F587-216C-FEA64CE91C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CCD6B0-7D9A-5121-4708-2604332CFF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C425DB-9424-60D9-ED2F-B09AB644F824}"/>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2F65941A-613C-DDB4-B203-7C451345BBC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224D8-9230-45B5-8D48-72B8C7773D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49562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97B03-3A9D-03C4-B52C-85361EF1D1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6A5863-C164-C7ED-1496-218946959D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8A79B4-BFE1-7519-7166-DC0E82B9CD4A}"/>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D6323C35-5626-122A-84D9-EB94EED361A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224D8-9230-45B5-8D48-72B8C7773D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72406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22D25-CF44-8814-3D57-A556246333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A13B8D-A88A-1698-971B-E8B53F6DA5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02BB7C-CF30-9331-2BED-9877795F7722}"/>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108C7A87-4AA8-92C1-5DE2-C8AF87E8A73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224D8-9230-45B5-8D48-72B8C7773D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1853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79E8B-983B-666F-FE37-75C2B4BC3D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792D43-0B28-CC8F-2E9A-9DD5A2A921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3F616B-2CF7-CAFD-7C16-8B9B85647571}"/>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1C50B812-D482-629D-05AF-BC36600059D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224D8-9230-45B5-8D48-72B8C7773D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5315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53ca17f60e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53ca17f60e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53ca17f60e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a:extLst>
            <a:ext uri="{FF2B5EF4-FFF2-40B4-BE49-F238E27FC236}">
              <a16:creationId xmlns:a16="http://schemas.microsoft.com/office/drawing/2014/main" id="{136AB6FB-8973-73F6-E962-07D84C813034}"/>
            </a:ext>
          </a:extLst>
        </p:cNvPr>
        <p:cNvGrpSpPr/>
        <p:nvPr/>
      </p:nvGrpSpPr>
      <p:grpSpPr>
        <a:xfrm>
          <a:off x="0" y="0"/>
          <a:ext cx="0" cy="0"/>
          <a:chOff x="0" y="0"/>
          <a:chExt cx="0" cy="0"/>
        </a:xfrm>
      </p:grpSpPr>
      <p:sp>
        <p:nvSpPr>
          <p:cNvPr id="78" name="Google Shape;78;g153ca17f60e_0_151:notes">
            <a:extLst>
              <a:ext uri="{FF2B5EF4-FFF2-40B4-BE49-F238E27FC236}">
                <a16:creationId xmlns:a16="http://schemas.microsoft.com/office/drawing/2014/main" id="{D51DED40-D40E-3976-F57F-B8A5F320C71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53ca17f60e_0_151:notes">
            <a:extLst>
              <a:ext uri="{FF2B5EF4-FFF2-40B4-BE49-F238E27FC236}">
                <a16:creationId xmlns:a16="http://schemas.microsoft.com/office/drawing/2014/main" id="{AD390CDE-C946-59F1-922C-9A012CF3444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1421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a:extLst>
            <a:ext uri="{FF2B5EF4-FFF2-40B4-BE49-F238E27FC236}">
              <a16:creationId xmlns:a16="http://schemas.microsoft.com/office/drawing/2014/main" id="{65505C3A-8237-C58B-7E76-DDA285E7A831}"/>
            </a:ext>
          </a:extLst>
        </p:cNvPr>
        <p:cNvGrpSpPr/>
        <p:nvPr/>
      </p:nvGrpSpPr>
      <p:grpSpPr>
        <a:xfrm>
          <a:off x="0" y="0"/>
          <a:ext cx="0" cy="0"/>
          <a:chOff x="0" y="0"/>
          <a:chExt cx="0" cy="0"/>
        </a:xfrm>
      </p:grpSpPr>
      <p:sp>
        <p:nvSpPr>
          <p:cNvPr id="78" name="Google Shape;78;g153ca17f60e_0_151:notes">
            <a:extLst>
              <a:ext uri="{FF2B5EF4-FFF2-40B4-BE49-F238E27FC236}">
                <a16:creationId xmlns:a16="http://schemas.microsoft.com/office/drawing/2014/main" id="{F75C64D8-0E2A-3E08-2B79-19B76808CD3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53ca17f60e_0_151:notes">
            <a:extLst>
              <a:ext uri="{FF2B5EF4-FFF2-40B4-BE49-F238E27FC236}">
                <a16:creationId xmlns:a16="http://schemas.microsoft.com/office/drawing/2014/main" id="{1D27C11E-452E-C55A-34FC-433AF49B87C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8672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a:extLst>
            <a:ext uri="{FF2B5EF4-FFF2-40B4-BE49-F238E27FC236}">
              <a16:creationId xmlns:a16="http://schemas.microsoft.com/office/drawing/2014/main" id="{6D9AA249-F8E4-6ADD-BB78-548E7BC6BCF9}"/>
            </a:ext>
          </a:extLst>
        </p:cNvPr>
        <p:cNvGrpSpPr/>
        <p:nvPr/>
      </p:nvGrpSpPr>
      <p:grpSpPr>
        <a:xfrm>
          <a:off x="0" y="0"/>
          <a:ext cx="0" cy="0"/>
          <a:chOff x="0" y="0"/>
          <a:chExt cx="0" cy="0"/>
        </a:xfrm>
      </p:grpSpPr>
      <p:sp>
        <p:nvSpPr>
          <p:cNvPr id="115" name="Google Shape;115;g153ca17f60e_0_116:notes">
            <a:extLst>
              <a:ext uri="{FF2B5EF4-FFF2-40B4-BE49-F238E27FC236}">
                <a16:creationId xmlns:a16="http://schemas.microsoft.com/office/drawing/2014/main" id="{0049005E-F628-AFB6-96D0-ED23EE46D0E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53ca17f60e_0_116:notes">
            <a:extLst>
              <a:ext uri="{FF2B5EF4-FFF2-40B4-BE49-F238E27FC236}">
                <a16:creationId xmlns:a16="http://schemas.microsoft.com/office/drawing/2014/main" id="{1BDE0A9F-2E6B-9200-AE02-5EBDA4ED4B3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5235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DAF650-8A63-49AA-8815-55D90A4BF058}" type="datetime1">
              <a:rPr lang="en-US" smtClean="0"/>
              <a:pPr/>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DC08D4-96E3-4F4B-A772-7FCCF4DFAE94}" type="slidenum">
              <a:rPr lang="en-US" smtClean="0"/>
              <a:pPr/>
              <a:t>‹#›</a:t>
            </a:fld>
            <a:endParaRPr lang="en-US"/>
          </a:p>
        </p:txBody>
      </p:sp>
    </p:spTree>
    <p:extLst>
      <p:ext uri="{BB962C8B-B14F-4D97-AF65-F5344CB8AC3E}">
        <p14:creationId xmlns:p14="http://schemas.microsoft.com/office/powerpoint/2010/main" val="687100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8928D8-194F-4BD8-AD56-2B18274EEF5A}" type="datetime1">
              <a:rPr lang="en-US" smtClean="0"/>
              <a:pPr/>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DC08D4-96E3-4F4B-A772-7FCCF4DFAE94}" type="slidenum">
              <a:rPr lang="en-US" smtClean="0"/>
              <a:pPr/>
              <a:t>‹#›</a:t>
            </a:fld>
            <a:endParaRPr lang="en-US"/>
          </a:p>
        </p:txBody>
      </p:sp>
    </p:spTree>
    <p:extLst>
      <p:ext uri="{BB962C8B-B14F-4D97-AF65-F5344CB8AC3E}">
        <p14:creationId xmlns:p14="http://schemas.microsoft.com/office/powerpoint/2010/main" val="3325474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68AC25-927C-4817-A1ED-8AB1557349F6}" type="datetime1">
              <a:rPr lang="en-US" smtClean="0"/>
              <a:pPr/>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DC08D4-96E3-4F4B-A772-7FCCF4DFAE94}" type="slidenum">
              <a:rPr lang="en-US" smtClean="0"/>
              <a:pPr/>
              <a:t>‹#›</a:t>
            </a:fld>
            <a:endParaRPr lang="en-US"/>
          </a:p>
        </p:txBody>
      </p:sp>
    </p:spTree>
    <p:extLst>
      <p:ext uri="{BB962C8B-B14F-4D97-AF65-F5344CB8AC3E}">
        <p14:creationId xmlns:p14="http://schemas.microsoft.com/office/powerpoint/2010/main" val="3508040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1E6A9D-698F-4AD5-A94E-043B704FE25B}" type="datetime1">
              <a:rPr lang="en-US" smtClean="0"/>
              <a:pPr/>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DC08D4-96E3-4F4B-A772-7FCCF4DFAE94}" type="slidenum">
              <a:rPr lang="en-US" smtClean="0"/>
              <a:pPr/>
              <a:t>‹#›</a:t>
            </a:fld>
            <a:endParaRPr lang="en-US"/>
          </a:p>
        </p:txBody>
      </p:sp>
    </p:spTree>
    <p:extLst>
      <p:ext uri="{BB962C8B-B14F-4D97-AF65-F5344CB8AC3E}">
        <p14:creationId xmlns:p14="http://schemas.microsoft.com/office/powerpoint/2010/main" val="3845807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3E980A-18B6-4088-B31F-C981098734F3}" type="datetime1">
              <a:rPr lang="en-US" smtClean="0"/>
              <a:pPr/>
              <a:t>7/2/2025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DC08D4-96E3-4F4B-A772-7FCCF4DFAE94}" type="slidenum">
              <a:rPr lang="en-US" smtClean="0"/>
              <a:pPr/>
              <a:t>‹#›</a:t>
            </a:fld>
            <a:endParaRPr lang="en-US"/>
          </a:p>
        </p:txBody>
      </p:sp>
    </p:spTree>
    <p:extLst>
      <p:ext uri="{BB962C8B-B14F-4D97-AF65-F5344CB8AC3E}">
        <p14:creationId xmlns:p14="http://schemas.microsoft.com/office/powerpoint/2010/main" val="1480078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A11C09-81BB-451D-ABEC-B77624AEA2FF}" type="datetime1">
              <a:rPr lang="en-US" smtClean="0"/>
              <a:pPr/>
              <a:t>7/2/2025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DC08D4-96E3-4F4B-A772-7FCCF4DFAE94}" type="slidenum">
              <a:rPr lang="en-US" smtClean="0"/>
              <a:pPr/>
              <a:t>‹#›</a:t>
            </a:fld>
            <a:endParaRPr lang="en-US"/>
          </a:p>
        </p:txBody>
      </p:sp>
    </p:spTree>
    <p:extLst>
      <p:ext uri="{BB962C8B-B14F-4D97-AF65-F5344CB8AC3E}">
        <p14:creationId xmlns:p14="http://schemas.microsoft.com/office/powerpoint/2010/main" val="434616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7390E4-179B-4BE2-99BC-27F8082D7AAF}" type="datetime1">
              <a:rPr lang="en-US" smtClean="0"/>
              <a:pPr/>
              <a:t>7/2/2025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DC08D4-96E3-4F4B-A772-7FCCF4DFAE94}" type="slidenum">
              <a:rPr lang="en-US" smtClean="0"/>
              <a:pPr/>
              <a:t>‹#›</a:t>
            </a:fld>
            <a:endParaRPr lang="en-US"/>
          </a:p>
        </p:txBody>
      </p:sp>
    </p:spTree>
    <p:extLst>
      <p:ext uri="{BB962C8B-B14F-4D97-AF65-F5344CB8AC3E}">
        <p14:creationId xmlns:p14="http://schemas.microsoft.com/office/powerpoint/2010/main" val="2790910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7D95CEDB-99D1-4E81-97EB-7CAF84E70797}" type="datetime1">
              <a:rPr lang="en-US" smtClean="0"/>
              <a:pPr/>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DC08D4-96E3-4F4B-A772-7FCCF4DFAE94}" type="slidenum">
              <a:rPr lang="en-US" smtClean="0"/>
              <a:pPr/>
              <a:t>‹#›</a:t>
            </a:fld>
            <a:endParaRPr lang="en-US"/>
          </a:p>
        </p:txBody>
      </p:sp>
    </p:spTree>
    <p:extLst>
      <p:ext uri="{BB962C8B-B14F-4D97-AF65-F5344CB8AC3E}">
        <p14:creationId xmlns:p14="http://schemas.microsoft.com/office/powerpoint/2010/main" val="248721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7EB7B93-2517-4318-9968-0296104C0129}" type="datetime1">
              <a:rPr lang="en-US" smtClean="0"/>
              <a:pPr/>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DC08D4-96E3-4F4B-A772-7FCCF4DFAE94}" type="slidenum">
              <a:rPr lang="en-US" smtClean="0"/>
              <a:pPr/>
              <a:t>‹#›</a:t>
            </a:fld>
            <a:endParaRPr lang="en-US"/>
          </a:p>
        </p:txBody>
      </p:sp>
    </p:spTree>
    <p:extLst>
      <p:ext uri="{BB962C8B-B14F-4D97-AF65-F5344CB8AC3E}">
        <p14:creationId xmlns:p14="http://schemas.microsoft.com/office/powerpoint/2010/main" val="194396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102C68-6965-494A-BAC2-C227D6AEEB13}" type="datetime1">
              <a:rPr lang="en-US" smtClean="0"/>
              <a:pPr/>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DC08D4-96E3-4F4B-A772-7FCCF4DFAE94}" type="slidenum">
              <a:rPr lang="en-US" smtClean="0"/>
              <a:pPr/>
              <a:t>‹#›</a:t>
            </a:fld>
            <a:endParaRPr lang="en-US"/>
          </a:p>
        </p:txBody>
      </p:sp>
    </p:spTree>
    <p:extLst>
      <p:ext uri="{BB962C8B-B14F-4D97-AF65-F5344CB8AC3E}">
        <p14:creationId xmlns:p14="http://schemas.microsoft.com/office/powerpoint/2010/main" val="1393714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D2F9D4-AEA0-4E00-86E8-E58A4AC80D3A}" type="datetime1">
              <a:rPr lang="en-US" smtClean="0"/>
              <a:pPr/>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DC08D4-96E3-4F4B-A772-7FCCF4DFAE94}" type="slidenum">
              <a:rPr lang="en-US" smtClean="0"/>
              <a:pPr/>
              <a:t>‹#›</a:t>
            </a:fld>
            <a:endParaRPr lang="en-US"/>
          </a:p>
        </p:txBody>
      </p:sp>
    </p:spTree>
    <p:extLst>
      <p:ext uri="{BB962C8B-B14F-4D97-AF65-F5344CB8AC3E}">
        <p14:creationId xmlns:p14="http://schemas.microsoft.com/office/powerpoint/2010/main" val="3323437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35D6493-7DBB-4947-B16C-15DD19DAC515}" type="datetime1">
              <a:rPr lang="en-US" smtClean="0"/>
              <a:pPr/>
              <a:t>7/2/2025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0DC08D4-96E3-4F4B-A772-7FCCF4DFAE94}" type="slidenum">
              <a:rPr lang="en-US" smtClean="0"/>
              <a:pPr/>
              <a:t>‹#›</a:t>
            </a:fld>
            <a:endParaRPr lang="en-US"/>
          </a:p>
        </p:txBody>
      </p:sp>
    </p:spTree>
    <p:extLst>
      <p:ext uri="{BB962C8B-B14F-4D97-AF65-F5344CB8AC3E}">
        <p14:creationId xmlns:p14="http://schemas.microsoft.com/office/powerpoint/2010/main" val="1063057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16.jpe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7.png"/><Relationship Id="rId7"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5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1628425"/>
            <a:ext cx="8520600" cy="8640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SzPts val="990"/>
              <a:buNone/>
            </a:pPr>
            <a:r>
              <a:rPr lang="en" sz="3600" b="1" dirty="0">
                <a:solidFill>
                  <a:srgbClr val="DE8B26"/>
                </a:solidFill>
                <a:latin typeface="PT Serif"/>
                <a:ea typeface="PT Serif"/>
                <a:cs typeface="PT Serif"/>
                <a:sym typeface="PT Serif"/>
              </a:rPr>
              <a:t>Performance Measure Training</a:t>
            </a:r>
            <a:endParaRPr sz="3600" b="1" dirty="0">
              <a:solidFill>
                <a:srgbClr val="DE8B26"/>
              </a:solidFill>
              <a:latin typeface="PT Serif"/>
              <a:ea typeface="PT Serif"/>
              <a:cs typeface="PT Serif"/>
              <a:sym typeface="PT Serif"/>
            </a:endParaRPr>
          </a:p>
        </p:txBody>
      </p:sp>
      <p:sp>
        <p:nvSpPr>
          <p:cNvPr id="55" name="Google Shape;55;p13"/>
          <p:cNvSpPr txBox="1">
            <a:spLocks noGrp="1"/>
          </p:cNvSpPr>
          <p:nvPr>
            <p:ph type="subTitle" idx="1"/>
          </p:nvPr>
        </p:nvSpPr>
        <p:spPr>
          <a:xfrm>
            <a:off x="311700" y="2416224"/>
            <a:ext cx="8520600" cy="1389482"/>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b="1" dirty="0">
                <a:solidFill>
                  <a:srgbClr val="004D4C"/>
                </a:solidFill>
                <a:latin typeface="Source Sans Pro"/>
                <a:ea typeface="Source Sans Pro"/>
                <a:cs typeface="Source Sans Pro"/>
                <a:sym typeface="Source Sans Pro"/>
              </a:rPr>
              <a:t>July 1 &amp; 2, 2025</a:t>
            </a:r>
          </a:p>
          <a:p>
            <a:pPr marL="0" lvl="0" indent="0" algn="l" rtl="0">
              <a:spcBef>
                <a:spcPts val="0"/>
              </a:spcBef>
              <a:spcAft>
                <a:spcPts val="0"/>
              </a:spcAft>
              <a:buNone/>
            </a:pPr>
            <a:endParaRPr lang="en" b="1" dirty="0">
              <a:solidFill>
                <a:srgbClr val="004D4C"/>
              </a:solidFill>
              <a:latin typeface="Source Sans Pro"/>
              <a:ea typeface="Source Sans Pro"/>
              <a:cs typeface="Source Sans Pro"/>
              <a:sym typeface="Source Sans Pro"/>
            </a:endParaRPr>
          </a:p>
          <a:p>
            <a:pPr marL="0" lvl="0" indent="0" algn="l" rtl="0">
              <a:spcBef>
                <a:spcPts val="0"/>
              </a:spcBef>
              <a:spcAft>
                <a:spcPts val="0"/>
              </a:spcAft>
              <a:buNone/>
            </a:pPr>
            <a:r>
              <a:rPr lang="en" sz="2400" b="1" dirty="0">
                <a:solidFill>
                  <a:srgbClr val="004D4C"/>
                </a:solidFill>
                <a:latin typeface="Source Sans Pro"/>
                <a:ea typeface="Source Sans Pro"/>
                <a:cs typeface="Source Sans Pro"/>
                <a:sym typeface="Source Sans Pro"/>
              </a:rPr>
              <a:t>State Budget Division</a:t>
            </a:r>
          </a:p>
        </p:txBody>
      </p:sp>
      <p:pic>
        <p:nvPicPr>
          <p:cNvPr id="56" name="Google Shape;56;p13"/>
          <p:cNvPicPr preferRelativeResize="0"/>
          <p:nvPr/>
        </p:nvPicPr>
        <p:blipFill>
          <a:blip r:embed="rId3">
            <a:alphaModFix/>
          </a:blip>
          <a:stretch>
            <a:fillRect/>
          </a:stretch>
        </p:blipFill>
        <p:spPr>
          <a:xfrm>
            <a:off x="311700" y="4432898"/>
            <a:ext cx="1977774" cy="397000"/>
          </a:xfrm>
          <a:prstGeom prst="rect">
            <a:avLst/>
          </a:prstGeom>
          <a:noFill/>
          <a:ln>
            <a:noFill/>
          </a:ln>
        </p:spPr>
      </p:pic>
      <p:cxnSp>
        <p:nvCxnSpPr>
          <p:cNvPr id="57" name="Google Shape;57;p13"/>
          <p:cNvCxnSpPr>
            <a:cxnSpLocks/>
          </p:cNvCxnSpPr>
          <p:nvPr/>
        </p:nvCxnSpPr>
        <p:spPr>
          <a:xfrm>
            <a:off x="394800" y="2416225"/>
            <a:ext cx="6553352" cy="0"/>
          </a:xfrm>
          <a:prstGeom prst="straightConnector1">
            <a:avLst/>
          </a:prstGeom>
          <a:noFill/>
          <a:ln w="38100" cap="flat" cmpd="sng">
            <a:solidFill>
              <a:srgbClr val="004D4C"/>
            </a:solidFill>
            <a:prstDash val="solid"/>
            <a:round/>
            <a:headEnd type="none" w="med" len="med"/>
            <a:tailEnd type="none" w="med" len="med"/>
          </a:ln>
        </p:spPr>
      </p:cxnSp>
      <p:pic>
        <p:nvPicPr>
          <p:cNvPr id="58" name="Google Shape;58;p13"/>
          <p:cNvPicPr preferRelativeResize="0"/>
          <p:nvPr/>
        </p:nvPicPr>
        <p:blipFill>
          <a:blip r:embed="rId4">
            <a:alphaModFix/>
          </a:blip>
          <a:stretch>
            <a:fillRect/>
          </a:stretch>
        </p:blipFill>
        <p:spPr>
          <a:xfrm>
            <a:off x="6580832" y="0"/>
            <a:ext cx="2563174" cy="2416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p:nvPr/>
        </p:nvSpPr>
        <p:spPr>
          <a:xfrm>
            <a:off x="-18900" y="1036327"/>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4" name="Google Shape;134;p20"/>
          <p:cNvPicPr preferRelativeResize="0"/>
          <p:nvPr/>
        </p:nvPicPr>
        <p:blipFill rotWithShape="1">
          <a:blip r:embed="rId3">
            <a:alphaModFix/>
          </a:blip>
          <a:srcRect/>
          <a:stretch/>
        </p:blipFill>
        <p:spPr>
          <a:xfrm>
            <a:off x="0" y="445025"/>
            <a:ext cx="3304074" cy="534700"/>
          </a:xfrm>
          <a:prstGeom prst="rect">
            <a:avLst/>
          </a:prstGeom>
          <a:noFill/>
          <a:ln>
            <a:noFill/>
          </a:ln>
        </p:spPr>
      </p:pic>
      <p:sp>
        <p:nvSpPr>
          <p:cNvPr id="135" name="Google Shape;135;p20"/>
          <p:cNvSpPr txBox="1">
            <a:spLocks noGrp="1"/>
          </p:cNvSpPr>
          <p:nvPr>
            <p:ph type="title"/>
          </p:nvPr>
        </p:nvSpPr>
        <p:spPr>
          <a:xfrm>
            <a:off x="357325" y="357594"/>
            <a:ext cx="28170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ts val="990"/>
              <a:buNone/>
            </a:pPr>
            <a:r>
              <a:rPr lang="en" sz="2020" dirty="0">
                <a:solidFill>
                  <a:schemeClr val="lt1"/>
                </a:solidFill>
                <a:latin typeface="PT Serif"/>
                <a:ea typeface="PT Serif"/>
                <a:cs typeface="PT Serif"/>
                <a:sym typeface="PT Serif"/>
              </a:rPr>
              <a:t>Performance Measure Structure</a:t>
            </a:r>
            <a:endParaRPr sz="2020" dirty="0">
              <a:solidFill>
                <a:schemeClr val="lt1"/>
              </a:solidFill>
              <a:latin typeface="PT Serif"/>
              <a:ea typeface="PT Serif"/>
              <a:cs typeface="PT Serif"/>
              <a:sym typeface="PT Serif"/>
            </a:endParaRPr>
          </a:p>
        </p:txBody>
      </p:sp>
      <p:pic>
        <p:nvPicPr>
          <p:cNvPr id="137" name="Google Shape;137;p20"/>
          <p:cNvPicPr preferRelativeResize="0"/>
          <p:nvPr/>
        </p:nvPicPr>
        <p:blipFill>
          <a:blip r:embed="rId4">
            <a:alphaModFix/>
          </a:blip>
          <a:stretch>
            <a:fillRect/>
          </a:stretch>
        </p:blipFill>
        <p:spPr>
          <a:xfrm>
            <a:off x="357334" y="4433400"/>
            <a:ext cx="1877842" cy="572700"/>
          </a:xfrm>
          <a:prstGeom prst="rect">
            <a:avLst/>
          </a:prstGeom>
          <a:noFill/>
          <a:ln>
            <a:noFill/>
          </a:ln>
        </p:spPr>
      </p:pic>
      <p:sp>
        <p:nvSpPr>
          <p:cNvPr id="138" name="Google Shape;138;p20"/>
          <p:cNvSpPr txBox="1">
            <a:spLocks noGrp="1"/>
          </p:cNvSpPr>
          <p:nvPr>
            <p:ph type="body" idx="1"/>
          </p:nvPr>
        </p:nvSpPr>
        <p:spPr>
          <a:xfrm>
            <a:off x="357325" y="1017725"/>
            <a:ext cx="5595900" cy="3470562"/>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194B3E"/>
              </a:buClr>
              <a:buSzTx/>
              <a:buFont typeface="Arial" panose="020B0604020202020204" pitchFamily="34" charset="0"/>
              <a:buNone/>
              <a:tabLst/>
              <a:defRPr/>
            </a:pPr>
            <a:r>
              <a:rPr kumimoji="0" lang="en-US" sz="1200" b="0" i="0" u="none" strike="noStrike" kern="1200" cap="none" spc="0" normalizeH="0" baseline="0" noProof="0" dirty="0">
                <a:ln>
                  <a:noFill/>
                </a:ln>
                <a:solidFill>
                  <a:schemeClr val="bg1"/>
                </a:solidFill>
                <a:effectLst/>
                <a:uLnTx/>
                <a:uFillTx/>
                <a:latin typeface="Source Sans Pro" panose="020B0503030403020204" pitchFamily="34" charset="0"/>
                <a:ea typeface="Source Sans Pro" panose="020B0503030403020204" pitchFamily="34" charset="0"/>
                <a:cs typeface="+mn-cs"/>
              </a:rPr>
              <a:t>Performance measures are simply </a:t>
            </a:r>
            <a:r>
              <a:rPr kumimoji="0" lang="en-US" sz="1200" b="1" i="0" u="none" strike="noStrike" kern="1200" cap="none" spc="0" normalizeH="0" baseline="0" noProof="0" dirty="0">
                <a:ln>
                  <a:noFill/>
                </a:ln>
                <a:solidFill>
                  <a:srgbClr val="D67A00"/>
                </a:solidFill>
                <a:effectLst/>
                <a:uLnTx/>
                <a:uFillTx/>
                <a:latin typeface="Source Sans Pro" panose="020B0503030403020204" pitchFamily="34" charset="0"/>
                <a:ea typeface="Source Sans Pro" panose="020B0503030403020204" pitchFamily="34" charset="0"/>
                <a:cs typeface="+mn-cs"/>
              </a:rPr>
              <a:t>subsets</a:t>
            </a:r>
            <a:r>
              <a:rPr kumimoji="0" lang="en-US" sz="1200" b="0" i="0" u="none" strike="noStrike" kern="1200" cap="none" spc="0" normalizeH="0" baseline="0" noProof="0" dirty="0">
                <a:ln>
                  <a:noFill/>
                </a:ln>
                <a:solidFill>
                  <a:schemeClr val="bg1"/>
                </a:solidFill>
                <a:effectLst/>
                <a:uLnTx/>
                <a:uFillTx/>
                <a:latin typeface="Source Sans Pro" panose="020B0503030403020204" pitchFamily="34" charset="0"/>
                <a:ea typeface="Source Sans Pro" panose="020B0503030403020204" pitchFamily="34" charset="0"/>
                <a:cs typeface="+mn-cs"/>
              </a:rPr>
              <a:t> of </a:t>
            </a:r>
            <a:r>
              <a:rPr kumimoji="0" lang="en-US" sz="1200" b="1" i="0" u="none" strike="noStrike" kern="1200" cap="none" spc="0" normalizeH="0" baseline="0" noProof="0" dirty="0">
                <a:ln>
                  <a:noFill/>
                </a:ln>
                <a:solidFill>
                  <a:srgbClr val="D67A00"/>
                </a:solidFill>
                <a:effectLst/>
                <a:uLnTx/>
                <a:uFillTx/>
                <a:latin typeface="Source Sans Pro" panose="020B0503030403020204" pitchFamily="34" charset="0"/>
                <a:ea typeface="Source Sans Pro" panose="020B0503030403020204" pitchFamily="34" charset="0"/>
                <a:cs typeface="+mn-cs"/>
              </a:rPr>
              <a:t>other groups of measures</a:t>
            </a:r>
            <a:r>
              <a:rPr kumimoji="0" lang="en-US" sz="1200" b="0" i="0" u="none" strike="noStrike" kern="1200" cap="none" spc="0" normalizeH="0" baseline="0" noProof="0" dirty="0">
                <a:ln>
                  <a:noFill/>
                </a:ln>
                <a:solidFill>
                  <a:schemeClr val="bg1"/>
                </a:solidFill>
                <a:effectLst/>
                <a:uLnTx/>
                <a:uFillTx/>
                <a:latin typeface="Source Sans Pro" panose="020B0503030403020204" pitchFamily="34" charset="0"/>
                <a:ea typeface="Source Sans Pro" panose="020B0503030403020204" pitchFamily="34" charset="0"/>
                <a:cs typeface="+mn-cs"/>
              </a:rPr>
              <a:t>.</a:t>
            </a:r>
          </a:p>
          <a:p>
            <a:pPr marL="0" marR="0" lvl="0" indent="0" algn="ctr" defTabSz="914400" rtl="0" eaLnBrk="1" fontAlgn="auto" latinLnBrk="0" hangingPunct="1">
              <a:lnSpc>
                <a:spcPct val="100000"/>
              </a:lnSpc>
              <a:spcBef>
                <a:spcPts val="1000"/>
              </a:spcBef>
              <a:spcAft>
                <a:spcPts val="0"/>
              </a:spcAft>
              <a:buClr>
                <a:srgbClr val="194B3E"/>
              </a:buClr>
              <a:buSzTx/>
              <a:buFont typeface="Arial" panose="020B0604020202020204" pitchFamily="34" charset="0"/>
              <a:buNone/>
              <a:tabLst/>
              <a:defRPr/>
            </a:pPr>
            <a:r>
              <a:rPr kumimoji="0" lang="en-US" sz="1400" b="1" i="0" u="none" strike="noStrike" kern="1200" cap="none" spc="0" normalizeH="0" baseline="0" noProof="0" dirty="0">
                <a:ln>
                  <a:noFill/>
                </a:ln>
                <a:solidFill>
                  <a:schemeClr val="bg1"/>
                </a:solidFill>
                <a:effectLst/>
                <a:uLnTx/>
                <a:uFillTx/>
                <a:latin typeface="Source Sans Pro" panose="020B0503030403020204" pitchFamily="34" charset="0"/>
                <a:ea typeface="Source Sans Pro" panose="020B0503030403020204" pitchFamily="34" charset="0"/>
                <a:cs typeface="+mn-cs"/>
              </a:rPr>
              <a:t>AGENCY INTERNAL MEASURES </a:t>
            </a:r>
            <a:br>
              <a:rPr kumimoji="0" lang="en-US" sz="1400" b="0" i="0" u="none" strike="noStrike" kern="1200" cap="none" spc="0" normalizeH="0" baseline="0" noProof="0" dirty="0">
                <a:ln>
                  <a:noFill/>
                </a:ln>
                <a:solidFill>
                  <a:schemeClr val="bg1"/>
                </a:solidFill>
                <a:effectLst/>
                <a:uLnTx/>
                <a:uFillTx/>
                <a:latin typeface="Source Sans Pro" panose="020B0503030403020204" pitchFamily="34" charset="0"/>
                <a:ea typeface="Source Sans Pro" panose="020B0503030403020204" pitchFamily="34" charset="0"/>
                <a:cs typeface="+mn-cs"/>
              </a:rPr>
            </a:br>
            <a:r>
              <a:rPr kumimoji="0" lang="en-US" sz="1400" b="0" i="0" u="none" strike="noStrike" kern="1200" cap="none" spc="0" normalizeH="0" baseline="0" noProof="0" dirty="0">
                <a:ln>
                  <a:noFill/>
                </a:ln>
                <a:solidFill>
                  <a:schemeClr val="bg1"/>
                </a:solidFill>
                <a:effectLst/>
                <a:uLnTx/>
                <a:uFillTx/>
                <a:latin typeface="Source Sans Pro" panose="020B0503030403020204" pitchFamily="34" charset="0"/>
                <a:ea typeface="Source Sans Pro" panose="020B0503030403020204" pitchFamily="34" charset="0"/>
                <a:cs typeface="+mn-cs"/>
              </a:rPr>
              <a:t>(all agency measures)</a:t>
            </a:r>
          </a:p>
          <a:p>
            <a:pPr marL="0" marR="0" lvl="0" indent="0" algn="ctr" defTabSz="914400" rtl="0" eaLnBrk="1" fontAlgn="auto" latinLnBrk="0" hangingPunct="1">
              <a:lnSpc>
                <a:spcPct val="100000"/>
              </a:lnSpc>
              <a:spcBef>
                <a:spcPts val="1000"/>
              </a:spcBef>
              <a:spcAft>
                <a:spcPts val="0"/>
              </a:spcAft>
              <a:buClr>
                <a:srgbClr val="194B3E"/>
              </a:buClr>
              <a:buSzTx/>
              <a:buFont typeface="Arial" panose="020B0604020202020204" pitchFamily="34" charset="0"/>
              <a:buNone/>
              <a:tabLst/>
              <a:defRPr/>
            </a:pPr>
            <a:endParaRPr kumimoji="0" lang="en-US" sz="1400" b="0" i="0" u="none" strike="noStrike" kern="1200" cap="none" spc="0" normalizeH="0" baseline="0" noProof="0" dirty="0">
              <a:ln>
                <a:noFill/>
              </a:ln>
              <a:solidFill>
                <a:schemeClr val="bg1"/>
              </a:solidFill>
              <a:effectLst/>
              <a:uLnTx/>
              <a:uFillTx/>
              <a:latin typeface="Source Sans Pro" panose="020B0503030403020204" pitchFamily="34" charset="0"/>
              <a:ea typeface="Source Sans Pro" panose="020B0503030403020204" pitchFamily="34" charset="0"/>
              <a:cs typeface="+mn-cs"/>
            </a:endParaRPr>
          </a:p>
          <a:p>
            <a:pPr marL="0" marR="0" lvl="0" indent="0" algn="ctr" defTabSz="914400" rtl="0" eaLnBrk="1" fontAlgn="auto" latinLnBrk="0" hangingPunct="1">
              <a:lnSpc>
                <a:spcPct val="100000"/>
              </a:lnSpc>
              <a:spcBef>
                <a:spcPts val="1000"/>
              </a:spcBef>
              <a:spcAft>
                <a:spcPts val="0"/>
              </a:spcAft>
              <a:buClr>
                <a:srgbClr val="194B3E"/>
              </a:buClr>
              <a:buSzTx/>
              <a:buFont typeface="Arial" panose="020B0604020202020204" pitchFamily="34" charset="0"/>
              <a:buNone/>
              <a:tabLst/>
              <a:defRPr/>
            </a:pPr>
            <a:r>
              <a:rPr kumimoji="0" lang="en-US" sz="1400" b="1" i="0" u="none" strike="noStrike" kern="1200" cap="none" spc="0" normalizeH="0" baseline="0" noProof="0" dirty="0">
                <a:ln>
                  <a:noFill/>
                </a:ln>
                <a:solidFill>
                  <a:schemeClr val="bg1"/>
                </a:solidFill>
                <a:effectLst/>
                <a:uLnTx/>
                <a:uFillTx/>
                <a:latin typeface="Source Sans Pro" panose="020B0503030403020204" pitchFamily="34" charset="0"/>
                <a:ea typeface="Source Sans Pro" panose="020B0503030403020204" pitchFamily="34" charset="0"/>
                <a:cs typeface="+mn-cs"/>
              </a:rPr>
              <a:t>AGA APPROVED ANNUAL MEASURES</a:t>
            </a:r>
            <a:br>
              <a:rPr kumimoji="0" lang="en-US" sz="1400" b="0" i="0" u="none" strike="noStrike" kern="1200" cap="none" spc="0" normalizeH="0" baseline="0" noProof="0" dirty="0">
                <a:ln>
                  <a:noFill/>
                </a:ln>
                <a:solidFill>
                  <a:schemeClr val="bg1"/>
                </a:solidFill>
                <a:effectLst/>
                <a:uLnTx/>
                <a:uFillTx/>
                <a:latin typeface="Source Sans Pro" panose="020B0503030403020204" pitchFamily="34" charset="0"/>
                <a:ea typeface="Source Sans Pro" panose="020B0503030403020204" pitchFamily="34" charset="0"/>
                <a:cs typeface="+mn-cs"/>
              </a:rPr>
            </a:br>
            <a:r>
              <a:rPr kumimoji="0" lang="en-US" sz="1400" b="0" i="0" u="none" strike="noStrike" kern="1200" cap="none" spc="0" normalizeH="0" baseline="0" noProof="0" dirty="0">
                <a:ln>
                  <a:noFill/>
                </a:ln>
                <a:solidFill>
                  <a:schemeClr val="bg1"/>
                </a:solidFill>
                <a:effectLst/>
                <a:uLnTx/>
                <a:uFillTx/>
                <a:latin typeface="Source Sans Pro" panose="020B0503030403020204" pitchFamily="34" charset="0"/>
                <a:ea typeface="Source Sans Pro" panose="020B0503030403020204" pitchFamily="34" charset="0"/>
                <a:cs typeface="+mn-cs"/>
              </a:rPr>
              <a:t>(first subset)</a:t>
            </a:r>
          </a:p>
          <a:p>
            <a:pPr marL="0" marR="0" lvl="0" indent="0" algn="ctr" defTabSz="914400" rtl="0" eaLnBrk="1" fontAlgn="auto" latinLnBrk="0" hangingPunct="1">
              <a:lnSpc>
                <a:spcPct val="100000"/>
              </a:lnSpc>
              <a:spcBef>
                <a:spcPts val="1000"/>
              </a:spcBef>
              <a:spcAft>
                <a:spcPts val="0"/>
              </a:spcAft>
              <a:buClr>
                <a:srgbClr val="194B3E"/>
              </a:buClr>
              <a:buSzTx/>
              <a:buFont typeface="Arial" panose="020B0604020202020204" pitchFamily="34" charset="0"/>
              <a:buNone/>
              <a:tabLst/>
              <a:defRPr/>
            </a:pPr>
            <a:endParaRPr kumimoji="0" lang="en-US" sz="1400" b="0" i="0" u="none" strike="noStrike" kern="1200" cap="none" spc="0" normalizeH="0" baseline="0" noProof="0" dirty="0">
              <a:ln>
                <a:noFill/>
              </a:ln>
              <a:solidFill>
                <a:schemeClr val="bg1"/>
              </a:solidFill>
              <a:effectLst/>
              <a:uLnTx/>
              <a:uFillTx/>
              <a:latin typeface="Source Sans Pro" panose="020B0503030403020204" pitchFamily="34" charset="0"/>
              <a:ea typeface="Source Sans Pro" panose="020B0503030403020204" pitchFamily="34" charset="0"/>
              <a:cs typeface="+mn-cs"/>
            </a:endParaRPr>
          </a:p>
          <a:p>
            <a:pPr marL="0" marR="0" lvl="0" indent="0" algn="l" defTabSz="914400" rtl="0" eaLnBrk="1" fontAlgn="auto" latinLnBrk="0" hangingPunct="1">
              <a:lnSpc>
                <a:spcPct val="100000"/>
              </a:lnSpc>
              <a:spcBef>
                <a:spcPts val="1000"/>
              </a:spcBef>
              <a:spcAft>
                <a:spcPts val="0"/>
              </a:spcAft>
              <a:buClr>
                <a:srgbClr val="194B3E"/>
              </a:buClr>
              <a:buSzTx/>
              <a:buFont typeface="Arial" panose="020B0604020202020204" pitchFamily="34" charset="0"/>
              <a:buNone/>
              <a:tabLst/>
              <a:defRPr/>
            </a:pPr>
            <a:r>
              <a:rPr kumimoji="0" lang="en-US" sz="1400" b="1" i="0" u="none" strike="noStrike" kern="1200" cap="none" spc="0" normalizeH="0" baseline="0" noProof="0" dirty="0">
                <a:ln>
                  <a:noFill/>
                </a:ln>
                <a:solidFill>
                  <a:schemeClr val="bg1"/>
                </a:solidFill>
                <a:effectLst/>
                <a:uLnTx/>
                <a:uFillTx/>
                <a:latin typeface="Source Sans Pro" panose="020B0503030403020204" pitchFamily="34" charset="0"/>
                <a:ea typeface="Source Sans Pro" panose="020B0503030403020204" pitchFamily="34" charset="0"/>
                <a:cs typeface="+mn-cs"/>
              </a:rPr>
              <a:t>KEY/QUARTERLY MEASURES </a:t>
            </a:r>
            <a:br>
              <a:rPr kumimoji="0" lang="en-US" sz="1400" b="0" i="0" u="none" strike="noStrike" kern="1200" cap="none" spc="0" normalizeH="0" baseline="0" noProof="0" dirty="0">
                <a:ln>
                  <a:noFill/>
                </a:ln>
                <a:solidFill>
                  <a:schemeClr val="bg1"/>
                </a:solidFill>
                <a:effectLst/>
                <a:uLnTx/>
                <a:uFillTx/>
                <a:latin typeface="Source Sans Pro" panose="020B0503030403020204" pitchFamily="34" charset="0"/>
                <a:ea typeface="Source Sans Pro" panose="020B0503030403020204" pitchFamily="34" charset="0"/>
                <a:cs typeface="+mn-cs"/>
              </a:rPr>
            </a:br>
            <a:r>
              <a:rPr kumimoji="0" lang="en-US" sz="1400" b="0" i="0" u="none" strike="noStrike" kern="1200" cap="none" spc="0" normalizeH="0" baseline="0" noProof="0" dirty="0">
                <a:ln>
                  <a:noFill/>
                </a:ln>
                <a:solidFill>
                  <a:schemeClr val="bg1"/>
                </a:solidFill>
                <a:effectLst/>
                <a:uLnTx/>
                <a:uFillTx/>
                <a:latin typeface="Source Sans Pro" panose="020B0503030403020204" pitchFamily="34" charset="0"/>
                <a:ea typeface="Source Sans Pro" panose="020B0503030403020204" pitchFamily="34" charset="0"/>
                <a:cs typeface="+mn-cs"/>
              </a:rPr>
              <a:t>           (second subset)</a:t>
            </a:r>
          </a:p>
          <a:p>
            <a:pPr marL="0" marR="0" lvl="0" indent="0" algn="l" defTabSz="914400" rtl="0" eaLnBrk="1" fontAlgn="auto" latinLnBrk="0" hangingPunct="1">
              <a:lnSpc>
                <a:spcPct val="100000"/>
              </a:lnSpc>
              <a:spcBef>
                <a:spcPts val="1000"/>
              </a:spcBef>
              <a:spcAft>
                <a:spcPts val="0"/>
              </a:spcAft>
              <a:buClr>
                <a:srgbClr val="194B3E"/>
              </a:buClr>
              <a:buSzTx/>
              <a:buFont typeface="Arial" panose="020B0604020202020204" pitchFamily="34" charset="0"/>
              <a:buNone/>
              <a:tabLst/>
              <a:defRPr/>
            </a:pPr>
            <a:r>
              <a:rPr kumimoji="0" lang="en-US" sz="1400" b="1" i="0" u="none" strike="noStrike" kern="1200" cap="none" spc="0" normalizeH="0" baseline="0" noProof="0" dirty="0">
                <a:ln>
                  <a:noFill/>
                </a:ln>
                <a:solidFill>
                  <a:schemeClr val="bg1"/>
                </a:solidFill>
                <a:effectLst/>
                <a:uLnTx/>
                <a:uFillTx/>
                <a:latin typeface="Source Sans Pro" panose="020B0503030403020204" pitchFamily="34" charset="0"/>
                <a:ea typeface="Source Sans Pro" panose="020B0503030403020204" pitchFamily="34" charset="0"/>
                <a:cs typeface="+mn-cs"/>
              </a:rPr>
              <a:t>			HB2 MEASURES</a:t>
            </a:r>
            <a:br>
              <a:rPr kumimoji="0" lang="en-US" sz="1400" b="0" i="0" u="none" strike="noStrike" kern="1200" cap="none" spc="0" normalizeH="0" baseline="0" noProof="0" dirty="0">
                <a:ln>
                  <a:noFill/>
                </a:ln>
                <a:solidFill>
                  <a:schemeClr val="bg1"/>
                </a:solidFill>
                <a:effectLst/>
                <a:uLnTx/>
                <a:uFillTx/>
                <a:latin typeface="Source Sans Pro" panose="020B0503030403020204" pitchFamily="34" charset="0"/>
                <a:ea typeface="Source Sans Pro" panose="020B0503030403020204" pitchFamily="34" charset="0"/>
                <a:cs typeface="+mn-cs"/>
              </a:rPr>
            </a:br>
            <a:r>
              <a:rPr kumimoji="0" lang="en-US" sz="1400" b="0" i="0" u="none" strike="noStrike" kern="1200" cap="none" spc="0" normalizeH="0" baseline="0" noProof="0" dirty="0">
                <a:ln>
                  <a:noFill/>
                </a:ln>
                <a:solidFill>
                  <a:schemeClr val="bg1"/>
                </a:solidFill>
                <a:effectLst/>
                <a:uLnTx/>
                <a:uFillTx/>
                <a:latin typeface="Source Sans Pro" panose="020B0503030403020204" pitchFamily="34" charset="0"/>
                <a:ea typeface="Source Sans Pro" panose="020B0503030403020204" pitchFamily="34" charset="0"/>
                <a:cs typeface="+mn-cs"/>
              </a:rPr>
              <a:t>  			   (third subset)</a:t>
            </a:r>
          </a:p>
          <a:p>
            <a:pPr marL="0" lvl="0" indent="0" algn="l" rtl="0">
              <a:spcBef>
                <a:spcPts val="1900"/>
              </a:spcBef>
              <a:spcAft>
                <a:spcPts val="1200"/>
              </a:spcAft>
              <a:buSzPts val="852"/>
              <a:buNone/>
            </a:pPr>
            <a:endParaRPr sz="1400" dirty="0">
              <a:solidFill>
                <a:srgbClr val="DE8B26"/>
              </a:solidFill>
              <a:latin typeface="Source Sans Pro"/>
              <a:ea typeface="Source Sans Pro"/>
              <a:cs typeface="Source Sans Pro"/>
              <a:sym typeface="Source Sans Pro"/>
            </a:endParaRPr>
          </a:p>
        </p:txBody>
      </p:sp>
      <p:pic>
        <p:nvPicPr>
          <p:cNvPr id="142" name="Google Shape;142;p20"/>
          <p:cNvPicPr preferRelativeResize="0"/>
          <p:nvPr/>
        </p:nvPicPr>
        <p:blipFill>
          <a:blip r:embed="rId5">
            <a:alphaModFix/>
          </a:blip>
          <a:stretch>
            <a:fillRect/>
          </a:stretch>
        </p:blipFill>
        <p:spPr>
          <a:xfrm>
            <a:off x="6013793" y="1017725"/>
            <a:ext cx="3130207" cy="4173599"/>
          </a:xfrm>
          <a:prstGeom prst="rect">
            <a:avLst/>
          </a:prstGeom>
          <a:noFill/>
          <a:ln>
            <a:noFill/>
          </a:ln>
        </p:spPr>
      </p:pic>
      <p:cxnSp>
        <p:nvCxnSpPr>
          <p:cNvPr id="7" name="Straight Arrow Connector 6">
            <a:extLst>
              <a:ext uri="{FF2B5EF4-FFF2-40B4-BE49-F238E27FC236}">
                <a16:creationId xmlns:a16="http://schemas.microsoft.com/office/drawing/2014/main" id="{A21BB81B-49CB-009D-BA34-BCE21A3875D9}"/>
              </a:ext>
            </a:extLst>
          </p:cNvPr>
          <p:cNvCxnSpPr/>
          <p:nvPr/>
        </p:nvCxnSpPr>
        <p:spPr>
          <a:xfrm>
            <a:off x="3174325" y="1970469"/>
            <a:ext cx="0" cy="418563"/>
          </a:xfrm>
          <a:prstGeom prst="straightConnector1">
            <a:avLst/>
          </a:prstGeom>
          <a:ln w="19050" cap="flat" cmpd="sng" algn="ctr">
            <a:solidFill>
              <a:srgbClr val="D67A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 name="Straight Arrow Connector 8">
            <a:extLst>
              <a:ext uri="{FF2B5EF4-FFF2-40B4-BE49-F238E27FC236}">
                <a16:creationId xmlns:a16="http://schemas.microsoft.com/office/drawing/2014/main" id="{2817B6E9-F4FE-A612-192E-8CC94154E1F1}"/>
              </a:ext>
            </a:extLst>
          </p:cNvPr>
          <p:cNvCxnSpPr>
            <a:cxnSpLocks/>
          </p:cNvCxnSpPr>
          <p:nvPr/>
        </p:nvCxnSpPr>
        <p:spPr>
          <a:xfrm flipH="1">
            <a:off x="1882711" y="2963750"/>
            <a:ext cx="460232" cy="376707"/>
          </a:xfrm>
          <a:prstGeom prst="straightConnector1">
            <a:avLst/>
          </a:prstGeom>
          <a:ln w="19050" cap="flat" cmpd="sng" algn="ctr">
            <a:solidFill>
              <a:srgbClr val="D67A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1D25D7B2-6369-0EBC-A7A6-843AAEC86F70}"/>
              </a:ext>
            </a:extLst>
          </p:cNvPr>
          <p:cNvCxnSpPr>
            <a:cxnSpLocks/>
          </p:cNvCxnSpPr>
          <p:nvPr/>
        </p:nvCxnSpPr>
        <p:spPr>
          <a:xfrm>
            <a:off x="3715569" y="2963750"/>
            <a:ext cx="305317" cy="906351"/>
          </a:xfrm>
          <a:prstGeom prst="straightConnector1">
            <a:avLst/>
          </a:prstGeom>
          <a:ln w="19050" cap="flat" cmpd="sng" algn="ctr">
            <a:solidFill>
              <a:srgbClr val="D67A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
          <a:extLst>
            <a:ext uri="{FF2B5EF4-FFF2-40B4-BE49-F238E27FC236}">
              <a16:creationId xmlns:a16="http://schemas.microsoft.com/office/drawing/2014/main" id="{20E67808-022A-8859-971B-D2EE88BCF21D}"/>
            </a:ext>
          </a:extLst>
        </p:cNvPr>
        <p:cNvGrpSpPr/>
        <p:nvPr/>
      </p:nvGrpSpPr>
      <p:grpSpPr>
        <a:xfrm>
          <a:off x="0" y="0"/>
          <a:ext cx="0" cy="0"/>
          <a:chOff x="0" y="0"/>
          <a:chExt cx="0" cy="0"/>
        </a:xfrm>
      </p:grpSpPr>
      <p:sp>
        <p:nvSpPr>
          <p:cNvPr id="91" name="Google Shape;91;p17">
            <a:extLst>
              <a:ext uri="{FF2B5EF4-FFF2-40B4-BE49-F238E27FC236}">
                <a16:creationId xmlns:a16="http://schemas.microsoft.com/office/drawing/2014/main" id="{6F590A08-B048-9EC2-40AD-54D975D6789E}"/>
              </a:ext>
            </a:extLst>
          </p:cNvPr>
          <p:cNvSpPr txBox="1">
            <a:spLocks noGrp="1"/>
          </p:cNvSpPr>
          <p:nvPr>
            <p:ph type="body" idx="1"/>
          </p:nvPr>
        </p:nvSpPr>
        <p:spPr>
          <a:xfrm>
            <a:off x="357325" y="773675"/>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500" b="1" dirty="0">
                <a:solidFill>
                  <a:srgbClr val="004D4C"/>
                </a:solidFill>
                <a:latin typeface="Source Sans Pro"/>
                <a:ea typeface="Source Sans Pro"/>
                <a:cs typeface="Source Sans Pro"/>
                <a:sym typeface="Source Sans Pro"/>
              </a:rPr>
              <a:t>Types of Performance Measures</a:t>
            </a:r>
            <a:endParaRPr sz="2500" b="1" dirty="0">
              <a:solidFill>
                <a:srgbClr val="004D4C"/>
              </a:solidFill>
              <a:latin typeface="Source Sans Pro"/>
              <a:ea typeface="Source Sans Pro"/>
              <a:cs typeface="Source Sans Pro"/>
              <a:sym typeface="Source Sans Pro"/>
            </a:endParaRPr>
          </a:p>
        </p:txBody>
      </p:sp>
      <p:pic>
        <p:nvPicPr>
          <p:cNvPr id="92" name="Google Shape;92;p17">
            <a:extLst>
              <a:ext uri="{FF2B5EF4-FFF2-40B4-BE49-F238E27FC236}">
                <a16:creationId xmlns:a16="http://schemas.microsoft.com/office/drawing/2014/main" id="{70487458-FBA2-49E5-8F14-0CEB616C92A6}"/>
              </a:ext>
            </a:extLst>
          </p:cNvPr>
          <p:cNvPicPr preferRelativeResize="0"/>
          <p:nvPr/>
        </p:nvPicPr>
        <p:blipFill>
          <a:blip r:embed="rId3">
            <a:alphaModFix/>
          </a:blip>
          <a:stretch>
            <a:fillRect/>
          </a:stretch>
        </p:blipFill>
        <p:spPr>
          <a:xfrm>
            <a:off x="6900151" y="4631400"/>
            <a:ext cx="1977774" cy="397000"/>
          </a:xfrm>
          <a:prstGeom prst="rect">
            <a:avLst/>
          </a:prstGeom>
          <a:noFill/>
          <a:ln>
            <a:noFill/>
          </a:ln>
        </p:spPr>
      </p:pic>
      <p:cxnSp>
        <p:nvCxnSpPr>
          <p:cNvPr id="94" name="Google Shape;94;p17">
            <a:extLst>
              <a:ext uri="{FF2B5EF4-FFF2-40B4-BE49-F238E27FC236}">
                <a16:creationId xmlns:a16="http://schemas.microsoft.com/office/drawing/2014/main" id="{717554BB-EC69-EC05-08A2-58955BAE0E68}"/>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99" name="Google Shape;99;p17">
            <a:extLst>
              <a:ext uri="{FF2B5EF4-FFF2-40B4-BE49-F238E27FC236}">
                <a16:creationId xmlns:a16="http://schemas.microsoft.com/office/drawing/2014/main" id="{EDA837ED-1121-7CBC-2F76-5E15CB7915D8}"/>
              </a:ext>
            </a:extLst>
          </p:cNvPr>
          <p:cNvPicPr preferRelativeResize="0"/>
          <p:nvPr/>
        </p:nvPicPr>
        <p:blipFill rotWithShape="1">
          <a:blip r:embed="rId4">
            <a:alphaModFix/>
          </a:blip>
          <a:srcRect l="53471" t="-1650" b="1649"/>
          <a:stretch/>
        </p:blipFill>
        <p:spPr>
          <a:xfrm rot="10800000">
            <a:off x="8189125" y="445025"/>
            <a:ext cx="957400" cy="260400"/>
          </a:xfrm>
          <a:prstGeom prst="rect">
            <a:avLst/>
          </a:prstGeom>
          <a:noFill/>
          <a:ln>
            <a:noFill/>
          </a:ln>
        </p:spPr>
      </p:pic>
      <p:sp>
        <p:nvSpPr>
          <p:cNvPr id="11" name="Rectangle: Diagonal Corners Rounded 10">
            <a:extLst>
              <a:ext uri="{FF2B5EF4-FFF2-40B4-BE49-F238E27FC236}">
                <a16:creationId xmlns:a16="http://schemas.microsoft.com/office/drawing/2014/main" id="{7CE0E2F4-6B34-5745-498B-9C6F5CE98BED}"/>
              </a:ext>
            </a:extLst>
          </p:cNvPr>
          <p:cNvSpPr/>
          <p:nvPr/>
        </p:nvSpPr>
        <p:spPr>
          <a:xfrm>
            <a:off x="714778" y="1622736"/>
            <a:ext cx="1790164" cy="1279183"/>
          </a:xfrm>
          <a:prstGeom prst="round2DiagRect">
            <a:avLst/>
          </a:prstGeom>
          <a:solidFill>
            <a:srgbClr val="D67A00"/>
          </a:solidFill>
          <a:ln>
            <a:solidFill>
              <a:srgbClr val="D67A0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solidFill>
                <a:latin typeface="Source Sans Pro" panose="020B0503030403020204" pitchFamily="34" charset="0"/>
                <a:ea typeface="Source Sans Pro" panose="020B0503030403020204" pitchFamily="34" charset="0"/>
              </a:rPr>
              <a:t>Output </a:t>
            </a:r>
            <a:r>
              <a:rPr lang="en-US" dirty="0">
                <a:solidFill>
                  <a:schemeClr val="bg1"/>
                </a:solidFill>
                <a:latin typeface="Source Sans Pro" panose="020B0503030403020204" pitchFamily="34" charset="0"/>
                <a:ea typeface="Source Sans Pro" panose="020B0503030403020204" pitchFamily="34" charset="0"/>
              </a:rPr>
              <a:t>= amount of work done (least emphasis on these)</a:t>
            </a:r>
            <a:endParaRPr lang="en-US" b="1" dirty="0">
              <a:solidFill>
                <a:schemeClr val="bg1"/>
              </a:solidFill>
              <a:latin typeface="Source Sans Pro" panose="020B0503030403020204" pitchFamily="34" charset="0"/>
              <a:ea typeface="Source Sans Pro" panose="020B0503030403020204" pitchFamily="34" charset="0"/>
            </a:endParaRPr>
          </a:p>
        </p:txBody>
      </p:sp>
      <p:sp>
        <p:nvSpPr>
          <p:cNvPr id="12" name="Rectangle: Diagonal Corners Rounded 11">
            <a:extLst>
              <a:ext uri="{FF2B5EF4-FFF2-40B4-BE49-F238E27FC236}">
                <a16:creationId xmlns:a16="http://schemas.microsoft.com/office/drawing/2014/main" id="{943C7B3A-485C-9A0D-BE3B-44A4D742FE06}"/>
              </a:ext>
            </a:extLst>
          </p:cNvPr>
          <p:cNvSpPr/>
          <p:nvPr/>
        </p:nvSpPr>
        <p:spPr>
          <a:xfrm>
            <a:off x="3052292" y="1601479"/>
            <a:ext cx="1709668" cy="1279191"/>
          </a:xfrm>
          <a:prstGeom prst="round2DiagRect">
            <a:avLst/>
          </a:prstGeom>
          <a:solidFill>
            <a:srgbClr val="D67A00"/>
          </a:solidFill>
          <a:ln>
            <a:solidFill>
              <a:srgbClr val="D67A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Source Sans Pro" panose="020B0503030403020204" pitchFamily="34" charset="0"/>
                <a:ea typeface="Source Sans Pro" panose="020B0503030403020204" pitchFamily="34" charset="0"/>
              </a:rPr>
              <a:t>Outcome</a:t>
            </a:r>
            <a:r>
              <a:rPr lang="en-US" dirty="0">
                <a:latin typeface="Source Sans Pro" panose="020B0503030403020204" pitchFamily="34" charset="0"/>
                <a:ea typeface="Source Sans Pro" panose="020B0503030403020204" pitchFamily="34" charset="0"/>
              </a:rPr>
              <a:t> = program results</a:t>
            </a:r>
            <a:endParaRPr lang="en-US" b="1" dirty="0">
              <a:latin typeface="Source Sans Pro" panose="020B0503030403020204" pitchFamily="34" charset="0"/>
              <a:ea typeface="Source Sans Pro" panose="020B0503030403020204" pitchFamily="34" charset="0"/>
            </a:endParaRPr>
          </a:p>
        </p:txBody>
      </p:sp>
      <p:sp>
        <p:nvSpPr>
          <p:cNvPr id="13" name="Rectangle: Diagonal Corners Rounded 12">
            <a:extLst>
              <a:ext uri="{FF2B5EF4-FFF2-40B4-BE49-F238E27FC236}">
                <a16:creationId xmlns:a16="http://schemas.microsoft.com/office/drawing/2014/main" id="{F3FE961A-2A02-4546-4F5F-6A0EF92B12AD}"/>
              </a:ext>
            </a:extLst>
          </p:cNvPr>
          <p:cNvSpPr/>
          <p:nvPr/>
        </p:nvSpPr>
        <p:spPr>
          <a:xfrm>
            <a:off x="5306096" y="1622738"/>
            <a:ext cx="1709667" cy="1262122"/>
          </a:xfrm>
          <a:prstGeom prst="round2DiagRect">
            <a:avLst/>
          </a:prstGeom>
          <a:solidFill>
            <a:srgbClr val="D67A00"/>
          </a:solidFill>
          <a:ln>
            <a:solidFill>
              <a:srgbClr val="D67A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Source Sans Pro" panose="020B0503030403020204" pitchFamily="34" charset="0"/>
                <a:ea typeface="Source Sans Pro" panose="020B0503030403020204" pitchFamily="34" charset="0"/>
              </a:rPr>
              <a:t>Efficiency </a:t>
            </a:r>
            <a:r>
              <a:rPr lang="en-US" dirty="0">
                <a:latin typeface="Source Sans Pro" panose="020B0503030403020204" pitchFamily="34" charset="0"/>
                <a:ea typeface="Source Sans Pro" panose="020B0503030403020204" pitchFamily="34" charset="0"/>
              </a:rPr>
              <a:t>= unit costs to produce or services</a:t>
            </a:r>
            <a:endParaRPr lang="en-US" b="1" dirty="0">
              <a:latin typeface="Source Sans Pro" panose="020B0503030403020204" pitchFamily="34" charset="0"/>
              <a:ea typeface="Source Sans Pro" panose="020B0503030403020204" pitchFamily="34" charset="0"/>
            </a:endParaRPr>
          </a:p>
        </p:txBody>
      </p:sp>
      <p:sp>
        <p:nvSpPr>
          <p:cNvPr id="14" name="Rectangle: Diagonal Corners Rounded 13">
            <a:extLst>
              <a:ext uri="{FF2B5EF4-FFF2-40B4-BE49-F238E27FC236}">
                <a16:creationId xmlns:a16="http://schemas.microsoft.com/office/drawing/2014/main" id="{D7E97C0D-4064-180D-23FE-B7E4A83787F2}"/>
              </a:ext>
            </a:extLst>
          </p:cNvPr>
          <p:cNvSpPr/>
          <p:nvPr/>
        </p:nvSpPr>
        <p:spPr>
          <a:xfrm>
            <a:off x="1772841" y="3148351"/>
            <a:ext cx="1790164" cy="1166072"/>
          </a:xfrm>
          <a:prstGeom prst="round2DiagRect">
            <a:avLst/>
          </a:prstGeom>
          <a:solidFill>
            <a:srgbClr val="D67A00"/>
          </a:solidFill>
          <a:ln>
            <a:solidFill>
              <a:srgbClr val="D67A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Source Sans Pro" panose="020B0503030403020204" pitchFamily="34" charset="0"/>
                <a:ea typeface="Source Sans Pro" panose="020B0503030403020204" pitchFamily="34" charset="0"/>
              </a:rPr>
              <a:t>Quality</a:t>
            </a:r>
            <a:r>
              <a:rPr lang="en-US" dirty="0">
                <a:latin typeface="Source Sans Pro" panose="020B0503030403020204" pitchFamily="34" charset="0"/>
                <a:ea typeface="Source Sans Pro" panose="020B0503030403020204" pitchFamily="34" charset="0"/>
              </a:rPr>
              <a:t> = quality of service level</a:t>
            </a:r>
            <a:endParaRPr lang="en-US" b="1" dirty="0">
              <a:latin typeface="Source Sans Pro" panose="020B0503030403020204" pitchFamily="34" charset="0"/>
              <a:ea typeface="Source Sans Pro" panose="020B0503030403020204" pitchFamily="34" charset="0"/>
            </a:endParaRPr>
          </a:p>
        </p:txBody>
      </p:sp>
      <p:sp>
        <p:nvSpPr>
          <p:cNvPr id="15" name="Rectangle: Diagonal Corners Rounded 14">
            <a:extLst>
              <a:ext uri="{FF2B5EF4-FFF2-40B4-BE49-F238E27FC236}">
                <a16:creationId xmlns:a16="http://schemas.microsoft.com/office/drawing/2014/main" id="{CE2BB538-8CA5-BE4E-EDFA-035176EC349F}"/>
              </a:ext>
            </a:extLst>
          </p:cNvPr>
          <p:cNvSpPr/>
          <p:nvPr/>
        </p:nvSpPr>
        <p:spPr>
          <a:xfrm>
            <a:off x="4114800" y="3148351"/>
            <a:ext cx="1918952" cy="1166073"/>
          </a:xfrm>
          <a:prstGeom prst="round2DiagRect">
            <a:avLst/>
          </a:prstGeom>
          <a:solidFill>
            <a:srgbClr val="D67A00"/>
          </a:solidFill>
          <a:ln>
            <a:solidFill>
              <a:srgbClr val="D67A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Source Sans Pro" panose="020B0503030403020204" pitchFamily="34" charset="0"/>
                <a:ea typeface="Source Sans Pro" panose="020B0503030403020204" pitchFamily="34" charset="0"/>
              </a:rPr>
              <a:t>Explanatory</a:t>
            </a:r>
            <a:r>
              <a:rPr lang="en-US" dirty="0">
                <a:latin typeface="Source Sans Pro" panose="020B0503030403020204" pitchFamily="34" charset="0"/>
                <a:ea typeface="Source Sans Pro" panose="020B0503030403020204" pitchFamily="34" charset="0"/>
              </a:rPr>
              <a:t> = where agency cannot be held accountable, but the data is of high interest to the public</a:t>
            </a:r>
            <a:endParaRPr lang="en-US"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830044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
          <a:extLst>
            <a:ext uri="{FF2B5EF4-FFF2-40B4-BE49-F238E27FC236}">
              <a16:creationId xmlns:a16="http://schemas.microsoft.com/office/drawing/2014/main" id="{82D72067-EEAC-5A13-6EBF-E4809BA240E3}"/>
            </a:ext>
          </a:extLst>
        </p:cNvPr>
        <p:cNvGrpSpPr/>
        <p:nvPr/>
      </p:nvGrpSpPr>
      <p:grpSpPr>
        <a:xfrm>
          <a:off x="0" y="0"/>
          <a:ext cx="0" cy="0"/>
          <a:chOff x="0" y="0"/>
          <a:chExt cx="0" cy="0"/>
        </a:xfrm>
      </p:grpSpPr>
      <p:sp>
        <p:nvSpPr>
          <p:cNvPr id="72" name="Google Shape;72;p15">
            <a:extLst>
              <a:ext uri="{FF2B5EF4-FFF2-40B4-BE49-F238E27FC236}">
                <a16:creationId xmlns:a16="http://schemas.microsoft.com/office/drawing/2014/main" id="{04C5841D-EE77-1189-4CAE-52FDEBECCE07}"/>
              </a:ext>
            </a:extLst>
          </p:cNvPr>
          <p:cNvSpPr txBox="1">
            <a:spLocks noGrp="1"/>
          </p:cNvSpPr>
          <p:nvPr>
            <p:ph type="body" idx="1"/>
          </p:nvPr>
        </p:nvSpPr>
        <p:spPr>
          <a:xfrm>
            <a:off x="357325" y="363306"/>
            <a:ext cx="8520600" cy="605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buSzPts val="852"/>
              <a:buNone/>
            </a:pPr>
            <a:r>
              <a:rPr lang="en" sz="3500" b="1" dirty="0">
                <a:solidFill>
                  <a:srgbClr val="004D4C"/>
                </a:solidFill>
                <a:latin typeface="Source Sans Pro"/>
                <a:ea typeface="Source Sans Pro"/>
                <a:cs typeface="Source Sans Pro"/>
                <a:sym typeface="Source Sans Pro"/>
              </a:rPr>
              <a:t>Examples of Performance Measures</a:t>
            </a:r>
          </a:p>
          <a:p>
            <a:pPr marL="0" lvl="0" indent="0" algn="l" rtl="0">
              <a:lnSpc>
                <a:spcPct val="100000"/>
              </a:lnSpc>
              <a:spcBef>
                <a:spcPts val="0"/>
              </a:spcBef>
              <a:buSzPts val="852"/>
              <a:buNone/>
            </a:pPr>
            <a:r>
              <a:rPr lang="en" sz="1600" b="1" dirty="0">
                <a:solidFill>
                  <a:srgbClr val="004D4C"/>
                </a:solidFill>
                <a:latin typeface="Source Sans Pro"/>
                <a:ea typeface="Source Sans Pro"/>
                <a:cs typeface="Source Sans Pro"/>
                <a:sym typeface="Source Sans Pro"/>
              </a:rPr>
              <a:t>(Courtesy of NMDOT)</a:t>
            </a:r>
            <a:endParaRPr sz="3500" b="1" dirty="0">
              <a:solidFill>
                <a:srgbClr val="004D4C"/>
              </a:solidFill>
              <a:latin typeface="Source Sans Pro"/>
              <a:ea typeface="Source Sans Pro"/>
              <a:cs typeface="Source Sans Pro"/>
              <a:sym typeface="Source Sans Pro"/>
            </a:endParaRPr>
          </a:p>
        </p:txBody>
      </p:sp>
      <p:pic>
        <p:nvPicPr>
          <p:cNvPr id="73" name="Google Shape;73;p15">
            <a:extLst>
              <a:ext uri="{FF2B5EF4-FFF2-40B4-BE49-F238E27FC236}">
                <a16:creationId xmlns:a16="http://schemas.microsoft.com/office/drawing/2014/main" id="{2624BA91-1754-5BAB-261C-BED04BD9F705}"/>
              </a:ext>
            </a:extLst>
          </p:cNvPr>
          <p:cNvPicPr preferRelativeResize="0"/>
          <p:nvPr/>
        </p:nvPicPr>
        <p:blipFill>
          <a:blip r:embed="rId3">
            <a:alphaModFix/>
          </a:blip>
          <a:stretch>
            <a:fillRect/>
          </a:stretch>
        </p:blipFill>
        <p:spPr>
          <a:xfrm>
            <a:off x="357325" y="4478523"/>
            <a:ext cx="1977774" cy="397000"/>
          </a:xfrm>
          <a:prstGeom prst="rect">
            <a:avLst/>
          </a:prstGeom>
          <a:noFill/>
          <a:ln>
            <a:noFill/>
          </a:ln>
        </p:spPr>
      </p:pic>
      <p:cxnSp>
        <p:nvCxnSpPr>
          <p:cNvPr id="75" name="Google Shape;75;p15">
            <a:extLst>
              <a:ext uri="{FF2B5EF4-FFF2-40B4-BE49-F238E27FC236}">
                <a16:creationId xmlns:a16="http://schemas.microsoft.com/office/drawing/2014/main" id="{27D47140-99A5-F912-8F9C-E2FA5D052ACB}"/>
              </a:ext>
            </a:extLst>
          </p:cNvPr>
          <p:cNvCxnSpPr/>
          <p:nvPr/>
        </p:nvCxnSpPr>
        <p:spPr>
          <a:xfrm>
            <a:off x="2725725" y="4829900"/>
            <a:ext cx="6418200" cy="0"/>
          </a:xfrm>
          <a:prstGeom prst="straightConnector1">
            <a:avLst/>
          </a:prstGeom>
          <a:noFill/>
          <a:ln w="38100" cap="flat" cmpd="sng">
            <a:solidFill>
              <a:srgbClr val="DE8B26"/>
            </a:solidFill>
            <a:prstDash val="solid"/>
            <a:round/>
            <a:headEnd type="none" w="med" len="med"/>
            <a:tailEnd type="none" w="med" len="med"/>
          </a:ln>
        </p:spPr>
      </p:cxnSp>
      <p:pic>
        <p:nvPicPr>
          <p:cNvPr id="76" name="Google Shape;76;p15">
            <a:extLst>
              <a:ext uri="{FF2B5EF4-FFF2-40B4-BE49-F238E27FC236}">
                <a16:creationId xmlns:a16="http://schemas.microsoft.com/office/drawing/2014/main" id="{1302BB9E-855D-A046-8195-420FC93F13E2}"/>
              </a:ext>
            </a:extLst>
          </p:cNvPr>
          <p:cNvPicPr preferRelativeResize="0"/>
          <p:nvPr/>
        </p:nvPicPr>
        <p:blipFill>
          <a:blip r:embed="rId4">
            <a:alphaModFix/>
          </a:blip>
          <a:stretch>
            <a:fillRect/>
          </a:stretch>
        </p:blipFill>
        <p:spPr>
          <a:xfrm rot="5400000">
            <a:off x="7716062" y="3398737"/>
            <a:ext cx="1473400" cy="1388925"/>
          </a:xfrm>
          <a:prstGeom prst="rect">
            <a:avLst/>
          </a:prstGeom>
          <a:noFill/>
          <a:ln>
            <a:noFill/>
          </a:ln>
        </p:spPr>
      </p:pic>
      <p:pic>
        <p:nvPicPr>
          <p:cNvPr id="4" name="Picture 3">
            <a:extLst>
              <a:ext uri="{FF2B5EF4-FFF2-40B4-BE49-F238E27FC236}">
                <a16:creationId xmlns:a16="http://schemas.microsoft.com/office/drawing/2014/main" id="{D77468E5-BD42-1CFC-1A0B-B265F36B18E5}"/>
              </a:ext>
            </a:extLst>
          </p:cNvPr>
          <p:cNvPicPr>
            <a:picLocks noChangeAspect="1"/>
          </p:cNvPicPr>
          <p:nvPr/>
        </p:nvPicPr>
        <p:blipFill>
          <a:blip r:embed="rId5"/>
          <a:stretch>
            <a:fillRect/>
          </a:stretch>
        </p:blipFill>
        <p:spPr>
          <a:xfrm>
            <a:off x="357325" y="1400808"/>
            <a:ext cx="506012" cy="506012"/>
          </a:xfrm>
          <a:prstGeom prst="rect">
            <a:avLst/>
          </a:prstGeom>
        </p:spPr>
      </p:pic>
      <p:sp>
        <p:nvSpPr>
          <p:cNvPr id="6" name="TextBox 5">
            <a:extLst>
              <a:ext uri="{FF2B5EF4-FFF2-40B4-BE49-F238E27FC236}">
                <a16:creationId xmlns:a16="http://schemas.microsoft.com/office/drawing/2014/main" id="{2E7D32E8-B86C-1130-1FAD-822E48BAA02F}"/>
              </a:ext>
            </a:extLst>
          </p:cNvPr>
          <p:cNvSpPr txBox="1"/>
          <p:nvPr/>
        </p:nvSpPr>
        <p:spPr>
          <a:xfrm>
            <a:off x="863337" y="1383156"/>
            <a:ext cx="4581658" cy="523220"/>
          </a:xfrm>
          <a:prstGeom prst="rect">
            <a:avLst/>
          </a:prstGeom>
          <a:noFill/>
        </p:spPr>
        <p:txBody>
          <a:bodyPr wrap="square">
            <a:spAutoFit/>
          </a:bodyPr>
          <a:lstStyle/>
          <a:p>
            <a:r>
              <a:rPr lang="en-US" b="1" dirty="0">
                <a:solidFill>
                  <a:srgbClr val="D67A00"/>
                </a:solidFill>
              </a:rPr>
              <a:t>Output:  </a:t>
            </a:r>
          </a:p>
          <a:p>
            <a:r>
              <a:rPr lang="en-US" dirty="0">
                <a:solidFill>
                  <a:srgbClr val="004D4C"/>
                </a:solidFill>
              </a:rPr>
              <a:t>Number of statewide lanes preserved</a:t>
            </a:r>
          </a:p>
        </p:txBody>
      </p:sp>
      <p:pic>
        <p:nvPicPr>
          <p:cNvPr id="7" name="Picture 6">
            <a:extLst>
              <a:ext uri="{FF2B5EF4-FFF2-40B4-BE49-F238E27FC236}">
                <a16:creationId xmlns:a16="http://schemas.microsoft.com/office/drawing/2014/main" id="{CB30826E-FDB6-D025-9B06-E93BC63DB233}"/>
              </a:ext>
            </a:extLst>
          </p:cNvPr>
          <p:cNvPicPr>
            <a:picLocks noChangeAspect="1"/>
          </p:cNvPicPr>
          <p:nvPr/>
        </p:nvPicPr>
        <p:blipFill>
          <a:blip r:embed="rId6"/>
          <a:stretch>
            <a:fillRect/>
          </a:stretch>
        </p:blipFill>
        <p:spPr>
          <a:xfrm>
            <a:off x="357325" y="1868010"/>
            <a:ext cx="506012" cy="506012"/>
          </a:xfrm>
          <a:prstGeom prst="rect">
            <a:avLst/>
          </a:prstGeom>
        </p:spPr>
      </p:pic>
      <p:sp>
        <p:nvSpPr>
          <p:cNvPr id="9" name="TextBox 8">
            <a:extLst>
              <a:ext uri="{FF2B5EF4-FFF2-40B4-BE49-F238E27FC236}">
                <a16:creationId xmlns:a16="http://schemas.microsoft.com/office/drawing/2014/main" id="{474D6857-98F1-3C83-8A83-C6AE410F81E3}"/>
              </a:ext>
            </a:extLst>
          </p:cNvPr>
          <p:cNvSpPr txBox="1"/>
          <p:nvPr/>
        </p:nvSpPr>
        <p:spPr>
          <a:xfrm>
            <a:off x="863337" y="1906376"/>
            <a:ext cx="4581658" cy="523220"/>
          </a:xfrm>
          <a:prstGeom prst="rect">
            <a:avLst/>
          </a:prstGeom>
          <a:noFill/>
        </p:spPr>
        <p:txBody>
          <a:bodyPr wrap="square">
            <a:spAutoFit/>
          </a:bodyPr>
          <a:lstStyle/>
          <a:p>
            <a:r>
              <a:rPr lang="en-US" b="1" dirty="0">
                <a:solidFill>
                  <a:srgbClr val="D67A00"/>
                </a:solidFill>
              </a:rPr>
              <a:t>Outcome:  </a:t>
            </a:r>
          </a:p>
          <a:p>
            <a:r>
              <a:rPr lang="en-US" dirty="0">
                <a:solidFill>
                  <a:srgbClr val="004D4C"/>
                </a:solidFill>
              </a:rPr>
              <a:t>Percent of non-interstate lane miles rated fair or better</a:t>
            </a:r>
          </a:p>
        </p:txBody>
      </p:sp>
      <p:pic>
        <p:nvPicPr>
          <p:cNvPr id="10" name="Picture 9">
            <a:extLst>
              <a:ext uri="{FF2B5EF4-FFF2-40B4-BE49-F238E27FC236}">
                <a16:creationId xmlns:a16="http://schemas.microsoft.com/office/drawing/2014/main" id="{F57CE149-A5D4-017A-D4D5-DA0D9AFE5289}"/>
              </a:ext>
            </a:extLst>
          </p:cNvPr>
          <p:cNvPicPr>
            <a:picLocks noChangeAspect="1"/>
          </p:cNvPicPr>
          <p:nvPr/>
        </p:nvPicPr>
        <p:blipFill>
          <a:blip r:embed="rId7"/>
          <a:stretch>
            <a:fillRect/>
          </a:stretch>
        </p:blipFill>
        <p:spPr>
          <a:xfrm>
            <a:off x="357325" y="2383334"/>
            <a:ext cx="506012" cy="506012"/>
          </a:xfrm>
          <a:prstGeom prst="rect">
            <a:avLst/>
          </a:prstGeom>
        </p:spPr>
      </p:pic>
      <p:sp>
        <p:nvSpPr>
          <p:cNvPr id="12" name="TextBox 11">
            <a:extLst>
              <a:ext uri="{FF2B5EF4-FFF2-40B4-BE49-F238E27FC236}">
                <a16:creationId xmlns:a16="http://schemas.microsoft.com/office/drawing/2014/main" id="{0903EA4A-5923-917E-7180-DBA19157885F}"/>
              </a:ext>
            </a:extLst>
          </p:cNvPr>
          <p:cNvSpPr txBox="1"/>
          <p:nvPr/>
        </p:nvSpPr>
        <p:spPr>
          <a:xfrm>
            <a:off x="863337" y="2419159"/>
            <a:ext cx="4581658" cy="523220"/>
          </a:xfrm>
          <a:prstGeom prst="rect">
            <a:avLst/>
          </a:prstGeom>
          <a:noFill/>
        </p:spPr>
        <p:txBody>
          <a:bodyPr wrap="square">
            <a:spAutoFit/>
          </a:bodyPr>
          <a:lstStyle/>
          <a:p>
            <a:r>
              <a:rPr lang="en-US" b="1" dirty="0">
                <a:solidFill>
                  <a:srgbClr val="D67A00"/>
                </a:solidFill>
              </a:rPr>
              <a:t>Efficiency:  </a:t>
            </a:r>
          </a:p>
          <a:p>
            <a:r>
              <a:rPr lang="en-US" dirty="0">
                <a:solidFill>
                  <a:srgbClr val="004D4C"/>
                </a:solidFill>
              </a:rPr>
              <a:t>Percent of invoices paid within thirty days</a:t>
            </a:r>
          </a:p>
        </p:txBody>
      </p:sp>
      <p:pic>
        <p:nvPicPr>
          <p:cNvPr id="13" name="Picture 12">
            <a:extLst>
              <a:ext uri="{FF2B5EF4-FFF2-40B4-BE49-F238E27FC236}">
                <a16:creationId xmlns:a16="http://schemas.microsoft.com/office/drawing/2014/main" id="{64B14A99-24D0-0324-D2CA-10BACDEBAA7A}"/>
              </a:ext>
            </a:extLst>
          </p:cNvPr>
          <p:cNvPicPr>
            <a:picLocks noChangeAspect="1"/>
          </p:cNvPicPr>
          <p:nvPr/>
        </p:nvPicPr>
        <p:blipFill>
          <a:blip r:embed="rId8"/>
          <a:stretch>
            <a:fillRect/>
          </a:stretch>
        </p:blipFill>
        <p:spPr>
          <a:xfrm>
            <a:off x="357325" y="2886361"/>
            <a:ext cx="506012" cy="506012"/>
          </a:xfrm>
          <a:prstGeom prst="rect">
            <a:avLst/>
          </a:prstGeom>
        </p:spPr>
      </p:pic>
      <p:sp>
        <p:nvSpPr>
          <p:cNvPr id="15" name="TextBox 14">
            <a:extLst>
              <a:ext uri="{FF2B5EF4-FFF2-40B4-BE49-F238E27FC236}">
                <a16:creationId xmlns:a16="http://schemas.microsoft.com/office/drawing/2014/main" id="{73D13E28-920E-B548-033D-9584C71E0BE9}"/>
              </a:ext>
            </a:extLst>
          </p:cNvPr>
          <p:cNvSpPr txBox="1"/>
          <p:nvPr/>
        </p:nvSpPr>
        <p:spPr>
          <a:xfrm>
            <a:off x="863337" y="2896417"/>
            <a:ext cx="4581658" cy="523220"/>
          </a:xfrm>
          <a:prstGeom prst="rect">
            <a:avLst/>
          </a:prstGeom>
          <a:noFill/>
        </p:spPr>
        <p:txBody>
          <a:bodyPr wrap="square">
            <a:spAutoFit/>
          </a:bodyPr>
          <a:lstStyle/>
          <a:p>
            <a:r>
              <a:rPr lang="en-US" b="1" dirty="0">
                <a:solidFill>
                  <a:srgbClr val="D67A00"/>
                </a:solidFill>
              </a:rPr>
              <a:t>Explanatory:  </a:t>
            </a:r>
          </a:p>
          <a:p>
            <a:r>
              <a:rPr lang="en-US" dirty="0">
                <a:solidFill>
                  <a:srgbClr val="004D4C"/>
                </a:solidFill>
              </a:rPr>
              <a:t>Annual number of riders on the rail runner</a:t>
            </a:r>
          </a:p>
        </p:txBody>
      </p:sp>
      <p:pic>
        <p:nvPicPr>
          <p:cNvPr id="16" name="Picture 15">
            <a:extLst>
              <a:ext uri="{FF2B5EF4-FFF2-40B4-BE49-F238E27FC236}">
                <a16:creationId xmlns:a16="http://schemas.microsoft.com/office/drawing/2014/main" id="{5D9918C3-09B2-6BBE-3BAA-0D70EF190D98}"/>
              </a:ext>
            </a:extLst>
          </p:cNvPr>
          <p:cNvPicPr>
            <a:picLocks noChangeAspect="1"/>
          </p:cNvPicPr>
          <p:nvPr/>
        </p:nvPicPr>
        <p:blipFill>
          <a:blip r:embed="rId9"/>
          <a:stretch>
            <a:fillRect/>
          </a:stretch>
        </p:blipFill>
        <p:spPr>
          <a:xfrm>
            <a:off x="357325" y="3373375"/>
            <a:ext cx="506012" cy="506012"/>
          </a:xfrm>
          <a:prstGeom prst="rect">
            <a:avLst/>
          </a:prstGeom>
        </p:spPr>
      </p:pic>
      <p:sp>
        <p:nvSpPr>
          <p:cNvPr id="18" name="TextBox 17">
            <a:extLst>
              <a:ext uri="{FF2B5EF4-FFF2-40B4-BE49-F238E27FC236}">
                <a16:creationId xmlns:a16="http://schemas.microsoft.com/office/drawing/2014/main" id="{FDD169E1-FF05-E074-400E-63094C0BC893}"/>
              </a:ext>
            </a:extLst>
          </p:cNvPr>
          <p:cNvSpPr txBox="1"/>
          <p:nvPr/>
        </p:nvSpPr>
        <p:spPr>
          <a:xfrm>
            <a:off x="863337" y="3399144"/>
            <a:ext cx="6091255" cy="738664"/>
          </a:xfrm>
          <a:prstGeom prst="rect">
            <a:avLst/>
          </a:prstGeom>
          <a:noFill/>
        </p:spPr>
        <p:txBody>
          <a:bodyPr wrap="square">
            <a:spAutoFit/>
          </a:bodyPr>
          <a:lstStyle/>
          <a:p>
            <a:r>
              <a:rPr lang="en-US" b="1" dirty="0">
                <a:solidFill>
                  <a:srgbClr val="D67A00"/>
                </a:solidFill>
              </a:rPr>
              <a:t>Quality:  </a:t>
            </a:r>
          </a:p>
          <a:p>
            <a:r>
              <a:rPr lang="en-US" dirty="0">
                <a:solidFill>
                  <a:srgbClr val="004D4C"/>
                </a:solidFill>
              </a:rPr>
              <a:t>Percent of cost-over-bid amount, less gross receipts tax, on highway construction projects</a:t>
            </a:r>
          </a:p>
        </p:txBody>
      </p:sp>
    </p:spTree>
    <p:extLst>
      <p:ext uri="{BB962C8B-B14F-4D97-AF65-F5344CB8AC3E}">
        <p14:creationId xmlns:p14="http://schemas.microsoft.com/office/powerpoint/2010/main" val="1213641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a:extLst>
            <a:ext uri="{FF2B5EF4-FFF2-40B4-BE49-F238E27FC236}">
              <a16:creationId xmlns:a16="http://schemas.microsoft.com/office/drawing/2014/main" id="{A881F377-B073-E803-FEF5-4AE01FBE4BFA}"/>
            </a:ext>
          </a:extLst>
        </p:cNvPr>
        <p:cNvGrpSpPr/>
        <p:nvPr/>
      </p:nvGrpSpPr>
      <p:grpSpPr>
        <a:xfrm>
          <a:off x="0" y="0"/>
          <a:ext cx="0" cy="0"/>
          <a:chOff x="0" y="0"/>
          <a:chExt cx="0" cy="0"/>
        </a:xfrm>
      </p:grpSpPr>
      <p:pic>
        <p:nvPicPr>
          <p:cNvPr id="118" name="Google Shape;118;p19">
            <a:extLst>
              <a:ext uri="{FF2B5EF4-FFF2-40B4-BE49-F238E27FC236}">
                <a16:creationId xmlns:a16="http://schemas.microsoft.com/office/drawing/2014/main" id="{F2F015F9-F44C-0878-431C-42EE4A430DAC}"/>
              </a:ext>
            </a:extLst>
          </p:cNvPr>
          <p:cNvPicPr preferRelativeResize="0"/>
          <p:nvPr/>
        </p:nvPicPr>
        <p:blipFill>
          <a:blip r:embed="rId3">
            <a:alphaModFix/>
          </a:blip>
          <a:stretch>
            <a:fillRect/>
          </a:stretch>
        </p:blipFill>
        <p:spPr>
          <a:xfrm>
            <a:off x="5811237" y="705427"/>
            <a:ext cx="3328562" cy="4438077"/>
          </a:xfrm>
          <a:prstGeom prst="rect">
            <a:avLst/>
          </a:prstGeom>
          <a:noFill/>
          <a:ln>
            <a:noFill/>
          </a:ln>
        </p:spPr>
      </p:pic>
      <p:cxnSp>
        <p:nvCxnSpPr>
          <p:cNvPr id="119" name="Google Shape;119;p19">
            <a:extLst>
              <a:ext uri="{FF2B5EF4-FFF2-40B4-BE49-F238E27FC236}">
                <a16:creationId xmlns:a16="http://schemas.microsoft.com/office/drawing/2014/main" id="{BF8687AF-0F77-5309-0554-B834636E68B7}"/>
              </a:ext>
            </a:extLst>
          </p:cNvPr>
          <p:cNvCxnSpPr/>
          <p:nvPr/>
        </p:nvCxnSpPr>
        <p:spPr>
          <a:xfrm>
            <a:off x="311700" y="4829900"/>
            <a:ext cx="8828100" cy="0"/>
          </a:xfrm>
          <a:prstGeom prst="straightConnector1">
            <a:avLst/>
          </a:prstGeom>
          <a:noFill/>
          <a:ln w="38100" cap="flat" cmpd="sng">
            <a:solidFill>
              <a:srgbClr val="004D4C"/>
            </a:solidFill>
            <a:prstDash val="solid"/>
            <a:round/>
            <a:headEnd type="none" w="med" len="med"/>
            <a:tailEnd type="none" w="med" len="med"/>
          </a:ln>
        </p:spPr>
      </p:cxnSp>
      <p:sp>
        <p:nvSpPr>
          <p:cNvPr id="120" name="Google Shape;120;p19">
            <a:extLst>
              <a:ext uri="{FF2B5EF4-FFF2-40B4-BE49-F238E27FC236}">
                <a16:creationId xmlns:a16="http://schemas.microsoft.com/office/drawing/2014/main" id="{044C4C2F-15A5-6ECF-C498-26A678345DC8}"/>
              </a:ext>
            </a:extLst>
          </p:cNvPr>
          <p:cNvSpPr txBox="1">
            <a:spLocks noGrp="1"/>
          </p:cNvSpPr>
          <p:nvPr>
            <p:ph type="body" idx="1"/>
          </p:nvPr>
        </p:nvSpPr>
        <p:spPr>
          <a:xfrm>
            <a:off x="181429" y="2464392"/>
            <a:ext cx="5371231" cy="2446764"/>
          </a:xfrm>
          <a:prstGeom prst="rect">
            <a:avLst/>
          </a:prstGeom>
        </p:spPr>
        <p:txBody>
          <a:bodyPr spcFirstLastPara="1" wrap="square" lIns="91425" tIns="91425" rIns="91425" bIns="91425" anchor="t" anchorCtr="0">
            <a:noAutofit/>
          </a:bodyPr>
          <a:lstStyle/>
          <a:p>
            <a:pPr marL="171450" indent="-171450" defTabSz="457200">
              <a:lnSpc>
                <a:spcPct val="100000"/>
              </a:lnSpc>
              <a:spcBef>
                <a:spcPts val="600"/>
              </a:spcBef>
              <a:buClr>
                <a:srgbClr val="D67A00"/>
              </a:buClr>
              <a:buSzPct val="100000"/>
              <a:buFont typeface="Wingdings" panose="05000000000000000000" pitchFamily="2" charset="2"/>
              <a:buChar char="v"/>
              <a:tabLst>
                <a:tab pos="182880" algn="l"/>
              </a:tabLst>
            </a:pPr>
            <a:r>
              <a:rPr lang="en-US" sz="1600" dirty="0">
                <a:solidFill>
                  <a:srgbClr val="004D4C"/>
                </a:solidFill>
                <a:latin typeface="Source Sans Pro"/>
                <a:ea typeface="Source Sans Pro"/>
                <a:cs typeface="Source Sans Pro"/>
                <a:sym typeface="Source Sans Pro"/>
              </a:rPr>
              <a:t>A solid logic model with specific deliverable due dates </a:t>
            </a:r>
          </a:p>
          <a:p>
            <a:pPr marL="628650" lvl="1" indent="-171450" defTabSz="457200">
              <a:lnSpc>
                <a:spcPct val="100000"/>
              </a:lnSpc>
              <a:spcBef>
                <a:spcPts val="600"/>
              </a:spcBef>
              <a:buClr>
                <a:srgbClr val="D67A00"/>
              </a:buClr>
              <a:buSzPct val="100000"/>
              <a:buFont typeface="Wingdings" panose="05000000000000000000" pitchFamily="2" charset="2"/>
              <a:buChar char="v"/>
              <a:tabLst>
                <a:tab pos="182880" algn="l"/>
              </a:tabLst>
            </a:pPr>
            <a:r>
              <a:rPr lang="en-US" dirty="0">
                <a:solidFill>
                  <a:srgbClr val="004D4C"/>
                </a:solidFill>
                <a:latin typeface="Source Sans Pro"/>
                <a:ea typeface="Source Sans Pro"/>
                <a:cs typeface="Source Sans Pro"/>
                <a:sym typeface="Source Sans Pro"/>
              </a:rPr>
              <a:t>Defining program’s intended impact and goals, sequence of intended effects, and where to focus outcomes and evaluations</a:t>
            </a:r>
          </a:p>
          <a:p>
            <a:pPr marL="171450" indent="-171450" defTabSz="457200">
              <a:lnSpc>
                <a:spcPct val="100000"/>
              </a:lnSpc>
              <a:spcBef>
                <a:spcPts val="600"/>
              </a:spcBef>
              <a:buClr>
                <a:srgbClr val="D67A00"/>
              </a:buClr>
              <a:buSzPct val="100000"/>
              <a:buFont typeface="Wingdings" panose="05000000000000000000" pitchFamily="2" charset="2"/>
              <a:buChar char="v"/>
              <a:tabLst>
                <a:tab pos="182880" algn="l"/>
              </a:tabLst>
            </a:pPr>
            <a:r>
              <a:rPr lang="en-US" sz="1600" dirty="0">
                <a:solidFill>
                  <a:srgbClr val="004D4C"/>
                </a:solidFill>
                <a:latin typeface="Source Sans Pro"/>
                <a:ea typeface="Source Sans Pro"/>
                <a:cs typeface="Source Sans Pro"/>
                <a:sym typeface="Source Sans Pro"/>
              </a:rPr>
              <a:t>Tracking </a:t>
            </a:r>
            <a:r>
              <a:rPr lang="en-US" sz="1600" b="1" dirty="0">
                <a:solidFill>
                  <a:srgbClr val="004D4C"/>
                </a:solidFill>
                <a:latin typeface="Source Sans Pro"/>
                <a:ea typeface="Source Sans Pro"/>
                <a:cs typeface="Source Sans Pro"/>
                <a:sym typeface="Source Sans Pro"/>
              </a:rPr>
              <a:t>quality</a:t>
            </a:r>
            <a:r>
              <a:rPr lang="en-US" sz="1600" dirty="0">
                <a:solidFill>
                  <a:srgbClr val="004D4C"/>
                </a:solidFill>
                <a:latin typeface="Source Sans Pro"/>
                <a:ea typeface="Source Sans Pro"/>
                <a:cs typeface="Source Sans Pro"/>
                <a:sym typeface="Source Sans Pro"/>
              </a:rPr>
              <a:t> </a:t>
            </a:r>
            <a:r>
              <a:rPr lang="en-US" sz="1600" b="1" dirty="0">
                <a:solidFill>
                  <a:srgbClr val="004D4C"/>
                </a:solidFill>
                <a:latin typeface="Source Sans Pro"/>
                <a:ea typeface="Source Sans Pro"/>
                <a:cs typeface="Source Sans Pro"/>
                <a:sym typeface="Source Sans Pro"/>
              </a:rPr>
              <a:t>OUTCOMES</a:t>
            </a:r>
            <a:r>
              <a:rPr lang="en-US" sz="1600" dirty="0">
                <a:solidFill>
                  <a:srgbClr val="004D4C"/>
                </a:solidFill>
                <a:latin typeface="Source Sans Pro"/>
                <a:ea typeface="Source Sans Pro"/>
                <a:cs typeface="Source Sans Pro"/>
                <a:sym typeface="Source Sans Pro"/>
              </a:rPr>
              <a:t> – not output, explanatory, efficiency, or quality metrics</a:t>
            </a:r>
          </a:p>
          <a:p>
            <a:pPr marL="171450" indent="-171450" defTabSz="457200">
              <a:lnSpc>
                <a:spcPct val="100000"/>
              </a:lnSpc>
              <a:spcBef>
                <a:spcPts val="600"/>
              </a:spcBef>
              <a:buClr>
                <a:srgbClr val="D67A00"/>
              </a:buClr>
              <a:buSzPct val="100000"/>
              <a:buFont typeface="Wingdings" panose="05000000000000000000" pitchFamily="2" charset="2"/>
              <a:buChar char="v"/>
              <a:tabLst>
                <a:tab pos="182880" algn="l"/>
              </a:tabLst>
            </a:pPr>
            <a:r>
              <a:rPr lang="en-US" sz="1600" dirty="0">
                <a:solidFill>
                  <a:srgbClr val="004D4C"/>
                </a:solidFill>
                <a:latin typeface="Source Sans Pro"/>
                <a:ea typeface="Source Sans Pro"/>
                <a:cs typeface="Source Sans Pro"/>
                <a:sym typeface="Source Sans Pro"/>
              </a:rPr>
              <a:t>Expenditure of annual funding to the maximum ability of the agency</a:t>
            </a:r>
          </a:p>
        </p:txBody>
      </p:sp>
      <p:pic>
        <p:nvPicPr>
          <p:cNvPr id="121" name="Google Shape;121;p19">
            <a:extLst>
              <a:ext uri="{FF2B5EF4-FFF2-40B4-BE49-F238E27FC236}">
                <a16:creationId xmlns:a16="http://schemas.microsoft.com/office/drawing/2014/main" id="{EEFE443C-CB88-6DED-D931-1CDB6BBED415}"/>
              </a:ext>
            </a:extLst>
          </p:cNvPr>
          <p:cNvPicPr preferRelativeResize="0"/>
          <p:nvPr/>
        </p:nvPicPr>
        <p:blipFill>
          <a:blip r:embed="rId4">
            <a:alphaModFix/>
          </a:blip>
          <a:stretch>
            <a:fillRect/>
          </a:stretch>
        </p:blipFill>
        <p:spPr>
          <a:xfrm>
            <a:off x="44205" y="882866"/>
            <a:ext cx="267493" cy="265449"/>
          </a:xfrm>
          <a:prstGeom prst="rect">
            <a:avLst/>
          </a:prstGeom>
          <a:noFill/>
          <a:ln>
            <a:noFill/>
          </a:ln>
        </p:spPr>
      </p:pic>
      <p:sp>
        <p:nvSpPr>
          <p:cNvPr id="122" name="Google Shape;122;p19">
            <a:extLst>
              <a:ext uri="{FF2B5EF4-FFF2-40B4-BE49-F238E27FC236}">
                <a16:creationId xmlns:a16="http://schemas.microsoft.com/office/drawing/2014/main" id="{1A67237A-466F-66D9-90F5-3EF1FA834F51}"/>
              </a:ext>
            </a:extLst>
          </p:cNvPr>
          <p:cNvSpPr txBox="1">
            <a:spLocks noGrp="1"/>
          </p:cNvSpPr>
          <p:nvPr>
            <p:ph type="body" idx="1"/>
          </p:nvPr>
        </p:nvSpPr>
        <p:spPr>
          <a:xfrm>
            <a:off x="311698" y="729239"/>
            <a:ext cx="5689855" cy="918121"/>
          </a:xfrm>
          <a:prstGeom prst="rect">
            <a:avLst/>
          </a:prstGeom>
        </p:spPr>
        <p:txBody>
          <a:bodyPr spcFirstLastPara="1" wrap="square" lIns="91425" tIns="91425" rIns="91425" bIns="91425" anchor="t" anchorCtr="0">
            <a:noAutofit/>
          </a:bodyPr>
          <a:lstStyle/>
          <a:p>
            <a:pPr marL="0" marR="279400" lvl="0" indent="0" rtl="0">
              <a:spcBef>
                <a:spcPts val="800"/>
              </a:spcBef>
              <a:spcAft>
                <a:spcPts val="0"/>
              </a:spcAft>
              <a:buSzPts val="1100"/>
              <a:buNone/>
            </a:pPr>
            <a:r>
              <a:rPr lang="en-US" sz="1400" b="1" dirty="0">
                <a:solidFill>
                  <a:srgbClr val="D67A00"/>
                </a:solidFill>
                <a:latin typeface="Source Sans Pro"/>
                <a:ea typeface="Source Sans Pro"/>
                <a:cs typeface="Source Sans Pro"/>
                <a:sym typeface="Source Sans Pro"/>
              </a:rPr>
              <a:t>GRO Appropriations are 3-year appropriations from the GRO expendable trust with the purpose of piloting new programs to determine effectiveness before including funding for new programs in agency base operating budgets</a:t>
            </a:r>
            <a:endParaRPr sz="1400" b="1" dirty="0">
              <a:solidFill>
                <a:srgbClr val="D67A00"/>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sp>
        <p:nvSpPr>
          <p:cNvPr id="124" name="Google Shape;124;p19">
            <a:extLst>
              <a:ext uri="{FF2B5EF4-FFF2-40B4-BE49-F238E27FC236}">
                <a16:creationId xmlns:a16="http://schemas.microsoft.com/office/drawing/2014/main" id="{C0EE7582-CF9D-797D-1187-BEC7123443A5}"/>
              </a:ext>
            </a:extLst>
          </p:cNvPr>
          <p:cNvSpPr txBox="1">
            <a:spLocks noGrp="1"/>
          </p:cNvSpPr>
          <p:nvPr>
            <p:ph type="body" idx="1"/>
          </p:nvPr>
        </p:nvSpPr>
        <p:spPr>
          <a:xfrm>
            <a:off x="44205" y="2072705"/>
            <a:ext cx="5595900" cy="482014"/>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US" sz="2500" b="1" dirty="0">
                <a:solidFill>
                  <a:srgbClr val="004D4C"/>
                </a:solidFill>
                <a:latin typeface="Source Sans Pro"/>
                <a:ea typeface="Source Sans Pro"/>
                <a:cs typeface="Source Sans Pro"/>
                <a:sym typeface="Source Sans Pro"/>
              </a:rPr>
              <a:t>Measuring Success in GRO</a:t>
            </a:r>
            <a:endParaRPr sz="2500" b="1" dirty="0">
              <a:solidFill>
                <a:srgbClr val="004D4C"/>
              </a:solidFill>
              <a:latin typeface="Source Sans Pro"/>
              <a:ea typeface="Source Sans Pro"/>
              <a:cs typeface="Source Sans Pro"/>
              <a:sym typeface="Source Sans Pro"/>
            </a:endParaRPr>
          </a:p>
        </p:txBody>
      </p:sp>
      <p:pic>
        <p:nvPicPr>
          <p:cNvPr id="125" name="Google Shape;125;p19">
            <a:extLst>
              <a:ext uri="{FF2B5EF4-FFF2-40B4-BE49-F238E27FC236}">
                <a16:creationId xmlns:a16="http://schemas.microsoft.com/office/drawing/2014/main" id="{34FE1ADE-D9A4-8A8F-2BFD-32559805A3B2}"/>
              </a:ext>
            </a:extLst>
          </p:cNvPr>
          <p:cNvPicPr preferRelativeResize="0"/>
          <p:nvPr/>
        </p:nvPicPr>
        <p:blipFill rotWithShape="1">
          <a:blip r:embed="rId5">
            <a:alphaModFix/>
          </a:blip>
          <a:srcRect l="51376" t="-1650" b="1649"/>
          <a:stretch/>
        </p:blipFill>
        <p:spPr>
          <a:xfrm>
            <a:off x="0" y="445025"/>
            <a:ext cx="1000501" cy="260400"/>
          </a:xfrm>
          <a:prstGeom prst="rect">
            <a:avLst/>
          </a:prstGeom>
          <a:noFill/>
          <a:ln>
            <a:noFill/>
          </a:ln>
        </p:spPr>
      </p:pic>
      <p:sp>
        <p:nvSpPr>
          <p:cNvPr id="126" name="Google Shape;126;p19">
            <a:extLst>
              <a:ext uri="{FF2B5EF4-FFF2-40B4-BE49-F238E27FC236}">
                <a16:creationId xmlns:a16="http://schemas.microsoft.com/office/drawing/2014/main" id="{64D57631-C741-7563-5E2F-3F3F40DDCD0E}"/>
              </a:ext>
            </a:extLst>
          </p:cNvPr>
          <p:cNvSpPr txBox="1">
            <a:spLocks noGrp="1"/>
          </p:cNvSpPr>
          <p:nvPr>
            <p:ph type="title"/>
          </p:nvPr>
        </p:nvSpPr>
        <p:spPr>
          <a:xfrm>
            <a:off x="1049649" y="376775"/>
            <a:ext cx="4761587" cy="39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891"/>
              <a:buNone/>
            </a:pPr>
            <a:r>
              <a:rPr lang="en" sz="1818" dirty="0">
                <a:solidFill>
                  <a:srgbClr val="004D4C"/>
                </a:solidFill>
                <a:latin typeface="PT Serif"/>
                <a:ea typeface="PT Serif"/>
                <a:cs typeface="PT Serif"/>
                <a:sym typeface="PT Serif"/>
              </a:rPr>
              <a:t>Government Results and Opportunity (GRO)</a:t>
            </a:r>
            <a:endParaRPr sz="1818" dirty="0">
              <a:solidFill>
                <a:srgbClr val="004D4C"/>
              </a:solidFill>
              <a:latin typeface="PT Serif"/>
              <a:ea typeface="PT Serif"/>
              <a:cs typeface="PT Serif"/>
              <a:sym typeface="PT Serif"/>
            </a:endParaRPr>
          </a:p>
        </p:txBody>
      </p:sp>
      <p:sp>
        <p:nvSpPr>
          <p:cNvPr id="127" name="Google Shape;127;p19">
            <a:extLst>
              <a:ext uri="{FF2B5EF4-FFF2-40B4-BE49-F238E27FC236}">
                <a16:creationId xmlns:a16="http://schemas.microsoft.com/office/drawing/2014/main" id="{BC70C615-A9F9-815E-EFAF-3D512A9FB152}"/>
              </a:ext>
            </a:extLst>
          </p:cNvPr>
          <p:cNvSpPr/>
          <p:nvPr/>
        </p:nvSpPr>
        <p:spPr>
          <a:xfrm>
            <a:off x="7350450" y="4562600"/>
            <a:ext cx="1789349" cy="5109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8" name="Google Shape;128;p19">
            <a:extLst>
              <a:ext uri="{FF2B5EF4-FFF2-40B4-BE49-F238E27FC236}">
                <a16:creationId xmlns:a16="http://schemas.microsoft.com/office/drawing/2014/main" id="{FBB3F165-F0E7-6DAB-A152-DEA52FB6F5FA}"/>
              </a:ext>
            </a:extLst>
          </p:cNvPr>
          <p:cNvPicPr preferRelativeResize="0"/>
          <p:nvPr/>
        </p:nvPicPr>
        <p:blipFill>
          <a:blip r:embed="rId6">
            <a:alphaModFix/>
          </a:blip>
          <a:stretch>
            <a:fillRect/>
          </a:stretch>
        </p:blipFill>
        <p:spPr>
          <a:xfrm>
            <a:off x="7386876" y="4562600"/>
            <a:ext cx="1654093" cy="534600"/>
          </a:xfrm>
          <a:prstGeom prst="rect">
            <a:avLst/>
          </a:prstGeom>
          <a:noFill/>
          <a:ln>
            <a:noFill/>
          </a:ln>
        </p:spPr>
      </p:pic>
    </p:spTree>
    <p:extLst>
      <p:ext uri="{BB962C8B-B14F-4D97-AF65-F5344CB8AC3E}">
        <p14:creationId xmlns:p14="http://schemas.microsoft.com/office/powerpoint/2010/main" val="3403680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a:extLst>
            <a:ext uri="{FF2B5EF4-FFF2-40B4-BE49-F238E27FC236}">
              <a16:creationId xmlns:a16="http://schemas.microsoft.com/office/drawing/2014/main" id="{263E519F-942E-68B1-081D-CAC2B00636F9}"/>
            </a:ext>
          </a:extLst>
        </p:cNvPr>
        <p:cNvGrpSpPr/>
        <p:nvPr/>
      </p:nvGrpSpPr>
      <p:grpSpPr>
        <a:xfrm>
          <a:off x="0" y="0"/>
          <a:ext cx="0" cy="0"/>
          <a:chOff x="0" y="0"/>
          <a:chExt cx="0" cy="0"/>
        </a:xfrm>
      </p:grpSpPr>
      <p:pic>
        <p:nvPicPr>
          <p:cNvPr id="118" name="Google Shape;118;p19">
            <a:extLst>
              <a:ext uri="{FF2B5EF4-FFF2-40B4-BE49-F238E27FC236}">
                <a16:creationId xmlns:a16="http://schemas.microsoft.com/office/drawing/2014/main" id="{BB4EA08E-1378-E102-D9FB-5355AB6E0F87}"/>
              </a:ext>
            </a:extLst>
          </p:cNvPr>
          <p:cNvPicPr preferRelativeResize="0"/>
          <p:nvPr/>
        </p:nvPicPr>
        <p:blipFill>
          <a:blip r:embed="rId3">
            <a:alphaModFix/>
          </a:blip>
          <a:stretch>
            <a:fillRect/>
          </a:stretch>
        </p:blipFill>
        <p:spPr>
          <a:xfrm>
            <a:off x="5815438" y="705425"/>
            <a:ext cx="3328562" cy="4438077"/>
          </a:xfrm>
          <a:prstGeom prst="rect">
            <a:avLst/>
          </a:prstGeom>
          <a:noFill/>
          <a:ln>
            <a:noFill/>
          </a:ln>
        </p:spPr>
      </p:pic>
      <p:cxnSp>
        <p:nvCxnSpPr>
          <p:cNvPr id="119" name="Google Shape;119;p19">
            <a:extLst>
              <a:ext uri="{FF2B5EF4-FFF2-40B4-BE49-F238E27FC236}">
                <a16:creationId xmlns:a16="http://schemas.microsoft.com/office/drawing/2014/main" id="{F2A03BBD-8424-E31C-B5E1-B543EFBCD425}"/>
              </a:ext>
            </a:extLst>
          </p:cNvPr>
          <p:cNvCxnSpPr/>
          <p:nvPr/>
        </p:nvCxnSpPr>
        <p:spPr>
          <a:xfrm>
            <a:off x="311700" y="4829900"/>
            <a:ext cx="8828100" cy="0"/>
          </a:xfrm>
          <a:prstGeom prst="straightConnector1">
            <a:avLst/>
          </a:prstGeom>
          <a:noFill/>
          <a:ln w="38100" cap="flat" cmpd="sng">
            <a:solidFill>
              <a:srgbClr val="004D4C"/>
            </a:solidFill>
            <a:prstDash val="solid"/>
            <a:round/>
            <a:headEnd type="none" w="med" len="med"/>
            <a:tailEnd type="none" w="med" len="med"/>
          </a:ln>
        </p:spPr>
      </p:cxnSp>
      <p:sp>
        <p:nvSpPr>
          <p:cNvPr id="120" name="Google Shape;120;p19">
            <a:extLst>
              <a:ext uri="{FF2B5EF4-FFF2-40B4-BE49-F238E27FC236}">
                <a16:creationId xmlns:a16="http://schemas.microsoft.com/office/drawing/2014/main" id="{F33C3C8E-AFC8-1992-AAB4-BA9235461CCC}"/>
              </a:ext>
            </a:extLst>
          </p:cNvPr>
          <p:cNvSpPr txBox="1">
            <a:spLocks noGrp="1"/>
          </p:cNvSpPr>
          <p:nvPr>
            <p:ph type="body" idx="1"/>
          </p:nvPr>
        </p:nvSpPr>
        <p:spPr>
          <a:xfrm>
            <a:off x="181428" y="1500363"/>
            <a:ext cx="5371231" cy="2446764"/>
          </a:xfrm>
          <a:prstGeom prst="rect">
            <a:avLst/>
          </a:prstGeom>
        </p:spPr>
        <p:txBody>
          <a:bodyPr spcFirstLastPara="1" wrap="square" lIns="91425" tIns="91425" rIns="91425" bIns="91425" anchor="t" anchorCtr="0">
            <a:noAutofit/>
          </a:bodyPr>
          <a:lstStyle/>
          <a:p>
            <a:pPr marL="0" indent="0" defTabSz="457200">
              <a:lnSpc>
                <a:spcPct val="100000"/>
              </a:lnSpc>
              <a:spcBef>
                <a:spcPts val="600"/>
              </a:spcBef>
              <a:buClr>
                <a:srgbClr val="D67A00"/>
              </a:buClr>
              <a:buSzPct val="100000"/>
              <a:buNone/>
              <a:tabLst>
                <a:tab pos="182880" algn="l"/>
              </a:tabLst>
            </a:pPr>
            <a:r>
              <a:rPr lang="en-US" sz="1600" dirty="0">
                <a:solidFill>
                  <a:srgbClr val="004D4C"/>
                </a:solidFill>
                <a:latin typeface="Source Sans Pro"/>
                <a:ea typeface="Source Sans Pro"/>
                <a:cs typeface="Source Sans Pro"/>
                <a:sym typeface="Source Sans Pro"/>
              </a:rPr>
              <a:t>Agencies with GRO appropriations will need to track their GRO performance measures outside of BFM</a:t>
            </a:r>
          </a:p>
          <a:p>
            <a:pPr marL="0" indent="0" defTabSz="457200">
              <a:lnSpc>
                <a:spcPct val="100000"/>
              </a:lnSpc>
              <a:spcBef>
                <a:spcPts val="600"/>
              </a:spcBef>
              <a:buClr>
                <a:srgbClr val="D67A00"/>
              </a:buClr>
              <a:buSzPct val="100000"/>
              <a:buNone/>
              <a:tabLst>
                <a:tab pos="182880" algn="l"/>
              </a:tabLst>
            </a:pPr>
            <a:r>
              <a:rPr lang="en-US" sz="1600" dirty="0">
                <a:solidFill>
                  <a:srgbClr val="004D4C"/>
                </a:solidFill>
                <a:latin typeface="Source Sans Pro"/>
                <a:ea typeface="Source Sans Pro"/>
                <a:cs typeface="Source Sans Pro"/>
                <a:sym typeface="Source Sans Pro"/>
              </a:rPr>
              <a:t>	</a:t>
            </a:r>
          </a:p>
          <a:p>
            <a:pPr marL="0" indent="0" defTabSz="457200">
              <a:lnSpc>
                <a:spcPct val="100000"/>
              </a:lnSpc>
              <a:spcBef>
                <a:spcPts val="600"/>
              </a:spcBef>
              <a:buClr>
                <a:srgbClr val="D67A00"/>
              </a:buClr>
              <a:buSzPct val="100000"/>
              <a:buNone/>
              <a:tabLst>
                <a:tab pos="182880" algn="l"/>
              </a:tabLst>
            </a:pPr>
            <a:endParaRPr lang="en-US" sz="1600" dirty="0">
              <a:solidFill>
                <a:srgbClr val="004D4C"/>
              </a:solidFill>
              <a:latin typeface="Source Sans Pro"/>
              <a:ea typeface="Source Sans Pro"/>
              <a:cs typeface="Source Sans Pro"/>
              <a:sym typeface="Source Sans Pro"/>
            </a:endParaRPr>
          </a:p>
          <a:p>
            <a:pPr marL="0" indent="0" defTabSz="457200">
              <a:lnSpc>
                <a:spcPct val="100000"/>
              </a:lnSpc>
              <a:spcBef>
                <a:spcPts val="600"/>
              </a:spcBef>
              <a:buClr>
                <a:srgbClr val="D67A00"/>
              </a:buClr>
              <a:buSzPct val="100000"/>
              <a:buNone/>
              <a:tabLst>
                <a:tab pos="182880" algn="l"/>
              </a:tabLst>
            </a:pPr>
            <a:r>
              <a:rPr lang="en-US" sz="1600" dirty="0">
                <a:solidFill>
                  <a:srgbClr val="004D4C"/>
                </a:solidFill>
                <a:latin typeface="Source Sans Pro"/>
                <a:ea typeface="Source Sans Pro"/>
                <a:cs typeface="Source Sans Pro"/>
                <a:sym typeface="Source Sans Pro"/>
              </a:rPr>
              <a:t>These measures are not being entered in BFM due to being project-based as opposed to P-code-based</a:t>
            </a:r>
          </a:p>
        </p:txBody>
      </p:sp>
      <p:sp>
        <p:nvSpPr>
          <p:cNvPr id="124" name="Google Shape;124;p19">
            <a:extLst>
              <a:ext uri="{FF2B5EF4-FFF2-40B4-BE49-F238E27FC236}">
                <a16:creationId xmlns:a16="http://schemas.microsoft.com/office/drawing/2014/main" id="{77108690-0A4A-7CBA-2FF5-B690B2057CC8}"/>
              </a:ext>
            </a:extLst>
          </p:cNvPr>
          <p:cNvSpPr txBox="1">
            <a:spLocks noGrp="1"/>
          </p:cNvSpPr>
          <p:nvPr>
            <p:ph type="body" idx="1"/>
          </p:nvPr>
        </p:nvSpPr>
        <p:spPr>
          <a:xfrm>
            <a:off x="69094" y="896012"/>
            <a:ext cx="5595900" cy="482014"/>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US" sz="2500" b="1" dirty="0">
                <a:solidFill>
                  <a:srgbClr val="004D4C"/>
                </a:solidFill>
                <a:latin typeface="Source Sans Pro"/>
                <a:ea typeface="Source Sans Pro"/>
                <a:cs typeface="Source Sans Pro"/>
                <a:sym typeface="Source Sans Pro"/>
              </a:rPr>
              <a:t>GRO Performance Measures</a:t>
            </a:r>
            <a:endParaRPr sz="2500" b="1" dirty="0">
              <a:solidFill>
                <a:srgbClr val="004D4C"/>
              </a:solidFill>
              <a:latin typeface="Source Sans Pro"/>
              <a:ea typeface="Source Sans Pro"/>
              <a:cs typeface="Source Sans Pro"/>
              <a:sym typeface="Source Sans Pro"/>
            </a:endParaRPr>
          </a:p>
        </p:txBody>
      </p:sp>
      <p:pic>
        <p:nvPicPr>
          <p:cNvPr id="125" name="Google Shape;125;p19">
            <a:extLst>
              <a:ext uri="{FF2B5EF4-FFF2-40B4-BE49-F238E27FC236}">
                <a16:creationId xmlns:a16="http://schemas.microsoft.com/office/drawing/2014/main" id="{127CCC6A-4D36-8254-7DE2-BCEEEF013A1C}"/>
              </a:ext>
            </a:extLst>
          </p:cNvPr>
          <p:cNvPicPr preferRelativeResize="0"/>
          <p:nvPr/>
        </p:nvPicPr>
        <p:blipFill rotWithShape="1">
          <a:blip r:embed="rId4">
            <a:alphaModFix/>
          </a:blip>
          <a:srcRect l="51376" t="-1650" b="1649"/>
          <a:stretch/>
        </p:blipFill>
        <p:spPr>
          <a:xfrm>
            <a:off x="0" y="445025"/>
            <a:ext cx="1000501" cy="260400"/>
          </a:xfrm>
          <a:prstGeom prst="rect">
            <a:avLst/>
          </a:prstGeom>
          <a:noFill/>
          <a:ln>
            <a:noFill/>
          </a:ln>
        </p:spPr>
      </p:pic>
      <p:sp>
        <p:nvSpPr>
          <p:cNvPr id="126" name="Google Shape;126;p19">
            <a:extLst>
              <a:ext uri="{FF2B5EF4-FFF2-40B4-BE49-F238E27FC236}">
                <a16:creationId xmlns:a16="http://schemas.microsoft.com/office/drawing/2014/main" id="{897082F5-FE40-2AFC-35F9-FB0A397AE9BD}"/>
              </a:ext>
            </a:extLst>
          </p:cNvPr>
          <p:cNvSpPr txBox="1">
            <a:spLocks noGrp="1"/>
          </p:cNvSpPr>
          <p:nvPr>
            <p:ph type="title"/>
          </p:nvPr>
        </p:nvSpPr>
        <p:spPr>
          <a:xfrm>
            <a:off x="1049649" y="376775"/>
            <a:ext cx="4761587" cy="39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891"/>
              <a:buNone/>
            </a:pPr>
            <a:r>
              <a:rPr lang="en" sz="1818" dirty="0">
                <a:solidFill>
                  <a:srgbClr val="004D4C"/>
                </a:solidFill>
                <a:latin typeface="PT Serif"/>
                <a:ea typeface="PT Serif"/>
                <a:cs typeface="PT Serif"/>
                <a:sym typeface="PT Serif"/>
              </a:rPr>
              <a:t>Government Results and Opportunity (GRO)</a:t>
            </a:r>
            <a:endParaRPr sz="1818" dirty="0">
              <a:solidFill>
                <a:srgbClr val="004D4C"/>
              </a:solidFill>
              <a:latin typeface="PT Serif"/>
              <a:ea typeface="PT Serif"/>
              <a:cs typeface="PT Serif"/>
              <a:sym typeface="PT Serif"/>
            </a:endParaRPr>
          </a:p>
        </p:txBody>
      </p:sp>
      <p:sp>
        <p:nvSpPr>
          <p:cNvPr id="127" name="Google Shape;127;p19">
            <a:extLst>
              <a:ext uri="{FF2B5EF4-FFF2-40B4-BE49-F238E27FC236}">
                <a16:creationId xmlns:a16="http://schemas.microsoft.com/office/drawing/2014/main" id="{FAE5081A-CA80-F738-F8F1-EAB8795CB545}"/>
              </a:ext>
            </a:extLst>
          </p:cNvPr>
          <p:cNvSpPr/>
          <p:nvPr/>
        </p:nvSpPr>
        <p:spPr>
          <a:xfrm>
            <a:off x="7350450" y="4562600"/>
            <a:ext cx="1789349" cy="5109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8" name="Google Shape;128;p19">
            <a:extLst>
              <a:ext uri="{FF2B5EF4-FFF2-40B4-BE49-F238E27FC236}">
                <a16:creationId xmlns:a16="http://schemas.microsoft.com/office/drawing/2014/main" id="{9DA17461-B6D8-8C77-4BF1-8E6ED943C2F3}"/>
              </a:ext>
            </a:extLst>
          </p:cNvPr>
          <p:cNvPicPr preferRelativeResize="0"/>
          <p:nvPr/>
        </p:nvPicPr>
        <p:blipFill>
          <a:blip r:embed="rId5">
            <a:alphaModFix/>
          </a:blip>
          <a:stretch>
            <a:fillRect/>
          </a:stretch>
        </p:blipFill>
        <p:spPr>
          <a:xfrm>
            <a:off x="7386876" y="4562600"/>
            <a:ext cx="1654093" cy="534600"/>
          </a:xfrm>
          <a:prstGeom prst="rect">
            <a:avLst/>
          </a:prstGeom>
          <a:noFill/>
          <a:ln>
            <a:noFill/>
          </a:ln>
        </p:spPr>
      </p:pic>
    </p:spTree>
    <p:extLst>
      <p:ext uri="{BB962C8B-B14F-4D97-AF65-F5344CB8AC3E}">
        <p14:creationId xmlns:p14="http://schemas.microsoft.com/office/powerpoint/2010/main" val="2731371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Bookman Old Style" pitchFamily="18" charset="0"/>
              </a:rPr>
              <a:t>LFC Performance Measures and Reports</a:t>
            </a:r>
          </a:p>
        </p:txBody>
      </p:sp>
      <p:sp>
        <p:nvSpPr>
          <p:cNvPr id="3" name="Subtitle 2"/>
          <p:cNvSpPr>
            <a:spLocks noGrp="1"/>
          </p:cNvSpPr>
          <p:nvPr>
            <p:ph type="subTitle" idx="1"/>
          </p:nvPr>
        </p:nvSpPr>
        <p:spPr>
          <a:xfrm>
            <a:off x="1851103" y="2914650"/>
            <a:ext cx="5455733" cy="1314450"/>
          </a:xfrm>
        </p:spPr>
        <p:txBody>
          <a:bodyPr/>
          <a:lstStyle/>
          <a:p>
            <a:r>
              <a:rPr lang="en-US" dirty="0">
                <a:latin typeface="Bookman Old Style" pitchFamily="18" charset="0"/>
              </a:rPr>
              <a:t>Helen Gaussoin, LFC Analyst</a:t>
            </a:r>
          </a:p>
          <a:p>
            <a:r>
              <a:rPr lang="en-US" dirty="0">
                <a:latin typeface="Bookman Old Style" pitchFamily="18" charset="0"/>
              </a:rPr>
              <a:t>Maggie Klug, LFC Evaluator</a:t>
            </a:r>
          </a:p>
        </p:txBody>
      </p:sp>
      <p:sp>
        <p:nvSpPr>
          <p:cNvPr id="5" name="Rectangle 4"/>
          <p:cNvSpPr/>
          <p:nvPr/>
        </p:nvSpPr>
        <p:spPr>
          <a:xfrm>
            <a:off x="3429000" y="171450"/>
            <a:ext cx="4457700" cy="57150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6" name="Rectangle 5"/>
          <p:cNvSpPr/>
          <p:nvPr/>
        </p:nvSpPr>
        <p:spPr>
          <a:xfrm>
            <a:off x="1257300" y="4857750"/>
            <a:ext cx="6629400" cy="5715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71451"/>
            <a:ext cx="1953442" cy="5715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solidFill>
                  <a:schemeClr val="tx2"/>
                </a:solidFill>
                <a:latin typeface="Bookman Old Style" pitchFamily="18" charset="0"/>
              </a:rPr>
              <a:t>Performance measures and report cards are components of the </a:t>
            </a:r>
            <a:r>
              <a:rPr lang="en-US" sz="1800" i="1" dirty="0">
                <a:solidFill>
                  <a:schemeClr val="tx2"/>
                </a:solidFill>
                <a:latin typeface="Bookman Old Style" pitchFamily="18" charset="0"/>
              </a:rPr>
              <a:t>Legislating for Results </a:t>
            </a:r>
            <a:r>
              <a:rPr lang="en-US" sz="1800" dirty="0">
                <a:solidFill>
                  <a:schemeClr val="tx2"/>
                </a:solidFill>
                <a:latin typeface="Bookman Old Style" pitchFamily="18" charset="0"/>
              </a:rPr>
              <a:t>framework.</a:t>
            </a: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14450" y="4400550"/>
            <a:ext cx="869924" cy="514350"/>
          </a:xfrm>
        </p:spPr>
      </p:pic>
      <p:sp>
        <p:nvSpPr>
          <p:cNvPr id="5" name="Rectangle 4"/>
          <p:cNvSpPr/>
          <p:nvPr/>
        </p:nvSpPr>
        <p:spPr>
          <a:xfrm>
            <a:off x="2286000" y="4857750"/>
            <a:ext cx="5372100" cy="5715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6" name="Slide Number Placeholder 5"/>
          <p:cNvSpPr>
            <a:spLocks noGrp="1"/>
          </p:cNvSpPr>
          <p:nvPr>
            <p:ph type="sldNum" sz="quarter" idx="12"/>
          </p:nvPr>
        </p:nvSpPr>
        <p:spPr>
          <a:xfrm>
            <a:off x="6286500" y="4767263"/>
            <a:ext cx="1600200" cy="273844"/>
          </a:xfrm>
        </p:spPr>
        <p:txBody>
          <a:bodyPr/>
          <a:lstStyle/>
          <a:p>
            <a:pPr defTabSz="685800">
              <a:buClrTx/>
            </a:pPr>
            <a:fld id="{50DC08D4-96E3-4F4B-A772-7FCCF4DFAE94}" type="slidenum">
              <a:rPr lang="en-US" kern="1200">
                <a:solidFill>
                  <a:prstClr val="black">
                    <a:tint val="75000"/>
                  </a:prstClr>
                </a:solidFill>
                <a:latin typeface="Calibri"/>
                <a:ea typeface="+mn-ea"/>
                <a:cs typeface="+mn-cs"/>
              </a:rPr>
              <a:pPr defTabSz="685800">
                <a:buClrTx/>
              </a:pPr>
              <a:t>16</a:t>
            </a:fld>
            <a:endParaRPr lang="en-US" kern="1200" dirty="0">
              <a:solidFill>
                <a:prstClr val="black">
                  <a:tint val="75000"/>
                </a:prstClr>
              </a:solidFill>
              <a:latin typeface="Calibri"/>
              <a:ea typeface="+mn-ea"/>
              <a:cs typeface="+mn-cs"/>
            </a:endParaRPr>
          </a:p>
        </p:txBody>
      </p:sp>
      <p:sp>
        <p:nvSpPr>
          <p:cNvPr id="7" name="Rectangle 6"/>
          <p:cNvSpPr/>
          <p:nvPr/>
        </p:nvSpPr>
        <p:spPr>
          <a:xfrm>
            <a:off x="1257300" y="1085850"/>
            <a:ext cx="6629400" cy="5715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3" name="TextBox 2"/>
          <p:cNvSpPr txBox="1"/>
          <p:nvPr/>
        </p:nvSpPr>
        <p:spPr>
          <a:xfrm>
            <a:off x="4670064" y="1143194"/>
            <a:ext cx="3216636" cy="3970318"/>
          </a:xfrm>
          <a:prstGeom prst="rect">
            <a:avLst/>
          </a:prstGeom>
          <a:noFill/>
        </p:spPr>
        <p:txBody>
          <a:bodyPr wrap="square" rtlCol="0">
            <a:spAutoFit/>
          </a:bodyPr>
          <a:lstStyle/>
          <a:p>
            <a:pPr defTabSz="685800">
              <a:buClrTx/>
            </a:pPr>
            <a:r>
              <a:rPr lang="en-US" sz="1200" b="1" i="1" kern="1200" dirty="0">
                <a:solidFill>
                  <a:prstClr val="black"/>
                </a:solidFill>
                <a:latin typeface="Times New Roman" panose="02020603050405020304" pitchFamily="18" charset="0"/>
                <a:ea typeface="+mn-ea"/>
                <a:cs typeface="+mn-cs"/>
              </a:rPr>
              <a:t>Identify priority areas and performance. </a:t>
            </a:r>
            <a:r>
              <a:rPr lang="en-US" sz="1200" kern="1200" dirty="0">
                <a:solidFill>
                  <a:prstClr val="black"/>
                </a:solidFill>
                <a:latin typeface="Times New Roman" panose="02020603050405020304" pitchFamily="18" charset="0"/>
                <a:ea typeface="+mn-ea"/>
                <a:cs typeface="+mn-cs"/>
              </a:rPr>
              <a:t>Performance data helps highlight the need for additional attention through the budget process. </a:t>
            </a:r>
          </a:p>
          <a:p>
            <a:pPr defTabSz="685800">
              <a:buClrTx/>
            </a:pPr>
            <a:r>
              <a:rPr lang="en-US" sz="1200" b="1" i="1" kern="1200" dirty="0">
                <a:solidFill>
                  <a:prstClr val="black"/>
                </a:solidFill>
                <a:latin typeface="Times New Roman" panose="02020603050405020304" pitchFamily="18" charset="0"/>
                <a:ea typeface="+mn-ea"/>
                <a:cs typeface="+mn-cs"/>
              </a:rPr>
              <a:t>Review program inventory and effectiveness. </a:t>
            </a:r>
            <a:r>
              <a:rPr lang="en-US" sz="1200" kern="1200" dirty="0">
                <a:solidFill>
                  <a:prstClr val="black"/>
                </a:solidFill>
                <a:latin typeface="Times New Roman" panose="02020603050405020304" pitchFamily="18" charset="0"/>
                <a:ea typeface="+mn-ea"/>
                <a:cs typeface="+mn-cs"/>
              </a:rPr>
              <a:t>A systematic review of the evidence, either through research or performance data, on the effectiveness of these activities can identify whether agencies are spending money on what works.</a:t>
            </a:r>
          </a:p>
          <a:p>
            <a:pPr defTabSz="685800">
              <a:buClrTx/>
            </a:pPr>
            <a:r>
              <a:rPr lang="en-US" sz="1200" b="1" i="1" kern="1200" dirty="0">
                <a:solidFill>
                  <a:prstClr val="black"/>
                </a:solidFill>
                <a:latin typeface="Times New Roman" panose="02020603050405020304" pitchFamily="18" charset="0"/>
                <a:ea typeface="+mn-ea"/>
                <a:cs typeface="+mn-cs"/>
              </a:rPr>
              <a:t>Develop Budget. </a:t>
            </a:r>
            <a:r>
              <a:rPr lang="en-US" sz="1200" kern="1200" dirty="0">
                <a:solidFill>
                  <a:prstClr val="black"/>
                </a:solidFill>
                <a:latin typeface="Times New Roman" panose="02020603050405020304" pitchFamily="18" charset="0"/>
                <a:ea typeface="+mn-ea"/>
                <a:cs typeface="+mn-cs"/>
              </a:rPr>
              <a:t>Evidence of program effectiveness is incorporated into the budget process with the intent to move money toward programs likely to work.</a:t>
            </a:r>
          </a:p>
          <a:p>
            <a:pPr defTabSz="685800">
              <a:buClrTx/>
            </a:pPr>
            <a:r>
              <a:rPr lang="en-US" sz="1200" b="1" i="1" kern="1200" dirty="0">
                <a:solidFill>
                  <a:prstClr val="black"/>
                </a:solidFill>
                <a:latin typeface="Times New Roman" panose="02020603050405020304" pitchFamily="18" charset="0"/>
                <a:ea typeface="+mn-ea"/>
                <a:cs typeface="+mn-cs"/>
              </a:rPr>
              <a:t>Implementation Oversight. </a:t>
            </a:r>
            <a:r>
              <a:rPr lang="en-US" sz="1200" kern="1200" dirty="0">
                <a:solidFill>
                  <a:prstClr val="black"/>
                </a:solidFill>
                <a:latin typeface="Times New Roman" panose="02020603050405020304" pitchFamily="18" charset="0"/>
                <a:ea typeface="+mn-ea"/>
                <a:cs typeface="+mn-cs"/>
              </a:rPr>
              <a:t>Performance reports (report cards) and other tools are used to ensure programs are effectively implemented to ensure the taxpayers’ investment is protected.</a:t>
            </a:r>
          </a:p>
          <a:p>
            <a:pPr defTabSz="685800">
              <a:buClrTx/>
            </a:pPr>
            <a:r>
              <a:rPr lang="en-US" sz="1200" b="1" i="1" kern="1200" dirty="0">
                <a:solidFill>
                  <a:prstClr val="black"/>
                </a:solidFill>
                <a:latin typeface="Times New Roman" panose="02020603050405020304" pitchFamily="18" charset="0"/>
                <a:ea typeface="+mn-ea"/>
                <a:cs typeface="+mn-cs"/>
              </a:rPr>
              <a:t>Outcome Monitoring. </a:t>
            </a:r>
            <a:r>
              <a:rPr lang="en-US" sz="1200" kern="1200" dirty="0">
                <a:solidFill>
                  <a:prstClr val="black"/>
                </a:solidFill>
                <a:latin typeface="Times New Roman" panose="02020603050405020304" pitchFamily="18" charset="0"/>
                <a:ea typeface="+mn-ea"/>
                <a:cs typeface="+mn-cs"/>
              </a:rPr>
              <a:t>A combination of performance reports and program evaluations assess whether programs are achieving desired results. </a:t>
            </a:r>
            <a:endParaRPr lang="en-US" sz="1200" kern="1200" dirty="0">
              <a:solidFill>
                <a:prstClr val="black"/>
              </a:solidFill>
              <a:latin typeface="Georgia" panose="02040502050405020303" pitchFamily="18" charset="0"/>
              <a:ea typeface="+mn-ea"/>
              <a:cs typeface="+mn-cs"/>
            </a:endParaRPr>
          </a:p>
        </p:txBody>
      </p:sp>
      <p:pic>
        <p:nvPicPr>
          <p:cNvPr id="11" name="Picture 10" descr="A diagram of a framework&#10;&#10;Description automatically generated with low confidence">
            <a:extLst>
              <a:ext uri="{FF2B5EF4-FFF2-40B4-BE49-F238E27FC236}">
                <a16:creationId xmlns:a16="http://schemas.microsoft.com/office/drawing/2014/main" id="{54235084-8FE9-B04E-A791-85EFF98D671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57300" y="1114426"/>
            <a:ext cx="3412764" cy="32861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solidFill>
                  <a:schemeClr val="tx2"/>
                </a:solidFill>
                <a:latin typeface="Bookman Old Style" pitchFamily="18" charset="0"/>
              </a:rPr>
              <a:t>Performance data can help improve policy development and budgeting.</a:t>
            </a: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14450" y="4400550"/>
            <a:ext cx="869924" cy="514350"/>
          </a:xfrm>
        </p:spPr>
      </p:pic>
      <p:sp>
        <p:nvSpPr>
          <p:cNvPr id="5" name="Rectangle 4"/>
          <p:cNvSpPr/>
          <p:nvPr/>
        </p:nvSpPr>
        <p:spPr>
          <a:xfrm>
            <a:off x="2286000" y="4857750"/>
            <a:ext cx="5372100" cy="5715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6" name="Slide Number Placeholder 5"/>
          <p:cNvSpPr>
            <a:spLocks noGrp="1"/>
          </p:cNvSpPr>
          <p:nvPr>
            <p:ph type="sldNum" sz="quarter" idx="12"/>
          </p:nvPr>
        </p:nvSpPr>
        <p:spPr>
          <a:xfrm>
            <a:off x="6286500" y="4767263"/>
            <a:ext cx="1600200" cy="273844"/>
          </a:xfrm>
        </p:spPr>
        <p:txBody>
          <a:bodyPr/>
          <a:lstStyle/>
          <a:p>
            <a:pPr defTabSz="685800">
              <a:buClrTx/>
            </a:pPr>
            <a:fld id="{50DC08D4-96E3-4F4B-A772-7FCCF4DFAE94}" type="slidenum">
              <a:rPr lang="en-US" kern="1200">
                <a:solidFill>
                  <a:prstClr val="black">
                    <a:tint val="75000"/>
                  </a:prstClr>
                </a:solidFill>
                <a:latin typeface="Calibri"/>
                <a:ea typeface="+mn-ea"/>
                <a:cs typeface="+mn-cs"/>
              </a:rPr>
              <a:pPr defTabSz="685800">
                <a:buClrTx/>
              </a:pPr>
              <a:t>17</a:t>
            </a:fld>
            <a:endParaRPr lang="en-US" kern="1200" dirty="0">
              <a:solidFill>
                <a:prstClr val="black">
                  <a:tint val="75000"/>
                </a:prstClr>
              </a:solidFill>
              <a:latin typeface="Calibri"/>
              <a:ea typeface="+mn-ea"/>
              <a:cs typeface="+mn-cs"/>
            </a:endParaRPr>
          </a:p>
        </p:txBody>
      </p:sp>
      <p:sp>
        <p:nvSpPr>
          <p:cNvPr id="7" name="Rectangle 6"/>
          <p:cNvSpPr/>
          <p:nvPr/>
        </p:nvSpPr>
        <p:spPr>
          <a:xfrm>
            <a:off x="1257300" y="1085850"/>
            <a:ext cx="6629400" cy="5715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3" name="TextBox 2"/>
          <p:cNvSpPr txBox="1"/>
          <p:nvPr/>
        </p:nvSpPr>
        <p:spPr>
          <a:xfrm>
            <a:off x="1371600" y="1213609"/>
            <a:ext cx="6400800" cy="3254737"/>
          </a:xfrm>
          <a:prstGeom prst="rect">
            <a:avLst/>
          </a:prstGeom>
          <a:noFill/>
        </p:spPr>
        <p:txBody>
          <a:bodyPr wrap="square" rtlCol="0">
            <a:spAutoFit/>
          </a:bodyPr>
          <a:lstStyle/>
          <a:p>
            <a:pPr defTabSz="685800">
              <a:buClrTx/>
            </a:pPr>
            <a:r>
              <a:rPr lang="en-US" sz="1500" kern="1200" dirty="0">
                <a:solidFill>
                  <a:prstClr val="black"/>
                </a:solidFill>
                <a:latin typeface="Arial" panose="020B0604020202020204" pitchFamily="34" charset="0"/>
                <a:ea typeface="+mn-ea"/>
                <a:cs typeface="Arial" panose="020B0604020202020204" pitchFamily="34" charset="0"/>
              </a:rPr>
              <a:t>According to the National Conference of State Legislatures, performance data</a:t>
            </a:r>
          </a:p>
          <a:p>
            <a:pPr marL="342900" lvl="1" defTabSz="685800">
              <a:buClrTx/>
            </a:pPr>
            <a:r>
              <a:rPr lang="en-US" sz="1200" kern="1200" dirty="0">
                <a:solidFill>
                  <a:prstClr val="black"/>
                </a:solidFill>
                <a:latin typeface="Arial" panose="020B0604020202020204" pitchFamily="34" charset="0"/>
                <a:ea typeface="+mn-ea"/>
                <a:cs typeface="Arial" panose="020B0604020202020204" pitchFamily="34" charset="0"/>
              </a:rPr>
              <a:t>• </a:t>
            </a:r>
            <a:r>
              <a:rPr lang="en-US" sz="1350" kern="1200" dirty="0">
                <a:solidFill>
                  <a:prstClr val="black"/>
                </a:solidFill>
                <a:latin typeface="Arial" panose="020B0604020202020204" pitchFamily="34" charset="0"/>
                <a:ea typeface="+mn-ea"/>
                <a:cs typeface="Arial" panose="020B0604020202020204" pitchFamily="34" charset="0"/>
              </a:rPr>
              <a:t>Enable legislators to ask state agencies the right questions—about both past performance and expected future results.</a:t>
            </a:r>
          </a:p>
          <a:p>
            <a:pPr marL="342900" lvl="1" defTabSz="685800">
              <a:buClrTx/>
            </a:pPr>
            <a:r>
              <a:rPr lang="en-US" sz="1350" kern="1200" dirty="0">
                <a:solidFill>
                  <a:prstClr val="black"/>
                </a:solidFill>
                <a:latin typeface="Arial" panose="020B0604020202020204" pitchFamily="34" charset="0"/>
                <a:ea typeface="+mn-ea"/>
                <a:cs typeface="Arial" panose="020B0604020202020204" pitchFamily="34" charset="0"/>
              </a:rPr>
              <a:t>• Improve oversight of state programs and policies to encourage program management to focus on results.</a:t>
            </a:r>
          </a:p>
          <a:p>
            <a:pPr marL="342900" lvl="1" defTabSz="685800">
              <a:buClrTx/>
            </a:pPr>
            <a:r>
              <a:rPr lang="en-US" sz="1350" kern="1200" dirty="0">
                <a:solidFill>
                  <a:prstClr val="black"/>
                </a:solidFill>
                <a:latin typeface="Arial" panose="020B0604020202020204" pitchFamily="34" charset="0"/>
                <a:ea typeface="+mn-ea"/>
                <a:cs typeface="Arial" panose="020B0604020202020204" pitchFamily="34" charset="0"/>
              </a:rPr>
              <a:t>• Provide useful information about state programs that can be communicated easily and clearly to constituents.</a:t>
            </a:r>
          </a:p>
          <a:p>
            <a:pPr marL="342900" lvl="1" defTabSz="685800">
              <a:buClrTx/>
            </a:pPr>
            <a:r>
              <a:rPr lang="en-US" sz="1350" kern="1200" dirty="0">
                <a:solidFill>
                  <a:prstClr val="black"/>
                </a:solidFill>
                <a:latin typeface="Arial" panose="020B0604020202020204" pitchFamily="34" charset="0"/>
                <a:ea typeface="+mn-ea"/>
                <a:cs typeface="Arial" panose="020B0604020202020204" pitchFamily="34" charset="0"/>
              </a:rPr>
              <a:t>• Provide objective evidence on outcomes of agency, which can help enable legislators to ask meaningful questions about politically sensitive programs.</a:t>
            </a:r>
          </a:p>
          <a:p>
            <a:pPr marL="342900" lvl="1" defTabSz="685800">
              <a:buClrTx/>
            </a:pPr>
            <a:r>
              <a:rPr lang="en-US" sz="1350" kern="1200" dirty="0">
                <a:solidFill>
                  <a:prstClr val="black"/>
                </a:solidFill>
                <a:latin typeface="Arial" panose="020B0604020202020204" pitchFamily="34" charset="0"/>
                <a:ea typeface="+mn-ea"/>
                <a:cs typeface="Arial" panose="020B0604020202020204" pitchFamily="34" charset="0"/>
              </a:rPr>
              <a:t>• Help identify areas for potential budget reductions, increases, or reallocations, including identifying the estimated consequences of such changes.</a:t>
            </a:r>
          </a:p>
          <a:p>
            <a:pPr marL="342900" lvl="1" defTabSz="685800">
              <a:buClrTx/>
            </a:pPr>
            <a:r>
              <a:rPr lang="en-US" sz="1350" kern="1200" dirty="0">
                <a:solidFill>
                  <a:prstClr val="black"/>
                </a:solidFill>
                <a:latin typeface="Arial" panose="020B0604020202020204" pitchFamily="34" charset="0"/>
                <a:ea typeface="+mn-ea"/>
                <a:cs typeface="Arial" panose="020B0604020202020204" pitchFamily="34" charset="0"/>
              </a:rPr>
              <a:t>• Enhance state strategic planning efforts by encouraging a long-term focus on results. </a:t>
            </a:r>
          </a:p>
        </p:txBody>
      </p:sp>
    </p:spTree>
    <p:extLst>
      <p:ext uri="{BB962C8B-B14F-4D97-AF65-F5344CB8AC3E}">
        <p14:creationId xmlns:p14="http://schemas.microsoft.com/office/powerpoint/2010/main" val="2836025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solidFill>
                  <a:schemeClr val="tx2"/>
                </a:solidFill>
                <a:latin typeface="Bookman Old Style" pitchFamily="18" charset="0"/>
              </a:rPr>
              <a:t>A good performance measure provides a meaningful assessment of the effectiveness of a program.</a:t>
            </a: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14450" y="4400550"/>
            <a:ext cx="869924" cy="514350"/>
          </a:xfrm>
        </p:spPr>
      </p:pic>
      <p:sp>
        <p:nvSpPr>
          <p:cNvPr id="5" name="Rectangle 4"/>
          <p:cNvSpPr/>
          <p:nvPr/>
        </p:nvSpPr>
        <p:spPr>
          <a:xfrm>
            <a:off x="2286000" y="4857750"/>
            <a:ext cx="5372100" cy="5715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6" name="Slide Number Placeholder 5"/>
          <p:cNvSpPr>
            <a:spLocks noGrp="1"/>
          </p:cNvSpPr>
          <p:nvPr>
            <p:ph type="sldNum" sz="quarter" idx="12"/>
          </p:nvPr>
        </p:nvSpPr>
        <p:spPr>
          <a:xfrm>
            <a:off x="6286500" y="4767263"/>
            <a:ext cx="1600200" cy="273844"/>
          </a:xfrm>
        </p:spPr>
        <p:txBody>
          <a:bodyPr/>
          <a:lstStyle/>
          <a:p>
            <a:pPr defTabSz="685800">
              <a:buClrTx/>
            </a:pPr>
            <a:fld id="{50DC08D4-96E3-4F4B-A772-7FCCF4DFAE94}" type="slidenum">
              <a:rPr lang="en-US" kern="1200">
                <a:solidFill>
                  <a:prstClr val="black">
                    <a:tint val="75000"/>
                  </a:prstClr>
                </a:solidFill>
                <a:latin typeface="Calibri"/>
                <a:ea typeface="+mn-ea"/>
                <a:cs typeface="+mn-cs"/>
              </a:rPr>
              <a:pPr defTabSz="685800">
                <a:buClrTx/>
              </a:pPr>
              <a:t>18</a:t>
            </a:fld>
            <a:endParaRPr lang="en-US" kern="1200" dirty="0">
              <a:solidFill>
                <a:prstClr val="black">
                  <a:tint val="75000"/>
                </a:prstClr>
              </a:solidFill>
              <a:latin typeface="Calibri"/>
              <a:ea typeface="+mn-ea"/>
              <a:cs typeface="+mn-cs"/>
            </a:endParaRPr>
          </a:p>
        </p:txBody>
      </p:sp>
      <p:sp>
        <p:nvSpPr>
          <p:cNvPr id="7" name="Rectangle 6"/>
          <p:cNvSpPr/>
          <p:nvPr/>
        </p:nvSpPr>
        <p:spPr>
          <a:xfrm>
            <a:off x="1257300" y="1085850"/>
            <a:ext cx="6629400" cy="5715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3" name="TextBox 2">
            <a:extLst>
              <a:ext uri="{FF2B5EF4-FFF2-40B4-BE49-F238E27FC236}">
                <a16:creationId xmlns:a16="http://schemas.microsoft.com/office/drawing/2014/main" id="{FAA71B7C-A60A-20AD-64DB-FE6DBD5D9CBD}"/>
              </a:ext>
            </a:extLst>
          </p:cNvPr>
          <p:cNvSpPr txBox="1"/>
          <p:nvPr/>
        </p:nvSpPr>
        <p:spPr>
          <a:xfrm>
            <a:off x="1485900" y="1220083"/>
            <a:ext cx="6172200" cy="4119076"/>
          </a:xfrm>
          <a:prstGeom prst="rect">
            <a:avLst/>
          </a:prstGeom>
          <a:noFill/>
        </p:spPr>
        <p:txBody>
          <a:bodyPr wrap="square" rtlCol="0">
            <a:spAutoFit/>
          </a:bodyPr>
          <a:lstStyle/>
          <a:p>
            <a:pPr defTabSz="685800">
              <a:buClrTx/>
            </a:pPr>
            <a:r>
              <a:rPr lang="en-US" sz="2100" kern="1200" baseline="30000" dirty="0">
                <a:latin typeface="Arial" panose="020B0604020202020204" pitchFamily="34" charset="0"/>
                <a:ea typeface="+mn-ea"/>
                <a:cs typeface="+mn-cs"/>
              </a:rPr>
              <a:t>Ideal performance measures should be</a:t>
            </a:r>
          </a:p>
          <a:p>
            <a:pPr marL="685800" lvl="2" defTabSz="685800">
              <a:spcAft>
                <a:spcPts val="150"/>
              </a:spcAft>
              <a:buClrTx/>
            </a:pPr>
            <a:r>
              <a:rPr lang="en-US" sz="2100" b="1" i="1" kern="1200" baseline="30000" dirty="0">
                <a:latin typeface="Arial" panose="020B0604020202020204" pitchFamily="34" charset="0"/>
                <a:ea typeface="+mn-ea"/>
                <a:cs typeface="+mn-cs"/>
              </a:rPr>
              <a:t>Results-Oriented: </a:t>
            </a:r>
            <a:r>
              <a:rPr lang="en-US" sz="2100" kern="1200" baseline="30000" dirty="0">
                <a:latin typeface="Arial" panose="020B0604020202020204" pitchFamily="34" charset="0"/>
                <a:ea typeface="+mn-ea"/>
                <a:cs typeface="+mn-cs"/>
              </a:rPr>
              <a:t>Focus on outcomes</a:t>
            </a:r>
          </a:p>
          <a:p>
            <a:pPr marL="685800" lvl="2" defTabSz="685800">
              <a:spcAft>
                <a:spcPts val="150"/>
              </a:spcAft>
              <a:buClrTx/>
            </a:pPr>
            <a:r>
              <a:rPr lang="en-US" sz="2100" b="1" i="1" kern="1200" baseline="30000" dirty="0">
                <a:latin typeface="Arial" panose="020B0604020202020204" pitchFamily="34" charset="0"/>
                <a:ea typeface="+mn-ea"/>
                <a:cs typeface="+mn-cs"/>
              </a:rPr>
              <a:t>Relevant: </a:t>
            </a:r>
            <a:r>
              <a:rPr lang="en-US" sz="2100" kern="1200" baseline="30000" dirty="0">
                <a:latin typeface="Arial" panose="020B0604020202020204" pitchFamily="34" charset="0"/>
                <a:ea typeface="+mn-ea"/>
                <a:cs typeface="+mn-cs"/>
              </a:rPr>
              <a:t>Assess the core function of the program or significant budget expenditures</a:t>
            </a:r>
          </a:p>
          <a:p>
            <a:pPr marL="685800" lvl="2" defTabSz="685800">
              <a:spcAft>
                <a:spcPts val="150"/>
              </a:spcAft>
              <a:buClrTx/>
            </a:pPr>
            <a:r>
              <a:rPr lang="en-US" sz="2100" b="1" i="1" kern="1200" baseline="30000" dirty="0">
                <a:latin typeface="Arial" panose="020B0604020202020204" pitchFamily="34" charset="0"/>
                <a:ea typeface="+mn-ea"/>
                <a:cs typeface="+mn-cs"/>
              </a:rPr>
              <a:t>Useful: </a:t>
            </a:r>
            <a:r>
              <a:rPr lang="en-US" sz="2100" kern="1200" baseline="30000" dirty="0">
                <a:latin typeface="Arial" panose="020B0604020202020204" pitchFamily="34" charset="0"/>
                <a:ea typeface="+mn-ea"/>
                <a:cs typeface="+mn-cs"/>
              </a:rPr>
              <a:t>Provide valuable and meaningful information to the agency and policymakers</a:t>
            </a:r>
          </a:p>
          <a:p>
            <a:pPr marL="685800" lvl="2" defTabSz="685800">
              <a:spcAft>
                <a:spcPts val="150"/>
              </a:spcAft>
              <a:buClrTx/>
            </a:pPr>
            <a:r>
              <a:rPr lang="en-US" sz="2100" b="1" i="1" kern="1200" baseline="30000" dirty="0">
                <a:latin typeface="Arial" panose="020B0604020202020204" pitchFamily="34" charset="0"/>
                <a:ea typeface="+mn-ea"/>
                <a:cs typeface="+mn-cs"/>
              </a:rPr>
              <a:t>Clear: </a:t>
            </a:r>
            <a:r>
              <a:rPr lang="en-US" sz="2100" kern="1200" baseline="30000" dirty="0">
                <a:latin typeface="Arial" panose="020B0604020202020204" pitchFamily="34" charset="0"/>
                <a:ea typeface="+mn-ea"/>
                <a:cs typeface="+mn-cs"/>
              </a:rPr>
              <a:t>Communicate in a plain and simple manner to all stakeholders (employees, policymakers, and the general public)</a:t>
            </a:r>
          </a:p>
          <a:p>
            <a:pPr marL="685800" lvl="2" defTabSz="685800">
              <a:spcAft>
                <a:spcPts val="150"/>
              </a:spcAft>
              <a:buClrTx/>
            </a:pPr>
            <a:r>
              <a:rPr lang="en-US" sz="2100" b="1" i="1" kern="1200" baseline="30000" dirty="0">
                <a:latin typeface="Arial" panose="020B0604020202020204" pitchFamily="34" charset="0"/>
                <a:ea typeface="+mn-ea"/>
                <a:cs typeface="+mn-cs"/>
              </a:rPr>
              <a:t>Responsive: </a:t>
            </a:r>
            <a:r>
              <a:rPr lang="en-US" sz="2100" kern="1200" baseline="30000" dirty="0">
                <a:latin typeface="Arial" panose="020B0604020202020204" pitchFamily="34" charset="0"/>
                <a:ea typeface="+mn-ea"/>
                <a:cs typeface="+mn-cs"/>
              </a:rPr>
              <a:t>Reflect changes in performance levels</a:t>
            </a:r>
          </a:p>
          <a:p>
            <a:pPr marL="685800" lvl="2" defTabSz="685800">
              <a:spcAft>
                <a:spcPts val="150"/>
              </a:spcAft>
              <a:buClrTx/>
            </a:pPr>
            <a:r>
              <a:rPr lang="en-US" sz="2100" b="1" i="1" kern="1200" baseline="30000" dirty="0">
                <a:latin typeface="Arial" panose="020B0604020202020204" pitchFamily="34" charset="0"/>
                <a:ea typeface="+mn-ea"/>
                <a:cs typeface="+mn-cs"/>
              </a:rPr>
              <a:t>Valid: </a:t>
            </a:r>
            <a:r>
              <a:rPr lang="en-US" sz="2100" kern="1200" baseline="30000" dirty="0">
                <a:latin typeface="Arial" panose="020B0604020202020204" pitchFamily="34" charset="0"/>
                <a:ea typeface="+mn-ea"/>
                <a:cs typeface="+mn-cs"/>
              </a:rPr>
              <a:t>Capture the intended data and information</a:t>
            </a:r>
          </a:p>
          <a:p>
            <a:pPr marL="685800" lvl="2" defTabSz="685800">
              <a:spcAft>
                <a:spcPts val="150"/>
              </a:spcAft>
              <a:buClrTx/>
            </a:pPr>
            <a:r>
              <a:rPr lang="en-US" sz="2100" b="1" i="1" kern="1200" baseline="30000" dirty="0">
                <a:latin typeface="Arial" panose="020B0604020202020204" pitchFamily="34" charset="0"/>
                <a:ea typeface="+mn-ea"/>
                <a:cs typeface="+mn-cs"/>
              </a:rPr>
              <a:t>Reliable: </a:t>
            </a:r>
            <a:r>
              <a:rPr lang="en-US" sz="2100" kern="1200" baseline="30000" dirty="0">
                <a:latin typeface="Arial" panose="020B0604020202020204" pitchFamily="34" charset="0"/>
                <a:ea typeface="+mn-ea"/>
                <a:cs typeface="+mn-cs"/>
              </a:rPr>
              <a:t>Provide reasonably accurate and consistent</a:t>
            </a:r>
          </a:p>
          <a:p>
            <a:pPr marL="685800" lvl="2" defTabSz="685800">
              <a:spcAft>
                <a:spcPts val="150"/>
              </a:spcAft>
              <a:buClrTx/>
            </a:pPr>
            <a:r>
              <a:rPr lang="en-US" sz="2100" b="1" i="1" kern="1200" baseline="30000" dirty="0">
                <a:latin typeface="Arial" panose="020B0604020202020204" pitchFamily="34" charset="0"/>
                <a:ea typeface="+mn-ea"/>
                <a:cs typeface="+mn-cs"/>
              </a:rPr>
              <a:t>Comparable: </a:t>
            </a:r>
            <a:r>
              <a:rPr lang="en-US" sz="2100" kern="1200" baseline="30000" dirty="0">
                <a:latin typeface="Arial" panose="020B0604020202020204" pitchFamily="34" charset="0"/>
                <a:ea typeface="+mn-ea"/>
                <a:cs typeface="+mn-cs"/>
              </a:rPr>
              <a:t>Allow direct comparison of performance at different points in time</a:t>
            </a:r>
          </a:p>
          <a:p>
            <a:pPr marL="685800" lvl="2" defTabSz="685800">
              <a:spcAft>
                <a:spcPts val="150"/>
              </a:spcAft>
              <a:buClrTx/>
            </a:pPr>
            <a:r>
              <a:rPr lang="en-US" sz="2100" b="1" i="1" kern="1200" baseline="30000" dirty="0">
                <a:latin typeface="Arial" panose="020B0604020202020204" pitchFamily="34" charset="0"/>
                <a:ea typeface="+mn-ea"/>
                <a:cs typeface="+mn-cs"/>
              </a:rPr>
              <a:t>Economical: </a:t>
            </a:r>
            <a:r>
              <a:rPr lang="en-US" sz="2100" kern="1200" baseline="30000" dirty="0">
                <a:latin typeface="Arial" panose="020B0604020202020204" pitchFamily="34" charset="0"/>
                <a:ea typeface="+mn-ea"/>
                <a:cs typeface="+mn-cs"/>
              </a:rPr>
              <a:t>Collect and maintain data in a cost-effective manner</a:t>
            </a:r>
          </a:p>
          <a:p>
            <a:pPr marL="685800" lvl="2" defTabSz="685800">
              <a:spcAft>
                <a:spcPts val="150"/>
              </a:spcAft>
              <a:buClrTx/>
            </a:pPr>
            <a:r>
              <a:rPr lang="en-US" sz="2100" b="1" i="1" kern="1200" baseline="30000" dirty="0">
                <a:latin typeface="Arial" panose="020B0604020202020204" pitchFamily="34" charset="0"/>
                <a:ea typeface="+mn-ea"/>
                <a:cs typeface="+mn-cs"/>
              </a:rPr>
              <a:t>Accessible: </a:t>
            </a:r>
            <a:r>
              <a:rPr lang="en-US" sz="2100" kern="1200" baseline="30000" dirty="0">
                <a:latin typeface="Arial" panose="020B0604020202020204" pitchFamily="34" charset="0"/>
                <a:ea typeface="+mn-ea"/>
                <a:cs typeface="+mn-cs"/>
              </a:rPr>
              <a:t>Provide regular results information to all stakeholders</a:t>
            </a:r>
          </a:p>
          <a:p>
            <a:pPr marL="685800" lvl="2" defTabSz="685800">
              <a:buClrTx/>
            </a:pPr>
            <a:r>
              <a:rPr lang="en-US" sz="2100" b="1" i="1" kern="1200" baseline="30000" dirty="0">
                <a:latin typeface="Arial" panose="020B0604020202020204" pitchFamily="34" charset="0"/>
                <a:ea typeface="+mn-ea"/>
                <a:cs typeface="+mn-cs"/>
              </a:rPr>
              <a:t>Benchmarked: </a:t>
            </a:r>
            <a:r>
              <a:rPr lang="en-US" sz="2100" kern="1200" baseline="30000" dirty="0">
                <a:latin typeface="Arial" panose="020B0604020202020204" pitchFamily="34" charset="0"/>
                <a:ea typeface="+mn-ea"/>
                <a:cs typeface="+mn-cs"/>
              </a:rPr>
              <a:t>Use best practice standards</a:t>
            </a:r>
          </a:p>
          <a:p>
            <a:pPr marL="685800" lvl="2" defTabSz="685800">
              <a:buClrTx/>
            </a:pPr>
            <a:endParaRPr lang="en-US" sz="2100" kern="1200" dirty="0">
              <a:solidFill>
                <a:prstClr val="black"/>
              </a:solidFill>
              <a:latin typeface="Calibri"/>
              <a:ea typeface="+mn-ea"/>
              <a:cs typeface="+mn-cs"/>
            </a:endParaRPr>
          </a:p>
        </p:txBody>
      </p:sp>
    </p:spTree>
    <p:extLst>
      <p:ext uri="{BB962C8B-B14F-4D97-AF65-F5344CB8AC3E}">
        <p14:creationId xmlns:p14="http://schemas.microsoft.com/office/powerpoint/2010/main" val="3188664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solidFill>
                  <a:schemeClr val="tx2"/>
                </a:solidFill>
                <a:latin typeface="Bookman Old Style" pitchFamily="18" charset="0"/>
              </a:rPr>
              <a:t>Common Performance Measure Concerns</a:t>
            </a: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14450" y="4400550"/>
            <a:ext cx="869924" cy="514350"/>
          </a:xfrm>
        </p:spPr>
      </p:pic>
      <p:sp>
        <p:nvSpPr>
          <p:cNvPr id="5" name="Rectangle 4"/>
          <p:cNvSpPr/>
          <p:nvPr/>
        </p:nvSpPr>
        <p:spPr>
          <a:xfrm>
            <a:off x="2286000" y="4857750"/>
            <a:ext cx="5372100" cy="5715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6" name="Slide Number Placeholder 5"/>
          <p:cNvSpPr>
            <a:spLocks noGrp="1"/>
          </p:cNvSpPr>
          <p:nvPr>
            <p:ph type="sldNum" sz="quarter" idx="12"/>
          </p:nvPr>
        </p:nvSpPr>
        <p:spPr>
          <a:xfrm>
            <a:off x="6286500" y="4767263"/>
            <a:ext cx="1600200" cy="273844"/>
          </a:xfrm>
        </p:spPr>
        <p:txBody>
          <a:bodyPr/>
          <a:lstStyle/>
          <a:p>
            <a:pPr defTabSz="685800">
              <a:buClrTx/>
            </a:pPr>
            <a:fld id="{50DC08D4-96E3-4F4B-A772-7FCCF4DFAE94}" type="slidenum">
              <a:rPr lang="en-US" kern="1200">
                <a:solidFill>
                  <a:prstClr val="black">
                    <a:tint val="75000"/>
                  </a:prstClr>
                </a:solidFill>
                <a:latin typeface="Calibri"/>
                <a:ea typeface="+mn-ea"/>
                <a:cs typeface="+mn-cs"/>
              </a:rPr>
              <a:pPr defTabSz="685800">
                <a:buClrTx/>
              </a:pPr>
              <a:t>19</a:t>
            </a:fld>
            <a:endParaRPr lang="en-US" kern="1200" dirty="0">
              <a:solidFill>
                <a:prstClr val="black">
                  <a:tint val="75000"/>
                </a:prstClr>
              </a:solidFill>
              <a:latin typeface="Calibri"/>
              <a:ea typeface="+mn-ea"/>
              <a:cs typeface="+mn-cs"/>
            </a:endParaRPr>
          </a:p>
        </p:txBody>
      </p:sp>
      <p:sp>
        <p:nvSpPr>
          <p:cNvPr id="7" name="Rectangle 6"/>
          <p:cNvSpPr/>
          <p:nvPr/>
        </p:nvSpPr>
        <p:spPr>
          <a:xfrm>
            <a:off x="1257300" y="1085850"/>
            <a:ext cx="6629400" cy="5715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3" name="TextBox 2"/>
          <p:cNvSpPr txBox="1"/>
          <p:nvPr/>
        </p:nvSpPr>
        <p:spPr>
          <a:xfrm>
            <a:off x="1428750" y="1295780"/>
            <a:ext cx="6400800" cy="3256597"/>
          </a:xfrm>
          <a:prstGeom prst="rect">
            <a:avLst/>
          </a:prstGeom>
          <a:noFill/>
        </p:spPr>
        <p:txBody>
          <a:bodyPr wrap="square" rtlCol="0">
            <a:spAutoFit/>
          </a:bodyPr>
          <a:lstStyle/>
          <a:p>
            <a:pPr defTabSz="685800">
              <a:lnSpc>
                <a:spcPct val="107000"/>
              </a:lnSpc>
              <a:spcAft>
                <a:spcPts val="600"/>
              </a:spcAft>
              <a:buClrTx/>
            </a:pPr>
            <a:r>
              <a:rPr lang="en-US" sz="1500" b="1" kern="1200" dirty="0">
                <a:solidFill>
                  <a:prstClr val="black"/>
                </a:solidFill>
                <a:latin typeface="Arial" panose="020B0604020202020204" pitchFamily="34" charset="0"/>
                <a:ea typeface="Calibri" panose="020F0502020204030204" pitchFamily="34" charset="0"/>
                <a:cs typeface="Arial" panose="020B0604020202020204" pitchFamily="34" charset="0"/>
              </a:rPr>
              <a:t>Measure Not Focused on Performance</a:t>
            </a:r>
            <a:endParaRPr lang="en-US" sz="1500" kern="12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685800">
              <a:lnSpc>
                <a:spcPct val="107000"/>
              </a:lnSpc>
              <a:spcAft>
                <a:spcPts val="600"/>
              </a:spcAft>
              <a:buClrTx/>
            </a:pPr>
            <a:r>
              <a:rPr lang="en-US" sz="1350" kern="1200" dirty="0">
                <a:solidFill>
                  <a:prstClr val="black"/>
                </a:solidFill>
                <a:latin typeface="Arial" panose="020B0604020202020204" pitchFamily="34" charset="0"/>
                <a:ea typeface="Calibri" panose="020F0502020204030204" pitchFamily="34" charset="0"/>
                <a:cs typeface="Arial" panose="020B0604020202020204" pitchFamily="34" charset="0"/>
              </a:rPr>
              <a:t>Some measures offer surface-level information, providing no insight into the effectiveness of an agency or information that could help with policy decisions.</a:t>
            </a:r>
          </a:p>
          <a:p>
            <a:pPr defTabSz="685800">
              <a:lnSpc>
                <a:spcPct val="107000"/>
              </a:lnSpc>
              <a:spcAft>
                <a:spcPts val="600"/>
              </a:spcAft>
              <a:buClrTx/>
            </a:pPr>
            <a:r>
              <a:rPr lang="en-US" sz="1200" u="sng" kern="1200" dirty="0">
                <a:solidFill>
                  <a:srgbClr val="1F497D">
                    <a:lumMod val="60000"/>
                    <a:lumOff val="40000"/>
                  </a:srgbClr>
                </a:solidFill>
                <a:latin typeface="Arial" panose="020B0604020202020204" pitchFamily="34" charset="0"/>
                <a:ea typeface="Calibri" panose="020F0502020204030204" pitchFamily="34" charset="0"/>
                <a:cs typeface="Arial" panose="020B0604020202020204" pitchFamily="34" charset="0"/>
              </a:rPr>
              <a:t>Example 1:</a:t>
            </a:r>
            <a:r>
              <a:rPr lang="en-US" sz="1200" kern="1200" dirty="0">
                <a:solidFill>
                  <a:srgbClr val="1F497D">
                    <a:lumMod val="60000"/>
                    <a:lumOff val="40000"/>
                  </a:srgbClr>
                </a:solidFill>
                <a:latin typeface="Arial" panose="020B0604020202020204" pitchFamily="34" charset="0"/>
                <a:ea typeface="Calibri" panose="020F0502020204030204" pitchFamily="34" charset="0"/>
                <a:cs typeface="Arial" panose="020B0604020202020204" pitchFamily="34" charset="0"/>
              </a:rPr>
              <a:t> Board of Veterinary Medicine: “Number of veterinarian licenses issued annually.”</a:t>
            </a:r>
          </a:p>
          <a:p>
            <a:pPr marL="342900" lvl="1" defTabSz="685800">
              <a:lnSpc>
                <a:spcPct val="107000"/>
              </a:lnSpc>
              <a:spcAft>
                <a:spcPts val="600"/>
              </a:spcAft>
              <a:buClrTx/>
            </a:pPr>
            <a:r>
              <a:rPr lang="en-US" sz="1050" kern="1200" dirty="0">
                <a:solidFill>
                  <a:prstClr val="black"/>
                </a:solidFill>
                <a:latin typeface="Arial" panose="020B0604020202020204" pitchFamily="34" charset="0"/>
                <a:ea typeface="Calibri" panose="020F0502020204030204" pitchFamily="34" charset="0"/>
                <a:cs typeface="Arial" panose="020B0604020202020204" pitchFamily="34" charset="0"/>
              </a:rPr>
              <a:t>Discussion: This measure fails to address important questions that could easily be answered. Is the agency reviewing all license applications that it receives in a timely manner? How effective is the agency at informing licensees of the requirements they must meet to get a license renewed? How does the licensed veterinarian-to-pet ratio differ from New Mexico to other states?</a:t>
            </a:r>
          </a:p>
          <a:p>
            <a:pPr defTabSz="685800">
              <a:lnSpc>
                <a:spcPct val="107000"/>
              </a:lnSpc>
              <a:spcAft>
                <a:spcPts val="600"/>
              </a:spcAft>
              <a:buClrTx/>
            </a:pPr>
            <a:r>
              <a:rPr lang="en-US" sz="1200" u="sng" kern="1200" dirty="0">
                <a:solidFill>
                  <a:srgbClr val="1F497D">
                    <a:lumMod val="60000"/>
                    <a:lumOff val="40000"/>
                  </a:srgbClr>
                </a:solidFill>
                <a:latin typeface="Arial" panose="020B0604020202020204" pitchFamily="34" charset="0"/>
                <a:ea typeface="Calibri" panose="020F0502020204030204" pitchFamily="34" charset="0"/>
                <a:cs typeface="Arial" panose="020B0604020202020204" pitchFamily="34" charset="0"/>
              </a:rPr>
              <a:t>Example 2</a:t>
            </a:r>
            <a:r>
              <a:rPr lang="en-US" sz="1200" kern="1200" dirty="0">
                <a:solidFill>
                  <a:srgbClr val="1F497D">
                    <a:lumMod val="60000"/>
                    <a:lumOff val="40000"/>
                  </a:srgbClr>
                </a:solidFill>
                <a:latin typeface="Arial" panose="020B0604020202020204" pitchFamily="34" charset="0"/>
                <a:ea typeface="Calibri" panose="020F0502020204030204" pitchFamily="34" charset="0"/>
                <a:cs typeface="Arial" panose="020B0604020202020204" pitchFamily="34" charset="0"/>
              </a:rPr>
              <a:t>: Public School Insurance Authority: “Number of loss control prevention seminars.”</a:t>
            </a:r>
          </a:p>
          <a:p>
            <a:pPr marL="342900" lvl="1" defTabSz="685800">
              <a:lnSpc>
                <a:spcPct val="107000"/>
              </a:lnSpc>
              <a:spcAft>
                <a:spcPts val="600"/>
              </a:spcAft>
              <a:buClrTx/>
            </a:pPr>
            <a:r>
              <a:rPr lang="en-US" sz="1050" kern="1200" dirty="0">
                <a:solidFill>
                  <a:prstClr val="black"/>
                </a:solidFill>
                <a:latin typeface="Arial" panose="020B0604020202020204" pitchFamily="34" charset="0"/>
                <a:ea typeface="Calibri" panose="020F0502020204030204" pitchFamily="34" charset="0"/>
                <a:cs typeface="Arial" panose="020B0604020202020204" pitchFamily="34" charset="0"/>
              </a:rPr>
              <a:t>Discussion: The measure simply demonstrated that seminars are occurring. It does not provide information on the impact of Public School Insurance Authority-led seminars on schools. </a:t>
            </a:r>
          </a:p>
          <a:p>
            <a:pPr defTabSz="685800">
              <a:lnSpc>
                <a:spcPct val="107000"/>
              </a:lnSpc>
              <a:spcAft>
                <a:spcPts val="600"/>
              </a:spcAft>
              <a:buClrTx/>
            </a:pPr>
            <a:r>
              <a:rPr lang="en-US" sz="1200" b="1" u="sng" kern="1200" dirty="0">
                <a:solidFill>
                  <a:prstClr val="black"/>
                </a:solidFill>
                <a:latin typeface="Arial" panose="020B0604020202020204" pitchFamily="34" charset="0"/>
                <a:ea typeface="Calibri" panose="020F0502020204030204" pitchFamily="34" charset="0"/>
                <a:cs typeface="Arial" panose="020B0604020202020204" pitchFamily="34" charset="0"/>
              </a:rPr>
              <a:t>Takeaway:</a:t>
            </a:r>
            <a:r>
              <a:rPr lang="en-US" sz="1200" b="1" kern="1200" dirty="0">
                <a:solidFill>
                  <a:prstClr val="black"/>
                </a:solidFill>
                <a:latin typeface="Arial" panose="020B0604020202020204" pitchFamily="34" charset="0"/>
                <a:ea typeface="Calibri" panose="020F0502020204030204" pitchFamily="34" charset="0"/>
                <a:cs typeface="Arial" panose="020B0604020202020204" pitchFamily="34" charset="0"/>
              </a:rPr>
              <a:t> Agencies should institute measures that provide a fuller picture of agency performance. </a:t>
            </a:r>
          </a:p>
        </p:txBody>
      </p:sp>
    </p:spTree>
    <p:extLst>
      <p:ext uri="{BB962C8B-B14F-4D97-AF65-F5344CB8AC3E}">
        <p14:creationId xmlns:p14="http://schemas.microsoft.com/office/powerpoint/2010/main" val="2497357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body" idx="1"/>
          </p:nvPr>
        </p:nvSpPr>
        <p:spPr>
          <a:xfrm>
            <a:off x="357325" y="773675"/>
            <a:ext cx="8520600" cy="605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3500" b="1" dirty="0">
                <a:solidFill>
                  <a:srgbClr val="004D4C"/>
                </a:solidFill>
                <a:latin typeface="Source Sans Pro"/>
                <a:ea typeface="Source Sans Pro"/>
                <a:cs typeface="Source Sans Pro"/>
                <a:sym typeface="Source Sans Pro"/>
              </a:rPr>
              <a:t>Accountability in Government Act (AGA)</a:t>
            </a:r>
            <a:endParaRPr sz="3500" b="1" dirty="0">
              <a:solidFill>
                <a:srgbClr val="004D4C"/>
              </a:solidFill>
              <a:latin typeface="Source Sans Pro"/>
              <a:ea typeface="Source Sans Pro"/>
              <a:cs typeface="Source Sans Pro"/>
              <a:sym typeface="Source Sans Pro"/>
            </a:endParaRPr>
          </a:p>
        </p:txBody>
      </p:sp>
      <p:pic>
        <p:nvPicPr>
          <p:cNvPr id="73" name="Google Shape;73;p15"/>
          <p:cNvPicPr preferRelativeResize="0"/>
          <p:nvPr/>
        </p:nvPicPr>
        <p:blipFill>
          <a:blip r:embed="rId3">
            <a:alphaModFix/>
          </a:blip>
          <a:stretch>
            <a:fillRect/>
          </a:stretch>
        </p:blipFill>
        <p:spPr>
          <a:xfrm>
            <a:off x="357325" y="4478523"/>
            <a:ext cx="1977774" cy="397000"/>
          </a:xfrm>
          <a:prstGeom prst="rect">
            <a:avLst/>
          </a:prstGeom>
          <a:noFill/>
          <a:ln>
            <a:noFill/>
          </a:ln>
        </p:spPr>
      </p:pic>
      <p:sp>
        <p:nvSpPr>
          <p:cNvPr id="74" name="Google Shape;74;p15"/>
          <p:cNvSpPr txBox="1">
            <a:spLocks noGrp="1"/>
          </p:cNvSpPr>
          <p:nvPr>
            <p:ph type="body" idx="1"/>
          </p:nvPr>
        </p:nvSpPr>
        <p:spPr>
          <a:xfrm>
            <a:off x="357325" y="1379275"/>
            <a:ext cx="6610145"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095" dirty="0">
                <a:solidFill>
                  <a:srgbClr val="DE8B26"/>
                </a:solidFill>
                <a:latin typeface="Source Sans Pro"/>
                <a:ea typeface="Source Sans Pro"/>
                <a:cs typeface="Source Sans Pro"/>
                <a:sym typeface="Source Sans Pro"/>
              </a:rPr>
              <a:t>Passed into law in 1999, New Mexico’s Accountability in Government Act exchanged multiple specific categorical appropriations in the GAA for few categories but increased performance-based budgeting oversight.</a:t>
            </a:r>
            <a:endParaRPr sz="2095" dirty="0">
              <a:solidFill>
                <a:srgbClr val="DE8B26"/>
              </a:solidFill>
              <a:latin typeface="Source Sans Pro"/>
              <a:ea typeface="Source Sans Pro"/>
              <a:cs typeface="Source Sans Pro"/>
              <a:sym typeface="Source Sans Pro"/>
            </a:endParaRPr>
          </a:p>
        </p:txBody>
      </p:sp>
      <p:cxnSp>
        <p:nvCxnSpPr>
          <p:cNvPr id="75" name="Google Shape;75;p15"/>
          <p:cNvCxnSpPr/>
          <p:nvPr/>
        </p:nvCxnSpPr>
        <p:spPr>
          <a:xfrm>
            <a:off x="2725725" y="4829900"/>
            <a:ext cx="6418200" cy="0"/>
          </a:xfrm>
          <a:prstGeom prst="straightConnector1">
            <a:avLst/>
          </a:prstGeom>
          <a:noFill/>
          <a:ln w="38100" cap="flat" cmpd="sng">
            <a:solidFill>
              <a:srgbClr val="DE8B26"/>
            </a:solidFill>
            <a:prstDash val="solid"/>
            <a:round/>
            <a:headEnd type="none" w="med" len="med"/>
            <a:tailEnd type="none" w="med" len="med"/>
          </a:ln>
        </p:spPr>
      </p:cxnSp>
      <p:pic>
        <p:nvPicPr>
          <p:cNvPr id="76" name="Google Shape;76;p15"/>
          <p:cNvPicPr preferRelativeResize="0"/>
          <p:nvPr/>
        </p:nvPicPr>
        <p:blipFill>
          <a:blip r:embed="rId4">
            <a:alphaModFix/>
          </a:blip>
          <a:stretch>
            <a:fillRect/>
          </a:stretch>
        </p:blipFill>
        <p:spPr>
          <a:xfrm rot="5400000">
            <a:off x="7716062" y="3398737"/>
            <a:ext cx="1473400" cy="13889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solidFill>
                  <a:schemeClr val="tx2"/>
                </a:solidFill>
                <a:latin typeface="Bookman Old Style" pitchFamily="18" charset="0"/>
              </a:rPr>
              <a:t>Common Performance Measure Concerns</a:t>
            </a: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14450" y="4400550"/>
            <a:ext cx="869924" cy="514350"/>
          </a:xfrm>
        </p:spPr>
      </p:pic>
      <p:sp>
        <p:nvSpPr>
          <p:cNvPr id="5" name="Rectangle 4"/>
          <p:cNvSpPr/>
          <p:nvPr/>
        </p:nvSpPr>
        <p:spPr>
          <a:xfrm>
            <a:off x="2286000" y="4857750"/>
            <a:ext cx="5372100" cy="5715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6" name="Slide Number Placeholder 5"/>
          <p:cNvSpPr>
            <a:spLocks noGrp="1"/>
          </p:cNvSpPr>
          <p:nvPr>
            <p:ph type="sldNum" sz="quarter" idx="12"/>
          </p:nvPr>
        </p:nvSpPr>
        <p:spPr>
          <a:xfrm>
            <a:off x="6286500" y="4767263"/>
            <a:ext cx="1600200" cy="273844"/>
          </a:xfrm>
        </p:spPr>
        <p:txBody>
          <a:bodyPr/>
          <a:lstStyle/>
          <a:p>
            <a:pPr defTabSz="685800">
              <a:buClrTx/>
            </a:pPr>
            <a:fld id="{50DC08D4-96E3-4F4B-A772-7FCCF4DFAE94}" type="slidenum">
              <a:rPr lang="en-US" kern="1200">
                <a:solidFill>
                  <a:prstClr val="black">
                    <a:tint val="75000"/>
                  </a:prstClr>
                </a:solidFill>
                <a:latin typeface="Calibri"/>
                <a:ea typeface="+mn-ea"/>
                <a:cs typeface="+mn-cs"/>
              </a:rPr>
              <a:pPr defTabSz="685800">
                <a:buClrTx/>
              </a:pPr>
              <a:t>20</a:t>
            </a:fld>
            <a:endParaRPr lang="en-US" kern="1200" dirty="0">
              <a:solidFill>
                <a:prstClr val="black">
                  <a:tint val="75000"/>
                </a:prstClr>
              </a:solidFill>
              <a:latin typeface="Calibri"/>
              <a:ea typeface="+mn-ea"/>
              <a:cs typeface="+mn-cs"/>
            </a:endParaRPr>
          </a:p>
        </p:txBody>
      </p:sp>
      <p:sp>
        <p:nvSpPr>
          <p:cNvPr id="7" name="Rectangle 6"/>
          <p:cNvSpPr/>
          <p:nvPr/>
        </p:nvSpPr>
        <p:spPr>
          <a:xfrm>
            <a:off x="1257300" y="1085850"/>
            <a:ext cx="6629400" cy="5715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3" name="TextBox 2"/>
          <p:cNvSpPr txBox="1"/>
          <p:nvPr/>
        </p:nvSpPr>
        <p:spPr>
          <a:xfrm>
            <a:off x="1371600" y="1262169"/>
            <a:ext cx="6515100" cy="3528402"/>
          </a:xfrm>
          <a:prstGeom prst="rect">
            <a:avLst/>
          </a:prstGeom>
          <a:noFill/>
        </p:spPr>
        <p:txBody>
          <a:bodyPr wrap="square" rtlCol="0">
            <a:spAutoFit/>
          </a:bodyPr>
          <a:lstStyle/>
          <a:p>
            <a:pPr defTabSz="685800">
              <a:lnSpc>
                <a:spcPct val="107000"/>
              </a:lnSpc>
              <a:spcAft>
                <a:spcPts val="600"/>
              </a:spcAft>
              <a:buClrTx/>
            </a:pPr>
            <a:r>
              <a:rPr lang="en-US" sz="1500" b="1" kern="1200" dirty="0">
                <a:solidFill>
                  <a:prstClr val="black"/>
                </a:solidFill>
                <a:latin typeface="Arial" panose="020B0604020202020204" pitchFamily="34" charset="0"/>
                <a:ea typeface="Calibri" panose="020F0502020204030204" pitchFamily="34" charset="0"/>
                <a:cs typeface="Arial" panose="020B0604020202020204" pitchFamily="34" charset="0"/>
              </a:rPr>
              <a:t>Unclear or Confusing Language</a:t>
            </a:r>
            <a:endParaRPr lang="en-US" sz="1500" kern="12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685800">
              <a:lnSpc>
                <a:spcPct val="107000"/>
              </a:lnSpc>
              <a:spcAft>
                <a:spcPts val="600"/>
              </a:spcAft>
              <a:buClrTx/>
            </a:pPr>
            <a:r>
              <a:rPr lang="en-US" sz="1350" kern="1200" dirty="0">
                <a:solidFill>
                  <a:prstClr val="black"/>
                </a:solidFill>
                <a:latin typeface="Arial" panose="020B0604020202020204" pitchFamily="34" charset="0"/>
                <a:ea typeface="Calibri" panose="020F0502020204030204" pitchFamily="34" charset="0"/>
                <a:cs typeface="Arial" panose="020B0604020202020204" pitchFamily="34" charset="0"/>
              </a:rPr>
              <a:t>Measures with unclear language are less effective than well-written measures because legislators, the governor, the public, and even analysts may have difficulty interpreting targets and results. </a:t>
            </a:r>
          </a:p>
          <a:p>
            <a:pPr defTabSz="685800">
              <a:lnSpc>
                <a:spcPct val="107000"/>
              </a:lnSpc>
              <a:spcAft>
                <a:spcPts val="600"/>
              </a:spcAft>
              <a:buClrTx/>
            </a:pPr>
            <a:r>
              <a:rPr lang="en-US" sz="1200" u="sng" kern="1200" dirty="0">
                <a:solidFill>
                  <a:srgbClr val="1F497D">
                    <a:lumMod val="60000"/>
                    <a:lumOff val="40000"/>
                  </a:srgbClr>
                </a:solidFill>
                <a:latin typeface="Arial" panose="020B0604020202020204" pitchFamily="34" charset="0"/>
                <a:ea typeface="Calibri" panose="020F0502020204030204" pitchFamily="34" charset="0"/>
                <a:cs typeface="Arial" panose="020B0604020202020204" pitchFamily="34" charset="0"/>
              </a:rPr>
              <a:t>Example 1:</a:t>
            </a:r>
            <a:r>
              <a:rPr lang="en-US" sz="1200" kern="1200" dirty="0">
                <a:solidFill>
                  <a:srgbClr val="1F497D">
                    <a:lumMod val="60000"/>
                    <a:lumOff val="40000"/>
                  </a:srgbClr>
                </a:solidFill>
                <a:latin typeface="Arial" panose="020B0604020202020204" pitchFamily="34" charset="0"/>
                <a:ea typeface="Calibri" panose="020F0502020204030204" pitchFamily="34" charset="0"/>
                <a:cs typeface="Arial" panose="020B0604020202020204" pitchFamily="34" charset="0"/>
              </a:rPr>
              <a:t> Department of Health-Facilities Management: “Percent of collectable third-party revenues at all agency facilities.”</a:t>
            </a:r>
          </a:p>
          <a:p>
            <a:pPr marL="342900" lvl="1" defTabSz="685800">
              <a:lnSpc>
                <a:spcPct val="107000"/>
              </a:lnSpc>
              <a:spcAft>
                <a:spcPts val="600"/>
              </a:spcAft>
              <a:buClrTx/>
            </a:pPr>
            <a:r>
              <a:rPr lang="en-US" sz="1050" u="sng" kern="1200" dirty="0">
                <a:solidFill>
                  <a:prstClr val="black"/>
                </a:solidFill>
                <a:latin typeface="Arial" panose="020B0604020202020204" pitchFamily="34" charset="0"/>
                <a:ea typeface="Calibri" panose="020F0502020204030204" pitchFamily="34" charset="0"/>
                <a:cs typeface="Arial" panose="020B0604020202020204" pitchFamily="34" charset="0"/>
              </a:rPr>
              <a:t>Discussion:</a:t>
            </a:r>
            <a:r>
              <a:rPr lang="en-US" sz="1050" kern="1200" dirty="0">
                <a:solidFill>
                  <a:prstClr val="black"/>
                </a:solidFill>
                <a:latin typeface="Arial" panose="020B0604020202020204" pitchFamily="34" charset="0"/>
                <a:ea typeface="Calibri" panose="020F0502020204030204" pitchFamily="34" charset="0"/>
                <a:cs typeface="Arial" panose="020B0604020202020204" pitchFamily="34" charset="0"/>
              </a:rPr>
              <a:t> This measure is actually trying to gauge the percent of third-party revenues </a:t>
            </a:r>
            <a:r>
              <a:rPr lang="en-US" sz="1050" i="1" kern="1200" dirty="0">
                <a:solidFill>
                  <a:prstClr val="black"/>
                </a:solidFill>
                <a:latin typeface="Arial" panose="020B0604020202020204" pitchFamily="34" charset="0"/>
                <a:ea typeface="Calibri" panose="020F0502020204030204" pitchFamily="34" charset="0"/>
                <a:cs typeface="Arial" panose="020B0604020202020204" pitchFamily="34" charset="0"/>
              </a:rPr>
              <a:t>collected</a:t>
            </a:r>
            <a:r>
              <a:rPr lang="en-US" sz="1050" kern="1200" dirty="0">
                <a:solidFill>
                  <a:prstClr val="black"/>
                </a:solidFill>
                <a:latin typeface="Arial" panose="020B0604020202020204" pitchFamily="34" charset="0"/>
                <a:ea typeface="Calibri" panose="020F0502020204030204" pitchFamily="34" charset="0"/>
                <a:cs typeface="Arial" panose="020B0604020202020204" pitchFamily="34" charset="0"/>
              </a:rPr>
              <a:t> by DOH out of the total amount that can be reimbursed to DOH from third-parties, like Medicaid. </a:t>
            </a:r>
          </a:p>
          <a:p>
            <a:pPr defTabSz="685800">
              <a:lnSpc>
                <a:spcPct val="107000"/>
              </a:lnSpc>
              <a:spcAft>
                <a:spcPts val="600"/>
              </a:spcAft>
              <a:buClrTx/>
            </a:pPr>
            <a:r>
              <a:rPr lang="en-US" sz="1200" u="sng" kern="1200" dirty="0">
                <a:solidFill>
                  <a:srgbClr val="1F497D">
                    <a:lumMod val="60000"/>
                    <a:lumOff val="40000"/>
                  </a:srgbClr>
                </a:solidFill>
                <a:latin typeface="Arial" panose="020B0604020202020204" pitchFamily="34" charset="0"/>
                <a:ea typeface="Calibri" panose="020F0502020204030204" pitchFamily="34" charset="0"/>
                <a:cs typeface="Arial" panose="020B0604020202020204" pitchFamily="34" charset="0"/>
              </a:rPr>
              <a:t>Example 2:</a:t>
            </a:r>
            <a:r>
              <a:rPr lang="en-US" sz="1200" kern="1200" dirty="0">
                <a:solidFill>
                  <a:srgbClr val="1F497D">
                    <a:lumMod val="60000"/>
                    <a:lumOff val="40000"/>
                  </a:srgbClr>
                </a:solidFill>
                <a:latin typeface="Arial" panose="020B0604020202020204" pitchFamily="34" charset="0"/>
                <a:ea typeface="Calibri" panose="020F0502020204030204" pitchFamily="34" charset="0"/>
                <a:cs typeface="Arial" panose="020B0604020202020204" pitchFamily="34" charset="0"/>
              </a:rPr>
              <a:t> School for the Blind and Visually Impaired: “NMSBVI will foster an atmosphere of creativity that results in innovative practices and programs.”</a:t>
            </a:r>
          </a:p>
          <a:p>
            <a:pPr marL="342900" lvl="1" defTabSz="685800">
              <a:lnSpc>
                <a:spcPct val="107000"/>
              </a:lnSpc>
              <a:spcAft>
                <a:spcPts val="600"/>
              </a:spcAft>
              <a:buClrTx/>
            </a:pPr>
            <a:r>
              <a:rPr lang="en-US" sz="1050" u="sng" kern="1200" dirty="0">
                <a:solidFill>
                  <a:prstClr val="black"/>
                </a:solidFill>
                <a:latin typeface="Arial" panose="020B0604020202020204" pitchFamily="34" charset="0"/>
                <a:ea typeface="Calibri" panose="020F0502020204030204" pitchFamily="34" charset="0"/>
                <a:cs typeface="Arial" panose="020B0604020202020204" pitchFamily="34" charset="0"/>
              </a:rPr>
              <a:t>Discussion:</a:t>
            </a:r>
            <a:r>
              <a:rPr lang="en-US" sz="1050" kern="1200" dirty="0">
                <a:solidFill>
                  <a:prstClr val="black"/>
                </a:solidFill>
                <a:latin typeface="Arial" panose="020B0604020202020204" pitchFamily="34" charset="0"/>
                <a:ea typeface="Calibri" panose="020F0502020204030204" pitchFamily="34" charset="0"/>
                <a:cs typeface="Arial" panose="020B0604020202020204" pitchFamily="34" charset="0"/>
              </a:rPr>
              <a:t> This measure is vague and more of a goal than a performance measure. When this measure was in place, the school routinely reported 100 percent.</a:t>
            </a:r>
          </a:p>
          <a:p>
            <a:pPr marL="1028700" lvl="3" defTabSz="685800">
              <a:lnSpc>
                <a:spcPct val="107000"/>
              </a:lnSpc>
              <a:spcAft>
                <a:spcPts val="600"/>
              </a:spcAft>
              <a:buClrTx/>
            </a:pPr>
            <a:r>
              <a:rPr lang="en-US" sz="1200" b="1" u="sng" kern="1200" dirty="0">
                <a:solidFill>
                  <a:prstClr val="black"/>
                </a:solidFill>
                <a:latin typeface="Arial" panose="020B0604020202020204" pitchFamily="34" charset="0"/>
                <a:ea typeface="Calibri" panose="020F0502020204030204" pitchFamily="34" charset="0"/>
                <a:cs typeface="Arial" panose="020B0604020202020204" pitchFamily="34" charset="0"/>
              </a:rPr>
              <a:t>Takeaway:</a:t>
            </a:r>
            <a:r>
              <a:rPr lang="en-US" sz="1200" b="1" kern="1200" dirty="0">
                <a:solidFill>
                  <a:prstClr val="black"/>
                </a:solidFill>
                <a:latin typeface="Arial" panose="020B0604020202020204" pitchFamily="34" charset="0"/>
                <a:ea typeface="Calibri" panose="020F0502020204030204" pitchFamily="34" charset="0"/>
                <a:cs typeface="Arial" panose="020B0604020202020204" pitchFamily="34" charset="0"/>
              </a:rPr>
              <a:t> Performance measures should provide information to the public and anyone outside the agency on agency effectiveness. They must be easy to understand and free of jargon. </a:t>
            </a:r>
          </a:p>
        </p:txBody>
      </p:sp>
    </p:spTree>
    <p:extLst>
      <p:ext uri="{BB962C8B-B14F-4D97-AF65-F5344CB8AC3E}">
        <p14:creationId xmlns:p14="http://schemas.microsoft.com/office/powerpoint/2010/main" val="3903025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solidFill>
                  <a:schemeClr val="tx2"/>
                </a:solidFill>
                <a:latin typeface="Bookman Old Style" pitchFamily="18" charset="0"/>
              </a:rPr>
              <a:t>Common Performance Measure Concerns</a:t>
            </a: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14450" y="4400550"/>
            <a:ext cx="869924" cy="514350"/>
          </a:xfrm>
        </p:spPr>
      </p:pic>
      <p:sp>
        <p:nvSpPr>
          <p:cNvPr id="5" name="Rectangle 4"/>
          <p:cNvSpPr/>
          <p:nvPr/>
        </p:nvSpPr>
        <p:spPr>
          <a:xfrm>
            <a:off x="2286000" y="4857750"/>
            <a:ext cx="5372100" cy="5715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6" name="Slide Number Placeholder 5"/>
          <p:cNvSpPr>
            <a:spLocks noGrp="1"/>
          </p:cNvSpPr>
          <p:nvPr>
            <p:ph type="sldNum" sz="quarter" idx="12"/>
          </p:nvPr>
        </p:nvSpPr>
        <p:spPr>
          <a:xfrm>
            <a:off x="6286500" y="4767263"/>
            <a:ext cx="1600200" cy="273844"/>
          </a:xfrm>
        </p:spPr>
        <p:txBody>
          <a:bodyPr/>
          <a:lstStyle/>
          <a:p>
            <a:pPr defTabSz="685800">
              <a:buClrTx/>
            </a:pPr>
            <a:fld id="{50DC08D4-96E3-4F4B-A772-7FCCF4DFAE94}" type="slidenum">
              <a:rPr lang="en-US" kern="1200">
                <a:solidFill>
                  <a:prstClr val="black">
                    <a:tint val="75000"/>
                  </a:prstClr>
                </a:solidFill>
                <a:latin typeface="Calibri"/>
                <a:ea typeface="+mn-ea"/>
                <a:cs typeface="+mn-cs"/>
              </a:rPr>
              <a:pPr defTabSz="685800">
                <a:buClrTx/>
              </a:pPr>
              <a:t>21</a:t>
            </a:fld>
            <a:endParaRPr lang="en-US" kern="1200" dirty="0">
              <a:solidFill>
                <a:prstClr val="black">
                  <a:tint val="75000"/>
                </a:prstClr>
              </a:solidFill>
              <a:latin typeface="Calibri"/>
              <a:ea typeface="+mn-ea"/>
              <a:cs typeface="+mn-cs"/>
            </a:endParaRPr>
          </a:p>
        </p:txBody>
      </p:sp>
      <p:sp>
        <p:nvSpPr>
          <p:cNvPr id="7" name="Rectangle 6"/>
          <p:cNvSpPr/>
          <p:nvPr/>
        </p:nvSpPr>
        <p:spPr>
          <a:xfrm>
            <a:off x="1257300" y="1085850"/>
            <a:ext cx="6629400" cy="5715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3" name="TextBox 2"/>
          <p:cNvSpPr txBox="1"/>
          <p:nvPr/>
        </p:nvSpPr>
        <p:spPr>
          <a:xfrm>
            <a:off x="1428750" y="1247828"/>
            <a:ext cx="6400800" cy="3528402"/>
          </a:xfrm>
          <a:prstGeom prst="rect">
            <a:avLst/>
          </a:prstGeom>
          <a:noFill/>
        </p:spPr>
        <p:txBody>
          <a:bodyPr wrap="square" rtlCol="0">
            <a:spAutoFit/>
          </a:bodyPr>
          <a:lstStyle/>
          <a:p>
            <a:pPr defTabSz="685800">
              <a:lnSpc>
                <a:spcPct val="107000"/>
              </a:lnSpc>
              <a:spcAft>
                <a:spcPts val="600"/>
              </a:spcAft>
              <a:buClrTx/>
            </a:pPr>
            <a:r>
              <a:rPr lang="en-US" sz="1500" b="1" kern="1200" dirty="0">
                <a:solidFill>
                  <a:prstClr val="black"/>
                </a:solidFill>
                <a:latin typeface="Arial" panose="020B0604020202020204" pitchFamily="34" charset="0"/>
                <a:ea typeface="Calibri" panose="020F0502020204030204" pitchFamily="34" charset="0"/>
                <a:cs typeface="Arial" panose="020B0604020202020204" pitchFamily="34" charset="0"/>
              </a:rPr>
              <a:t>No Target or a Target that is Easily Achievable</a:t>
            </a:r>
            <a:endParaRPr lang="en-US" sz="1500" kern="12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685800">
              <a:lnSpc>
                <a:spcPct val="107000"/>
              </a:lnSpc>
              <a:spcAft>
                <a:spcPts val="600"/>
              </a:spcAft>
              <a:buClrTx/>
            </a:pPr>
            <a:r>
              <a:rPr lang="en-US" sz="1350" kern="1200" dirty="0">
                <a:solidFill>
                  <a:prstClr val="black"/>
                </a:solidFill>
                <a:latin typeface="Arial" panose="020B0604020202020204" pitchFamily="34" charset="0"/>
                <a:ea typeface="Calibri" panose="020F0502020204030204" pitchFamily="34" charset="0"/>
                <a:cs typeface="Arial" panose="020B0604020202020204" pitchFamily="34" charset="0"/>
              </a:rPr>
              <a:t>Measures that have no target because they are explanatory or have a target that is easily achievable are less effective because they lack an incentive to improve performance.</a:t>
            </a:r>
            <a:r>
              <a:rPr lang="en-US" sz="900" kern="1200" dirty="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825" kern="12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685800">
              <a:lnSpc>
                <a:spcPct val="107000"/>
              </a:lnSpc>
              <a:spcAft>
                <a:spcPts val="600"/>
              </a:spcAft>
              <a:buClrTx/>
            </a:pPr>
            <a:r>
              <a:rPr lang="en-US" sz="1200" u="sng" kern="1200" dirty="0">
                <a:solidFill>
                  <a:srgbClr val="1F497D">
                    <a:lumMod val="60000"/>
                    <a:lumOff val="40000"/>
                  </a:srgbClr>
                </a:solidFill>
                <a:latin typeface="Arial" panose="020B0604020202020204" pitchFamily="34" charset="0"/>
                <a:ea typeface="Calibri" panose="020F0502020204030204" pitchFamily="34" charset="0"/>
                <a:cs typeface="Arial" panose="020B0604020202020204" pitchFamily="34" charset="0"/>
              </a:rPr>
              <a:t>Example 1:</a:t>
            </a:r>
            <a:r>
              <a:rPr lang="en-US" sz="1200" kern="1200" dirty="0">
                <a:solidFill>
                  <a:srgbClr val="1F497D">
                    <a:lumMod val="60000"/>
                    <a:lumOff val="40000"/>
                  </a:srgbClr>
                </a:solidFill>
                <a:latin typeface="Arial" panose="020B0604020202020204" pitchFamily="34" charset="0"/>
                <a:ea typeface="Calibri" panose="020F0502020204030204" pitchFamily="34" charset="0"/>
                <a:cs typeface="Arial" panose="020B0604020202020204" pitchFamily="34" charset="0"/>
              </a:rPr>
              <a:t> Energy, Minerals and Natural Resources Department: “Number of visitors to state parks”</a:t>
            </a:r>
          </a:p>
          <a:p>
            <a:pPr marL="342900" lvl="1" defTabSz="685800">
              <a:lnSpc>
                <a:spcPct val="107000"/>
              </a:lnSpc>
              <a:spcAft>
                <a:spcPts val="600"/>
              </a:spcAft>
              <a:buClrTx/>
            </a:pPr>
            <a:r>
              <a:rPr lang="en-US" sz="1050" u="sng" kern="1200" dirty="0">
                <a:solidFill>
                  <a:prstClr val="black"/>
                </a:solidFill>
                <a:latin typeface="Arial" panose="020B0604020202020204" pitchFamily="34" charset="0"/>
                <a:ea typeface="Calibri" panose="020F0502020204030204" pitchFamily="34" charset="0"/>
                <a:cs typeface="Arial" panose="020B0604020202020204" pitchFamily="34" charset="0"/>
              </a:rPr>
              <a:t>Discussion:</a:t>
            </a:r>
            <a:r>
              <a:rPr lang="en-US" sz="1050" kern="1200" dirty="0">
                <a:solidFill>
                  <a:prstClr val="black"/>
                </a:solidFill>
                <a:latin typeface="Arial" panose="020B0604020202020204" pitchFamily="34" charset="0"/>
                <a:ea typeface="Calibri" panose="020F0502020204030204" pitchFamily="34" charset="0"/>
                <a:cs typeface="Arial" panose="020B0604020202020204" pitchFamily="34" charset="0"/>
              </a:rPr>
              <a:t> The number is readily available and easy to compare with past numbers or numbers from other states. Without a target, it is unclear what number should be the goal.</a:t>
            </a:r>
          </a:p>
          <a:p>
            <a:pPr defTabSz="685800">
              <a:lnSpc>
                <a:spcPct val="107000"/>
              </a:lnSpc>
              <a:spcAft>
                <a:spcPts val="600"/>
              </a:spcAft>
              <a:buClrTx/>
            </a:pPr>
            <a:r>
              <a:rPr lang="en-US" sz="1200" u="sng" kern="1200" dirty="0">
                <a:solidFill>
                  <a:srgbClr val="1F497D">
                    <a:lumMod val="60000"/>
                    <a:lumOff val="40000"/>
                  </a:srgbClr>
                </a:solidFill>
                <a:latin typeface="Arial" panose="020B0604020202020204" pitchFamily="34" charset="0"/>
                <a:ea typeface="Calibri" panose="020F0502020204030204" pitchFamily="34" charset="0"/>
                <a:cs typeface="Arial" panose="020B0604020202020204" pitchFamily="34" charset="0"/>
              </a:rPr>
              <a:t>Example 1:</a:t>
            </a:r>
            <a:r>
              <a:rPr lang="en-US" sz="1200" kern="1200" dirty="0">
                <a:solidFill>
                  <a:srgbClr val="1F497D">
                    <a:lumMod val="60000"/>
                    <a:lumOff val="40000"/>
                  </a:srgbClr>
                </a:solidFill>
                <a:latin typeface="Arial" panose="020B0604020202020204" pitchFamily="34" charset="0"/>
                <a:ea typeface="Calibri" panose="020F0502020204030204" pitchFamily="34" charset="0"/>
                <a:cs typeface="Arial" panose="020B0604020202020204" pitchFamily="34" charset="0"/>
              </a:rPr>
              <a:t> Economic Development Department: “Film and media worker days”</a:t>
            </a:r>
          </a:p>
          <a:p>
            <a:pPr marL="342900" lvl="1" defTabSz="685800">
              <a:lnSpc>
                <a:spcPct val="107000"/>
              </a:lnSpc>
              <a:spcAft>
                <a:spcPts val="600"/>
              </a:spcAft>
              <a:buClrTx/>
            </a:pPr>
            <a:r>
              <a:rPr lang="en-US" sz="1050" u="sng" kern="1200" dirty="0">
                <a:solidFill>
                  <a:prstClr val="black"/>
                </a:solidFill>
                <a:latin typeface="Arial" panose="020B0604020202020204" pitchFamily="34" charset="0"/>
                <a:ea typeface="Calibri" panose="020F0502020204030204" pitchFamily="34" charset="0"/>
                <a:cs typeface="Arial" panose="020B0604020202020204" pitchFamily="34" charset="0"/>
              </a:rPr>
              <a:t>Discussion:</a:t>
            </a:r>
            <a:r>
              <a:rPr lang="en-US" sz="1050" kern="1200" dirty="0">
                <a:solidFill>
                  <a:prstClr val="black"/>
                </a:solidFill>
                <a:latin typeface="Arial" panose="020B0604020202020204" pitchFamily="34" charset="0"/>
                <a:ea typeface="Calibri" panose="020F0502020204030204" pitchFamily="34" charset="0"/>
                <a:cs typeface="Arial" panose="020B0604020202020204" pitchFamily="34" charset="0"/>
              </a:rPr>
              <a:t> The agency easily met the target in FY22 and is on track to exceed the target in FY23. Targets that are set too low are little different than nonexistent targets.</a:t>
            </a:r>
          </a:p>
          <a:p>
            <a:pPr marL="685800" lvl="2" defTabSz="685800">
              <a:lnSpc>
                <a:spcPct val="107000"/>
              </a:lnSpc>
              <a:spcAft>
                <a:spcPts val="600"/>
              </a:spcAft>
              <a:buClrTx/>
            </a:pPr>
            <a:r>
              <a:rPr lang="en-US" sz="1200" b="1" u="sng" kern="1200" dirty="0">
                <a:solidFill>
                  <a:prstClr val="black"/>
                </a:solidFill>
                <a:latin typeface="Arial" panose="020B0604020202020204" pitchFamily="34" charset="0"/>
                <a:ea typeface="Calibri" panose="020F0502020204030204" pitchFamily="34" charset="0"/>
                <a:cs typeface="Arial" panose="020B0604020202020204" pitchFamily="34" charset="0"/>
              </a:rPr>
              <a:t>Takeaway:</a:t>
            </a:r>
            <a:r>
              <a:rPr lang="en-US" sz="1200" b="1" kern="1200" dirty="0">
                <a:solidFill>
                  <a:prstClr val="black"/>
                </a:solidFill>
                <a:latin typeface="Arial" panose="020B0604020202020204" pitchFamily="34" charset="0"/>
                <a:ea typeface="Calibri" panose="020F0502020204030204" pitchFamily="34" charset="0"/>
                <a:cs typeface="Arial" panose="020B0604020202020204" pitchFamily="34" charset="0"/>
              </a:rPr>
              <a:t> While explanatory measures have no target by design and can provide important context to agency performance, their use should be limited. Targets provide the public and policymakers with the information needed to assess performance.</a:t>
            </a:r>
            <a:endParaRPr lang="en-US" sz="1200" kern="12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8794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solidFill>
                  <a:schemeClr val="tx2"/>
                </a:solidFill>
                <a:latin typeface="Bookman Old Style" pitchFamily="18" charset="0"/>
              </a:rPr>
              <a:t>Tips on Number Use in Measures</a:t>
            </a: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14450" y="4400550"/>
            <a:ext cx="869924" cy="514350"/>
          </a:xfrm>
        </p:spPr>
      </p:pic>
      <p:sp>
        <p:nvSpPr>
          <p:cNvPr id="5" name="Rectangle 4"/>
          <p:cNvSpPr/>
          <p:nvPr/>
        </p:nvSpPr>
        <p:spPr>
          <a:xfrm>
            <a:off x="2286000" y="4857750"/>
            <a:ext cx="5372100" cy="5715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6" name="Slide Number Placeholder 5"/>
          <p:cNvSpPr>
            <a:spLocks noGrp="1"/>
          </p:cNvSpPr>
          <p:nvPr>
            <p:ph type="sldNum" sz="quarter" idx="12"/>
          </p:nvPr>
        </p:nvSpPr>
        <p:spPr>
          <a:xfrm>
            <a:off x="6286500" y="4767263"/>
            <a:ext cx="1600200" cy="273844"/>
          </a:xfrm>
        </p:spPr>
        <p:txBody>
          <a:bodyPr/>
          <a:lstStyle/>
          <a:p>
            <a:pPr defTabSz="685800">
              <a:buClrTx/>
            </a:pPr>
            <a:fld id="{50DC08D4-96E3-4F4B-A772-7FCCF4DFAE94}" type="slidenum">
              <a:rPr lang="en-US" kern="1200">
                <a:solidFill>
                  <a:prstClr val="black">
                    <a:tint val="75000"/>
                  </a:prstClr>
                </a:solidFill>
                <a:latin typeface="Calibri"/>
                <a:ea typeface="+mn-ea"/>
                <a:cs typeface="+mn-cs"/>
              </a:rPr>
              <a:pPr defTabSz="685800">
                <a:buClrTx/>
              </a:pPr>
              <a:t>22</a:t>
            </a:fld>
            <a:endParaRPr lang="en-US" kern="1200" dirty="0">
              <a:solidFill>
                <a:prstClr val="black">
                  <a:tint val="75000"/>
                </a:prstClr>
              </a:solidFill>
              <a:latin typeface="Calibri"/>
              <a:ea typeface="+mn-ea"/>
              <a:cs typeface="+mn-cs"/>
            </a:endParaRPr>
          </a:p>
        </p:txBody>
      </p:sp>
      <p:sp>
        <p:nvSpPr>
          <p:cNvPr id="7" name="Rectangle 6"/>
          <p:cNvSpPr/>
          <p:nvPr/>
        </p:nvSpPr>
        <p:spPr>
          <a:xfrm>
            <a:off x="1257300" y="1085850"/>
            <a:ext cx="6629400" cy="5715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3" name="TextBox 2"/>
          <p:cNvSpPr txBox="1"/>
          <p:nvPr/>
        </p:nvSpPr>
        <p:spPr>
          <a:xfrm>
            <a:off x="1371600" y="1166268"/>
            <a:ext cx="6400800" cy="3635162"/>
          </a:xfrm>
          <a:prstGeom prst="rect">
            <a:avLst/>
          </a:prstGeom>
          <a:noFill/>
        </p:spPr>
        <p:txBody>
          <a:bodyPr wrap="square" rtlCol="0">
            <a:spAutoFit/>
          </a:bodyPr>
          <a:lstStyle/>
          <a:p>
            <a:pPr marL="257175" indent="-257175" defTabSz="685800">
              <a:lnSpc>
                <a:spcPct val="107000"/>
              </a:lnSpc>
              <a:buClrTx/>
              <a:buFont typeface="Symbol" panose="05050102010706020507" pitchFamily="18" charset="2"/>
              <a:buChar char=""/>
            </a:pPr>
            <a:r>
              <a:rPr lang="en-US" sz="1200" kern="1200" dirty="0">
                <a:solidFill>
                  <a:prstClr val="black"/>
                </a:solidFill>
                <a:latin typeface="Arial" panose="020B0604020202020204" pitchFamily="34" charset="0"/>
                <a:ea typeface="Calibri" panose="020F0502020204030204" pitchFamily="34" charset="0"/>
                <a:cs typeface="Arial" panose="020B0604020202020204" pitchFamily="34" charset="0"/>
              </a:rPr>
              <a:t>Be clear on the denominator</a:t>
            </a:r>
          </a:p>
          <a:p>
            <a:pPr marL="257175" indent="-257175" defTabSz="685800">
              <a:lnSpc>
                <a:spcPct val="107000"/>
              </a:lnSpc>
              <a:buClrTx/>
              <a:buFont typeface="Symbol" panose="05050102010706020507" pitchFamily="18" charset="2"/>
              <a:buChar char=""/>
            </a:pPr>
            <a:r>
              <a:rPr lang="en-US" sz="1200" kern="1200" dirty="0">
                <a:solidFill>
                  <a:prstClr val="black"/>
                </a:solidFill>
                <a:latin typeface="Arial" panose="020B0604020202020204" pitchFamily="34" charset="0"/>
                <a:ea typeface="Calibri" panose="020F0502020204030204" pitchFamily="34" charset="0"/>
                <a:cs typeface="Arial" panose="020B0604020202020204" pitchFamily="34" charset="0"/>
              </a:rPr>
              <a:t>When crafting measures, keep in mind the difference between a number, a percentage, a rate, and a ratio.</a:t>
            </a:r>
          </a:p>
          <a:p>
            <a:pPr marL="557213" lvl="1" indent="-214313" defTabSz="685800">
              <a:lnSpc>
                <a:spcPct val="107000"/>
              </a:lnSpc>
              <a:buClrTx/>
              <a:buFont typeface="Courier New" panose="02070309020205020404" pitchFamily="49" charset="0"/>
              <a:buChar char="o"/>
            </a:pPr>
            <a:r>
              <a:rPr lang="en-US" sz="1200" b="1" kern="1200" dirty="0">
                <a:solidFill>
                  <a:prstClr val="black"/>
                </a:solidFill>
                <a:latin typeface="Arial" panose="020B0604020202020204" pitchFamily="34" charset="0"/>
                <a:ea typeface="Calibri" panose="020F0502020204030204" pitchFamily="34" charset="0"/>
                <a:cs typeface="Arial" panose="020B0604020202020204" pitchFamily="34" charset="0"/>
              </a:rPr>
              <a:t>Number:</a:t>
            </a:r>
            <a:r>
              <a:rPr lang="en-US" sz="1200" kern="1200" dirty="0">
                <a:solidFill>
                  <a:prstClr val="black"/>
                </a:solidFill>
                <a:latin typeface="Arial" panose="020B0604020202020204" pitchFamily="34" charset="0"/>
                <a:ea typeface="Calibri" panose="020F0502020204030204" pitchFamily="34" charset="0"/>
                <a:cs typeface="Arial" panose="020B0604020202020204" pitchFamily="34" charset="0"/>
              </a:rPr>
              <a:t> A raw data point that is not relative to any other number</a:t>
            </a:r>
          </a:p>
          <a:p>
            <a:pPr marL="857250" lvl="2" indent="-171450" defTabSz="685800">
              <a:lnSpc>
                <a:spcPct val="107000"/>
              </a:lnSpc>
              <a:buClrTx/>
              <a:buFont typeface="Wingdings" panose="05000000000000000000" pitchFamily="2" charset="2"/>
              <a:buChar char=""/>
            </a:pPr>
            <a:r>
              <a:rPr lang="en-US" sz="1200" kern="1200" dirty="0">
                <a:solidFill>
                  <a:prstClr val="black"/>
                </a:solidFill>
                <a:latin typeface="Arial" panose="020B0604020202020204" pitchFamily="34" charset="0"/>
                <a:ea typeface="Calibri" panose="020F0502020204030204" pitchFamily="34" charset="0"/>
                <a:cs typeface="Arial" panose="020B0604020202020204" pitchFamily="34" charset="0"/>
              </a:rPr>
              <a:t>Example: Number of stolen livestock reported: 500 head</a:t>
            </a:r>
          </a:p>
          <a:p>
            <a:pPr marL="557213" lvl="1" indent="-214313" defTabSz="685800">
              <a:lnSpc>
                <a:spcPct val="107000"/>
              </a:lnSpc>
              <a:buClrTx/>
              <a:buFont typeface="Courier New" panose="02070309020205020404" pitchFamily="49" charset="0"/>
              <a:buChar char="o"/>
            </a:pPr>
            <a:r>
              <a:rPr lang="en-US" sz="1200" b="1" kern="1200" dirty="0">
                <a:solidFill>
                  <a:prstClr val="black"/>
                </a:solidFill>
                <a:latin typeface="Arial" panose="020B0604020202020204" pitchFamily="34" charset="0"/>
                <a:ea typeface="Calibri" panose="020F0502020204030204" pitchFamily="34" charset="0"/>
                <a:cs typeface="Arial" panose="020B0604020202020204" pitchFamily="34" charset="0"/>
              </a:rPr>
              <a:t>Percentage:</a:t>
            </a:r>
            <a:r>
              <a:rPr lang="en-US" sz="1200" kern="1200" dirty="0">
                <a:solidFill>
                  <a:prstClr val="black"/>
                </a:solidFill>
                <a:latin typeface="Arial" panose="020B0604020202020204" pitchFamily="34" charset="0"/>
                <a:ea typeface="Calibri" panose="020F0502020204030204" pitchFamily="34" charset="0"/>
                <a:cs typeface="Arial" panose="020B0604020202020204" pitchFamily="34" charset="0"/>
              </a:rPr>
              <a:t> A data point divided by the total possible, expressed as a percentage of the total</a:t>
            </a:r>
          </a:p>
          <a:p>
            <a:pPr marL="857250" lvl="2" indent="-171450" defTabSz="685800">
              <a:lnSpc>
                <a:spcPct val="107000"/>
              </a:lnSpc>
              <a:buClrTx/>
              <a:buFont typeface="Wingdings" panose="05000000000000000000" pitchFamily="2" charset="2"/>
              <a:buChar char=""/>
            </a:pPr>
            <a:r>
              <a:rPr lang="en-US" sz="1200" kern="1200" dirty="0">
                <a:solidFill>
                  <a:prstClr val="black"/>
                </a:solidFill>
                <a:latin typeface="Arial" panose="020B0604020202020204" pitchFamily="34" charset="0"/>
                <a:ea typeface="Calibri" panose="020F0502020204030204" pitchFamily="34" charset="0"/>
                <a:cs typeface="Arial" panose="020B0604020202020204" pitchFamily="34" charset="0"/>
              </a:rPr>
              <a:t>Example: Percent of total livestock reported as stolen: 5% (500/10,000 = 0.5 = 5%)</a:t>
            </a:r>
          </a:p>
          <a:p>
            <a:pPr marL="557213" lvl="1" indent="-214313" defTabSz="685800">
              <a:lnSpc>
                <a:spcPct val="107000"/>
              </a:lnSpc>
              <a:buClrTx/>
              <a:buFont typeface="Courier New" panose="02070309020205020404" pitchFamily="49" charset="0"/>
              <a:buChar char="o"/>
            </a:pPr>
            <a:r>
              <a:rPr lang="en-US" sz="1200" b="1" kern="1200" dirty="0">
                <a:solidFill>
                  <a:prstClr val="black"/>
                </a:solidFill>
                <a:latin typeface="Arial" panose="020B0604020202020204" pitchFamily="34" charset="0"/>
                <a:ea typeface="Calibri" panose="020F0502020204030204" pitchFamily="34" charset="0"/>
                <a:cs typeface="Arial" panose="020B0604020202020204" pitchFamily="34" charset="0"/>
              </a:rPr>
              <a:t>Rate:</a:t>
            </a:r>
            <a:r>
              <a:rPr lang="en-US" sz="1200" kern="1200" dirty="0">
                <a:solidFill>
                  <a:prstClr val="black"/>
                </a:solidFill>
                <a:latin typeface="Arial" panose="020B0604020202020204" pitchFamily="34" charset="0"/>
                <a:ea typeface="Calibri" panose="020F0502020204030204" pitchFamily="34" charset="0"/>
                <a:cs typeface="Arial" panose="020B0604020202020204" pitchFamily="34" charset="0"/>
              </a:rPr>
              <a:t> A certain quantity of one thing considered in relation to a unit of another thing, often expressed with “per”</a:t>
            </a:r>
          </a:p>
          <a:p>
            <a:pPr marL="857250" lvl="2" indent="-171450" defTabSz="685800">
              <a:lnSpc>
                <a:spcPct val="107000"/>
              </a:lnSpc>
              <a:buClrTx/>
              <a:buFont typeface="Wingdings" panose="05000000000000000000" pitchFamily="2" charset="2"/>
              <a:buChar char=""/>
            </a:pPr>
            <a:r>
              <a:rPr lang="en-US" sz="1200" kern="1200" dirty="0">
                <a:solidFill>
                  <a:prstClr val="black"/>
                </a:solidFill>
                <a:latin typeface="Arial" panose="020B0604020202020204" pitchFamily="34" charset="0"/>
                <a:ea typeface="Calibri" panose="020F0502020204030204" pitchFamily="34" charset="0"/>
                <a:cs typeface="Arial" panose="020B0604020202020204" pitchFamily="34" charset="0"/>
              </a:rPr>
              <a:t>Example: Number of livestock reported stolen per 1,000 head: 50</a:t>
            </a:r>
          </a:p>
          <a:p>
            <a:pPr marL="557213" lvl="1" indent="-214313" defTabSz="685800">
              <a:lnSpc>
                <a:spcPct val="107000"/>
              </a:lnSpc>
              <a:buClrTx/>
              <a:buFont typeface="Courier New" panose="02070309020205020404" pitchFamily="49" charset="0"/>
              <a:buChar char="o"/>
            </a:pPr>
            <a:r>
              <a:rPr lang="en-US" sz="1200" b="1" kern="1200" dirty="0">
                <a:solidFill>
                  <a:prstClr val="black"/>
                </a:solidFill>
                <a:latin typeface="Arial" panose="020B0604020202020204" pitchFamily="34" charset="0"/>
                <a:ea typeface="Calibri" panose="020F0502020204030204" pitchFamily="34" charset="0"/>
                <a:cs typeface="Arial" panose="020B0604020202020204" pitchFamily="34" charset="0"/>
              </a:rPr>
              <a:t>Ratio:</a:t>
            </a:r>
            <a:r>
              <a:rPr lang="en-US" sz="1200" kern="1200" dirty="0">
                <a:solidFill>
                  <a:prstClr val="black"/>
                </a:solidFill>
                <a:latin typeface="Arial" panose="020B0604020202020204" pitchFamily="34" charset="0"/>
                <a:ea typeface="Calibri" panose="020F0502020204030204" pitchFamily="34" charset="0"/>
                <a:cs typeface="Arial" panose="020B0604020202020204" pitchFamily="34" charset="0"/>
              </a:rPr>
              <a:t> A relationship between two numbers indicating how many times the first number contains the second.  The total is not included but is derived by adding the two numbers together.</a:t>
            </a:r>
          </a:p>
          <a:p>
            <a:pPr marL="857250" lvl="2" indent="-171450" defTabSz="685800">
              <a:lnSpc>
                <a:spcPct val="107000"/>
              </a:lnSpc>
              <a:buClrTx/>
              <a:buFont typeface="Wingdings" panose="05000000000000000000" pitchFamily="2" charset="2"/>
              <a:buChar char=""/>
            </a:pPr>
            <a:r>
              <a:rPr lang="en-US" sz="1200" kern="1200" dirty="0">
                <a:solidFill>
                  <a:prstClr val="black"/>
                </a:solidFill>
                <a:latin typeface="Arial" panose="020B0604020202020204" pitchFamily="34" charset="0"/>
                <a:ea typeface="Calibri" panose="020F0502020204030204" pitchFamily="34" charset="0"/>
                <a:cs typeface="Arial" panose="020B0604020202020204" pitchFamily="34" charset="0"/>
              </a:rPr>
              <a:t>Example: Ratio of stolen livestock to non-stolen livestock: 50:950 (=50/1,000 = 5%) Note: Ratios are seldom appropriate for measures. Craft carefully and accurately.</a:t>
            </a:r>
          </a:p>
        </p:txBody>
      </p:sp>
    </p:spTree>
    <p:extLst>
      <p:ext uri="{BB962C8B-B14F-4D97-AF65-F5344CB8AC3E}">
        <p14:creationId xmlns:p14="http://schemas.microsoft.com/office/powerpoint/2010/main" val="4192988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solidFill>
                  <a:schemeClr val="tx2"/>
                </a:solidFill>
                <a:latin typeface="Bookman Old Style" pitchFamily="18" charset="0"/>
              </a:rPr>
              <a:t>The report card cycle starts with </a:t>
            </a:r>
            <a:r>
              <a:rPr lang="en-US" sz="1800">
                <a:solidFill>
                  <a:schemeClr val="tx2"/>
                </a:solidFill>
                <a:latin typeface="Bookman Old Style" pitchFamily="18" charset="0"/>
              </a:rPr>
              <a:t>the agency.</a:t>
            </a:r>
            <a:endParaRPr lang="en-US" sz="1800" dirty="0">
              <a:solidFill>
                <a:schemeClr val="tx2"/>
              </a:solidFill>
              <a:latin typeface="Bookman Old Style" pitchFamily="18" charset="0"/>
            </a:endParaRP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14450" y="4400550"/>
            <a:ext cx="869924" cy="514350"/>
          </a:xfrm>
        </p:spPr>
      </p:pic>
      <p:sp>
        <p:nvSpPr>
          <p:cNvPr id="5" name="Rectangle 4"/>
          <p:cNvSpPr/>
          <p:nvPr/>
        </p:nvSpPr>
        <p:spPr>
          <a:xfrm>
            <a:off x="2286000" y="4857750"/>
            <a:ext cx="5372100" cy="5715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6" name="Slide Number Placeholder 5"/>
          <p:cNvSpPr>
            <a:spLocks noGrp="1"/>
          </p:cNvSpPr>
          <p:nvPr>
            <p:ph type="sldNum" sz="quarter" idx="12"/>
          </p:nvPr>
        </p:nvSpPr>
        <p:spPr>
          <a:xfrm>
            <a:off x="6286500" y="4767263"/>
            <a:ext cx="1600200" cy="273844"/>
          </a:xfrm>
        </p:spPr>
        <p:txBody>
          <a:bodyPr/>
          <a:lstStyle/>
          <a:p>
            <a:pPr defTabSz="685800">
              <a:buClrTx/>
            </a:pPr>
            <a:fld id="{50DC08D4-96E3-4F4B-A772-7FCCF4DFAE94}" type="slidenum">
              <a:rPr lang="en-US" kern="1200">
                <a:solidFill>
                  <a:prstClr val="black">
                    <a:tint val="75000"/>
                  </a:prstClr>
                </a:solidFill>
                <a:latin typeface="Calibri"/>
                <a:ea typeface="+mn-ea"/>
                <a:cs typeface="+mn-cs"/>
              </a:rPr>
              <a:pPr defTabSz="685800">
                <a:buClrTx/>
              </a:pPr>
              <a:t>23</a:t>
            </a:fld>
            <a:endParaRPr lang="en-US" kern="1200" dirty="0">
              <a:solidFill>
                <a:prstClr val="black">
                  <a:tint val="75000"/>
                </a:prstClr>
              </a:solidFill>
              <a:latin typeface="Calibri"/>
              <a:ea typeface="+mn-ea"/>
              <a:cs typeface="+mn-cs"/>
            </a:endParaRPr>
          </a:p>
        </p:txBody>
      </p:sp>
      <p:sp>
        <p:nvSpPr>
          <p:cNvPr id="7" name="Rectangle 6"/>
          <p:cNvSpPr/>
          <p:nvPr/>
        </p:nvSpPr>
        <p:spPr>
          <a:xfrm>
            <a:off x="1257300" y="1085850"/>
            <a:ext cx="6629400" cy="5715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pic>
        <p:nvPicPr>
          <p:cNvPr id="13" name="Picture 12" descr="A blue circle with white text&#10;&#10;Description automatically generated with medium confidence">
            <a:extLst>
              <a:ext uri="{FF2B5EF4-FFF2-40B4-BE49-F238E27FC236}">
                <a16:creationId xmlns:a16="http://schemas.microsoft.com/office/drawing/2014/main" id="{351FA701-7B38-2D5D-94D7-75B9A795CDE4}"/>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68557" y="1191047"/>
            <a:ext cx="3606886" cy="3621459"/>
          </a:xfrm>
          <a:prstGeom prst="rect">
            <a:avLst/>
          </a:prstGeom>
        </p:spPr>
      </p:pic>
    </p:spTree>
    <p:extLst>
      <p:ext uri="{BB962C8B-B14F-4D97-AF65-F5344CB8AC3E}">
        <p14:creationId xmlns:p14="http://schemas.microsoft.com/office/powerpoint/2010/main" val="1538805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solidFill>
                  <a:schemeClr val="tx2"/>
                </a:solidFill>
                <a:latin typeface="Bookman Old Style" pitchFamily="18" charset="0"/>
              </a:rPr>
              <a:t>Example Report Card</a:t>
            </a:r>
          </a:p>
        </p:txBody>
      </p:sp>
      <p:sp>
        <p:nvSpPr>
          <p:cNvPr id="5" name="Rectangle 4"/>
          <p:cNvSpPr/>
          <p:nvPr/>
        </p:nvSpPr>
        <p:spPr>
          <a:xfrm>
            <a:off x="2286000" y="4857750"/>
            <a:ext cx="5372100" cy="5715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6" name="Slide Number Placeholder 5"/>
          <p:cNvSpPr>
            <a:spLocks noGrp="1"/>
          </p:cNvSpPr>
          <p:nvPr>
            <p:ph type="sldNum" sz="quarter" idx="12"/>
          </p:nvPr>
        </p:nvSpPr>
        <p:spPr>
          <a:xfrm>
            <a:off x="6286500" y="4767263"/>
            <a:ext cx="1600200" cy="273844"/>
          </a:xfrm>
        </p:spPr>
        <p:txBody>
          <a:bodyPr/>
          <a:lstStyle/>
          <a:p>
            <a:pPr defTabSz="685800">
              <a:buClrTx/>
            </a:pPr>
            <a:fld id="{50DC08D4-96E3-4F4B-A772-7FCCF4DFAE94}" type="slidenum">
              <a:rPr lang="en-US" kern="1200">
                <a:solidFill>
                  <a:prstClr val="black">
                    <a:tint val="75000"/>
                  </a:prstClr>
                </a:solidFill>
                <a:latin typeface="Calibri"/>
                <a:ea typeface="+mn-ea"/>
                <a:cs typeface="+mn-cs"/>
              </a:rPr>
              <a:pPr defTabSz="685800">
                <a:buClrTx/>
              </a:pPr>
              <a:t>24</a:t>
            </a:fld>
            <a:endParaRPr lang="en-US" kern="1200" dirty="0">
              <a:solidFill>
                <a:prstClr val="black">
                  <a:tint val="75000"/>
                </a:prstClr>
              </a:solidFill>
              <a:latin typeface="Calibri"/>
              <a:ea typeface="+mn-ea"/>
              <a:cs typeface="+mn-cs"/>
            </a:endParaRPr>
          </a:p>
        </p:txBody>
      </p:sp>
      <p:sp>
        <p:nvSpPr>
          <p:cNvPr id="7" name="Rectangle 6"/>
          <p:cNvSpPr/>
          <p:nvPr/>
        </p:nvSpPr>
        <p:spPr>
          <a:xfrm>
            <a:off x="1257300" y="1085850"/>
            <a:ext cx="6629400" cy="5715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pic>
        <p:nvPicPr>
          <p:cNvPr id="4" name="Picture 3">
            <a:extLst>
              <a:ext uri="{FF2B5EF4-FFF2-40B4-BE49-F238E27FC236}">
                <a16:creationId xmlns:a16="http://schemas.microsoft.com/office/drawing/2014/main" id="{F11A57F5-0256-140F-03CC-C2580B6F7DC6}"/>
              </a:ext>
            </a:extLst>
          </p:cNvPr>
          <p:cNvPicPr>
            <a:picLocks noChangeAspect="1"/>
          </p:cNvPicPr>
          <p:nvPr/>
        </p:nvPicPr>
        <p:blipFill>
          <a:blip r:embed="rId3"/>
          <a:stretch>
            <a:fillRect/>
          </a:stretch>
        </p:blipFill>
        <p:spPr>
          <a:xfrm>
            <a:off x="4748161" y="1178438"/>
            <a:ext cx="2812886" cy="3634068"/>
          </a:xfrm>
          <a:prstGeom prst="rect">
            <a:avLst/>
          </a:prstGeom>
          <a:ln>
            <a:solidFill>
              <a:schemeClr val="tx1"/>
            </a:solidFill>
          </a:ln>
        </p:spPr>
      </p:pic>
      <p:pic>
        <p:nvPicPr>
          <p:cNvPr id="10" name="Picture 9">
            <a:extLst>
              <a:ext uri="{FF2B5EF4-FFF2-40B4-BE49-F238E27FC236}">
                <a16:creationId xmlns:a16="http://schemas.microsoft.com/office/drawing/2014/main" id="{DB55D5D9-3B82-E68D-C575-3B8E94DE7C2C}"/>
              </a:ext>
            </a:extLst>
          </p:cNvPr>
          <p:cNvPicPr>
            <a:picLocks noChangeAspect="1"/>
          </p:cNvPicPr>
          <p:nvPr/>
        </p:nvPicPr>
        <p:blipFill>
          <a:blip r:embed="rId4"/>
          <a:stretch>
            <a:fillRect/>
          </a:stretch>
        </p:blipFill>
        <p:spPr>
          <a:xfrm>
            <a:off x="1928131" y="1179171"/>
            <a:ext cx="2812886" cy="3643141"/>
          </a:xfrm>
          <a:prstGeom prst="rect">
            <a:avLst/>
          </a:prstGeom>
          <a:ln>
            <a:solidFill>
              <a:schemeClr val="tx1"/>
            </a:solidFill>
          </a:ln>
        </p:spPr>
      </p:pic>
      <p:pic>
        <p:nvPicPr>
          <p:cNvPr id="8" name="Content Placeholder 7"/>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314450" y="4400550"/>
            <a:ext cx="869924" cy="514350"/>
          </a:xfrm>
        </p:spPr>
      </p:pic>
      <p:pic>
        <p:nvPicPr>
          <p:cNvPr id="13" name="Picture 12">
            <a:extLst>
              <a:ext uri="{FF2B5EF4-FFF2-40B4-BE49-F238E27FC236}">
                <a16:creationId xmlns:a16="http://schemas.microsoft.com/office/drawing/2014/main" id="{5A77E553-F373-274D-74BB-0D8ED961F84F}"/>
              </a:ext>
            </a:extLst>
          </p:cNvPr>
          <p:cNvPicPr>
            <a:picLocks noChangeAspect="1"/>
          </p:cNvPicPr>
          <p:nvPr/>
        </p:nvPicPr>
        <p:blipFill>
          <a:blip r:embed="rId6"/>
          <a:stretch>
            <a:fillRect/>
          </a:stretch>
        </p:blipFill>
        <p:spPr>
          <a:xfrm>
            <a:off x="3943350" y="2737806"/>
            <a:ext cx="3486150" cy="1891345"/>
          </a:xfrm>
          <a:prstGeom prst="rect">
            <a:avLst/>
          </a:prstGeom>
        </p:spPr>
      </p:pic>
    </p:spTree>
    <p:extLst>
      <p:ext uri="{BB962C8B-B14F-4D97-AF65-F5344CB8AC3E}">
        <p14:creationId xmlns:p14="http://schemas.microsoft.com/office/powerpoint/2010/main" val="261010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solidFill>
                  <a:schemeClr val="tx2"/>
                </a:solidFill>
                <a:latin typeface="Bookman Old Style" pitchFamily="18" charset="0"/>
              </a:rPr>
              <a:t>Green is not always good; red is not always bad.</a:t>
            </a: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14450" y="4400550"/>
            <a:ext cx="869924" cy="514350"/>
          </a:xfrm>
        </p:spPr>
      </p:pic>
      <p:sp>
        <p:nvSpPr>
          <p:cNvPr id="5" name="Rectangle 4"/>
          <p:cNvSpPr/>
          <p:nvPr/>
        </p:nvSpPr>
        <p:spPr>
          <a:xfrm>
            <a:off x="2286000" y="4857750"/>
            <a:ext cx="5372100" cy="5715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6" name="Slide Number Placeholder 5"/>
          <p:cNvSpPr>
            <a:spLocks noGrp="1"/>
          </p:cNvSpPr>
          <p:nvPr>
            <p:ph type="sldNum" sz="quarter" idx="12"/>
          </p:nvPr>
        </p:nvSpPr>
        <p:spPr>
          <a:xfrm>
            <a:off x="6286500" y="4767263"/>
            <a:ext cx="1600200" cy="273844"/>
          </a:xfrm>
        </p:spPr>
        <p:txBody>
          <a:bodyPr/>
          <a:lstStyle/>
          <a:p>
            <a:pPr defTabSz="685800">
              <a:buClrTx/>
            </a:pPr>
            <a:fld id="{50DC08D4-96E3-4F4B-A772-7FCCF4DFAE94}" type="slidenum">
              <a:rPr lang="en-US" kern="1200">
                <a:solidFill>
                  <a:prstClr val="black">
                    <a:tint val="75000"/>
                  </a:prstClr>
                </a:solidFill>
                <a:latin typeface="Calibri"/>
                <a:ea typeface="+mn-ea"/>
                <a:cs typeface="+mn-cs"/>
              </a:rPr>
              <a:pPr defTabSz="685800">
                <a:buClrTx/>
              </a:pPr>
              <a:t>25</a:t>
            </a:fld>
            <a:endParaRPr lang="en-US" kern="1200" dirty="0">
              <a:solidFill>
                <a:prstClr val="black">
                  <a:tint val="75000"/>
                </a:prstClr>
              </a:solidFill>
              <a:latin typeface="Calibri"/>
              <a:ea typeface="+mn-ea"/>
              <a:cs typeface="+mn-cs"/>
            </a:endParaRPr>
          </a:p>
        </p:txBody>
      </p:sp>
      <p:sp>
        <p:nvSpPr>
          <p:cNvPr id="7" name="Rectangle 6"/>
          <p:cNvSpPr/>
          <p:nvPr/>
        </p:nvSpPr>
        <p:spPr>
          <a:xfrm>
            <a:off x="1257300" y="1085850"/>
            <a:ext cx="6629400" cy="5715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3" name="TextBox 2">
            <a:extLst>
              <a:ext uri="{FF2B5EF4-FFF2-40B4-BE49-F238E27FC236}">
                <a16:creationId xmlns:a16="http://schemas.microsoft.com/office/drawing/2014/main" id="{A977E12D-4CFE-E73C-4E04-539E072566C0}"/>
              </a:ext>
            </a:extLst>
          </p:cNvPr>
          <p:cNvSpPr txBox="1"/>
          <p:nvPr/>
        </p:nvSpPr>
        <p:spPr>
          <a:xfrm>
            <a:off x="1428750" y="1341634"/>
            <a:ext cx="2114550" cy="1246495"/>
          </a:xfrm>
          <a:prstGeom prst="rect">
            <a:avLst/>
          </a:prstGeom>
          <a:noFill/>
        </p:spPr>
        <p:txBody>
          <a:bodyPr wrap="square" rtlCol="0">
            <a:spAutoFit/>
          </a:bodyPr>
          <a:lstStyle/>
          <a:p>
            <a:pPr algn="ctr" defTabSz="685800">
              <a:buClrTx/>
            </a:pPr>
            <a:r>
              <a:rPr lang="en-US" sz="1350" kern="1200" dirty="0">
                <a:solidFill>
                  <a:prstClr val="white"/>
                </a:solidFill>
                <a:highlight>
                  <a:srgbClr val="008000"/>
                </a:highlight>
                <a:latin typeface="Arial" panose="020B0604020202020204" pitchFamily="34" charset="0"/>
                <a:ea typeface="+mn-ea"/>
                <a:cs typeface="Arial" panose="020B0604020202020204" pitchFamily="34" charset="0"/>
              </a:rPr>
              <a:t>Green</a:t>
            </a:r>
          </a:p>
          <a:p>
            <a:pPr defTabSz="685800">
              <a:buClrTx/>
            </a:pPr>
            <a:r>
              <a:rPr lang="en-US" sz="1200" kern="1200" dirty="0">
                <a:solidFill>
                  <a:prstClr val="black"/>
                </a:solidFill>
                <a:latin typeface="Arial" panose="020B0604020202020204" pitchFamily="34" charset="0"/>
                <a:ea typeface="+mn-ea"/>
                <a:cs typeface="Arial" panose="020B0604020202020204" pitchFamily="34" charset="0"/>
              </a:rPr>
              <a:t>Agency has met the quarterly target or is on track to meet the annual target.</a:t>
            </a:r>
          </a:p>
          <a:p>
            <a:pPr defTabSz="685800">
              <a:buClrTx/>
            </a:pPr>
            <a:endParaRPr lang="en-US" sz="1350" kern="1200" dirty="0">
              <a:solidFill>
                <a:prstClr val="black"/>
              </a:solidFill>
              <a:latin typeface="Calibri"/>
              <a:ea typeface="+mn-ea"/>
              <a:cs typeface="+mn-cs"/>
            </a:endParaRPr>
          </a:p>
        </p:txBody>
      </p:sp>
      <p:sp>
        <p:nvSpPr>
          <p:cNvPr id="4" name="TextBox 3">
            <a:extLst>
              <a:ext uri="{FF2B5EF4-FFF2-40B4-BE49-F238E27FC236}">
                <a16:creationId xmlns:a16="http://schemas.microsoft.com/office/drawing/2014/main" id="{C711520B-1672-AE6A-B025-B3D98FC71A6D}"/>
              </a:ext>
            </a:extLst>
          </p:cNvPr>
          <p:cNvSpPr txBox="1"/>
          <p:nvPr/>
        </p:nvSpPr>
        <p:spPr>
          <a:xfrm>
            <a:off x="3629025" y="1341633"/>
            <a:ext cx="2057400" cy="854080"/>
          </a:xfrm>
          <a:prstGeom prst="rect">
            <a:avLst/>
          </a:prstGeom>
          <a:noFill/>
        </p:spPr>
        <p:txBody>
          <a:bodyPr wrap="square" rtlCol="0">
            <a:spAutoFit/>
          </a:bodyPr>
          <a:lstStyle/>
          <a:p>
            <a:pPr algn="ctr" defTabSz="685800">
              <a:buClrTx/>
            </a:pPr>
            <a:r>
              <a:rPr lang="en-US" sz="1350" kern="1200" dirty="0">
                <a:solidFill>
                  <a:prstClr val="black"/>
                </a:solidFill>
                <a:highlight>
                  <a:srgbClr val="FFFF00"/>
                </a:highlight>
                <a:latin typeface="Arial" panose="020B0604020202020204" pitchFamily="34" charset="0"/>
                <a:ea typeface="+mn-ea"/>
                <a:cs typeface="Arial" panose="020B0604020202020204" pitchFamily="34" charset="0"/>
              </a:rPr>
              <a:t>Yellow</a:t>
            </a:r>
          </a:p>
          <a:p>
            <a:pPr defTabSz="685800">
              <a:buClrTx/>
            </a:pPr>
            <a:r>
              <a:rPr lang="en-US" sz="1200" kern="1200" dirty="0">
                <a:solidFill>
                  <a:prstClr val="black"/>
                </a:solidFill>
                <a:latin typeface="Arial" panose="020B0604020202020204" pitchFamily="34" charset="0"/>
                <a:ea typeface="+mn-ea"/>
                <a:cs typeface="Arial" panose="020B0604020202020204" pitchFamily="34" charset="0"/>
              </a:rPr>
              <a:t>Agency slightly missed the target or is off track for meeting the annual target</a:t>
            </a:r>
            <a:r>
              <a:rPr lang="en-US" sz="1200" kern="1200" dirty="0">
                <a:solidFill>
                  <a:prstClr val="black"/>
                </a:solidFill>
                <a:latin typeface="Calibri"/>
                <a:ea typeface="+mn-ea"/>
                <a:cs typeface="+mn-cs"/>
              </a:rPr>
              <a:t>.</a:t>
            </a:r>
          </a:p>
        </p:txBody>
      </p:sp>
      <p:sp>
        <p:nvSpPr>
          <p:cNvPr id="9" name="TextBox 8">
            <a:extLst>
              <a:ext uri="{FF2B5EF4-FFF2-40B4-BE49-F238E27FC236}">
                <a16:creationId xmlns:a16="http://schemas.microsoft.com/office/drawing/2014/main" id="{F3504916-9942-C710-26D8-5F60E72FAC0B}"/>
              </a:ext>
            </a:extLst>
          </p:cNvPr>
          <p:cNvSpPr txBox="1"/>
          <p:nvPr/>
        </p:nvSpPr>
        <p:spPr>
          <a:xfrm>
            <a:off x="5829300" y="1341633"/>
            <a:ext cx="2057400" cy="854080"/>
          </a:xfrm>
          <a:prstGeom prst="rect">
            <a:avLst/>
          </a:prstGeom>
          <a:noFill/>
        </p:spPr>
        <p:txBody>
          <a:bodyPr wrap="square" rtlCol="0">
            <a:spAutoFit/>
          </a:bodyPr>
          <a:lstStyle/>
          <a:p>
            <a:pPr algn="ctr" defTabSz="685800">
              <a:buClrTx/>
            </a:pPr>
            <a:r>
              <a:rPr lang="en-US" sz="1350" kern="1200" dirty="0">
                <a:solidFill>
                  <a:prstClr val="black"/>
                </a:solidFill>
                <a:highlight>
                  <a:srgbClr val="FF0000"/>
                </a:highlight>
                <a:latin typeface="Arial" panose="020B0604020202020204" pitchFamily="34" charset="0"/>
                <a:ea typeface="+mn-ea"/>
                <a:cs typeface="Arial" panose="020B0604020202020204" pitchFamily="34" charset="0"/>
              </a:rPr>
              <a:t>Red</a:t>
            </a:r>
          </a:p>
          <a:p>
            <a:pPr defTabSz="685800">
              <a:buClrTx/>
            </a:pPr>
            <a:r>
              <a:rPr lang="en-US" sz="1200" kern="1200" dirty="0">
                <a:solidFill>
                  <a:prstClr val="black"/>
                </a:solidFill>
                <a:latin typeface="Arial" panose="020B0604020202020204" pitchFamily="34" charset="0"/>
                <a:ea typeface="+mn-ea"/>
                <a:cs typeface="Arial" panose="020B0604020202020204" pitchFamily="34" charset="0"/>
              </a:rPr>
              <a:t>Agency missed the target or is off track for meeting the annual target.</a:t>
            </a:r>
          </a:p>
        </p:txBody>
      </p:sp>
      <p:sp>
        <p:nvSpPr>
          <p:cNvPr id="10" name="TextBox 9">
            <a:extLst>
              <a:ext uri="{FF2B5EF4-FFF2-40B4-BE49-F238E27FC236}">
                <a16:creationId xmlns:a16="http://schemas.microsoft.com/office/drawing/2014/main" id="{D1DC1448-E91D-7DE7-83B8-C5E2E22DB2E9}"/>
              </a:ext>
            </a:extLst>
          </p:cNvPr>
          <p:cNvSpPr txBox="1"/>
          <p:nvPr/>
        </p:nvSpPr>
        <p:spPr>
          <a:xfrm>
            <a:off x="1371600" y="2380379"/>
            <a:ext cx="6515100" cy="1777410"/>
          </a:xfrm>
          <a:prstGeom prst="rect">
            <a:avLst/>
          </a:prstGeom>
          <a:noFill/>
        </p:spPr>
        <p:txBody>
          <a:bodyPr wrap="square" rtlCol="0">
            <a:spAutoFit/>
          </a:bodyPr>
          <a:lstStyle/>
          <a:p>
            <a:pPr algn="ctr" defTabSz="685800">
              <a:buClrTx/>
            </a:pPr>
            <a:r>
              <a:rPr lang="en-US" sz="1350" b="1" kern="1200" dirty="0">
                <a:solidFill>
                  <a:prstClr val="black"/>
                </a:solidFill>
                <a:latin typeface="Arial" panose="020B0604020202020204" pitchFamily="34" charset="0"/>
                <a:ea typeface="+mn-ea"/>
                <a:cs typeface="Arial" panose="020B0604020202020204" pitchFamily="34" charset="0"/>
              </a:rPr>
              <a:t>Fine Tuning</a:t>
            </a:r>
          </a:p>
          <a:p>
            <a:pPr defTabSz="685800">
              <a:buClrTx/>
            </a:pPr>
            <a:endParaRPr lang="en-US" sz="1200" kern="1200" dirty="0">
              <a:solidFill>
                <a:prstClr val="black"/>
              </a:solidFill>
              <a:latin typeface="Arial" panose="020B0604020202020204" pitchFamily="34" charset="0"/>
              <a:ea typeface="+mn-ea"/>
              <a:cs typeface="Arial" panose="020B0604020202020204" pitchFamily="34" charset="0"/>
            </a:endParaRPr>
          </a:p>
          <a:p>
            <a:pPr marL="214313" indent="-214313" defTabSz="685800">
              <a:buClrTx/>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Did the agency provide the data? How reliable is the data? Is the collection method transparent?</a:t>
            </a:r>
          </a:p>
          <a:p>
            <a:pPr marL="214313" indent="-214313" defTabSz="685800">
              <a:buClrTx/>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Does the measure gauge a core function of the agency? Is the measure a good gauge of effectiveness?</a:t>
            </a:r>
          </a:p>
          <a:p>
            <a:pPr marL="214313" indent="-214313" defTabSz="685800">
              <a:buClrTx/>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Does the agency use the information internally? Does the agency have a plan to maintain or improve performance.</a:t>
            </a:r>
          </a:p>
          <a:p>
            <a:pPr defTabSz="685800">
              <a:buClrTx/>
            </a:pPr>
            <a:endParaRPr lang="en-US" sz="1200" kern="12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01607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solidFill>
                  <a:schemeClr val="tx2"/>
                </a:solidFill>
                <a:latin typeface="Bookman Old Style" pitchFamily="18" charset="0"/>
              </a:rPr>
              <a:t>How are report cards scored?</a:t>
            </a: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14450" y="4400550"/>
            <a:ext cx="869924" cy="514350"/>
          </a:xfrm>
        </p:spPr>
      </p:pic>
      <p:sp>
        <p:nvSpPr>
          <p:cNvPr id="5" name="Rectangle 4"/>
          <p:cNvSpPr/>
          <p:nvPr/>
        </p:nvSpPr>
        <p:spPr>
          <a:xfrm>
            <a:off x="2286000" y="4857750"/>
            <a:ext cx="5372100" cy="5715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6" name="Slide Number Placeholder 5"/>
          <p:cNvSpPr>
            <a:spLocks noGrp="1"/>
          </p:cNvSpPr>
          <p:nvPr>
            <p:ph type="sldNum" sz="quarter" idx="12"/>
          </p:nvPr>
        </p:nvSpPr>
        <p:spPr>
          <a:xfrm>
            <a:off x="6286500" y="4767263"/>
            <a:ext cx="1600200" cy="273844"/>
          </a:xfrm>
        </p:spPr>
        <p:txBody>
          <a:bodyPr/>
          <a:lstStyle/>
          <a:p>
            <a:pPr defTabSz="685800">
              <a:buClrTx/>
            </a:pPr>
            <a:fld id="{50DC08D4-96E3-4F4B-A772-7FCCF4DFAE94}" type="slidenum">
              <a:rPr lang="en-US" kern="1200">
                <a:solidFill>
                  <a:prstClr val="black">
                    <a:tint val="75000"/>
                  </a:prstClr>
                </a:solidFill>
                <a:latin typeface="Calibri"/>
                <a:ea typeface="+mn-ea"/>
                <a:cs typeface="+mn-cs"/>
              </a:rPr>
              <a:pPr defTabSz="685800">
                <a:buClrTx/>
              </a:pPr>
              <a:t>26</a:t>
            </a:fld>
            <a:endParaRPr lang="en-US" kern="1200" dirty="0">
              <a:solidFill>
                <a:prstClr val="black">
                  <a:tint val="75000"/>
                </a:prstClr>
              </a:solidFill>
              <a:latin typeface="Calibri"/>
              <a:ea typeface="+mn-ea"/>
              <a:cs typeface="+mn-cs"/>
            </a:endParaRPr>
          </a:p>
        </p:txBody>
      </p:sp>
      <p:sp>
        <p:nvSpPr>
          <p:cNvPr id="7" name="Rectangle 6"/>
          <p:cNvSpPr/>
          <p:nvPr/>
        </p:nvSpPr>
        <p:spPr>
          <a:xfrm>
            <a:off x="1257300" y="1085850"/>
            <a:ext cx="6629400" cy="5715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pic>
        <p:nvPicPr>
          <p:cNvPr id="11" name="Picture 10">
            <a:extLst>
              <a:ext uri="{FF2B5EF4-FFF2-40B4-BE49-F238E27FC236}">
                <a16:creationId xmlns:a16="http://schemas.microsoft.com/office/drawing/2014/main" id="{D21D02A8-2F1B-BB70-D12C-D5BAF264103E}"/>
              </a:ext>
            </a:extLst>
          </p:cNvPr>
          <p:cNvPicPr>
            <a:picLocks noChangeAspect="1"/>
          </p:cNvPicPr>
          <p:nvPr/>
        </p:nvPicPr>
        <p:blipFill rotWithShape="1">
          <a:blip r:embed="rId4"/>
          <a:srcRect l="488" t="994" b="2234"/>
          <a:stretch/>
        </p:blipFill>
        <p:spPr>
          <a:xfrm>
            <a:off x="1657350" y="1335881"/>
            <a:ext cx="6000750" cy="2938463"/>
          </a:xfrm>
          <a:prstGeom prst="rect">
            <a:avLst/>
          </a:prstGeom>
          <a:ln>
            <a:solidFill>
              <a:schemeClr val="tx1"/>
            </a:solidFill>
          </a:ln>
        </p:spPr>
      </p:pic>
    </p:spTree>
    <p:extLst>
      <p:ext uri="{BB962C8B-B14F-4D97-AF65-F5344CB8AC3E}">
        <p14:creationId xmlns:p14="http://schemas.microsoft.com/office/powerpoint/2010/main" val="4186560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46000">
              <a:schemeClr val="bg1">
                <a:tint val="97000"/>
                <a:shade val="100000"/>
                <a:satMod val="185000"/>
                <a:lumMod val="120000"/>
              </a:schemeClr>
            </a:gs>
            <a:gs pos="100000">
              <a:srgbClr val="D67A00"/>
            </a:gs>
          </a:gsLst>
          <a:path path="circle">
            <a:fillToRect l="50000" t="55000" r="125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D8035-5A14-8538-CFC8-2DD2E5E88D47}"/>
              </a:ext>
            </a:extLst>
          </p:cNvPr>
          <p:cNvSpPr>
            <a:spLocks noGrp="1"/>
          </p:cNvSpPr>
          <p:nvPr>
            <p:ph type="title"/>
          </p:nvPr>
        </p:nvSpPr>
        <p:spPr>
          <a:xfrm>
            <a:off x="311700" y="2150849"/>
            <a:ext cx="8520600" cy="991595"/>
          </a:xfrm>
        </p:spPr>
        <p:txBody>
          <a:bodyPr>
            <a:normAutofit fontScale="90000"/>
          </a:bodyPr>
          <a:lstStyle/>
          <a:p>
            <a:r>
              <a:rPr lang="en" sz="4400" b="1" dirty="0">
                <a:solidFill>
                  <a:srgbClr val="004D4C"/>
                </a:solidFill>
                <a:latin typeface="Source Sans Pro"/>
                <a:ea typeface="Source Sans Pro"/>
                <a:cs typeface="Source Sans Pro"/>
                <a:sym typeface="Source Sans Pro"/>
              </a:rPr>
              <a:t>PERFORMANCE MEASURE DATA ENTRY IN BFM</a:t>
            </a:r>
            <a:br>
              <a:rPr lang="en" b="1" dirty="0">
                <a:solidFill>
                  <a:srgbClr val="004D4C"/>
                </a:solidFill>
                <a:latin typeface="Source Sans Pro"/>
                <a:ea typeface="Source Sans Pro"/>
                <a:cs typeface="Source Sans Pro"/>
                <a:sym typeface="Source Sans Pro"/>
              </a:rPr>
            </a:br>
            <a:endParaRPr lang="en-US" dirty="0"/>
          </a:p>
        </p:txBody>
      </p:sp>
    </p:spTree>
    <p:extLst>
      <p:ext uri="{BB962C8B-B14F-4D97-AF65-F5344CB8AC3E}">
        <p14:creationId xmlns:p14="http://schemas.microsoft.com/office/powerpoint/2010/main" val="1956751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3518D3AD-0FDE-76E0-53BD-CD40CFCA8BAE}"/>
            </a:ext>
          </a:extLst>
        </p:cNvPr>
        <p:cNvGrpSpPr/>
        <p:nvPr/>
      </p:nvGrpSpPr>
      <p:grpSpPr>
        <a:xfrm>
          <a:off x="0" y="0"/>
          <a:ext cx="0" cy="0"/>
          <a:chOff x="0" y="0"/>
          <a:chExt cx="0" cy="0"/>
        </a:xfrm>
      </p:grpSpPr>
      <p:sp>
        <p:nvSpPr>
          <p:cNvPr id="104" name="Google Shape;104;p18">
            <a:extLst>
              <a:ext uri="{FF2B5EF4-FFF2-40B4-BE49-F238E27FC236}">
                <a16:creationId xmlns:a16="http://schemas.microsoft.com/office/drawing/2014/main" id="{F9D962BE-4FAB-6DE1-5AF4-EE5F24663B69}"/>
              </a:ext>
            </a:extLst>
          </p:cNvPr>
          <p:cNvSpPr/>
          <p:nvPr/>
        </p:nvSpPr>
        <p:spPr>
          <a:xfrm>
            <a:off x="0" y="1059247"/>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5" name="Google Shape;105;p18">
            <a:extLst>
              <a:ext uri="{FF2B5EF4-FFF2-40B4-BE49-F238E27FC236}">
                <a16:creationId xmlns:a16="http://schemas.microsoft.com/office/drawing/2014/main" id="{8578D47E-1C98-9177-3C30-1465C75D0B55}"/>
              </a:ext>
            </a:extLst>
          </p:cNvPr>
          <p:cNvPicPr preferRelativeResize="0"/>
          <p:nvPr/>
        </p:nvPicPr>
        <p:blipFill rotWithShape="1">
          <a:blip r:embed="rId3">
            <a:alphaModFix/>
          </a:blip>
          <a:srcRect/>
          <a:stretch/>
        </p:blipFill>
        <p:spPr>
          <a:xfrm>
            <a:off x="0" y="445025"/>
            <a:ext cx="3304074" cy="534700"/>
          </a:xfrm>
          <a:prstGeom prst="rect">
            <a:avLst/>
          </a:prstGeom>
          <a:noFill/>
          <a:ln>
            <a:noFill/>
          </a:ln>
        </p:spPr>
      </p:pic>
      <p:sp>
        <p:nvSpPr>
          <p:cNvPr id="106" name="Google Shape;106;p18">
            <a:extLst>
              <a:ext uri="{FF2B5EF4-FFF2-40B4-BE49-F238E27FC236}">
                <a16:creationId xmlns:a16="http://schemas.microsoft.com/office/drawing/2014/main" id="{C8DE6E82-09A7-6172-A80B-75173DA5492B}"/>
              </a:ext>
            </a:extLst>
          </p:cNvPr>
          <p:cNvSpPr txBox="1">
            <a:spLocks noGrp="1"/>
          </p:cNvSpPr>
          <p:nvPr>
            <p:ph type="title"/>
          </p:nvPr>
        </p:nvSpPr>
        <p:spPr>
          <a:xfrm>
            <a:off x="357325" y="346167"/>
            <a:ext cx="2487475" cy="636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ts val="990"/>
              <a:buNone/>
            </a:pPr>
            <a:r>
              <a:rPr lang="en-US" sz="2020" dirty="0">
                <a:solidFill>
                  <a:schemeClr val="lt1"/>
                </a:solidFill>
                <a:latin typeface="PT Serif"/>
                <a:ea typeface="PT Serif"/>
                <a:cs typeface="PT Serif"/>
                <a:sym typeface="PT Serif"/>
              </a:rPr>
              <a:t>Performance Measures in BFM</a:t>
            </a:r>
            <a:endParaRPr sz="2020" dirty="0">
              <a:solidFill>
                <a:schemeClr val="lt1"/>
              </a:solidFill>
              <a:latin typeface="PT Serif"/>
              <a:ea typeface="PT Serif"/>
              <a:cs typeface="PT Serif"/>
              <a:sym typeface="PT Serif"/>
            </a:endParaRPr>
          </a:p>
        </p:txBody>
      </p:sp>
      <p:sp>
        <p:nvSpPr>
          <p:cNvPr id="107" name="Google Shape;107;p18">
            <a:extLst>
              <a:ext uri="{FF2B5EF4-FFF2-40B4-BE49-F238E27FC236}">
                <a16:creationId xmlns:a16="http://schemas.microsoft.com/office/drawing/2014/main" id="{CB1AFB21-9C74-EB9B-6AFC-00766DC9E938}"/>
              </a:ext>
            </a:extLst>
          </p:cNvPr>
          <p:cNvSpPr txBox="1">
            <a:spLocks noGrp="1"/>
          </p:cNvSpPr>
          <p:nvPr>
            <p:ph type="body" idx="1"/>
          </p:nvPr>
        </p:nvSpPr>
        <p:spPr>
          <a:xfrm>
            <a:off x="357325" y="972630"/>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500" b="1" dirty="0">
                <a:solidFill>
                  <a:schemeClr val="lt1"/>
                </a:solidFill>
                <a:latin typeface="Source Sans Pro"/>
                <a:ea typeface="Source Sans Pro"/>
                <a:cs typeface="Source Sans Pro"/>
                <a:sym typeface="Source Sans Pro"/>
              </a:rPr>
              <a:t>In BFM, you can:</a:t>
            </a:r>
            <a:endParaRPr sz="2500" b="1" dirty="0">
              <a:solidFill>
                <a:schemeClr val="lt1"/>
              </a:solidFill>
              <a:latin typeface="Source Sans Pro"/>
              <a:ea typeface="Source Sans Pro"/>
              <a:cs typeface="Source Sans Pro"/>
              <a:sym typeface="Source Sans Pro"/>
            </a:endParaRPr>
          </a:p>
        </p:txBody>
      </p:sp>
      <p:cxnSp>
        <p:nvCxnSpPr>
          <p:cNvPr id="109" name="Google Shape;109;p18">
            <a:extLst>
              <a:ext uri="{FF2B5EF4-FFF2-40B4-BE49-F238E27FC236}">
                <a16:creationId xmlns:a16="http://schemas.microsoft.com/office/drawing/2014/main" id="{80DAF369-0CCA-6DCA-A134-8FE89205256A}"/>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110" name="Google Shape;110;p18">
            <a:extLst>
              <a:ext uri="{FF2B5EF4-FFF2-40B4-BE49-F238E27FC236}">
                <a16:creationId xmlns:a16="http://schemas.microsoft.com/office/drawing/2014/main" id="{CB5E221A-DE69-C647-A368-B6FDCA74855B}"/>
              </a:ext>
            </a:extLst>
          </p:cNvPr>
          <p:cNvPicPr preferRelativeResize="0"/>
          <p:nvPr/>
        </p:nvPicPr>
        <p:blipFill>
          <a:blip r:embed="rId4">
            <a:alphaModFix/>
          </a:blip>
          <a:stretch>
            <a:fillRect/>
          </a:stretch>
        </p:blipFill>
        <p:spPr>
          <a:xfrm>
            <a:off x="693532" y="1512936"/>
            <a:ext cx="215203" cy="186715"/>
          </a:xfrm>
          <a:prstGeom prst="rect">
            <a:avLst/>
          </a:prstGeom>
          <a:noFill/>
          <a:ln>
            <a:noFill/>
          </a:ln>
        </p:spPr>
      </p:pic>
      <p:sp>
        <p:nvSpPr>
          <p:cNvPr id="111" name="Google Shape;111;p18">
            <a:extLst>
              <a:ext uri="{FF2B5EF4-FFF2-40B4-BE49-F238E27FC236}">
                <a16:creationId xmlns:a16="http://schemas.microsoft.com/office/drawing/2014/main" id="{3B80436F-30E2-53E2-0016-1DFB339CCABB}"/>
              </a:ext>
            </a:extLst>
          </p:cNvPr>
          <p:cNvSpPr txBox="1">
            <a:spLocks noGrp="1"/>
          </p:cNvSpPr>
          <p:nvPr>
            <p:ph type="body" idx="1"/>
          </p:nvPr>
        </p:nvSpPr>
        <p:spPr>
          <a:xfrm>
            <a:off x="979714" y="1341450"/>
            <a:ext cx="6582604" cy="3277358"/>
          </a:xfrm>
          <a:prstGeom prst="rect">
            <a:avLst/>
          </a:prstGeom>
        </p:spPr>
        <p:txBody>
          <a:bodyPr spcFirstLastPara="1" wrap="square" lIns="91425" tIns="91425" rIns="91425" bIns="91425" numCol="1" anchor="t" anchorCtr="0">
            <a:noAutofit/>
          </a:bodyPr>
          <a:lstStyle/>
          <a:p>
            <a:pPr marL="0" marR="279400" lvl="0" indent="0" algn="just" rtl="0">
              <a:spcAft>
                <a:spcPts val="0"/>
              </a:spcAft>
              <a:buSzPts val="1100"/>
              <a:buNone/>
            </a:pPr>
            <a:r>
              <a:rPr lang="en-US" sz="1600" dirty="0">
                <a:solidFill>
                  <a:schemeClr val="lt1"/>
                </a:solidFill>
                <a:latin typeface="Source Sans Pro"/>
                <a:ea typeface="Source Sans Pro"/>
                <a:cs typeface="Source Sans Pro"/>
                <a:sym typeface="Source Sans Pro"/>
              </a:rPr>
              <a:t>Request to add or inactive a measure</a:t>
            </a:r>
          </a:p>
          <a:p>
            <a:pPr marL="0" marR="279400" lvl="0" indent="0" algn="just" rtl="0">
              <a:spcAft>
                <a:spcPts val="0"/>
              </a:spcAft>
              <a:buSzPts val="1100"/>
              <a:buNone/>
            </a:pPr>
            <a:endParaRPr lang="en-US" sz="1600" dirty="0">
              <a:solidFill>
                <a:schemeClr val="lt1"/>
              </a:solidFill>
              <a:latin typeface="Source Sans Pro"/>
              <a:ea typeface="Source Sans Pro"/>
              <a:cs typeface="Source Sans Pro"/>
              <a:sym typeface="Source Sans Pro"/>
            </a:endParaRPr>
          </a:p>
          <a:p>
            <a:pPr marL="0" marR="279400" lvl="0" indent="0" algn="just" rtl="0">
              <a:spcAft>
                <a:spcPts val="0"/>
              </a:spcAft>
              <a:buSzPts val="1100"/>
              <a:buNone/>
            </a:pPr>
            <a:r>
              <a:rPr lang="en-US" sz="1600" dirty="0">
                <a:solidFill>
                  <a:schemeClr val="lt1"/>
                </a:solidFill>
                <a:latin typeface="Source Sans Pro"/>
                <a:ea typeface="Source Sans Pro"/>
                <a:cs typeface="Source Sans Pro"/>
                <a:sym typeface="Source Sans Pro"/>
              </a:rPr>
              <a:t>Request to change wording or measure type</a:t>
            </a:r>
          </a:p>
          <a:p>
            <a:pPr marL="0" marR="279400" lvl="0" indent="0" algn="just" rtl="0">
              <a:spcAft>
                <a:spcPts val="0"/>
              </a:spcAft>
              <a:buSzPts val="1100"/>
              <a:buNone/>
            </a:pPr>
            <a:endParaRPr lang="en-US" sz="1600" dirty="0">
              <a:solidFill>
                <a:schemeClr val="lt1"/>
              </a:solidFill>
              <a:latin typeface="Source Sans Pro"/>
              <a:ea typeface="Source Sans Pro"/>
              <a:cs typeface="Source Sans Pro"/>
              <a:sym typeface="Source Sans Pro"/>
            </a:endParaRPr>
          </a:p>
          <a:p>
            <a:pPr marL="0" marR="279400" lvl="0" indent="0" algn="just" rtl="0">
              <a:lnSpc>
                <a:spcPct val="100000"/>
              </a:lnSpc>
              <a:spcAft>
                <a:spcPts val="0"/>
              </a:spcAft>
              <a:buSzPts val="1100"/>
              <a:buNone/>
            </a:pPr>
            <a:r>
              <a:rPr lang="en-US" sz="1600" dirty="0">
                <a:solidFill>
                  <a:schemeClr val="lt1"/>
                </a:solidFill>
                <a:latin typeface="Source Sans Pro"/>
                <a:ea typeface="Source Sans Pro"/>
                <a:cs typeface="Source Sans Pro"/>
                <a:sym typeface="Source Sans Pro"/>
              </a:rPr>
              <a:t>Add justifications and contextual information</a:t>
            </a:r>
          </a:p>
          <a:p>
            <a:pPr marL="0" marR="279400" lvl="0" indent="0" algn="just" rtl="0">
              <a:lnSpc>
                <a:spcPct val="100000"/>
              </a:lnSpc>
              <a:spcAft>
                <a:spcPts val="0"/>
              </a:spcAft>
              <a:buSzPts val="1100"/>
              <a:buNone/>
            </a:pPr>
            <a:r>
              <a:rPr lang="en-US" sz="1600" b="1" dirty="0">
                <a:solidFill>
                  <a:schemeClr val="lt1"/>
                </a:solidFill>
                <a:latin typeface="Source Sans Pro"/>
                <a:ea typeface="Source Sans Pro"/>
                <a:cs typeface="Source Sans Pro"/>
                <a:sym typeface="Source Sans Pro"/>
              </a:rPr>
              <a:t>REMEMBER: </a:t>
            </a:r>
            <a:r>
              <a:rPr lang="en-US" sz="1600" dirty="0">
                <a:solidFill>
                  <a:schemeClr val="lt1"/>
                </a:solidFill>
                <a:latin typeface="Source Sans Pro"/>
                <a:ea typeface="Source Sans Pro"/>
                <a:cs typeface="Source Sans Pro"/>
                <a:sym typeface="Source Sans Pro"/>
              </a:rPr>
              <a:t>Justification is </a:t>
            </a:r>
            <a:r>
              <a:rPr lang="en-US" sz="1600" b="1" dirty="0">
                <a:solidFill>
                  <a:schemeClr val="lt1"/>
                </a:solidFill>
                <a:latin typeface="Source Sans Pro"/>
                <a:ea typeface="Source Sans Pro"/>
                <a:cs typeface="Source Sans Pro"/>
                <a:sym typeface="Source Sans Pro"/>
              </a:rPr>
              <a:t>KEY! </a:t>
            </a:r>
            <a:r>
              <a:rPr lang="en-US" sz="1600" dirty="0">
                <a:solidFill>
                  <a:schemeClr val="lt1"/>
                </a:solidFill>
                <a:latin typeface="Source Sans Pro"/>
                <a:ea typeface="Source Sans Pro"/>
                <a:cs typeface="Source Sans Pro"/>
                <a:sym typeface="Source Sans Pro"/>
              </a:rPr>
              <a:t>Be sure to fill out </a:t>
            </a:r>
            <a:r>
              <a:rPr lang="en-US" sz="1600" b="1" dirty="0">
                <a:solidFill>
                  <a:schemeClr val="lt1"/>
                </a:solidFill>
                <a:latin typeface="Source Sans Pro"/>
                <a:ea typeface="Source Sans Pro"/>
                <a:cs typeface="Source Sans Pro"/>
                <a:sym typeface="Source Sans Pro"/>
              </a:rPr>
              <a:t>ALL</a:t>
            </a:r>
            <a:r>
              <a:rPr lang="en-US" sz="1600" dirty="0">
                <a:solidFill>
                  <a:schemeClr val="lt1"/>
                </a:solidFill>
                <a:latin typeface="Source Sans Pro"/>
                <a:ea typeface="Source Sans Pro"/>
                <a:cs typeface="Source Sans Pro"/>
                <a:sym typeface="Source Sans Pro"/>
              </a:rPr>
              <a:t> fields</a:t>
            </a:r>
          </a:p>
          <a:p>
            <a:pPr marL="0" marR="279400" lvl="0" indent="0" algn="just" rtl="0">
              <a:spcAft>
                <a:spcPts val="0"/>
              </a:spcAft>
              <a:buSzPts val="1100"/>
              <a:buNone/>
            </a:pPr>
            <a:endParaRPr lang="en-US" sz="1600" dirty="0">
              <a:solidFill>
                <a:schemeClr val="lt1"/>
              </a:solidFill>
              <a:latin typeface="Source Sans Pro"/>
              <a:ea typeface="Source Sans Pro"/>
              <a:cs typeface="Source Sans Pro"/>
              <a:sym typeface="Source Sans Pro"/>
            </a:endParaRPr>
          </a:p>
          <a:p>
            <a:pPr marL="0" marR="279400" lvl="0" indent="0" algn="just" rtl="0">
              <a:spcAft>
                <a:spcPts val="0"/>
              </a:spcAft>
              <a:buSzPts val="1100"/>
              <a:buNone/>
            </a:pPr>
            <a:r>
              <a:rPr lang="en-US" sz="1600" dirty="0">
                <a:solidFill>
                  <a:schemeClr val="lt1"/>
                </a:solidFill>
                <a:latin typeface="Source Sans Pro"/>
                <a:ea typeface="Source Sans Pro"/>
                <a:cs typeface="Source Sans Pro"/>
                <a:sym typeface="Source Sans Pro"/>
              </a:rPr>
              <a:t>Enter targets for the upcoming fiscal year (this is done for the September 1</a:t>
            </a:r>
            <a:r>
              <a:rPr lang="en-US" sz="1600" baseline="30000" dirty="0">
                <a:solidFill>
                  <a:schemeClr val="lt1"/>
                </a:solidFill>
                <a:latin typeface="Source Sans Pro"/>
                <a:ea typeface="Source Sans Pro"/>
                <a:cs typeface="Source Sans Pro"/>
                <a:sym typeface="Source Sans Pro"/>
              </a:rPr>
              <a:t>st</a:t>
            </a:r>
            <a:r>
              <a:rPr lang="en-US" sz="1600" dirty="0">
                <a:solidFill>
                  <a:schemeClr val="lt1"/>
                </a:solidFill>
                <a:latin typeface="Source Sans Pro"/>
                <a:ea typeface="Source Sans Pro"/>
                <a:cs typeface="Source Sans Pro"/>
                <a:sym typeface="Source Sans Pro"/>
              </a:rPr>
              <a:t> Appropriation Request deadline in the </a:t>
            </a:r>
            <a:r>
              <a:rPr lang="en-US" sz="1600" b="1" i="1" dirty="0">
                <a:solidFill>
                  <a:schemeClr val="lt1"/>
                </a:solidFill>
                <a:latin typeface="Source Sans Pro"/>
                <a:ea typeface="Source Sans Pro"/>
                <a:cs typeface="Source Sans Pro"/>
                <a:sym typeface="Source Sans Pro"/>
              </a:rPr>
              <a:t>4000 Performance Measures Form</a:t>
            </a:r>
            <a:r>
              <a:rPr lang="en-US" sz="1600" dirty="0">
                <a:solidFill>
                  <a:schemeClr val="lt1"/>
                </a:solidFill>
                <a:latin typeface="Source Sans Pro"/>
                <a:ea typeface="Source Sans Pro"/>
                <a:cs typeface="Source Sans Pro"/>
                <a:sym typeface="Source Sans Pro"/>
              </a:rPr>
              <a:t>)</a:t>
            </a:r>
          </a:p>
          <a:p>
            <a:pPr marL="285750" marR="279400" lvl="0" indent="-285750" algn="just" rtl="0">
              <a:spcBef>
                <a:spcPts val="800"/>
              </a:spcBef>
              <a:spcAft>
                <a:spcPts val="0"/>
              </a:spcAft>
              <a:buClr>
                <a:srgbClr val="D67A00"/>
              </a:buClr>
              <a:buSzPts val="1100"/>
              <a:buFont typeface="Wingdings" panose="05000000000000000000" pitchFamily="2" charset="2"/>
              <a:buChar char="v"/>
            </a:pPr>
            <a:r>
              <a:rPr lang="en-US" sz="1600" dirty="0">
                <a:solidFill>
                  <a:schemeClr val="lt1"/>
                </a:solidFill>
                <a:latin typeface="Source Sans Pro"/>
                <a:ea typeface="Source Sans Pro"/>
                <a:cs typeface="Source Sans Pro"/>
                <a:sym typeface="Source Sans Pro"/>
              </a:rPr>
              <a:t>Explanatory measures do </a:t>
            </a:r>
            <a:r>
              <a:rPr lang="en-US" sz="1600" b="1" dirty="0">
                <a:solidFill>
                  <a:schemeClr val="lt1"/>
                </a:solidFill>
                <a:latin typeface="Source Sans Pro"/>
                <a:ea typeface="Source Sans Pro"/>
                <a:cs typeface="Source Sans Pro"/>
                <a:sym typeface="Source Sans Pro"/>
              </a:rPr>
              <a:t>NOT</a:t>
            </a:r>
            <a:r>
              <a:rPr lang="en-US" sz="1600" dirty="0">
                <a:solidFill>
                  <a:schemeClr val="lt1"/>
                </a:solidFill>
                <a:latin typeface="Source Sans Pro"/>
                <a:ea typeface="Source Sans Pro"/>
                <a:cs typeface="Source Sans Pro"/>
                <a:sym typeface="Source Sans Pro"/>
              </a:rPr>
              <a:t> have targets</a:t>
            </a: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pic>
        <p:nvPicPr>
          <p:cNvPr id="113" name="Google Shape;113;p18">
            <a:extLst>
              <a:ext uri="{FF2B5EF4-FFF2-40B4-BE49-F238E27FC236}">
                <a16:creationId xmlns:a16="http://schemas.microsoft.com/office/drawing/2014/main" id="{F47F70C2-698A-3D06-7636-9AB43DC35B21}"/>
              </a:ext>
            </a:extLst>
          </p:cNvPr>
          <p:cNvPicPr preferRelativeResize="0"/>
          <p:nvPr/>
        </p:nvPicPr>
        <p:blipFill>
          <a:blip r:embed="rId5">
            <a:alphaModFix/>
          </a:blip>
          <a:stretch>
            <a:fillRect/>
          </a:stretch>
        </p:blipFill>
        <p:spPr>
          <a:xfrm>
            <a:off x="7266158" y="4698330"/>
            <a:ext cx="1877842" cy="572700"/>
          </a:xfrm>
          <a:prstGeom prst="rect">
            <a:avLst/>
          </a:prstGeom>
          <a:noFill/>
          <a:ln>
            <a:noFill/>
          </a:ln>
        </p:spPr>
      </p:pic>
      <p:pic>
        <p:nvPicPr>
          <p:cNvPr id="2" name="Picture 1">
            <a:extLst>
              <a:ext uri="{FF2B5EF4-FFF2-40B4-BE49-F238E27FC236}">
                <a16:creationId xmlns:a16="http://schemas.microsoft.com/office/drawing/2014/main" id="{2B9C6A5B-AD9E-0F54-0991-09E81559D392}"/>
              </a:ext>
            </a:extLst>
          </p:cNvPr>
          <p:cNvPicPr>
            <a:picLocks noChangeAspect="1"/>
          </p:cNvPicPr>
          <p:nvPr/>
        </p:nvPicPr>
        <p:blipFill>
          <a:blip r:embed="rId6"/>
          <a:stretch>
            <a:fillRect/>
          </a:stretch>
        </p:blipFill>
        <p:spPr>
          <a:xfrm>
            <a:off x="693532" y="2049131"/>
            <a:ext cx="215203" cy="215203"/>
          </a:xfrm>
          <a:prstGeom prst="rect">
            <a:avLst/>
          </a:prstGeom>
        </p:spPr>
      </p:pic>
      <p:pic>
        <p:nvPicPr>
          <p:cNvPr id="3" name="Picture 2">
            <a:extLst>
              <a:ext uri="{FF2B5EF4-FFF2-40B4-BE49-F238E27FC236}">
                <a16:creationId xmlns:a16="http://schemas.microsoft.com/office/drawing/2014/main" id="{410FF216-67F0-E236-D4E2-23601AC1F2F2}"/>
              </a:ext>
            </a:extLst>
          </p:cNvPr>
          <p:cNvPicPr>
            <a:picLocks noChangeAspect="1"/>
          </p:cNvPicPr>
          <p:nvPr/>
        </p:nvPicPr>
        <p:blipFill>
          <a:blip r:embed="rId6"/>
          <a:stretch>
            <a:fillRect/>
          </a:stretch>
        </p:blipFill>
        <p:spPr>
          <a:xfrm>
            <a:off x="693532" y="2613814"/>
            <a:ext cx="215203" cy="215203"/>
          </a:xfrm>
          <a:prstGeom prst="rect">
            <a:avLst/>
          </a:prstGeom>
        </p:spPr>
      </p:pic>
      <p:pic>
        <p:nvPicPr>
          <p:cNvPr id="7" name="Picture 6">
            <a:extLst>
              <a:ext uri="{FF2B5EF4-FFF2-40B4-BE49-F238E27FC236}">
                <a16:creationId xmlns:a16="http://schemas.microsoft.com/office/drawing/2014/main" id="{37276233-479B-5681-7936-8C51B84129BF}"/>
              </a:ext>
            </a:extLst>
          </p:cNvPr>
          <p:cNvPicPr>
            <a:picLocks noChangeAspect="1"/>
          </p:cNvPicPr>
          <p:nvPr/>
        </p:nvPicPr>
        <p:blipFill>
          <a:blip r:embed="rId6"/>
          <a:stretch>
            <a:fillRect/>
          </a:stretch>
        </p:blipFill>
        <p:spPr>
          <a:xfrm>
            <a:off x="693532" y="3370413"/>
            <a:ext cx="215203" cy="215203"/>
          </a:xfrm>
          <a:prstGeom prst="rect">
            <a:avLst/>
          </a:prstGeom>
        </p:spPr>
      </p:pic>
    </p:spTree>
    <p:extLst>
      <p:ext uri="{BB962C8B-B14F-4D97-AF65-F5344CB8AC3E}">
        <p14:creationId xmlns:p14="http://schemas.microsoft.com/office/powerpoint/2010/main" val="2744444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F2DBA23D-3CB0-792B-FA1E-51992B1FE26C}"/>
            </a:ext>
          </a:extLst>
        </p:cNvPr>
        <p:cNvGrpSpPr/>
        <p:nvPr/>
      </p:nvGrpSpPr>
      <p:grpSpPr>
        <a:xfrm>
          <a:off x="0" y="0"/>
          <a:ext cx="0" cy="0"/>
          <a:chOff x="0" y="0"/>
          <a:chExt cx="0" cy="0"/>
        </a:xfrm>
      </p:grpSpPr>
      <p:sp>
        <p:nvSpPr>
          <p:cNvPr id="104" name="Google Shape;104;p18">
            <a:extLst>
              <a:ext uri="{FF2B5EF4-FFF2-40B4-BE49-F238E27FC236}">
                <a16:creationId xmlns:a16="http://schemas.microsoft.com/office/drawing/2014/main" id="{8DE025E8-DEB1-981E-81D8-67EDA4C01DB0}"/>
              </a:ext>
            </a:extLst>
          </p:cNvPr>
          <p:cNvSpPr/>
          <p:nvPr/>
        </p:nvSpPr>
        <p:spPr>
          <a:xfrm>
            <a:off x="0" y="1059247"/>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5" name="Google Shape;105;p18">
            <a:extLst>
              <a:ext uri="{FF2B5EF4-FFF2-40B4-BE49-F238E27FC236}">
                <a16:creationId xmlns:a16="http://schemas.microsoft.com/office/drawing/2014/main" id="{0E3716A0-3F14-18E1-049D-F0FCC4CD3E31}"/>
              </a:ext>
            </a:extLst>
          </p:cNvPr>
          <p:cNvPicPr preferRelativeResize="0"/>
          <p:nvPr/>
        </p:nvPicPr>
        <p:blipFill rotWithShape="1">
          <a:blip r:embed="rId3">
            <a:alphaModFix/>
          </a:blip>
          <a:srcRect/>
          <a:stretch/>
        </p:blipFill>
        <p:spPr>
          <a:xfrm>
            <a:off x="0" y="445025"/>
            <a:ext cx="3304074" cy="534700"/>
          </a:xfrm>
          <a:prstGeom prst="rect">
            <a:avLst/>
          </a:prstGeom>
          <a:noFill/>
          <a:ln>
            <a:noFill/>
          </a:ln>
        </p:spPr>
      </p:pic>
      <p:sp>
        <p:nvSpPr>
          <p:cNvPr id="106" name="Google Shape;106;p18">
            <a:extLst>
              <a:ext uri="{FF2B5EF4-FFF2-40B4-BE49-F238E27FC236}">
                <a16:creationId xmlns:a16="http://schemas.microsoft.com/office/drawing/2014/main" id="{CF70396E-ACD4-92CC-5F3D-3D3D064B3866}"/>
              </a:ext>
            </a:extLst>
          </p:cNvPr>
          <p:cNvSpPr txBox="1">
            <a:spLocks noGrp="1"/>
          </p:cNvSpPr>
          <p:nvPr>
            <p:ph type="title"/>
          </p:nvPr>
        </p:nvSpPr>
        <p:spPr>
          <a:xfrm>
            <a:off x="637504" y="346167"/>
            <a:ext cx="2207296" cy="636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ts val="990"/>
              <a:buNone/>
            </a:pPr>
            <a:r>
              <a:rPr lang="en-US" sz="2020" dirty="0">
                <a:solidFill>
                  <a:schemeClr val="lt1"/>
                </a:solidFill>
                <a:latin typeface="PT Serif"/>
                <a:ea typeface="PT Serif"/>
                <a:cs typeface="PT Serif"/>
                <a:sym typeface="PT Serif"/>
              </a:rPr>
              <a:t>Before Making Changes in BFM</a:t>
            </a:r>
            <a:endParaRPr sz="2020" dirty="0">
              <a:solidFill>
                <a:schemeClr val="lt1"/>
              </a:solidFill>
              <a:latin typeface="PT Serif"/>
              <a:ea typeface="PT Serif"/>
              <a:cs typeface="PT Serif"/>
              <a:sym typeface="PT Serif"/>
            </a:endParaRPr>
          </a:p>
        </p:txBody>
      </p:sp>
      <p:cxnSp>
        <p:nvCxnSpPr>
          <p:cNvPr id="109" name="Google Shape;109;p18">
            <a:extLst>
              <a:ext uri="{FF2B5EF4-FFF2-40B4-BE49-F238E27FC236}">
                <a16:creationId xmlns:a16="http://schemas.microsoft.com/office/drawing/2014/main" id="{55BAC80A-F03F-E543-FD72-E4CAFD8BB90A}"/>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113" name="Google Shape;113;p18">
            <a:extLst>
              <a:ext uri="{FF2B5EF4-FFF2-40B4-BE49-F238E27FC236}">
                <a16:creationId xmlns:a16="http://schemas.microsoft.com/office/drawing/2014/main" id="{C0AD36C5-6665-3747-A60F-F0FABDAB14E5}"/>
              </a:ext>
            </a:extLst>
          </p:cNvPr>
          <p:cNvPicPr preferRelativeResize="0"/>
          <p:nvPr/>
        </p:nvPicPr>
        <p:blipFill>
          <a:blip r:embed="rId4">
            <a:alphaModFix/>
          </a:blip>
          <a:stretch>
            <a:fillRect/>
          </a:stretch>
        </p:blipFill>
        <p:spPr>
          <a:xfrm>
            <a:off x="7266158" y="4698330"/>
            <a:ext cx="1877842" cy="572700"/>
          </a:xfrm>
          <a:prstGeom prst="rect">
            <a:avLst/>
          </a:prstGeom>
          <a:noFill/>
          <a:ln>
            <a:noFill/>
          </a:ln>
        </p:spPr>
      </p:pic>
      <p:sp>
        <p:nvSpPr>
          <p:cNvPr id="4" name="Rectangle: Rounded Corners 3">
            <a:extLst>
              <a:ext uri="{FF2B5EF4-FFF2-40B4-BE49-F238E27FC236}">
                <a16:creationId xmlns:a16="http://schemas.microsoft.com/office/drawing/2014/main" id="{B170B609-651A-3A30-92D9-501D32BA3AF9}"/>
              </a:ext>
            </a:extLst>
          </p:cNvPr>
          <p:cNvSpPr/>
          <p:nvPr/>
        </p:nvSpPr>
        <p:spPr>
          <a:xfrm>
            <a:off x="1043188" y="1969667"/>
            <a:ext cx="2781837" cy="1880315"/>
          </a:xfrm>
          <a:prstGeom prst="roundRect">
            <a:avLst/>
          </a:prstGeom>
          <a:gradFill>
            <a:gsLst>
              <a:gs pos="0">
                <a:schemeClr val="bg1">
                  <a:tint val="97000"/>
                  <a:shade val="100000"/>
                  <a:satMod val="185000"/>
                  <a:lumMod val="120000"/>
                </a:schemeClr>
              </a:gs>
              <a:gs pos="0">
                <a:srgbClr val="EDC48F"/>
              </a:gs>
              <a:gs pos="100000">
                <a:srgbClr val="D67A00"/>
              </a:gs>
            </a:gsLst>
            <a:path path="circle">
              <a:fillToRect l="50000" t="55000" r="125000" b="100000"/>
            </a:path>
          </a:gradFill>
          <a:ln>
            <a:solidFill>
              <a:srgbClr val="D67A00"/>
            </a:solidFill>
          </a:ln>
          <a:effectLst>
            <a:outerShdw blurRad="76200" dist="2540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ffectLst>
                  <a:outerShdw blurRad="50800" dist="38100" dir="5400000" algn="t" rotWithShape="0">
                    <a:prstClr val="black">
                      <a:alpha val="40000"/>
                    </a:prstClr>
                  </a:outerShdw>
                </a:effectLst>
              </a:rPr>
              <a:t>Make sure your agency has reviewed all measures and information</a:t>
            </a:r>
          </a:p>
        </p:txBody>
      </p:sp>
      <p:sp>
        <p:nvSpPr>
          <p:cNvPr id="5" name="Rectangle: Rounded Corners 4">
            <a:extLst>
              <a:ext uri="{FF2B5EF4-FFF2-40B4-BE49-F238E27FC236}">
                <a16:creationId xmlns:a16="http://schemas.microsoft.com/office/drawing/2014/main" id="{136E67EE-9A19-30E0-5A3E-62A215C59FF1}"/>
              </a:ext>
            </a:extLst>
          </p:cNvPr>
          <p:cNvSpPr/>
          <p:nvPr/>
        </p:nvSpPr>
        <p:spPr>
          <a:xfrm>
            <a:off x="5103044" y="1972648"/>
            <a:ext cx="2781837" cy="1880315"/>
          </a:xfrm>
          <a:prstGeom prst="roundRect">
            <a:avLst/>
          </a:prstGeom>
          <a:gradFill>
            <a:gsLst>
              <a:gs pos="0">
                <a:schemeClr val="bg1">
                  <a:tint val="97000"/>
                  <a:shade val="100000"/>
                  <a:satMod val="185000"/>
                  <a:lumMod val="120000"/>
                </a:schemeClr>
              </a:gs>
              <a:gs pos="0">
                <a:srgbClr val="EDC48F"/>
              </a:gs>
              <a:gs pos="100000">
                <a:srgbClr val="D67A00"/>
              </a:gs>
            </a:gsLst>
            <a:path path="circle">
              <a:fillToRect l="50000" t="55000" r="125000" b="100000"/>
            </a:path>
          </a:gradFill>
          <a:ln>
            <a:solidFill>
              <a:srgbClr val="D67A00"/>
            </a:solidFill>
          </a:ln>
          <a:effectLst>
            <a:outerShdw blurRad="76200" dist="2540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effectLst>
                  <a:outerShdw blurRad="50800" dist="38100" dir="5400000" algn="t" rotWithShape="0">
                    <a:prstClr val="black">
                      <a:alpha val="40000"/>
                    </a:prstClr>
                  </a:outerShdw>
                </a:effectLst>
              </a:rPr>
              <a:t>Internal approval is needed before you start to enter data into BFM to ensure reduced duplicative entries</a:t>
            </a:r>
          </a:p>
        </p:txBody>
      </p:sp>
    </p:spTree>
    <p:extLst>
      <p:ext uri="{BB962C8B-B14F-4D97-AF65-F5344CB8AC3E}">
        <p14:creationId xmlns:p14="http://schemas.microsoft.com/office/powerpoint/2010/main" val="2255466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p:nvPr/>
        </p:nvSpPr>
        <p:spPr>
          <a:xfrm>
            <a:off x="-18900" y="0"/>
            <a:ext cx="9162900" cy="5191325"/>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 name="Google Shape;82;p16"/>
          <p:cNvPicPr preferRelativeResize="0"/>
          <p:nvPr/>
        </p:nvPicPr>
        <p:blipFill>
          <a:blip r:embed="rId3">
            <a:alphaModFix/>
          </a:blip>
          <a:stretch>
            <a:fillRect/>
          </a:stretch>
        </p:blipFill>
        <p:spPr>
          <a:xfrm rot="5400000">
            <a:off x="7716062" y="3760162"/>
            <a:ext cx="1473400" cy="1388925"/>
          </a:xfrm>
          <a:prstGeom prst="rect">
            <a:avLst/>
          </a:prstGeom>
          <a:noFill/>
          <a:ln>
            <a:noFill/>
          </a:ln>
        </p:spPr>
      </p:pic>
      <p:sp>
        <p:nvSpPr>
          <p:cNvPr id="83" name="Google Shape;83;p16"/>
          <p:cNvSpPr txBox="1">
            <a:spLocks noGrp="1"/>
          </p:cNvSpPr>
          <p:nvPr>
            <p:ph type="body" idx="1"/>
          </p:nvPr>
        </p:nvSpPr>
        <p:spPr>
          <a:xfrm>
            <a:off x="202778" y="77638"/>
            <a:ext cx="8520600" cy="474538"/>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800" b="1" dirty="0">
                <a:solidFill>
                  <a:schemeClr val="lt1"/>
                </a:solidFill>
                <a:latin typeface="Source Sans Pro"/>
                <a:ea typeface="Source Sans Pro"/>
                <a:cs typeface="Source Sans Pro"/>
                <a:sym typeface="Source Sans Pro"/>
              </a:rPr>
              <a:t>HB2 Categories Before &amp; After AGA Implementation</a:t>
            </a:r>
            <a:endParaRPr sz="3500" b="1" dirty="0">
              <a:solidFill>
                <a:schemeClr val="lt1"/>
              </a:solidFill>
              <a:latin typeface="Source Sans Pro"/>
              <a:ea typeface="Source Sans Pro"/>
              <a:cs typeface="Source Sans Pro"/>
              <a:sym typeface="Source Sans Pro"/>
            </a:endParaRPr>
          </a:p>
        </p:txBody>
      </p:sp>
      <p:sp>
        <p:nvSpPr>
          <p:cNvPr id="84" name="Google Shape;84;p16"/>
          <p:cNvSpPr txBox="1">
            <a:spLocks noGrp="1"/>
          </p:cNvSpPr>
          <p:nvPr>
            <p:ph type="body" idx="1"/>
          </p:nvPr>
        </p:nvSpPr>
        <p:spPr>
          <a:xfrm>
            <a:off x="241557" y="552176"/>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000" dirty="0">
                <a:solidFill>
                  <a:srgbClr val="DE8B26"/>
                </a:solidFill>
                <a:latin typeface="Source Sans Pro"/>
                <a:ea typeface="Source Sans Pro"/>
                <a:cs typeface="Source Sans Pro"/>
                <a:sym typeface="Source Sans Pro"/>
              </a:rPr>
              <a:t>General Appropriations Act of 1996           General Appropriations Act of 2019</a:t>
            </a:r>
            <a:endParaRPr sz="2095" dirty="0">
              <a:solidFill>
                <a:srgbClr val="DE8B26"/>
              </a:solidFill>
              <a:latin typeface="Source Sans Pro"/>
              <a:ea typeface="Source Sans Pro"/>
              <a:cs typeface="Source Sans Pro"/>
              <a:sym typeface="Source Sans Pro"/>
            </a:endParaRPr>
          </a:p>
        </p:txBody>
      </p:sp>
      <p:cxnSp>
        <p:nvCxnSpPr>
          <p:cNvPr id="85" name="Google Shape;85;p16"/>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86" name="Google Shape;86;p16"/>
          <p:cNvPicPr preferRelativeResize="0"/>
          <p:nvPr/>
        </p:nvPicPr>
        <p:blipFill>
          <a:blip r:embed="rId4">
            <a:alphaModFix/>
          </a:blip>
          <a:stretch>
            <a:fillRect/>
          </a:stretch>
        </p:blipFill>
        <p:spPr>
          <a:xfrm>
            <a:off x="311709" y="4433400"/>
            <a:ext cx="1877842" cy="572700"/>
          </a:xfrm>
          <a:prstGeom prst="rect">
            <a:avLst/>
          </a:prstGeom>
          <a:noFill/>
          <a:ln>
            <a:noFill/>
          </a:ln>
        </p:spPr>
      </p:pic>
      <p:pic>
        <p:nvPicPr>
          <p:cNvPr id="2" name="Picture 1">
            <a:extLst>
              <a:ext uri="{FF2B5EF4-FFF2-40B4-BE49-F238E27FC236}">
                <a16:creationId xmlns:a16="http://schemas.microsoft.com/office/drawing/2014/main" id="{339B67B2-8244-ECE3-C5EA-368816D46B5C}"/>
              </a:ext>
            </a:extLst>
          </p:cNvPr>
          <p:cNvPicPr>
            <a:picLocks noChangeAspect="1"/>
          </p:cNvPicPr>
          <p:nvPr/>
        </p:nvPicPr>
        <p:blipFill>
          <a:blip r:embed="rId5"/>
          <a:stretch>
            <a:fillRect/>
          </a:stretch>
        </p:blipFill>
        <p:spPr>
          <a:xfrm>
            <a:off x="311699" y="1035425"/>
            <a:ext cx="3738707" cy="3092254"/>
          </a:xfrm>
          <a:prstGeom prst="rect">
            <a:avLst/>
          </a:prstGeom>
        </p:spPr>
      </p:pic>
      <p:pic>
        <p:nvPicPr>
          <p:cNvPr id="3" name="Picture 2">
            <a:extLst>
              <a:ext uri="{FF2B5EF4-FFF2-40B4-BE49-F238E27FC236}">
                <a16:creationId xmlns:a16="http://schemas.microsoft.com/office/drawing/2014/main" id="{E46FFFFA-1F22-082D-FA08-4761B57427B6}"/>
              </a:ext>
            </a:extLst>
          </p:cNvPr>
          <p:cNvPicPr>
            <a:picLocks noChangeAspect="1"/>
          </p:cNvPicPr>
          <p:nvPr/>
        </p:nvPicPr>
        <p:blipFill>
          <a:blip r:embed="rId6"/>
          <a:stretch>
            <a:fillRect/>
          </a:stretch>
        </p:blipFill>
        <p:spPr>
          <a:xfrm>
            <a:off x="4556112" y="1026713"/>
            <a:ext cx="3738708" cy="310096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0">
          <a:extLst>
            <a:ext uri="{FF2B5EF4-FFF2-40B4-BE49-F238E27FC236}">
              <a16:creationId xmlns:a16="http://schemas.microsoft.com/office/drawing/2014/main" id="{3077FE8F-67E6-C6D9-4369-40A2EAB7FFAF}"/>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36806E1F-D3C4-FE41-E1A2-1CB6019B920F}"/>
              </a:ext>
            </a:extLst>
          </p:cNvPr>
          <p:cNvSpPr/>
          <p:nvPr/>
        </p:nvSpPr>
        <p:spPr>
          <a:xfrm>
            <a:off x="-18900" y="0"/>
            <a:ext cx="9162900" cy="5191325"/>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 name="Google Shape;82;p16">
            <a:extLst>
              <a:ext uri="{FF2B5EF4-FFF2-40B4-BE49-F238E27FC236}">
                <a16:creationId xmlns:a16="http://schemas.microsoft.com/office/drawing/2014/main" id="{C4912E16-1C4C-BD5C-1383-E69921DEE634}"/>
              </a:ext>
            </a:extLst>
          </p:cNvPr>
          <p:cNvPicPr preferRelativeResize="0"/>
          <p:nvPr/>
        </p:nvPicPr>
        <p:blipFill>
          <a:blip r:embed="rId3">
            <a:alphaModFix/>
          </a:blip>
          <a:stretch>
            <a:fillRect/>
          </a:stretch>
        </p:blipFill>
        <p:spPr>
          <a:xfrm rot="5400000">
            <a:off x="7716062" y="3760162"/>
            <a:ext cx="1473400" cy="1388925"/>
          </a:xfrm>
          <a:prstGeom prst="rect">
            <a:avLst/>
          </a:prstGeom>
          <a:noFill/>
          <a:ln>
            <a:noFill/>
          </a:ln>
        </p:spPr>
      </p:pic>
      <p:sp>
        <p:nvSpPr>
          <p:cNvPr id="83" name="Google Shape;83;p16">
            <a:extLst>
              <a:ext uri="{FF2B5EF4-FFF2-40B4-BE49-F238E27FC236}">
                <a16:creationId xmlns:a16="http://schemas.microsoft.com/office/drawing/2014/main" id="{7DD96F0F-0308-8829-0ADF-CEADF405BB41}"/>
              </a:ext>
            </a:extLst>
          </p:cNvPr>
          <p:cNvSpPr txBox="1">
            <a:spLocks noGrp="1"/>
          </p:cNvSpPr>
          <p:nvPr>
            <p:ph type="body" idx="1"/>
          </p:nvPr>
        </p:nvSpPr>
        <p:spPr>
          <a:xfrm>
            <a:off x="202778" y="77638"/>
            <a:ext cx="8520600" cy="474538"/>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800" b="1" dirty="0">
                <a:solidFill>
                  <a:schemeClr val="lt1"/>
                </a:solidFill>
                <a:latin typeface="Source Sans Pro"/>
                <a:ea typeface="Source Sans Pro"/>
                <a:cs typeface="Source Sans Pro"/>
                <a:sym typeface="Source Sans Pro"/>
              </a:rPr>
              <a:t>4400 Form: Performance Measure Change Request</a:t>
            </a:r>
            <a:endParaRPr sz="3500" b="1" dirty="0">
              <a:solidFill>
                <a:schemeClr val="lt1"/>
              </a:solidFill>
              <a:latin typeface="Source Sans Pro"/>
              <a:ea typeface="Source Sans Pro"/>
              <a:cs typeface="Source Sans Pro"/>
              <a:sym typeface="Source Sans Pro"/>
            </a:endParaRPr>
          </a:p>
        </p:txBody>
      </p:sp>
      <p:sp>
        <p:nvSpPr>
          <p:cNvPr id="84" name="Google Shape;84;p16">
            <a:extLst>
              <a:ext uri="{FF2B5EF4-FFF2-40B4-BE49-F238E27FC236}">
                <a16:creationId xmlns:a16="http://schemas.microsoft.com/office/drawing/2014/main" id="{65D277A7-1FE9-F01F-9A9F-3FF48DC30C06}"/>
              </a:ext>
            </a:extLst>
          </p:cNvPr>
          <p:cNvSpPr txBox="1">
            <a:spLocks noGrp="1"/>
          </p:cNvSpPr>
          <p:nvPr>
            <p:ph type="body" idx="1"/>
          </p:nvPr>
        </p:nvSpPr>
        <p:spPr>
          <a:xfrm>
            <a:off x="184813" y="737780"/>
            <a:ext cx="3794457" cy="373069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dirty="0">
                <a:solidFill>
                  <a:schemeClr val="bg1"/>
                </a:solidFill>
                <a:latin typeface="Source Sans Pro"/>
                <a:ea typeface="Source Sans Pro"/>
                <a:cs typeface="Source Sans Pro"/>
                <a:sym typeface="Source Sans Pro"/>
              </a:rPr>
              <a:t>The 4400 form is used for requests for new measures, changes, or inactivation for </a:t>
            </a:r>
            <a:r>
              <a:rPr lang="en" b="1" dirty="0">
                <a:solidFill>
                  <a:schemeClr val="bg1"/>
                </a:solidFill>
                <a:latin typeface="Source Sans Pro"/>
                <a:ea typeface="Source Sans Pro"/>
                <a:cs typeface="Source Sans Pro"/>
                <a:sym typeface="Source Sans Pro"/>
              </a:rPr>
              <a:t>FY27 ONLY.</a:t>
            </a:r>
          </a:p>
          <a:p>
            <a:pPr marL="0" lvl="0" indent="0" algn="l" rtl="0">
              <a:spcBef>
                <a:spcPts val="0"/>
              </a:spcBef>
              <a:spcAft>
                <a:spcPts val="1200"/>
              </a:spcAft>
              <a:buSzPts val="852"/>
              <a:buNone/>
            </a:pPr>
            <a:r>
              <a:rPr lang="en" dirty="0">
                <a:solidFill>
                  <a:schemeClr val="bg1"/>
                </a:solidFill>
                <a:latin typeface="Source Sans Pro"/>
                <a:ea typeface="Source Sans Pro"/>
                <a:cs typeface="Source Sans Pro"/>
                <a:sym typeface="Source Sans Pro"/>
              </a:rPr>
              <a:t>Changes to key measures are done on a form outside BFM that agencies will return to SBD and LFC. SBD analysts will handle FY26 key measure changes in BFM.</a:t>
            </a:r>
          </a:p>
          <a:p>
            <a:pPr marL="0" lvl="0" indent="0" algn="l" rtl="0">
              <a:spcBef>
                <a:spcPts val="0"/>
              </a:spcBef>
              <a:spcAft>
                <a:spcPts val="1200"/>
              </a:spcAft>
              <a:buSzPts val="852"/>
              <a:buNone/>
            </a:pPr>
            <a:r>
              <a:rPr lang="en" b="1" dirty="0">
                <a:solidFill>
                  <a:srgbClr val="DE8B26"/>
                </a:solidFill>
                <a:latin typeface="Source Sans Pro"/>
                <a:ea typeface="Source Sans Pro"/>
                <a:cs typeface="Source Sans Pro"/>
                <a:sym typeface="Source Sans Pro"/>
              </a:rPr>
              <a:t>If you are not requesting any sort of change, you do not need to fill out and submit the 4400 form.</a:t>
            </a:r>
          </a:p>
          <a:p>
            <a:pPr marL="0" lvl="0" indent="0" algn="l" rtl="0">
              <a:spcBef>
                <a:spcPts val="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cxnSp>
        <p:nvCxnSpPr>
          <p:cNvPr id="85" name="Google Shape;85;p16">
            <a:extLst>
              <a:ext uri="{FF2B5EF4-FFF2-40B4-BE49-F238E27FC236}">
                <a16:creationId xmlns:a16="http://schemas.microsoft.com/office/drawing/2014/main" id="{8C4B22AA-949B-CE84-4621-8674808BF627}"/>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86" name="Google Shape;86;p16">
            <a:extLst>
              <a:ext uri="{FF2B5EF4-FFF2-40B4-BE49-F238E27FC236}">
                <a16:creationId xmlns:a16="http://schemas.microsoft.com/office/drawing/2014/main" id="{5DEEEFF9-8247-0106-247A-EF0CC9AE8F24}"/>
              </a:ext>
            </a:extLst>
          </p:cNvPr>
          <p:cNvPicPr preferRelativeResize="0"/>
          <p:nvPr/>
        </p:nvPicPr>
        <p:blipFill>
          <a:blip r:embed="rId4">
            <a:alphaModFix/>
          </a:blip>
          <a:stretch>
            <a:fillRect/>
          </a:stretch>
        </p:blipFill>
        <p:spPr>
          <a:xfrm>
            <a:off x="184813" y="4644296"/>
            <a:ext cx="1877842" cy="572700"/>
          </a:xfrm>
          <a:prstGeom prst="rect">
            <a:avLst/>
          </a:prstGeom>
          <a:noFill/>
          <a:ln>
            <a:noFill/>
          </a:ln>
        </p:spPr>
      </p:pic>
      <p:pic>
        <p:nvPicPr>
          <p:cNvPr id="3" name="Picture 2">
            <a:extLst>
              <a:ext uri="{FF2B5EF4-FFF2-40B4-BE49-F238E27FC236}">
                <a16:creationId xmlns:a16="http://schemas.microsoft.com/office/drawing/2014/main" id="{2D2DC277-7F23-1B53-6789-FC784AA1832B}"/>
              </a:ext>
            </a:extLst>
          </p:cNvPr>
          <p:cNvPicPr>
            <a:picLocks noChangeAspect="1"/>
          </p:cNvPicPr>
          <p:nvPr/>
        </p:nvPicPr>
        <p:blipFill>
          <a:blip r:embed="rId5"/>
          <a:stretch>
            <a:fillRect/>
          </a:stretch>
        </p:blipFill>
        <p:spPr>
          <a:xfrm>
            <a:off x="4182983" y="1468242"/>
            <a:ext cx="4458086" cy="1333616"/>
          </a:xfrm>
          <a:prstGeom prst="rect">
            <a:avLst/>
          </a:prstGeom>
        </p:spPr>
      </p:pic>
    </p:spTree>
    <p:extLst>
      <p:ext uri="{BB962C8B-B14F-4D97-AF65-F5344CB8AC3E}">
        <p14:creationId xmlns:p14="http://schemas.microsoft.com/office/powerpoint/2010/main" val="3770421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0">
          <a:extLst>
            <a:ext uri="{FF2B5EF4-FFF2-40B4-BE49-F238E27FC236}">
              <a16:creationId xmlns:a16="http://schemas.microsoft.com/office/drawing/2014/main" id="{A7362700-77CF-1C96-9602-F186E7CCC276}"/>
            </a:ext>
          </a:extLst>
        </p:cNvPr>
        <p:cNvGrpSpPr/>
        <p:nvPr/>
      </p:nvGrpSpPr>
      <p:grpSpPr>
        <a:xfrm>
          <a:off x="0" y="0"/>
          <a:ext cx="0" cy="0"/>
          <a:chOff x="0" y="0"/>
          <a:chExt cx="0" cy="0"/>
        </a:xfrm>
      </p:grpSpPr>
      <p:sp>
        <p:nvSpPr>
          <p:cNvPr id="91" name="Google Shape;91;p17">
            <a:extLst>
              <a:ext uri="{FF2B5EF4-FFF2-40B4-BE49-F238E27FC236}">
                <a16:creationId xmlns:a16="http://schemas.microsoft.com/office/drawing/2014/main" id="{B301CCEB-4CC0-D246-2988-51A704F6FC80}"/>
              </a:ext>
            </a:extLst>
          </p:cNvPr>
          <p:cNvSpPr txBox="1">
            <a:spLocks noGrp="1"/>
          </p:cNvSpPr>
          <p:nvPr>
            <p:ph type="body" idx="1"/>
          </p:nvPr>
        </p:nvSpPr>
        <p:spPr>
          <a:xfrm>
            <a:off x="357325" y="773675"/>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500" b="1" dirty="0">
                <a:solidFill>
                  <a:srgbClr val="004D4C"/>
                </a:solidFill>
                <a:latin typeface="Source Sans Pro"/>
                <a:ea typeface="Source Sans Pro"/>
                <a:cs typeface="Source Sans Pro"/>
                <a:sym typeface="Source Sans Pro"/>
              </a:rPr>
              <a:t>Changing Existing Measures in BFM</a:t>
            </a:r>
            <a:endParaRPr sz="2500" b="1" dirty="0">
              <a:solidFill>
                <a:srgbClr val="004D4C"/>
              </a:solidFill>
              <a:latin typeface="Source Sans Pro"/>
              <a:ea typeface="Source Sans Pro"/>
              <a:cs typeface="Source Sans Pro"/>
              <a:sym typeface="Source Sans Pro"/>
            </a:endParaRPr>
          </a:p>
        </p:txBody>
      </p:sp>
      <p:pic>
        <p:nvPicPr>
          <p:cNvPr id="92" name="Google Shape;92;p17">
            <a:extLst>
              <a:ext uri="{FF2B5EF4-FFF2-40B4-BE49-F238E27FC236}">
                <a16:creationId xmlns:a16="http://schemas.microsoft.com/office/drawing/2014/main" id="{A2AA954E-CF99-7765-6E6B-5CCEA9B85D43}"/>
              </a:ext>
            </a:extLst>
          </p:cNvPr>
          <p:cNvPicPr preferRelativeResize="0"/>
          <p:nvPr/>
        </p:nvPicPr>
        <p:blipFill>
          <a:blip r:embed="rId3">
            <a:alphaModFix/>
          </a:blip>
          <a:stretch>
            <a:fillRect/>
          </a:stretch>
        </p:blipFill>
        <p:spPr>
          <a:xfrm>
            <a:off x="6900151" y="4631400"/>
            <a:ext cx="1977774" cy="397000"/>
          </a:xfrm>
          <a:prstGeom prst="rect">
            <a:avLst/>
          </a:prstGeom>
          <a:noFill/>
          <a:ln>
            <a:noFill/>
          </a:ln>
        </p:spPr>
      </p:pic>
      <p:sp>
        <p:nvSpPr>
          <p:cNvPr id="93" name="Google Shape;93;p17">
            <a:extLst>
              <a:ext uri="{FF2B5EF4-FFF2-40B4-BE49-F238E27FC236}">
                <a16:creationId xmlns:a16="http://schemas.microsoft.com/office/drawing/2014/main" id="{1E427509-B14C-3741-3F1E-BB010CC09987}"/>
              </a:ext>
            </a:extLst>
          </p:cNvPr>
          <p:cNvSpPr txBox="1">
            <a:spLocks noGrp="1"/>
          </p:cNvSpPr>
          <p:nvPr>
            <p:ph type="body" idx="1"/>
          </p:nvPr>
        </p:nvSpPr>
        <p:spPr>
          <a:xfrm>
            <a:off x="357325" y="1265312"/>
            <a:ext cx="8520600" cy="3271350"/>
          </a:xfrm>
          <a:prstGeom prst="rect">
            <a:avLst/>
          </a:prstGeom>
        </p:spPr>
        <p:txBody>
          <a:bodyPr spcFirstLastPara="1" wrap="square" lIns="91425" tIns="91425" rIns="91425" bIns="91425" anchor="t" anchorCtr="0">
            <a:noAutofit/>
          </a:bodyPr>
          <a:lstStyle/>
          <a:p>
            <a:pPr marL="0" lvl="0" indent="0" algn="l" rtl="0">
              <a:lnSpc>
                <a:spcPct val="100000"/>
              </a:lnSpc>
              <a:spcBef>
                <a:spcPts val="600"/>
              </a:spcBef>
              <a:buClr>
                <a:srgbClr val="D67A00"/>
              </a:buClr>
              <a:buSzPct val="100000"/>
              <a:buNone/>
            </a:pPr>
            <a:r>
              <a:rPr lang="en-US" sz="1600" b="1" dirty="0">
                <a:solidFill>
                  <a:srgbClr val="004D4C"/>
                </a:solidFill>
                <a:latin typeface="Source Sans Pro"/>
                <a:ea typeface="Source Sans Pro"/>
                <a:cs typeface="Source Sans Pro"/>
                <a:sym typeface="Source Sans Pro"/>
              </a:rPr>
              <a:t>Existing measures will pre-populate</a:t>
            </a:r>
          </a:p>
          <a:p>
            <a:pPr marL="342900" lvl="0" algn="l" rtl="0">
              <a:lnSpc>
                <a:spcPct val="100000"/>
              </a:lnSpc>
              <a:spcBef>
                <a:spcPts val="600"/>
              </a:spcBef>
              <a:buClr>
                <a:srgbClr val="D67A00"/>
              </a:buClr>
              <a:buSzPct val="100000"/>
              <a:buAutoNum type="arabicPeriod"/>
            </a:pPr>
            <a:r>
              <a:rPr lang="en-US" sz="1600" dirty="0">
                <a:solidFill>
                  <a:srgbClr val="004D4C"/>
                </a:solidFill>
                <a:latin typeface="Source Sans Pro"/>
                <a:ea typeface="Source Sans Pro"/>
                <a:cs typeface="Source Sans Pro"/>
                <a:sym typeface="Source Sans Pro"/>
              </a:rPr>
              <a:t>To change an existing measure, click on the Header link for the measure in question</a:t>
            </a:r>
          </a:p>
          <a:p>
            <a:pPr marL="342900" lvl="0" algn="l" rtl="0">
              <a:lnSpc>
                <a:spcPct val="100000"/>
              </a:lnSpc>
              <a:spcBef>
                <a:spcPts val="600"/>
              </a:spcBef>
              <a:buClr>
                <a:srgbClr val="D67A00"/>
              </a:buClr>
              <a:buSzPct val="100000"/>
              <a:buAutoNum type="arabicPeriod"/>
            </a:pPr>
            <a:r>
              <a:rPr lang="en-US" sz="1600" dirty="0">
                <a:solidFill>
                  <a:srgbClr val="004D4C"/>
                </a:solidFill>
                <a:latin typeface="Source Sans Pro"/>
                <a:ea typeface="Source Sans Pro"/>
                <a:cs typeface="Source Sans Pro"/>
                <a:sym typeface="Source Sans Pro"/>
              </a:rPr>
              <a:t>Update the “Proposed Measure” and “Explanation of Change” data fields on the left</a:t>
            </a:r>
          </a:p>
          <a:p>
            <a:pPr marL="342900" lvl="0" algn="l" rtl="0">
              <a:lnSpc>
                <a:spcPct val="100000"/>
              </a:lnSpc>
              <a:spcBef>
                <a:spcPts val="600"/>
              </a:spcBef>
              <a:buClr>
                <a:srgbClr val="D67A00"/>
              </a:buClr>
              <a:buSzPct val="100000"/>
              <a:buAutoNum type="arabicPeriod"/>
            </a:pPr>
            <a:r>
              <a:rPr lang="en-US" sz="1600" u="sng" dirty="0">
                <a:solidFill>
                  <a:srgbClr val="004D4C"/>
                </a:solidFill>
                <a:latin typeface="Source Sans Pro"/>
                <a:ea typeface="Source Sans Pro"/>
                <a:cs typeface="Source Sans Pro"/>
                <a:sym typeface="Source Sans Pro"/>
              </a:rPr>
              <a:t>Inactive Year</a:t>
            </a:r>
            <a:r>
              <a:rPr lang="en-US" sz="1600" dirty="0">
                <a:solidFill>
                  <a:srgbClr val="004D4C"/>
                </a:solidFill>
                <a:latin typeface="Source Sans Pro"/>
                <a:ea typeface="Source Sans Pro"/>
                <a:cs typeface="Source Sans Pro"/>
                <a:sym typeface="Source Sans Pro"/>
              </a:rPr>
              <a:t>: select next FY (FY27 in this case) if requesting to inactivate a current measure</a:t>
            </a:r>
          </a:p>
          <a:p>
            <a:pPr marL="342900" lvl="0" algn="l" rtl="0">
              <a:lnSpc>
                <a:spcPct val="100000"/>
              </a:lnSpc>
              <a:spcBef>
                <a:spcPts val="600"/>
              </a:spcBef>
              <a:buClr>
                <a:srgbClr val="D67A00"/>
              </a:buClr>
              <a:buSzPct val="100000"/>
              <a:buAutoNum type="arabicPeriod"/>
            </a:pPr>
            <a:r>
              <a:rPr lang="en-US" sz="1600" u="sng" dirty="0">
                <a:solidFill>
                  <a:srgbClr val="004D4C"/>
                </a:solidFill>
                <a:latin typeface="Source Sans Pro"/>
                <a:ea typeface="Source Sans Pro"/>
                <a:cs typeface="Source Sans Pro"/>
                <a:sym typeface="Source Sans Pro"/>
              </a:rPr>
              <a:t>Measure Type</a:t>
            </a:r>
            <a:r>
              <a:rPr lang="en-US" sz="1600" dirty="0">
                <a:solidFill>
                  <a:srgbClr val="004D4C"/>
                </a:solidFill>
                <a:latin typeface="Source Sans Pro"/>
                <a:ea typeface="Source Sans Pro"/>
                <a:cs typeface="Source Sans Pro"/>
                <a:sym typeface="Source Sans Pro"/>
              </a:rPr>
              <a:t>: Outcome, Output, Quality, Efficiency, Explanatory</a:t>
            </a:r>
          </a:p>
          <a:p>
            <a:pPr marL="342900" lvl="0" algn="l" rtl="0">
              <a:lnSpc>
                <a:spcPct val="100000"/>
              </a:lnSpc>
              <a:spcBef>
                <a:spcPts val="600"/>
              </a:spcBef>
              <a:buClr>
                <a:srgbClr val="D67A00"/>
              </a:buClr>
              <a:buSzPct val="100000"/>
              <a:buAutoNum type="arabicPeriod"/>
            </a:pPr>
            <a:r>
              <a:rPr lang="en-US" sz="1600" u="sng" dirty="0">
                <a:solidFill>
                  <a:srgbClr val="004D4C"/>
                </a:solidFill>
                <a:latin typeface="Source Sans Pro"/>
                <a:ea typeface="Source Sans Pro"/>
                <a:cs typeface="Source Sans Pro"/>
                <a:sym typeface="Source Sans Pro"/>
              </a:rPr>
              <a:t>Measure Format</a:t>
            </a:r>
            <a:r>
              <a:rPr lang="en-US" sz="1600" dirty="0">
                <a:solidFill>
                  <a:srgbClr val="004D4C"/>
                </a:solidFill>
                <a:latin typeface="Source Sans Pro"/>
                <a:ea typeface="Source Sans Pro"/>
                <a:cs typeface="Source Sans Pro"/>
                <a:sym typeface="Source Sans Pro"/>
              </a:rPr>
              <a:t>: How should the measure data be displayed (integer, date, percent, etc.)</a:t>
            </a:r>
          </a:p>
          <a:p>
            <a:pPr marL="342900" lvl="0" algn="l" rtl="0">
              <a:lnSpc>
                <a:spcPct val="100000"/>
              </a:lnSpc>
              <a:spcBef>
                <a:spcPts val="600"/>
              </a:spcBef>
              <a:buClr>
                <a:srgbClr val="D67A00"/>
              </a:buClr>
              <a:buSzPct val="100000"/>
              <a:buAutoNum type="arabicPeriod"/>
            </a:pPr>
            <a:r>
              <a:rPr lang="en-US" sz="1600" u="sng" dirty="0">
                <a:solidFill>
                  <a:srgbClr val="004D4C"/>
                </a:solidFill>
                <a:latin typeface="Source Sans Pro"/>
                <a:ea typeface="Source Sans Pro"/>
                <a:cs typeface="Source Sans Pro"/>
                <a:sym typeface="Source Sans Pro"/>
              </a:rPr>
              <a:t>Good Direction</a:t>
            </a:r>
            <a:r>
              <a:rPr lang="en-US" sz="1600" dirty="0">
                <a:solidFill>
                  <a:srgbClr val="004D4C"/>
                </a:solidFill>
                <a:latin typeface="Source Sans Pro"/>
                <a:ea typeface="Source Sans Pro"/>
                <a:cs typeface="Source Sans Pro"/>
                <a:sym typeface="Source Sans Pro"/>
              </a:rPr>
              <a:t>: “Over” if the target is met if the result is higher, “Under” if the target is met if the result is lower</a:t>
            </a:r>
          </a:p>
          <a:p>
            <a:pPr marL="342900" lvl="0" algn="l" rtl="0">
              <a:lnSpc>
                <a:spcPct val="100000"/>
              </a:lnSpc>
              <a:spcBef>
                <a:spcPts val="600"/>
              </a:spcBef>
              <a:buClr>
                <a:srgbClr val="D67A00"/>
              </a:buClr>
              <a:buSzPct val="100000"/>
              <a:buAutoNum type="arabicPeriod"/>
            </a:pPr>
            <a:r>
              <a:rPr lang="en-US" sz="1600" dirty="0">
                <a:solidFill>
                  <a:srgbClr val="004D4C"/>
                </a:solidFill>
                <a:latin typeface="Source Sans Pro"/>
                <a:ea typeface="Source Sans Pro"/>
                <a:cs typeface="Source Sans Pro"/>
                <a:sym typeface="Source Sans Pro"/>
              </a:rPr>
              <a:t>Can update methodology, reliability, validity, etc. on the Narrative Changes tab</a:t>
            </a:r>
          </a:p>
          <a:p>
            <a:pPr marL="342900">
              <a:lnSpc>
                <a:spcPct val="100000"/>
              </a:lnSpc>
              <a:spcBef>
                <a:spcPts val="600"/>
              </a:spcBef>
              <a:buClr>
                <a:srgbClr val="D67A00"/>
              </a:buClr>
              <a:buSzPct val="100000"/>
              <a:buFont typeface="Arial"/>
              <a:buAutoNum type="arabicPeriod"/>
            </a:pPr>
            <a:r>
              <a:rPr lang="en-US" sz="1600" dirty="0">
                <a:solidFill>
                  <a:srgbClr val="004D4C"/>
                </a:solidFill>
                <a:latin typeface="Source Sans Pro"/>
                <a:ea typeface="Source Sans Pro"/>
                <a:cs typeface="Source Sans Pro"/>
                <a:sym typeface="Source Sans Pro"/>
              </a:rPr>
              <a:t>Some fields are for SBD analyst use – </a:t>
            </a:r>
            <a:r>
              <a:rPr lang="en-US" sz="1600" b="1" dirty="0">
                <a:solidFill>
                  <a:srgbClr val="004D4C"/>
                </a:solidFill>
                <a:latin typeface="Source Sans Pro"/>
                <a:ea typeface="Source Sans Pro"/>
                <a:cs typeface="Source Sans Pro"/>
                <a:sym typeface="Source Sans Pro"/>
              </a:rPr>
              <a:t>do not complete these fields</a:t>
            </a:r>
          </a:p>
          <a:p>
            <a:pPr marL="342900" lvl="0" algn="l" rtl="0">
              <a:lnSpc>
                <a:spcPct val="100000"/>
              </a:lnSpc>
              <a:spcBef>
                <a:spcPts val="600"/>
              </a:spcBef>
              <a:buClr>
                <a:srgbClr val="D67A00"/>
              </a:buClr>
              <a:buSzPct val="100000"/>
              <a:buAutoNum type="arabicPeriod"/>
            </a:pPr>
            <a:endParaRPr lang="en-US" sz="1600" dirty="0">
              <a:solidFill>
                <a:srgbClr val="004D4C"/>
              </a:solidFill>
              <a:latin typeface="Source Sans Pro"/>
              <a:ea typeface="Source Sans Pro"/>
              <a:cs typeface="Source Sans Pro"/>
              <a:sym typeface="Source Sans Pro"/>
            </a:endParaRPr>
          </a:p>
          <a:p>
            <a:pPr marL="342900" lvl="0" algn="l" rtl="0">
              <a:spcBef>
                <a:spcPts val="1900"/>
              </a:spcBef>
              <a:spcAft>
                <a:spcPts val="1200"/>
              </a:spcAft>
              <a:buSzPts val="852"/>
              <a:buAutoNum type="arabicPeriod"/>
            </a:pPr>
            <a:endParaRPr sz="1600" dirty="0">
              <a:solidFill>
                <a:srgbClr val="DE8B26"/>
              </a:solidFill>
              <a:latin typeface="Source Sans Pro"/>
              <a:ea typeface="Source Sans Pro"/>
              <a:cs typeface="Source Sans Pro"/>
              <a:sym typeface="Source Sans Pro"/>
            </a:endParaRPr>
          </a:p>
        </p:txBody>
      </p:sp>
      <p:cxnSp>
        <p:nvCxnSpPr>
          <p:cNvPr id="94" name="Google Shape;94;p17">
            <a:extLst>
              <a:ext uri="{FF2B5EF4-FFF2-40B4-BE49-F238E27FC236}">
                <a16:creationId xmlns:a16="http://schemas.microsoft.com/office/drawing/2014/main" id="{78B80DD1-0277-F775-B72E-1EF737B55662}"/>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sp>
        <p:nvSpPr>
          <p:cNvPr id="98" name="Google Shape;98;p17">
            <a:extLst>
              <a:ext uri="{FF2B5EF4-FFF2-40B4-BE49-F238E27FC236}">
                <a16:creationId xmlns:a16="http://schemas.microsoft.com/office/drawing/2014/main" id="{5106A151-5BDB-0CE1-79D7-9F356959503C}"/>
              </a:ext>
            </a:extLst>
          </p:cNvPr>
          <p:cNvSpPr txBox="1">
            <a:spLocks noGrp="1"/>
          </p:cNvSpPr>
          <p:nvPr>
            <p:ph type="title"/>
          </p:nvPr>
        </p:nvSpPr>
        <p:spPr>
          <a:xfrm>
            <a:off x="3683358" y="376775"/>
            <a:ext cx="4505767" cy="396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SzPts val="891"/>
              <a:buNone/>
            </a:pPr>
            <a:r>
              <a:rPr lang="en-US" sz="1818" dirty="0">
                <a:solidFill>
                  <a:srgbClr val="004D4C"/>
                </a:solidFill>
                <a:latin typeface="PT Serif"/>
                <a:ea typeface="PT Serif"/>
                <a:cs typeface="PT Serif"/>
                <a:sym typeface="PT Serif"/>
              </a:rPr>
              <a:t>Changing Existing Measures in BFM</a:t>
            </a:r>
            <a:endParaRPr sz="1818" dirty="0">
              <a:solidFill>
                <a:srgbClr val="004D4C"/>
              </a:solidFill>
              <a:latin typeface="PT Serif"/>
              <a:ea typeface="PT Serif"/>
              <a:cs typeface="PT Serif"/>
              <a:sym typeface="PT Serif"/>
            </a:endParaRPr>
          </a:p>
        </p:txBody>
      </p:sp>
      <p:pic>
        <p:nvPicPr>
          <p:cNvPr id="99" name="Google Shape;99;p17">
            <a:extLst>
              <a:ext uri="{FF2B5EF4-FFF2-40B4-BE49-F238E27FC236}">
                <a16:creationId xmlns:a16="http://schemas.microsoft.com/office/drawing/2014/main" id="{D1174A0A-119C-693F-E3A6-1AD43D60BF72}"/>
              </a:ext>
            </a:extLst>
          </p:cNvPr>
          <p:cNvPicPr preferRelativeResize="0"/>
          <p:nvPr/>
        </p:nvPicPr>
        <p:blipFill rotWithShape="1">
          <a:blip r:embed="rId4">
            <a:alphaModFix/>
          </a:blip>
          <a:srcRect l="53471" t="-1650" b="1649"/>
          <a:stretch/>
        </p:blipFill>
        <p:spPr>
          <a:xfrm rot="10800000">
            <a:off x="8189125" y="445025"/>
            <a:ext cx="957400" cy="260400"/>
          </a:xfrm>
          <a:prstGeom prst="rect">
            <a:avLst/>
          </a:prstGeom>
          <a:noFill/>
          <a:ln>
            <a:noFill/>
          </a:ln>
        </p:spPr>
      </p:pic>
    </p:spTree>
    <p:extLst>
      <p:ext uri="{BB962C8B-B14F-4D97-AF65-F5344CB8AC3E}">
        <p14:creationId xmlns:p14="http://schemas.microsoft.com/office/powerpoint/2010/main" val="3986395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394A8A-DD64-0F51-32E0-17A74C416161}"/>
              </a:ext>
            </a:extLst>
          </p:cNvPr>
          <p:cNvPicPr>
            <a:picLocks noChangeAspect="1"/>
          </p:cNvPicPr>
          <p:nvPr/>
        </p:nvPicPr>
        <p:blipFill>
          <a:blip r:embed="rId2"/>
          <a:stretch>
            <a:fillRect/>
          </a:stretch>
        </p:blipFill>
        <p:spPr>
          <a:xfrm>
            <a:off x="6980705" y="4652355"/>
            <a:ext cx="1975275" cy="396274"/>
          </a:xfrm>
          <a:prstGeom prst="rect">
            <a:avLst/>
          </a:prstGeom>
        </p:spPr>
      </p:pic>
      <p:pic>
        <p:nvPicPr>
          <p:cNvPr id="5" name="Picture 4">
            <a:extLst>
              <a:ext uri="{FF2B5EF4-FFF2-40B4-BE49-F238E27FC236}">
                <a16:creationId xmlns:a16="http://schemas.microsoft.com/office/drawing/2014/main" id="{B9BFBB5D-B9F7-F847-6625-1F49E5AEC7C1}"/>
              </a:ext>
            </a:extLst>
          </p:cNvPr>
          <p:cNvPicPr>
            <a:picLocks noChangeAspect="1"/>
          </p:cNvPicPr>
          <p:nvPr/>
        </p:nvPicPr>
        <p:blipFill>
          <a:blip r:embed="rId3"/>
          <a:stretch>
            <a:fillRect/>
          </a:stretch>
        </p:blipFill>
        <p:spPr>
          <a:xfrm>
            <a:off x="301474" y="4832202"/>
            <a:ext cx="6407451" cy="36579"/>
          </a:xfrm>
          <a:prstGeom prst="rect">
            <a:avLst/>
          </a:prstGeom>
        </p:spPr>
      </p:pic>
      <p:pic>
        <p:nvPicPr>
          <p:cNvPr id="3" name="Picture 2">
            <a:extLst>
              <a:ext uri="{FF2B5EF4-FFF2-40B4-BE49-F238E27FC236}">
                <a16:creationId xmlns:a16="http://schemas.microsoft.com/office/drawing/2014/main" id="{B969E6DA-D631-AB41-C78B-52AB94A62AEB}"/>
              </a:ext>
            </a:extLst>
          </p:cNvPr>
          <p:cNvPicPr>
            <a:picLocks noChangeAspect="1"/>
          </p:cNvPicPr>
          <p:nvPr/>
        </p:nvPicPr>
        <p:blipFill>
          <a:blip r:embed="rId4"/>
          <a:stretch>
            <a:fillRect/>
          </a:stretch>
        </p:blipFill>
        <p:spPr>
          <a:xfrm>
            <a:off x="180670" y="405348"/>
            <a:ext cx="8885690" cy="4023709"/>
          </a:xfrm>
          <a:prstGeom prst="rect">
            <a:avLst/>
          </a:prstGeom>
        </p:spPr>
      </p:pic>
    </p:spTree>
    <p:extLst>
      <p:ext uri="{BB962C8B-B14F-4D97-AF65-F5344CB8AC3E}">
        <p14:creationId xmlns:p14="http://schemas.microsoft.com/office/powerpoint/2010/main" val="328985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1CFAA-F067-9DE5-E5D8-AD6CF0C18C6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A858829-1C1E-B8CD-18B5-D1DF723F6ED6}"/>
              </a:ext>
            </a:extLst>
          </p:cNvPr>
          <p:cNvPicPr>
            <a:picLocks noChangeAspect="1"/>
          </p:cNvPicPr>
          <p:nvPr/>
        </p:nvPicPr>
        <p:blipFill>
          <a:blip r:embed="rId2"/>
          <a:stretch>
            <a:fillRect/>
          </a:stretch>
        </p:blipFill>
        <p:spPr>
          <a:xfrm>
            <a:off x="6980705" y="4652355"/>
            <a:ext cx="1975275" cy="396274"/>
          </a:xfrm>
          <a:prstGeom prst="rect">
            <a:avLst/>
          </a:prstGeom>
        </p:spPr>
      </p:pic>
      <p:pic>
        <p:nvPicPr>
          <p:cNvPr id="5" name="Picture 4">
            <a:extLst>
              <a:ext uri="{FF2B5EF4-FFF2-40B4-BE49-F238E27FC236}">
                <a16:creationId xmlns:a16="http://schemas.microsoft.com/office/drawing/2014/main" id="{2296D40C-675C-8A5A-0F44-12C9D32F6765}"/>
              </a:ext>
            </a:extLst>
          </p:cNvPr>
          <p:cNvPicPr>
            <a:picLocks noChangeAspect="1"/>
          </p:cNvPicPr>
          <p:nvPr/>
        </p:nvPicPr>
        <p:blipFill>
          <a:blip r:embed="rId3"/>
          <a:stretch>
            <a:fillRect/>
          </a:stretch>
        </p:blipFill>
        <p:spPr>
          <a:xfrm>
            <a:off x="301474" y="4832202"/>
            <a:ext cx="6407451" cy="36579"/>
          </a:xfrm>
          <a:prstGeom prst="rect">
            <a:avLst/>
          </a:prstGeom>
        </p:spPr>
      </p:pic>
      <p:pic>
        <p:nvPicPr>
          <p:cNvPr id="3" name="Picture 2">
            <a:extLst>
              <a:ext uri="{FF2B5EF4-FFF2-40B4-BE49-F238E27FC236}">
                <a16:creationId xmlns:a16="http://schemas.microsoft.com/office/drawing/2014/main" id="{51998FC3-7811-48BC-7FB7-454D71F7E3AB}"/>
              </a:ext>
            </a:extLst>
          </p:cNvPr>
          <p:cNvPicPr>
            <a:picLocks noChangeAspect="1"/>
          </p:cNvPicPr>
          <p:nvPr/>
        </p:nvPicPr>
        <p:blipFill>
          <a:blip r:embed="rId4"/>
          <a:stretch>
            <a:fillRect/>
          </a:stretch>
        </p:blipFill>
        <p:spPr>
          <a:xfrm>
            <a:off x="301474" y="72853"/>
            <a:ext cx="6331146" cy="4759349"/>
          </a:xfrm>
          <a:prstGeom prst="rect">
            <a:avLst/>
          </a:prstGeom>
        </p:spPr>
      </p:pic>
    </p:spTree>
    <p:extLst>
      <p:ext uri="{BB962C8B-B14F-4D97-AF65-F5344CB8AC3E}">
        <p14:creationId xmlns:p14="http://schemas.microsoft.com/office/powerpoint/2010/main" val="3342352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4B185-D151-3526-1477-A04336EFBC8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C683CB0-A870-50B7-F63A-3ED467E91167}"/>
              </a:ext>
            </a:extLst>
          </p:cNvPr>
          <p:cNvPicPr>
            <a:picLocks noChangeAspect="1"/>
          </p:cNvPicPr>
          <p:nvPr/>
        </p:nvPicPr>
        <p:blipFill>
          <a:blip r:embed="rId2"/>
          <a:stretch>
            <a:fillRect/>
          </a:stretch>
        </p:blipFill>
        <p:spPr>
          <a:xfrm>
            <a:off x="6980705" y="4652355"/>
            <a:ext cx="1975275" cy="396274"/>
          </a:xfrm>
          <a:prstGeom prst="rect">
            <a:avLst/>
          </a:prstGeom>
        </p:spPr>
      </p:pic>
      <p:pic>
        <p:nvPicPr>
          <p:cNvPr id="5" name="Picture 4">
            <a:extLst>
              <a:ext uri="{FF2B5EF4-FFF2-40B4-BE49-F238E27FC236}">
                <a16:creationId xmlns:a16="http://schemas.microsoft.com/office/drawing/2014/main" id="{1244713B-EF38-63DA-D18E-77CDF4B15644}"/>
              </a:ext>
            </a:extLst>
          </p:cNvPr>
          <p:cNvPicPr>
            <a:picLocks noChangeAspect="1"/>
          </p:cNvPicPr>
          <p:nvPr/>
        </p:nvPicPr>
        <p:blipFill>
          <a:blip r:embed="rId3"/>
          <a:stretch>
            <a:fillRect/>
          </a:stretch>
        </p:blipFill>
        <p:spPr>
          <a:xfrm>
            <a:off x="301474" y="4832202"/>
            <a:ext cx="6407451" cy="36579"/>
          </a:xfrm>
          <a:prstGeom prst="rect">
            <a:avLst/>
          </a:prstGeom>
        </p:spPr>
      </p:pic>
      <p:pic>
        <p:nvPicPr>
          <p:cNvPr id="3" name="Picture 2">
            <a:extLst>
              <a:ext uri="{FF2B5EF4-FFF2-40B4-BE49-F238E27FC236}">
                <a16:creationId xmlns:a16="http://schemas.microsoft.com/office/drawing/2014/main" id="{C02CDDF8-CC6E-9DF2-EF50-57E43805BC49}"/>
              </a:ext>
            </a:extLst>
          </p:cNvPr>
          <p:cNvPicPr>
            <a:picLocks noChangeAspect="1"/>
          </p:cNvPicPr>
          <p:nvPr/>
        </p:nvPicPr>
        <p:blipFill>
          <a:blip r:embed="rId4"/>
          <a:stretch>
            <a:fillRect/>
          </a:stretch>
        </p:blipFill>
        <p:spPr>
          <a:xfrm>
            <a:off x="0" y="36579"/>
            <a:ext cx="7617854" cy="4615776"/>
          </a:xfrm>
          <a:prstGeom prst="rect">
            <a:avLst/>
          </a:prstGeom>
        </p:spPr>
      </p:pic>
    </p:spTree>
    <p:extLst>
      <p:ext uri="{BB962C8B-B14F-4D97-AF65-F5344CB8AC3E}">
        <p14:creationId xmlns:p14="http://schemas.microsoft.com/office/powerpoint/2010/main" val="2306183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0">
          <a:extLst>
            <a:ext uri="{FF2B5EF4-FFF2-40B4-BE49-F238E27FC236}">
              <a16:creationId xmlns:a16="http://schemas.microsoft.com/office/drawing/2014/main" id="{9EBF6582-0A3B-648B-D82B-AEE705817D4D}"/>
            </a:ext>
          </a:extLst>
        </p:cNvPr>
        <p:cNvGrpSpPr/>
        <p:nvPr/>
      </p:nvGrpSpPr>
      <p:grpSpPr>
        <a:xfrm>
          <a:off x="0" y="0"/>
          <a:ext cx="0" cy="0"/>
          <a:chOff x="0" y="0"/>
          <a:chExt cx="0" cy="0"/>
        </a:xfrm>
      </p:grpSpPr>
      <p:sp>
        <p:nvSpPr>
          <p:cNvPr id="91" name="Google Shape;91;p17">
            <a:extLst>
              <a:ext uri="{FF2B5EF4-FFF2-40B4-BE49-F238E27FC236}">
                <a16:creationId xmlns:a16="http://schemas.microsoft.com/office/drawing/2014/main" id="{E6FDA9B8-8E22-43F1-6C37-132ACE896805}"/>
              </a:ext>
            </a:extLst>
          </p:cNvPr>
          <p:cNvSpPr txBox="1">
            <a:spLocks noGrp="1"/>
          </p:cNvSpPr>
          <p:nvPr>
            <p:ph type="body" idx="1"/>
          </p:nvPr>
        </p:nvSpPr>
        <p:spPr>
          <a:xfrm>
            <a:off x="357325" y="773675"/>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500" b="1" dirty="0">
                <a:solidFill>
                  <a:srgbClr val="004D4C"/>
                </a:solidFill>
                <a:latin typeface="Source Sans Pro"/>
                <a:ea typeface="Source Sans Pro"/>
                <a:cs typeface="Source Sans Pro"/>
                <a:sym typeface="Source Sans Pro"/>
              </a:rPr>
              <a:t>Creating New Measures in BFM</a:t>
            </a:r>
            <a:endParaRPr sz="2500" b="1" dirty="0">
              <a:solidFill>
                <a:srgbClr val="004D4C"/>
              </a:solidFill>
              <a:latin typeface="Source Sans Pro"/>
              <a:ea typeface="Source Sans Pro"/>
              <a:cs typeface="Source Sans Pro"/>
              <a:sym typeface="Source Sans Pro"/>
            </a:endParaRPr>
          </a:p>
        </p:txBody>
      </p:sp>
      <p:pic>
        <p:nvPicPr>
          <p:cNvPr id="92" name="Google Shape;92;p17">
            <a:extLst>
              <a:ext uri="{FF2B5EF4-FFF2-40B4-BE49-F238E27FC236}">
                <a16:creationId xmlns:a16="http://schemas.microsoft.com/office/drawing/2014/main" id="{F510A9CA-FE4E-2F3C-229F-95B821BE915C}"/>
              </a:ext>
            </a:extLst>
          </p:cNvPr>
          <p:cNvPicPr preferRelativeResize="0"/>
          <p:nvPr/>
        </p:nvPicPr>
        <p:blipFill>
          <a:blip r:embed="rId3">
            <a:alphaModFix/>
          </a:blip>
          <a:stretch>
            <a:fillRect/>
          </a:stretch>
        </p:blipFill>
        <p:spPr>
          <a:xfrm>
            <a:off x="7030780" y="4684529"/>
            <a:ext cx="1977774" cy="397000"/>
          </a:xfrm>
          <a:prstGeom prst="rect">
            <a:avLst/>
          </a:prstGeom>
          <a:noFill/>
          <a:ln>
            <a:noFill/>
          </a:ln>
        </p:spPr>
      </p:pic>
      <p:sp>
        <p:nvSpPr>
          <p:cNvPr id="93" name="Google Shape;93;p17">
            <a:extLst>
              <a:ext uri="{FF2B5EF4-FFF2-40B4-BE49-F238E27FC236}">
                <a16:creationId xmlns:a16="http://schemas.microsoft.com/office/drawing/2014/main" id="{25017294-5F57-D95E-47A6-B26AA3C954BE}"/>
              </a:ext>
            </a:extLst>
          </p:cNvPr>
          <p:cNvSpPr txBox="1">
            <a:spLocks noGrp="1"/>
          </p:cNvSpPr>
          <p:nvPr>
            <p:ph type="body" idx="1"/>
          </p:nvPr>
        </p:nvSpPr>
        <p:spPr>
          <a:xfrm>
            <a:off x="357325" y="1265312"/>
            <a:ext cx="8520600" cy="3271350"/>
          </a:xfrm>
          <a:prstGeom prst="rect">
            <a:avLst/>
          </a:prstGeom>
        </p:spPr>
        <p:txBody>
          <a:bodyPr spcFirstLastPara="1" wrap="square" lIns="91425" tIns="91425" rIns="91425" bIns="91425" anchor="t" anchorCtr="0">
            <a:noAutofit/>
          </a:bodyPr>
          <a:lstStyle/>
          <a:p>
            <a:pPr marL="342900" lvl="0" algn="l" rtl="0">
              <a:lnSpc>
                <a:spcPct val="100000"/>
              </a:lnSpc>
              <a:spcBef>
                <a:spcPts val="600"/>
              </a:spcBef>
              <a:buClr>
                <a:srgbClr val="D67A00"/>
              </a:buClr>
              <a:buSzPct val="100000"/>
              <a:buAutoNum type="arabicPeriod"/>
            </a:pPr>
            <a:r>
              <a:rPr lang="en-US" sz="1600" dirty="0">
                <a:solidFill>
                  <a:srgbClr val="004D4C"/>
                </a:solidFill>
                <a:latin typeface="Source Sans Pro"/>
                <a:ea typeface="Source Sans Pro"/>
                <a:cs typeface="Source Sans Pro"/>
                <a:sym typeface="Source Sans Pro"/>
              </a:rPr>
              <a:t>Click “Add New” in the main 4400 form screen, where current measures are listed</a:t>
            </a:r>
          </a:p>
        </p:txBody>
      </p:sp>
      <p:cxnSp>
        <p:nvCxnSpPr>
          <p:cNvPr id="94" name="Google Shape;94;p17">
            <a:extLst>
              <a:ext uri="{FF2B5EF4-FFF2-40B4-BE49-F238E27FC236}">
                <a16:creationId xmlns:a16="http://schemas.microsoft.com/office/drawing/2014/main" id="{A45A124E-E0A9-3A2C-094E-05642865EB14}"/>
              </a:ext>
            </a:extLst>
          </p:cNvPr>
          <p:cNvCxnSpPr/>
          <p:nvPr/>
        </p:nvCxnSpPr>
        <p:spPr>
          <a:xfrm>
            <a:off x="398729" y="4883029"/>
            <a:ext cx="6386700" cy="0"/>
          </a:xfrm>
          <a:prstGeom prst="straightConnector1">
            <a:avLst/>
          </a:prstGeom>
          <a:noFill/>
          <a:ln w="38100" cap="flat" cmpd="sng">
            <a:solidFill>
              <a:srgbClr val="004D4C"/>
            </a:solidFill>
            <a:prstDash val="solid"/>
            <a:round/>
            <a:headEnd type="none" w="med" len="med"/>
            <a:tailEnd type="none" w="med" len="med"/>
          </a:ln>
        </p:spPr>
      </p:cxnSp>
      <p:sp>
        <p:nvSpPr>
          <p:cNvPr id="98" name="Google Shape;98;p17">
            <a:extLst>
              <a:ext uri="{FF2B5EF4-FFF2-40B4-BE49-F238E27FC236}">
                <a16:creationId xmlns:a16="http://schemas.microsoft.com/office/drawing/2014/main" id="{3303C412-CA1E-309C-6665-62E8F61E6AFD}"/>
              </a:ext>
            </a:extLst>
          </p:cNvPr>
          <p:cNvSpPr txBox="1">
            <a:spLocks noGrp="1"/>
          </p:cNvSpPr>
          <p:nvPr>
            <p:ph type="title"/>
          </p:nvPr>
        </p:nvSpPr>
        <p:spPr>
          <a:xfrm>
            <a:off x="3683358" y="376775"/>
            <a:ext cx="4505767" cy="396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SzPts val="891"/>
              <a:buNone/>
            </a:pPr>
            <a:r>
              <a:rPr lang="en-US" sz="1818" dirty="0">
                <a:solidFill>
                  <a:srgbClr val="004D4C"/>
                </a:solidFill>
                <a:latin typeface="PT Serif"/>
                <a:ea typeface="PT Serif"/>
                <a:cs typeface="PT Serif"/>
                <a:sym typeface="PT Serif"/>
              </a:rPr>
              <a:t>Creating New Measures in BFM</a:t>
            </a:r>
            <a:endParaRPr sz="1818" dirty="0">
              <a:solidFill>
                <a:srgbClr val="004D4C"/>
              </a:solidFill>
              <a:latin typeface="PT Serif"/>
              <a:ea typeface="PT Serif"/>
              <a:cs typeface="PT Serif"/>
              <a:sym typeface="PT Serif"/>
            </a:endParaRPr>
          </a:p>
        </p:txBody>
      </p:sp>
      <p:pic>
        <p:nvPicPr>
          <p:cNvPr id="99" name="Google Shape;99;p17">
            <a:extLst>
              <a:ext uri="{FF2B5EF4-FFF2-40B4-BE49-F238E27FC236}">
                <a16:creationId xmlns:a16="http://schemas.microsoft.com/office/drawing/2014/main" id="{4E6C7DF3-A7D8-75D8-1031-F253926A9813}"/>
              </a:ext>
            </a:extLst>
          </p:cNvPr>
          <p:cNvPicPr preferRelativeResize="0"/>
          <p:nvPr/>
        </p:nvPicPr>
        <p:blipFill rotWithShape="1">
          <a:blip r:embed="rId4">
            <a:alphaModFix/>
          </a:blip>
          <a:srcRect l="53471" t="-1650" b="1649"/>
          <a:stretch/>
        </p:blipFill>
        <p:spPr>
          <a:xfrm rot="10800000">
            <a:off x="8189125" y="445025"/>
            <a:ext cx="957400" cy="260400"/>
          </a:xfrm>
          <a:prstGeom prst="rect">
            <a:avLst/>
          </a:prstGeom>
          <a:noFill/>
          <a:ln>
            <a:noFill/>
          </a:ln>
        </p:spPr>
      </p:pic>
      <p:pic>
        <p:nvPicPr>
          <p:cNvPr id="4" name="Picture 3">
            <a:extLst>
              <a:ext uri="{FF2B5EF4-FFF2-40B4-BE49-F238E27FC236}">
                <a16:creationId xmlns:a16="http://schemas.microsoft.com/office/drawing/2014/main" id="{CD61E211-A1C7-0A50-FA71-D395AEB77215}"/>
              </a:ext>
            </a:extLst>
          </p:cNvPr>
          <p:cNvPicPr>
            <a:picLocks noChangeAspect="1"/>
          </p:cNvPicPr>
          <p:nvPr/>
        </p:nvPicPr>
        <p:blipFill>
          <a:blip r:embed="rId5"/>
          <a:stretch>
            <a:fillRect/>
          </a:stretch>
        </p:blipFill>
        <p:spPr>
          <a:xfrm>
            <a:off x="398729" y="1666901"/>
            <a:ext cx="6678212" cy="3030015"/>
          </a:xfrm>
          <a:prstGeom prst="rect">
            <a:avLst/>
          </a:prstGeom>
        </p:spPr>
      </p:pic>
    </p:spTree>
    <p:extLst>
      <p:ext uri="{BB962C8B-B14F-4D97-AF65-F5344CB8AC3E}">
        <p14:creationId xmlns:p14="http://schemas.microsoft.com/office/powerpoint/2010/main" val="3943279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0">
          <a:extLst>
            <a:ext uri="{FF2B5EF4-FFF2-40B4-BE49-F238E27FC236}">
              <a16:creationId xmlns:a16="http://schemas.microsoft.com/office/drawing/2014/main" id="{A8D9CB63-4B4F-9839-0573-8BA7750C9CC2}"/>
            </a:ext>
          </a:extLst>
        </p:cNvPr>
        <p:cNvGrpSpPr/>
        <p:nvPr/>
      </p:nvGrpSpPr>
      <p:grpSpPr>
        <a:xfrm>
          <a:off x="0" y="0"/>
          <a:ext cx="0" cy="0"/>
          <a:chOff x="0" y="0"/>
          <a:chExt cx="0" cy="0"/>
        </a:xfrm>
      </p:grpSpPr>
      <p:sp>
        <p:nvSpPr>
          <p:cNvPr id="98" name="Google Shape;98;p17">
            <a:extLst>
              <a:ext uri="{FF2B5EF4-FFF2-40B4-BE49-F238E27FC236}">
                <a16:creationId xmlns:a16="http://schemas.microsoft.com/office/drawing/2014/main" id="{8753BE9E-0ED9-AD43-F8C9-78FC0EEDE99B}"/>
              </a:ext>
            </a:extLst>
          </p:cNvPr>
          <p:cNvSpPr txBox="1">
            <a:spLocks noGrp="1"/>
          </p:cNvSpPr>
          <p:nvPr>
            <p:ph type="title"/>
          </p:nvPr>
        </p:nvSpPr>
        <p:spPr>
          <a:xfrm>
            <a:off x="-247279" y="337741"/>
            <a:ext cx="85206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SzPts val="891"/>
              <a:buNone/>
            </a:pPr>
            <a:r>
              <a:rPr lang="en-US" sz="1818" dirty="0">
                <a:solidFill>
                  <a:srgbClr val="004D4C"/>
                </a:solidFill>
                <a:latin typeface="PT Serif"/>
                <a:ea typeface="PT Serif"/>
                <a:cs typeface="PT Serif"/>
                <a:sym typeface="PT Serif"/>
              </a:rPr>
              <a:t>Creating New Measures in BFM</a:t>
            </a:r>
            <a:endParaRPr sz="1818" dirty="0">
              <a:solidFill>
                <a:srgbClr val="004D4C"/>
              </a:solidFill>
              <a:latin typeface="PT Serif"/>
              <a:ea typeface="PT Serif"/>
              <a:cs typeface="PT Serif"/>
              <a:sym typeface="PT Serif"/>
            </a:endParaRPr>
          </a:p>
        </p:txBody>
      </p:sp>
      <p:sp>
        <p:nvSpPr>
          <p:cNvPr id="91" name="Google Shape;91;p17">
            <a:extLst>
              <a:ext uri="{FF2B5EF4-FFF2-40B4-BE49-F238E27FC236}">
                <a16:creationId xmlns:a16="http://schemas.microsoft.com/office/drawing/2014/main" id="{0CDAFB99-C4DA-2C7B-34E6-CA343150D57A}"/>
              </a:ext>
            </a:extLst>
          </p:cNvPr>
          <p:cNvSpPr txBox="1">
            <a:spLocks noGrp="1"/>
          </p:cNvSpPr>
          <p:nvPr>
            <p:ph type="body" idx="1"/>
          </p:nvPr>
        </p:nvSpPr>
        <p:spPr>
          <a:xfrm>
            <a:off x="311700" y="849086"/>
            <a:ext cx="3701500" cy="3719789"/>
          </a:xfrm>
          <a:prstGeom prst="rect">
            <a:avLst/>
          </a:prstGeom>
        </p:spPr>
        <p:txBody>
          <a:bodyPr spcFirstLastPara="1" wrap="square" lIns="91425" tIns="91425" rIns="91425" bIns="91425" anchor="t" anchorCtr="0">
            <a:noAutofit/>
          </a:bodyPr>
          <a:lstStyle/>
          <a:p>
            <a:pPr marL="342900" marR="0" lvl="0" indent="-342900" algn="l" defTabSz="914400" rtl="0" eaLnBrk="1" fontAlgn="auto" latinLnBrk="0" hangingPunct="1">
              <a:lnSpc>
                <a:spcPct val="100000"/>
              </a:lnSpc>
              <a:spcBef>
                <a:spcPts val="600"/>
              </a:spcBef>
              <a:spcAft>
                <a:spcPts val="0"/>
              </a:spcAft>
              <a:buClr>
                <a:srgbClr val="D67A00"/>
              </a:buClr>
              <a:buSzPct val="100000"/>
              <a:buFont typeface="+mj-lt"/>
              <a:buAutoNum type="arabicPeriod" startAt="2"/>
              <a:tabLst/>
              <a:defRPr/>
            </a:pPr>
            <a:r>
              <a:rPr kumimoji="0" lang="en-US" sz="1600" b="0" i="0" u="none" strike="noStrike" kern="0" cap="none" spc="0" normalizeH="0" baseline="0" noProof="0" dirty="0">
                <a:ln>
                  <a:noFill/>
                </a:ln>
                <a:solidFill>
                  <a:srgbClr val="004D4C"/>
                </a:solidFill>
                <a:effectLst/>
                <a:uLnTx/>
                <a:uFillTx/>
                <a:latin typeface="Source Sans Pro"/>
                <a:ea typeface="Source Sans Pro"/>
                <a:cs typeface="Source Sans Pro"/>
                <a:sym typeface="Source Sans Pro"/>
              </a:rPr>
              <a:t>Select stage 4401 – Initial Entry</a:t>
            </a:r>
          </a:p>
          <a:p>
            <a:pPr marL="342900" marR="0" lvl="0" indent="-342900" algn="l" defTabSz="914400" rtl="0" eaLnBrk="1" fontAlgn="auto" latinLnBrk="0" hangingPunct="1">
              <a:lnSpc>
                <a:spcPct val="100000"/>
              </a:lnSpc>
              <a:spcBef>
                <a:spcPts val="600"/>
              </a:spcBef>
              <a:spcAft>
                <a:spcPts val="0"/>
              </a:spcAft>
              <a:buClr>
                <a:srgbClr val="D67A00"/>
              </a:buClr>
              <a:buSzPct val="100000"/>
              <a:buFont typeface="+mj-lt"/>
              <a:buAutoNum type="arabicPeriod" startAt="2"/>
              <a:tabLst/>
              <a:defRPr/>
            </a:pPr>
            <a:endParaRPr kumimoji="0" lang="en-US" sz="1600" b="0" i="0" u="none" strike="noStrike" kern="0" cap="none" spc="0" normalizeH="0" baseline="0" noProof="0" dirty="0">
              <a:ln>
                <a:noFill/>
              </a:ln>
              <a:solidFill>
                <a:srgbClr val="004D4C"/>
              </a:solidFill>
              <a:effectLst/>
              <a:uLnTx/>
              <a:uFillTx/>
              <a:latin typeface="Source Sans Pro"/>
              <a:ea typeface="Source Sans Pro"/>
              <a:cs typeface="Source Sans Pro"/>
              <a:sym typeface="Source Sans Pro"/>
            </a:endParaRPr>
          </a:p>
          <a:p>
            <a:pPr marL="342900" marR="0" lvl="0" indent="-342900" algn="l" defTabSz="914400" rtl="0" eaLnBrk="1" fontAlgn="auto" latinLnBrk="0" hangingPunct="1">
              <a:lnSpc>
                <a:spcPct val="100000"/>
              </a:lnSpc>
              <a:spcBef>
                <a:spcPts val="600"/>
              </a:spcBef>
              <a:spcAft>
                <a:spcPts val="0"/>
              </a:spcAft>
              <a:buClr>
                <a:srgbClr val="D67A00"/>
              </a:buClr>
              <a:buSzPct val="100000"/>
              <a:buFont typeface="+mj-lt"/>
              <a:buAutoNum type="arabicPeriod" startAt="2"/>
              <a:tabLst/>
              <a:defRPr/>
            </a:pPr>
            <a:r>
              <a:rPr lang="en-US" sz="1600" dirty="0">
                <a:solidFill>
                  <a:srgbClr val="004D4C"/>
                </a:solidFill>
                <a:latin typeface="Source Sans Pro"/>
                <a:ea typeface="Source Sans Pro"/>
                <a:cs typeface="Source Sans Pro"/>
                <a:sym typeface="Source Sans Pro"/>
              </a:rPr>
              <a:t>Use the magnifying glass to select the P-code the measure will be associated with</a:t>
            </a:r>
          </a:p>
          <a:p>
            <a:pPr marL="342900" marR="0" lvl="0" indent="-342900" algn="l" defTabSz="914400" rtl="0" eaLnBrk="1" fontAlgn="auto" latinLnBrk="0" hangingPunct="1">
              <a:lnSpc>
                <a:spcPct val="100000"/>
              </a:lnSpc>
              <a:spcBef>
                <a:spcPts val="600"/>
              </a:spcBef>
              <a:spcAft>
                <a:spcPts val="0"/>
              </a:spcAft>
              <a:buClr>
                <a:srgbClr val="D67A00"/>
              </a:buClr>
              <a:buSzPct val="100000"/>
              <a:buFont typeface="+mj-lt"/>
              <a:buAutoNum type="arabicPeriod" startAt="2"/>
              <a:tabLst/>
              <a:defRPr/>
            </a:pPr>
            <a:endParaRPr lang="en-US" sz="1600" dirty="0">
              <a:solidFill>
                <a:srgbClr val="004D4C"/>
              </a:solidFill>
              <a:latin typeface="Source Sans Pro"/>
              <a:ea typeface="Source Sans Pro"/>
              <a:cs typeface="Source Sans Pro"/>
              <a:sym typeface="Source Sans Pro"/>
            </a:endParaRPr>
          </a:p>
          <a:p>
            <a:pPr marL="342900" marR="0" lvl="0" indent="-342900" algn="l" defTabSz="914400" rtl="0" eaLnBrk="1" fontAlgn="auto" latinLnBrk="0" hangingPunct="1">
              <a:lnSpc>
                <a:spcPct val="100000"/>
              </a:lnSpc>
              <a:spcBef>
                <a:spcPts val="600"/>
              </a:spcBef>
              <a:spcAft>
                <a:spcPts val="0"/>
              </a:spcAft>
              <a:buClr>
                <a:srgbClr val="D67A00"/>
              </a:buClr>
              <a:buSzPct val="100000"/>
              <a:buFont typeface="+mj-lt"/>
              <a:buAutoNum type="arabicPeriod" startAt="2"/>
              <a:tabLst/>
              <a:defRPr/>
            </a:pPr>
            <a:r>
              <a:rPr kumimoji="0" lang="en-US" sz="1600" b="0" i="0" u="none" strike="noStrike" kern="0" cap="none" spc="0" normalizeH="0" baseline="0" noProof="0" dirty="0">
                <a:ln>
                  <a:noFill/>
                </a:ln>
                <a:solidFill>
                  <a:srgbClr val="004D4C"/>
                </a:solidFill>
                <a:effectLst/>
                <a:uLnTx/>
                <a:uFillTx/>
                <a:latin typeface="Source Sans Pro"/>
                <a:ea typeface="Source Sans Pro"/>
                <a:cs typeface="Source Sans Pro"/>
                <a:sym typeface="Source Sans Pro"/>
              </a:rPr>
              <a:t>Use the magnifying glass to </a:t>
            </a:r>
            <a:r>
              <a:rPr lang="en-US" sz="1600" dirty="0">
                <a:solidFill>
                  <a:srgbClr val="004D4C"/>
                </a:solidFill>
                <a:latin typeface="Source Sans Pro"/>
                <a:ea typeface="Source Sans Pro"/>
                <a:cs typeface="Source Sans Pro"/>
                <a:sym typeface="Source Sans Pro"/>
              </a:rPr>
              <a:t>bring up a list of existing measures</a:t>
            </a:r>
          </a:p>
          <a:p>
            <a:pPr marL="800100" lvl="1" indent="-342900">
              <a:lnSpc>
                <a:spcPct val="100000"/>
              </a:lnSpc>
              <a:spcBef>
                <a:spcPts val="600"/>
              </a:spcBef>
              <a:buClr>
                <a:srgbClr val="D67A00"/>
              </a:buClr>
              <a:buSzPct val="100000"/>
              <a:buFont typeface="Wingdings" panose="05000000000000000000" pitchFamily="2" charset="2"/>
              <a:buChar char="Ø"/>
              <a:defRPr/>
            </a:pPr>
            <a:r>
              <a:rPr lang="en-US" sz="1400" dirty="0">
                <a:solidFill>
                  <a:srgbClr val="004D4C"/>
                </a:solidFill>
                <a:latin typeface="Source Sans Pro"/>
                <a:ea typeface="Source Sans Pro"/>
                <a:cs typeface="Source Sans Pro"/>
                <a:sym typeface="Source Sans Pro"/>
              </a:rPr>
              <a:t>Scroll to the end of the list and select “NEW”</a:t>
            </a:r>
          </a:p>
          <a:p>
            <a:pPr marL="0" indent="0">
              <a:lnSpc>
                <a:spcPct val="100000"/>
              </a:lnSpc>
              <a:spcBef>
                <a:spcPts val="600"/>
              </a:spcBef>
              <a:buClr>
                <a:srgbClr val="D67A00"/>
              </a:buClr>
              <a:buSzPct val="100000"/>
              <a:buNone/>
              <a:defRPr/>
            </a:pPr>
            <a:endParaRPr lang="en-US" sz="1600" dirty="0">
              <a:solidFill>
                <a:srgbClr val="000000"/>
              </a:solidFill>
              <a:latin typeface="Source Sans Pro"/>
              <a:ea typeface="Source Sans Pro"/>
              <a:cs typeface="Source Sans Pro"/>
              <a:sym typeface="Source Sans Pro"/>
            </a:endParaRPr>
          </a:p>
        </p:txBody>
      </p:sp>
      <p:pic>
        <p:nvPicPr>
          <p:cNvPr id="92" name="Google Shape;92;p17">
            <a:extLst>
              <a:ext uri="{FF2B5EF4-FFF2-40B4-BE49-F238E27FC236}">
                <a16:creationId xmlns:a16="http://schemas.microsoft.com/office/drawing/2014/main" id="{3F90398D-3750-D49E-79F6-40C9DCE9A829}"/>
              </a:ext>
            </a:extLst>
          </p:cNvPr>
          <p:cNvPicPr preferRelativeResize="0"/>
          <p:nvPr/>
        </p:nvPicPr>
        <p:blipFill>
          <a:blip r:embed="rId3">
            <a:alphaModFix/>
          </a:blip>
          <a:stretch>
            <a:fillRect/>
          </a:stretch>
        </p:blipFill>
        <p:spPr>
          <a:xfrm>
            <a:off x="7030780" y="4684529"/>
            <a:ext cx="1977774" cy="397000"/>
          </a:xfrm>
          <a:prstGeom prst="rect">
            <a:avLst/>
          </a:prstGeom>
          <a:noFill/>
          <a:ln>
            <a:noFill/>
          </a:ln>
        </p:spPr>
      </p:pic>
      <p:cxnSp>
        <p:nvCxnSpPr>
          <p:cNvPr id="94" name="Google Shape;94;p17">
            <a:extLst>
              <a:ext uri="{FF2B5EF4-FFF2-40B4-BE49-F238E27FC236}">
                <a16:creationId xmlns:a16="http://schemas.microsoft.com/office/drawing/2014/main" id="{4F9D3C91-93B5-066C-24DB-A23935F5E4B7}"/>
              </a:ext>
            </a:extLst>
          </p:cNvPr>
          <p:cNvCxnSpPr/>
          <p:nvPr/>
        </p:nvCxnSpPr>
        <p:spPr>
          <a:xfrm>
            <a:off x="398729" y="4883029"/>
            <a:ext cx="6386700" cy="0"/>
          </a:xfrm>
          <a:prstGeom prst="straightConnector1">
            <a:avLst/>
          </a:prstGeom>
          <a:noFill/>
          <a:ln w="38100" cap="flat" cmpd="sng">
            <a:solidFill>
              <a:srgbClr val="004D4C"/>
            </a:solidFill>
            <a:prstDash val="solid"/>
            <a:round/>
            <a:headEnd type="none" w="med" len="med"/>
            <a:tailEnd type="none" w="med" len="med"/>
          </a:ln>
        </p:spPr>
      </p:cxnSp>
      <p:pic>
        <p:nvPicPr>
          <p:cNvPr id="99" name="Google Shape;99;p17">
            <a:extLst>
              <a:ext uri="{FF2B5EF4-FFF2-40B4-BE49-F238E27FC236}">
                <a16:creationId xmlns:a16="http://schemas.microsoft.com/office/drawing/2014/main" id="{8E3412C4-50B1-3F26-E62F-0F4120E8B455}"/>
              </a:ext>
            </a:extLst>
          </p:cNvPr>
          <p:cNvPicPr preferRelativeResize="0"/>
          <p:nvPr/>
        </p:nvPicPr>
        <p:blipFill rotWithShape="1">
          <a:blip r:embed="rId4">
            <a:alphaModFix/>
          </a:blip>
          <a:srcRect l="53471" t="-1650" b="1649"/>
          <a:stretch/>
        </p:blipFill>
        <p:spPr>
          <a:xfrm rot="10800000">
            <a:off x="8189125" y="445025"/>
            <a:ext cx="957400" cy="260400"/>
          </a:xfrm>
          <a:prstGeom prst="rect">
            <a:avLst/>
          </a:prstGeom>
          <a:noFill/>
          <a:ln>
            <a:noFill/>
          </a:ln>
        </p:spPr>
      </p:pic>
      <p:pic>
        <p:nvPicPr>
          <p:cNvPr id="4" name="Picture 3">
            <a:extLst>
              <a:ext uri="{FF2B5EF4-FFF2-40B4-BE49-F238E27FC236}">
                <a16:creationId xmlns:a16="http://schemas.microsoft.com/office/drawing/2014/main" id="{A99565AB-F6C2-1ED0-BA40-CBC6CC349E41}"/>
              </a:ext>
            </a:extLst>
          </p:cNvPr>
          <p:cNvPicPr>
            <a:picLocks noChangeAspect="1"/>
          </p:cNvPicPr>
          <p:nvPr/>
        </p:nvPicPr>
        <p:blipFill>
          <a:blip r:embed="rId5"/>
          <a:stretch>
            <a:fillRect/>
          </a:stretch>
        </p:blipFill>
        <p:spPr>
          <a:xfrm>
            <a:off x="3935504" y="727729"/>
            <a:ext cx="5073050" cy="3934496"/>
          </a:xfrm>
          <a:prstGeom prst="rect">
            <a:avLst/>
          </a:prstGeom>
        </p:spPr>
      </p:pic>
    </p:spTree>
    <p:extLst>
      <p:ext uri="{BB962C8B-B14F-4D97-AF65-F5344CB8AC3E}">
        <p14:creationId xmlns:p14="http://schemas.microsoft.com/office/powerpoint/2010/main" val="2834028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0">
          <a:extLst>
            <a:ext uri="{FF2B5EF4-FFF2-40B4-BE49-F238E27FC236}">
              <a16:creationId xmlns:a16="http://schemas.microsoft.com/office/drawing/2014/main" id="{E28B5F6C-3149-A87F-7C64-FBCD3ACA9122}"/>
            </a:ext>
          </a:extLst>
        </p:cNvPr>
        <p:cNvGrpSpPr/>
        <p:nvPr/>
      </p:nvGrpSpPr>
      <p:grpSpPr>
        <a:xfrm>
          <a:off x="0" y="0"/>
          <a:ext cx="0" cy="0"/>
          <a:chOff x="0" y="0"/>
          <a:chExt cx="0" cy="0"/>
        </a:xfrm>
      </p:grpSpPr>
      <p:sp>
        <p:nvSpPr>
          <p:cNvPr id="98" name="Google Shape;98;p17">
            <a:extLst>
              <a:ext uri="{FF2B5EF4-FFF2-40B4-BE49-F238E27FC236}">
                <a16:creationId xmlns:a16="http://schemas.microsoft.com/office/drawing/2014/main" id="{4D24C6E6-7319-A1C4-030D-DD0EC3A99A8B}"/>
              </a:ext>
            </a:extLst>
          </p:cNvPr>
          <p:cNvSpPr txBox="1">
            <a:spLocks noGrp="1"/>
          </p:cNvSpPr>
          <p:nvPr>
            <p:ph type="title"/>
          </p:nvPr>
        </p:nvSpPr>
        <p:spPr>
          <a:xfrm>
            <a:off x="-247279" y="337741"/>
            <a:ext cx="85206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SzPts val="891"/>
              <a:buNone/>
            </a:pPr>
            <a:r>
              <a:rPr lang="en-US" sz="1818" dirty="0">
                <a:solidFill>
                  <a:srgbClr val="004D4C"/>
                </a:solidFill>
                <a:latin typeface="PT Serif"/>
                <a:ea typeface="PT Serif"/>
                <a:cs typeface="PT Serif"/>
                <a:sym typeface="PT Serif"/>
              </a:rPr>
              <a:t>Creating New Measures in BFM</a:t>
            </a:r>
            <a:endParaRPr sz="1818" dirty="0">
              <a:solidFill>
                <a:srgbClr val="004D4C"/>
              </a:solidFill>
              <a:latin typeface="PT Serif"/>
              <a:ea typeface="PT Serif"/>
              <a:cs typeface="PT Serif"/>
              <a:sym typeface="PT Serif"/>
            </a:endParaRPr>
          </a:p>
        </p:txBody>
      </p:sp>
      <p:sp>
        <p:nvSpPr>
          <p:cNvPr id="91" name="Google Shape;91;p17">
            <a:extLst>
              <a:ext uri="{FF2B5EF4-FFF2-40B4-BE49-F238E27FC236}">
                <a16:creationId xmlns:a16="http://schemas.microsoft.com/office/drawing/2014/main" id="{CDFB8DEE-42E5-5377-6121-17B1CD83329A}"/>
              </a:ext>
            </a:extLst>
          </p:cNvPr>
          <p:cNvSpPr txBox="1">
            <a:spLocks noGrp="1"/>
          </p:cNvSpPr>
          <p:nvPr>
            <p:ph type="body" idx="1"/>
          </p:nvPr>
        </p:nvSpPr>
        <p:spPr>
          <a:xfrm>
            <a:off x="159658" y="705426"/>
            <a:ext cx="3302746" cy="3863449"/>
          </a:xfrm>
          <a:prstGeom prst="rect">
            <a:avLst/>
          </a:prstGeom>
        </p:spPr>
        <p:txBody>
          <a:bodyPr spcFirstLastPara="1" wrap="square" lIns="91425" tIns="91425" rIns="91425" bIns="91425" anchor="t" anchorCtr="0">
            <a:noAutofit/>
          </a:bodyPr>
          <a:lstStyle/>
          <a:p>
            <a:pPr marL="342900" marR="0" lvl="0" indent="-342900" algn="l" defTabSz="914400" rtl="0" eaLnBrk="1" fontAlgn="auto" latinLnBrk="0" hangingPunct="1">
              <a:lnSpc>
                <a:spcPct val="100000"/>
              </a:lnSpc>
              <a:spcBef>
                <a:spcPts val="600"/>
              </a:spcBef>
              <a:spcAft>
                <a:spcPts val="0"/>
              </a:spcAft>
              <a:buClr>
                <a:srgbClr val="D67A00"/>
              </a:buClr>
              <a:buSzPct val="100000"/>
              <a:buFont typeface="+mj-lt"/>
              <a:buAutoNum type="arabicPeriod" startAt="5"/>
              <a:tabLst/>
              <a:defRPr/>
            </a:pPr>
            <a:r>
              <a:rPr lang="en-US" sz="1600" dirty="0">
                <a:solidFill>
                  <a:srgbClr val="004D4C"/>
                </a:solidFill>
                <a:latin typeface="Source Sans Pro"/>
                <a:ea typeface="Source Sans Pro"/>
                <a:cs typeface="Source Sans Pro"/>
                <a:sym typeface="Source Sans Pro"/>
              </a:rPr>
              <a:t>The process is now like changing an existing measure:</a:t>
            </a:r>
          </a:p>
          <a:p>
            <a:pPr marL="800100" lvl="1" indent="-342900">
              <a:lnSpc>
                <a:spcPct val="100000"/>
              </a:lnSpc>
              <a:spcBef>
                <a:spcPts val="600"/>
              </a:spcBef>
              <a:buClr>
                <a:srgbClr val="D67A00"/>
              </a:buClr>
              <a:buSzPct val="100000"/>
              <a:buFont typeface="Arial" panose="020B0604020202020204" pitchFamily="34" charset="0"/>
              <a:buChar char="•"/>
              <a:defRPr/>
            </a:pPr>
            <a:r>
              <a:rPr lang="en-US" sz="1400" dirty="0">
                <a:solidFill>
                  <a:srgbClr val="004D4C"/>
                </a:solidFill>
                <a:latin typeface="Source Sans Pro"/>
                <a:ea typeface="Source Sans Pro"/>
                <a:cs typeface="Source Sans Pro"/>
                <a:sym typeface="Source Sans Pro"/>
              </a:rPr>
              <a:t>Complete the data fields on the left side that have an asterisk (*)</a:t>
            </a:r>
          </a:p>
          <a:p>
            <a:pPr marL="800100" lvl="1" indent="-342900">
              <a:lnSpc>
                <a:spcPct val="100000"/>
              </a:lnSpc>
              <a:spcBef>
                <a:spcPts val="600"/>
              </a:spcBef>
              <a:buClr>
                <a:srgbClr val="D67A00"/>
              </a:buClr>
              <a:buSzPct val="100000"/>
              <a:buFont typeface="Arial" panose="020B0604020202020204" pitchFamily="34" charset="0"/>
              <a:buChar char="•"/>
              <a:defRPr/>
            </a:pPr>
            <a:r>
              <a:rPr lang="en-US" sz="1400" dirty="0">
                <a:solidFill>
                  <a:srgbClr val="004D4C"/>
                </a:solidFill>
                <a:latin typeface="Source Sans Pro"/>
                <a:ea typeface="Source Sans Pro"/>
                <a:cs typeface="Source Sans Pro"/>
                <a:sym typeface="Source Sans Pro"/>
              </a:rPr>
              <a:t>“Inactive in Year” should say “Keep Active”</a:t>
            </a:r>
          </a:p>
          <a:p>
            <a:pPr marL="800100" lvl="1" indent="-342900">
              <a:lnSpc>
                <a:spcPct val="100000"/>
              </a:lnSpc>
              <a:spcBef>
                <a:spcPts val="600"/>
              </a:spcBef>
              <a:buClr>
                <a:srgbClr val="D67A00"/>
              </a:buClr>
              <a:buSzPct val="100000"/>
              <a:buFont typeface="Arial" panose="020B0604020202020204" pitchFamily="34" charset="0"/>
              <a:buChar char="•"/>
              <a:defRPr/>
            </a:pPr>
            <a:r>
              <a:rPr lang="en-US" sz="1400" dirty="0">
                <a:solidFill>
                  <a:srgbClr val="004D4C"/>
                </a:solidFill>
                <a:latin typeface="Source Sans Pro"/>
                <a:ea typeface="Source Sans Pro"/>
                <a:cs typeface="Source Sans Pro"/>
                <a:sym typeface="Source Sans Pro"/>
              </a:rPr>
              <a:t>Select the Measure Type, Measure Format, and Good Direction</a:t>
            </a:r>
          </a:p>
          <a:p>
            <a:pPr marL="800100" lvl="1" indent="-342900">
              <a:lnSpc>
                <a:spcPct val="100000"/>
              </a:lnSpc>
              <a:spcBef>
                <a:spcPts val="600"/>
              </a:spcBef>
              <a:buClr>
                <a:srgbClr val="D67A00"/>
              </a:buClr>
              <a:buSzPct val="100000"/>
              <a:buFont typeface="Arial" panose="020B0604020202020204" pitchFamily="34" charset="0"/>
              <a:buChar char="•"/>
              <a:defRPr/>
            </a:pPr>
            <a:r>
              <a:rPr lang="en-US" sz="1400" dirty="0">
                <a:solidFill>
                  <a:srgbClr val="004D4C"/>
                </a:solidFill>
                <a:latin typeface="Source Sans Pro"/>
                <a:ea typeface="Source Sans Pro"/>
                <a:cs typeface="Source Sans Pro"/>
                <a:sym typeface="Source Sans Pro"/>
              </a:rPr>
              <a:t>Do NOT check any boxes under the Save button and do NOT touch the Sort Order</a:t>
            </a:r>
          </a:p>
          <a:p>
            <a:pPr marL="342900" indent="-342900">
              <a:lnSpc>
                <a:spcPct val="100000"/>
              </a:lnSpc>
              <a:spcBef>
                <a:spcPts val="600"/>
              </a:spcBef>
              <a:buClr>
                <a:srgbClr val="D67A00"/>
              </a:buClr>
              <a:buSzPct val="100000"/>
              <a:buFont typeface="+mj-lt"/>
              <a:buAutoNum type="arabicPeriod" startAt="5"/>
              <a:defRPr/>
            </a:pPr>
            <a:r>
              <a:rPr lang="en-US" sz="1600" dirty="0">
                <a:solidFill>
                  <a:srgbClr val="004D4C"/>
                </a:solidFill>
                <a:latin typeface="Source Sans Pro"/>
                <a:ea typeface="Source Sans Pro"/>
                <a:cs typeface="Source Sans Pro"/>
                <a:sym typeface="Source Sans Pro"/>
              </a:rPr>
              <a:t>Click on the Narrative Changes tab and complete all asterisked (*) data fields</a:t>
            </a:r>
          </a:p>
          <a:p>
            <a:pPr marL="0" indent="0">
              <a:lnSpc>
                <a:spcPct val="100000"/>
              </a:lnSpc>
              <a:spcBef>
                <a:spcPts val="600"/>
              </a:spcBef>
              <a:buClr>
                <a:srgbClr val="D67A00"/>
              </a:buClr>
              <a:buSzPct val="100000"/>
              <a:buNone/>
              <a:defRPr/>
            </a:pPr>
            <a:endParaRPr lang="en-US" sz="1600" dirty="0">
              <a:solidFill>
                <a:srgbClr val="000000"/>
              </a:solidFill>
              <a:latin typeface="Source Sans Pro"/>
              <a:ea typeface="Source Sans Pro"/>
              <a:cs typeface="Source Sans Pro"/>
              <a:sym typeface="Source Sans Pro"/>
            </a:endParaRPr>
          </a:p>
        </p:txBody>
      </p:sp>
      <p:pic>
        <p:nvPicPr>
          <p:cNvPr id="92" name="Google Shape;92;p17">
            <a:extLst>
              <a:ext uri="{FF2B5EF4-FFF2-40B4-BE49-F238E27FC236}">
                <a16:creationId xmlns:a16="http://schemas.microsoft.com/office/drawing/2014/main" id="{58E7ACB9-1740-F3EF-50E3-960E7A1CA9E2}"/>
              </a:ext>
            </a:extLst>
          </p:cNvPr>
          <p:cNvPicPr preferRelativeResize="0"/>
          <p:nvPr/>
        </p:nvPicPr>
        <p:blipFill>
          <a:blip r:embed="rId3">
            <a:alphaModFix/>
          </a:blip>
          <a:stretch>
            <a:fillRect/>
          </a:stretch>
        </p:blipFill>
        <p:spPr>
          <a:xfrm>
            <a:off x="7030780" y="4684529"/>
            <a:ext cx="1977774" cy="397000"/>
          </a:xfrm>
          <a:prstGeom prst="rect">
            <a:avLst/>
          </a:prstGeom>
          <a:noFill/>
          <a:ln>
            <a:noFill/>
          </a:ln>
        </p:spPr>
      </p:pic>
      <p:cxnSp>
        <p:nvCxnSpPr>
          <p:cNvPr id="94" name="Google Shape;94;p17">
            <a:extLst>
              <a:ext uri="{FF2B5EF4-FFF2-40B4-BE49-F238E27FC236}">
                <a16:creationId xmlns:a16="http://schemas.microsoft.com/office/drawing/2014/main" id="{F35869E8-681D-19B6-D5E2-34FAAF33681C}"/>
              </a:ext>
            </a:extLst>
          </p:cNvPr>
          <p:cNvCxnSpPr/>
          <p:nvPr/>
        </p:nvCxnSpPr>
        <p:spPr>
          <a:xfrm>
            <a:off x="398729" y="4883029"/>
            <a:ext cx="6386700" cy="0"/>
          </a:xfrm>
          <a:prstGeom prst="straightConnector1">
            <a:avLst/>
          </a:prstGeom>
          <a:noFill/>
          <a:ln w="38100" cap="flat" cmpd="sng">
            <a:solidFill>
              <a:srgbClr val="004D4C"/>
            </a:solidFill>
            <a:prstDash val="solid"/>
            <a:round/>
            <a:headEnd type="none" w="med" len="med"/>
            <a:tailEnd type="none" w="med" len="med"/>
          </a:ln>
        </p:spPr>
      </p:cxnSp>
      <p:pic>
        <p:nvPicPr>
          <p:cNvPr id="99" name="Google Shape;99;p17">
            <a:extLst>
              <a:ext uri="{FF2B5EF4-FFF2-40B4-BE49-F238E27FC236}">
                <a16:creationId xmlns:a16="http://schemas.microsoft.com/office/drawing/2014/main" id="{378E457B-1678-B824-6467-5B0071CB5A42}"/>
              </a:ext>
            </a:extLst>
          </p:cNvPr>
          <p:cNvPicPr preferRelativeResize="0"/>
          <p:nvPr/>
        </p:nvPicPr>
        <p:blipFill rotWithShape="1">
          <a:blip r:embed="rId4">
            <a:alphaModFix/>
          </a:blip>
          <a:srcRect l="53471" t="-1650" b="1649"/>
          <a:stretch/>
        </p:blipFill>
        <p:spPr>
          <a:xfrm rot="10800000">
            <a:off x="8189125" y="445025"/>
            <a:ext cx="957400" cy="260400"/>
          </a:xfrm>
          <a:prstGeom prst="rect">
            <a:avLst/>
          </a:prstGeom>
          <a:noFill/>
          <a:ln>
            <a:noFill/>
          </a:ln>
        </p:spPr>
      </p:pic>
      <p:pic>
        <p:nvPicPr>
          <p:cNvPr id="3" name="Picture 2">
            <a:extLst>
              <a:ext uri="{FF2B5EF4-FFF2-40B4-BE49-F238E27FC236}">
                <a16:creationId xmlns:a16="http://schemas.microsoft.com/office/drawing/2014/main" id="{2E4B75CA-41FB-9B9B-1E31-8808AE8F9869}"/>
              </a:ext>
            </a:extLst>
          </p:cNvPr>
          <p:cNvPicPr>
            <a:picLocks noChangeAspect="1"/>
          </p:cNvPicPr>
          <p:nvPr/>
        </p:nvPicPr>
        <p:blipFill>
          <a:blip r:embed="rId5"/>
          <a:stretch>
            <a:fillRect/>
          </a:stretch>
        </p:blipFill>
        <p:spPr>
          <a:xfrm>
            <a:off x="3462404" y="932600"/>
            <a:ext cx="5656068" cy="3614115"/>
          </a:xfrm>
          <a:prstGeom prst="rect">
            <a:avLst/>
          </a:prstGeom>
        </p:spPr>
      </p:pic>
    </p:spTree>
    <p:extLst>
      <p:ext uri="{BB962C8B-B14F-4D97-AF65-F5344CB8AC3E}">
        <p14:creationId xmlns:p14="http://schemas.microsoft.com/office/powerpoint/2010/main" val="6846948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0">
          <a:extLst>
            <a:ext uri="{FF2B5EF4-FFF2-40B4-BE49-F238E27FC236}">
              <a16:creationId xmlns:a16="http://schemas.microsoft.com/office/drawing/2014/main" id="{A24FEE93-AEAE-FD7D-D4F7-BDCC7A78FC8C}"/>
            </a:ext>
          </a:extLst>
        </p:cNvPr>
        <p:cNvGrpSpPr/>
        <p:nvPr/>
      </p:nvGrpSpPr>
      <p:grpSpPr>
        <a:xfrm>
          <a:off x="0" y="0"/>
          <a:ext cx="0" cy="0"/>
          <a:chOff x="0" y="0"/>
          <a:chExt cx="0" cy="0"/>
        </a:xfrm>
      </p:grpSpPr>
      <p:sp>
        <p:nvSpPr>
          <p:cNvPr id="98" name="Google Shape;98;p17">
            <a:extLst>
              <a:ext uri="{FF2B5EF4-FFF2-40B4-BE49-F238E27FC236}">
                <a16:creationId xmlns:a16="http://schemas.microsoft.com/office/drawing/2014/main" id="{B5727388-929B-E83F-D770-E64EE2537898}"/>
              </a:ext>
            </a:extLst>
          </p:cNvPr>
          <p:cNvSpPr txBox="1">
            <a:spLocks noGrp="1"/>
          </p:cNvSpPr>
          <p:nvPr>
            <p:ph type="title"/>
          </p:nvPr>
        </p:nvSpPr>
        <p:spPr>
          <a:xfrm>
            <a:off x="-247279" y="337741"/>
            <a:ext cx="85206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SzPts val="891"/>
              <a:buNone/>
            </a:pPr>
            <a:r>
              <a:rPr lang="en-US" sz="1818" dirty="0">
                <a:solidFill>
                  <a:srgbClr val="004D4C"/>
                </a:solidFill>
                <a:latin typeface="PT Serif"/>
                <a:ea typeface="PT Serif"/>
                <a:cs typeface="PT Serif"/>
                <a:sym typeface="PT Serif"/>
              </a:rPr>
              <a:t>Creating New Measures in BFM</a:t>
            </a:r>
            <a:endParaRPr sz="1818" dirty="0">
              <a:solidFill>
                <a:srgbClr val="004D4C"/>
              </a:solidFill>
              <a:latin typeface="PT Serif"/>
              <a:ea typeface="PT Serif"/>
              <a:cs typeface="PT Serif"/>
              <a:sym typeface="PT Serif"/>
            </a:endParaRPr>
          </a:p>
        </p:txBody>
      </p:sp>
      <p:sp>
        <p:nvSpPr>
          <p:cNvPr id="91" name="Google Shape;91;p17">
            <a:extLst>
              <a:ext uri="{FF2B5EF4-FFF2-40B4-BE49-F238E27FC236}">
                <a16:creationId xmlns:a16="http://schemas.microsoft.com/office/drawing/2014/main" id="{A6A1F7E3-DF1F-3948-D46E-737B8B38A66A}"/>
              </a:ext>
            </a:extLst>
          </p:cNvPr>
          <p:cNvSpPr txBox="1">
            <a:spLocks noGrp="1"/>
          </p:cNvSpPr>
          <p:nvPr>
            <p:ph type="body" idx="1"/>
          </p:nvPr>
        </p:nvSpPr>
        <p:spPr>
          <a:xfrm>
            <a:off x="6574972" y="1700894"/>
            <a:ext cx="2489199" cy="1741711"/>
          </a:xfrm>
          <a:prstGeom prst="rect">
            <a:avLst/>
          </a:prstGeom>
        </p:spPr>
        <p:txBody>
          <a:bodyPr spcFirstLastPara="1" wrap="square" lIns="91425" tIns="91425" rIns="91425" bIns="91425" anchor="t" anchorCtr="0">
            <a:noAutofit/>
          </a:bodyPr>
          <a:lstStyle/>
          <a:p>
            <a:pPr marL="342900" indent="-342900">
              <a:lnSpc>
                <a:spcPct val="100000"/>
              </a:lnSpc>
              <a:spcBef>
                <a:spcPts val="600"/>
              </a:spcBef>
              <a:buClr>
                <a:srgbClr val="D67A00"/>
              </a:buClr>
              <a:buSzPct val="100000"/>
              <a:buFont typeface="+mj-lt"/>
              <a:buAutoNum type="arabicPeriod" startAt="6"/>
              <a:defRPr/>
            </a:pPr>
            <a:r>
              <a:rPr lang="en-US" sz="1600" dirty="0">
                <a:solidFill>
                  <a:srgbClr val="004D4C"/>
                </a:solidFill>
                <a:latin typeface="Source Sans Pro"/>
                <a:ea typeface="Source Sans Pro"/>
                <a:cs typeface="Source Sans Pro"/>
                <a:sym typeface="Source Sans Pro"/>
              </a:rPr>
              <a:t>Click on the Narrative Changes tab and complete all asterisked (*) data fields</a:t>
            </a:r>
          </a:p>
          <a:p>
            <a:pPr marL="0" indent="0">
              <a:lnSpc>
                <a:spcPct val="100000"/>
              </a:lnSpc>
              <a:spcBef>
                <a:spcPts val="600"/>
              </a:spcBef>
              <a:buClr>
                <a:srgbClr val="D67A00"/>
              </a:buClr>
              <a:buSzPct val="100000"/>
              <a:buNone/>
              <a:defRPr/>
            </a:pPr>
            <a:endParaRPr lang="en-US" sz="1600" dirty="0">
              <a:solidFill>
                <a:srgbClr val="000000"/>
              </a:solidFill>
              <a:latin typeface="Source Sans Pro"/>
              <a:ea typeface="Source Sans Pro"/>
              <a:cs typeface="Source Sans Pro"/>
              <a:sym typeface="Source Sans Pro"/>
            </a:endParaRPr>
          </a:p>
        </p:txBody>
      </p:sp>
      <p:pic>
        <p:nvPicPr>
          <p:cNvPr id="92" name="Google Shape;92;p17">
            <a:extLst>
              <a:ext uri="{FF2B5EF4-FFF2-40B4-BE49-F238E27FC236}">
                <a16:creationId xmlns:a16="http://schemas.microsoft.com/office/drawing/2014/main" id="{2A1C8CCE-21E3-024B-198D-48C40CBC2905}"/>
              </a:ext>
            </a:extLst>
          </p:cNvPr>
          <p:cNvPicPr preferRelativeResize="0"/>
          <p:nvPr/>
        </p:nvPicPr>
        <p:blipFill>
          <a:blip r:embed="rId3">
            <a:alphaModFix/>
          </a:blip>
          <a:stretch>
            <a:fillRect/>
          </a:stretch>
        </p:blipFill>
        <p:spPr>
          <a:xfrm>
            <a:off x="7030780" y="4684529"/>
            <a:ext cx="1977774" cy="397000"/>
          </a:xfrm>
          <a:prstGeom prst="rect">
            <a:avLst/>
          </a:prstGeom>
          <a:noFill/>
          <a:ln>
            <a:noFill/>
          </a:ln>
        </p:spPr>
      </p:pic>
      <p:cxnSp>
        <p:nvCxnSpPr>
          <p:cNvPr id="94" name="Google Shape;94;p17">
            <a:extLst>
              <a:ext uri="{FF2B5EF4-FFF2-40B4-BE49-F238E27FC236}">
                <a16:creationId xmlns:a16="http://schemas.microsoft.com/office/drawing/2014/main" id="{D6751934-A64A-74D6-3690-22FDF27D7A56}"/>
              </a:ext>
            </a:extLst>
          </p:cNvPr>
          <p:cNvCxnSpPr/>
          <p:nvPr/>
        </p:nvCxnSpPr>
        <p:spPr>
          <a:xfrm>
            <a:off x="398729" y="4883029"/>
            <a:ext cx="6386700" cy="0"/>
          </a:xfrm>
          <a:prstGeom prst="straightConnector1">
            <a:avLst/>
          </a:prstGeom>
          <a:noFill/>
          <a:ln w="38100" cap="flat" cmpd="sng">
            <a:solidFill>
              <a:srgbClr val="004D4C"/>
            </a:solidFill>
            <a:prstDash val="solid"/>
            <a:round/>
            <a:headEnd type="none" w="med" len="med"/>
            <a:tailEnd type="none" w="med" len="med"/>
          </a:ln>
        </p:spPr>
      </p:cxnSp>
      <p:pic>
        <p:nvPicPr>
          <p:cNvPr id="99" name="Google Shape;99;p17">
            <a:extLst>
              <a:ext uri="{FF2B5EF4-FFF2-40B4-BE49-F238E27FC236}">
                <a16:creationId xmlns:a16="http://schemas.microsoft.com/office/drawing/2014/main" id="{F528CEA1-FB21-912C-D4EC-A8B64EB341B8}"/>
              </a:ext>
            </a:extLst>
          </p:cNvPr>
          <p:cNvPicPr preferRelativeResize="0"/>
          <p:nvPr/>
        </p:nvPicPr>
        <p:blipFill rotWithShape="1">
          <a:blip r:embed="rId4">
            <a:alphaModFix/>
          </a:blip>
          <a:srcRect l="53471" t="-1650" b="1649"/>
          <a:stretch/>
        </p:blipFill>
        <p:spPr>
          <a:xfrm rot="10800000">
            <a:off x="8189125" y="445025"/>
            <a:ext cx="957400" cy="260400"/>
          </a:xfrm>
          <a:prstGeom prst="rect">
            <a:avLst/>
          </a:prstGeom>
          <a:noFill/>
          <a:ln>
            <a:noFill/>
          </a:ln>
        </p:spPr>
      </p:pic>
      <p:pic>
        <p:nvPicPr>
          <p:cNvPr id="3" name="Picture 2">
            <a:extLst>
              <a:ext uri="{FF2B5EF4-FFF2-40B4-BE49-F238E27FC236}">
                <a16:creationId xmlns:a16="http://schemas.microsoft.com/office/drawing/2014/main" id="{E44292C6-306F-A338-B5C7-FBEAB1B95AED}"/>
              </a:ext>
            </a:extLst>
          </p:cNvPr>
          <p:cNvPicPr>
            <a:picLocks noChangeAspect="1"/>
          </p:cNvPicPr>
          <p:nvPr/>
        </p:nvPicPr>
        <p:blipFill>
          <a:blip r:embed="rId5"/>
          <a:stretch>
            <a:fillRect/>
          </a:stretch>
        </p:blipFill>
        <p:spPr>
          <a:xfrm>
            <a:off x="14027" y="705425"/>
            <a:ext cx="6391855" cy="4092475"/>
          </a:xfrm>
          <a:prstGeom prst="rect">
            <a:avLst/>
          </a:prstGeom>
        </p:spPr>
      </p:pic>
    </p:spTree>
    <p:extLst>
      <p:ext uri="{BB962C8B-B14F-4D97-AF65-F5344CB8AC3E}">
        <p14:creationId xmlns:p14="http://schemas.microsoft.com/office/powerpoint/2010/main" val="8651382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37BC1B3E-68DA-BA5C-B4E7-3FFE31AE9BEB}"/>
            </a:ext>
          </a:extLst>
        </p:cNvPr>
        <p:cNvGrpSpPr/>
        <p:nvPr/>
      </p:nvGrpSpPr>
      <p:grpSpPr>
        <a:xfrm>
          <a:off x="0" y="0"/>
          <a:ext cx="0" cy="0"/>
          <a:chOff x="0" y="0"/>
          <a:chExt cx="0" cy="0"/>
        </a:xfrm>
      </p:grpSpPr>
      <p:sp>
        <p:nvSpPr>
          <p:cNvPr id="104" name="Google Shape;104;p18">
            <a:extLst>
              <a:ext uri="{FF2B5EF4-FFF2-40B4-BE49-F238E27FC236}">
                <a16:creationId xmlns:a16="http://schemas.microsoft.com/office/drawing/2014/main" id="{EECFE0F1-FE64-7077-BC48-0A72308A9066}"/>
              </a:ext>
            </a:extLst>
          </p:cNvPr>
          <p:cNvSpPr/>
          <p:nvPr/>
        </p:nvSpPr>
        <p:spPr>
          <a:xfrm>
            <a:off x="0" y="1059247"/>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5" name="Google Shape;105;p18">
            <a:extLst>
              <a:ext uri="{FF2B5EF4-FFF2-40B4-BE49-F238E27FC236}">
                <a16:creationId xmlns:a16="http://schemas.microsoft.com/office/drawing/2014/main" id="{D4F06407-CD54-22C5-525B-34B92239D68E}"/>
              </a:ext>
            </a:extLst>
          </p:cNvPr>
          <p:cNvPicPr preferRelativeResize="0"/>
          <p:nvPr/>
        </p:nvPicPr>
        <p:blipFill rotWithShape="1">
          <a:blip r:embed="rId3">
            <a:alphaModFix/>
          </a:blip>
          <a:srcRect/>
          <a:stretch/>
        </p:blipFill>
        <p:spPr>
          <a:xfrm>
            <a:off x="0" y="445025"/>
            <a:ext cx="3304074" cy="534700"/>
          </a:xfrm>
          <a:prstGeom prst="rect">
            <a:avLst/>
          </a:prstGeom>
          <a:noFill/>
          <a:ln>
            <a:noFill/>
          </a:ln>
        </p:spPr>
      </p:pic>
      <p:sp>
        <p:nvSpPr>
          <p:cNvPr id="106" name="Google Shape;106;p18">
            <a:extLst>
              <a:ext uri="{FF2B5EF4-FFF2-40B4-BE49-F238E27FC236}">
                <a16:creationId xmlns:a16="http://schemas.microsoft.com/office/drawing/2014/main" id="{A05F1FE6-2A79-CD14-5F42-69178B1AC969}"/>
              </a:ext>
            </a:extLst>
          </p:cNvPr>
          <p:cNvSpPr txBox="1">
            <a:spLocks noGrp="1"/>
          </p:cNvSpPr>
          <p:nvPr>
            <p:ph type="title"/>
          </p:nvPr>
        </p:nvSpPr>
        <p:spPr>
          <a:xfrm>
            <a:off x="357325" y="346167"/>
            <a:ext cx="2487475" cy="636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ts val="990"/>
              <a:buNone/>
            </a:pPr>
            <a:r>
              <a:rPr lang="en-US" sz="2020" dirty="0">
                <a:solidFill>
                  <a:schemeClr val="lt1"/>
                </a:solidFill>
                <a:latin typeface="PT Serif"/>
                <a:ea typeface="PT Serif"/>
                <a:cs typeface="PT Serif"/>
                <a:sym typeface="PT Serif"/>
              </a:rPr>
              <a:t>Submitting Changes in BFM</a:t>
            </a:r>
            <a:endParaRPr sz="2020" dirty="0">
              <a:solidFill>
                <a:schemeClr val="lt1"/>
              </a:solidFill>
              <a:latin typeface="PT Serif"/>
              <a:ea typeface="PT Serif"/>
              <a:cs typeface="PT Serif"/>
              <a:sym typeface="PT Serif"/>
            </a:endParaRPr>
          </a:p>
        </p:txBody>
      </p:sp>
      <p:cxnSp>
        <p:nvCxnSpPr>
          <p:cNvPr id="109" name="Google Shape;109;p18">
            <a:extLst>
              <a:ext uri="{FF2B5EF4-FFF2-40B4-BE49-F238E27FC236}">
                <a16:creationId xmlns:a16="http://schemas.microsoft.com/office/drawing/2014/main" id="{E9844952-26F8-9FE3-A0A9-0EF7CE82DB03}"/>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110" name="Google Shape;110;p18">
            <a:extLst>
              <a:ext uri="{FF2B5EF4-FFF2-40B4-BE49-F238E27FC236}">
                <a16:creationId xmlns:a16="http://schemas.microsoft.com/office/drawing/2014/main" id="{FC41B0F3-4E6B-790B-D5A5-2F4A33F73E37}"/>
              </a:ext>
            </a:extLst>
          </p:cNvPr>
          <p:cNvPicPr preferRelativeResize="0"/>
          <p:nvPr/>
        </p:nvPicPr>
        <p:blipFill>
          <a:blip r:embed="rId4">
            <a:alphaModFix/>
          </a:blip>
          <a:stretch>
            <a:fillRect/>
          </a:stretch>
        </p:blipFill>
        <p:spPr>
          <a:xfrm>
            <a:off x="177953" y="1386399"/>
            <a:ext cx="267493" cy="265449"/>
          </a:xfrm>
          <a:prstGeom prst="rect">
            <a:avLst/>
          </a:prstGeom>
          <a:noFill/>
          <a:ln>
            <a:noFill/>
          </a:ln>
        </p:spPr>
      </p:pic>
      <p:sp>
        <p:nvSpPr>
          <p:cNvPr id="111" name="Google Shape;111;p18">
            <a:extLst>
              <a:ext uri="{FF2B5EF4-FFF2-40B4-BE49-F238E27FC236}">
                <a16:creationId xmlns:a16="http://schemas.microsoft.com/office/drawing/2014/main" id="{CCD16317-4B7F-AADD-84FB-8C196E0BA943}"/>
              </a:ext>
            </a:extLst>
          </p:cNvPr>
          <p:cNvSpPr txBox="1">
            <a:spLocks noGrp="1"/>
          </p:cNvSpPr>
          <p:nvPr>
            <p:ph type="body" idx="1"/>
          </p:nvPr>
        </p:nvSpPr>
        <p:spPr>
          <a:xfrm>
            <a:off x="445446" y="1149596"/>
            <a:ext cx="2858628" cy="2210461"/>
          </a:xfrm>
          <a:prstGeom prst="rect">
            <a:avLst/>
          </a:prstGeom>
        </p:spPr>
        <p:txBody>
          <a:bodyPr spcFirstLastPara="1" wrap="square" lIns="91425" tIns="91425" rIns="91425" bIns="91425" numCol="1" anchor="t" anchorCtr="0">
            <a:noAutofit/>
          </a:bodyPr>
          <a:lstStyle/>
          <a:p>
            <a:pPr marL="0" marR="279400" lvl="0" indent="0" algn="just" rtl="0">
              <a:spcBef>
                <a:spcPts val="800"/>
              </a:spcBef>
              <a:spcAft>
                <a:spcPts val="0"/>
              </a:spcAft>
              <a:buSzPts val="1100"/>
              <a:buNone/>
            </a:pPr>
            <a:r>
              <a:rPr lang="en-US" sz="1600" dirty="0">
                <a:solidFill>
                  <a:schemeClr val="lt1"/>
                </a:solidFill>
                <a:latin typeface="Source Sans Pro"/>
                <a:ea typeface="Source Sans Pro"/>
                <a:cs typeface="Source Sans Pro"/>
                <a:sym typeface="Source Sans Pro"/>
              </a:rPr>
              <a:t>Once your edits are complete, use the submit button to submit them to the next level within your agency for management review.</a:t>
            </a:r>
          </a:p>
          <a:p>
            <a:pPr marL="0" marR="279400" lvl="0" indent="0" algn="just" rtl="0">
              <a:spcBef>
                <a:spcPts val="800"/>
              </a:spcBef>
              <a:spcAft>
                <a:spcPts val="0"/>
              </a:spcAft>
              <a:buSzPts val="1100"/>
              <a:buNone/>
            </a:pPr>
            <a:r>
              <a:rPr lang="en-US" sz="1600" dirty="0">
                <a:solidFill>
                  <a:schemeClr val="lt1"/>
                </a:solidFill>
                <a:latin typeface="Source Sans Pro"/>
                <a:ea typeface="Source Sans Pro"/>
                <a:cs typeface="Source Sans Pro"/>
                <a:sym typeface="Source Sans Pro"/>
              </a:rPr>
              <a:t>Once they are ready for submission to DFA, the Level 3 reviewer will need to submit them to Stage 4404 – Submit to DFA/Analyst Review</a:t>
            </a:r>
          </a:p>
        </p:txBody>
      </p:sp>
      <p:pic>
        <p:nvPicPr>
          <p:cNvPr id="113" name="Google Shape;113;p18">
            <a:extLst>
              <a:ext uri="{FF2B5EF4-FFF2-40B4-BE49-F238E27FC236}">
                <a16:creationId xmlns:a16="http://schemas.microsoft.com/office/drawing/2014/main" id="{73BB2DB2-79FE-08A8-A489-9700F2AF4E42}"/>
              </a:ext>
            </a:extLst>
          </p:cNvPr>
          <p:cNvPicPr preferRelativeResize="0"/>
          <p:nvPr/>
        </p:nvPicPr>
        <p:blipFill>
          <a:blip r:embed="rId5">
            <a:alphaModFix/>
          </a:blip>
          <a:stretch>
            <a:fillRect/>
          </a:stretch>
        </p:blipFill>
        <p:spPr>
          <a:xfrm>
            <a:off x="7266158" y="4698330"/>
            <a:ext cx="1877842" cy="572700"/>
          </a:xfrm>
          <a:prstGeom prst="rect">
            <a:avLst/>
          </a:prstGeom>
          <a:noFill/>
          <a:ln>
            <a:noFill/>
          </a:ln>
        </p:spPr>
      </p:pic>
      <p:pic>
        <p:nvPicPr>
          <p:cNvPr id="8" name="Picture 7">
            <a:extLst>
              <a:ext uri="{FF2B5EF4-FFF2-40B4-BE49-F238E27FC236}">
                <a16:creationId xmlns:a16="http://schemas.microsoft.com/office/drawing/2014/main" id="{82B3AA05-099A-A003-7870-84A753EA02EE}"/>
              </a:ext>
            </a:extLst>
          </p:cNvPr>
          <p:cNvPicPr>
            <a:picLocks noChangeAspect="1"/>
          </p:cNvPicPr>
          <p:nvPr/>
        </p:nvPicPr>
        <p:blipFill>
          <a:blip r:embed="rId6"/>
          <a:stretch>
            <a:fillRect/>
          </a:stretch>
        </p:blipFill>
        <p:spPr>
          <a:xfrm>
            <a:off x="3749520" y="1109569"/>
            <a:ext cx="4077825" cy="3588761"/>
          </a:xfrm>
          <a:prstGeom prst="rect">
            <a:avLst/>
          </a:prstGeom>
        </p:spPr>
      </p:pic>
      <p:pic>
        <p:nvPicPr>
          <p:cNvPr id="9" name="Picture 8">
            <a:extLst>
              <a:ext uri="{FF2B5EF4-FFF2-40B4-BE49-F238E27FC236}">
                <a16:creationId xmlns:a16="http://schemas.microsoft.com/office/drawing/2014/main" id="{C3167EAB-FE63-8DDE-AFA8-C1533E29EAE2}"/>
              </a:ext>
            </a:extLst>
          </p:cNvPr>
          <p:cNvPicPr>
            <a:picLocks noChangeAspect="1"/>
          </p:cNvPicPr>
          <p:nvPr/>
        </p:nvPicPr>
        <p:blipFill>
          <a:blip r:embed="rId7"/>
          <a:stretch>
            <a:fillRect/>
          </a:stretch>
        </p:blipFill>
        <p:spPr>
          <a:xfrm>
            <a:off x="177199" y="3146047"/>
            <a:ext cx="268247" cy="268247"/>
          </a:xfrm>
          <a:prstGeom prst="rect">
            <a:avLst/>
          </a:prstGeom>
        </p:spPr>
      </p:pic>
    </p:spTree>
    <p:extLst>
      <p:ext uri="{BB962C8B-B14F-4D97-AF65-F5344CB8AC3E}">
        <p14:creationId xmlns:p14="http://schemas.microsoft.com/office/powerpoint/2010/main" val="264328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body" idx="1"/>
          </p:nvPr>
        </p:nvSpPr>
        <p:spPr>
          <a:xfrm>
            <a:off x="357325" y="773675"/>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500" b="1" dirty="0">
                <a:solidFill>
                  <a:srgbClr val="004D4C"/>
                </a:solidFill>
                <a:latin typeface="Source Sans Pro"/>
                <a:ea typeface="Source Sans Pro"/>
                <a:cs typeface="Source Sans Pro"/>
                <a:sym typeface="Source Sans Pro"/>
              </a:rPr>
              <a:t>Accountability in Government Act</a:t>
            </a:r>
            <a:endParaRPr sz="2500" b="1" dirty="0">
              <a:solidFill>
                <a:srgbClr val="004D4C"/>
              </a:solidFill>
              <a:latin typeface="Source Sans Pro"/>
              <a:ea typeface="Source Sans Pro"/>
              <a:cs typeface="Source Sans Pro"/>
              <a:sym typeface="Source Sans Pro"/>
            </a:endParaRPr>
          </a:p>
        </p:txBody>
      </p:sp>
      <p:pic>
        <p:nvPicPr>
          <p:cNvPr id="92" name="Google Shape;92;p17"/>
          <p:cNvPicPr preferRelativeResize="0"/>
          <p:nvPr/>
        </p:nvPicPr>
        <p:blipFill>
          <a:blip r:embed="rId3">
            <a:alphaModFix/>
          </a:blip>
          <a:stretch>
            <a:fillRect/>
          </a:stretch>
        </p:blipFill>
        <p:spPr>
          <a:xfrm>
            <a:off x="6900151" y="4631400"/>
            <a:ext cx="1977774" cy="397000"/>
          </a:xfrm>
          <a:prstGeom prst="rect">
            <a:avLst/>
          </a:prstGeom>
          <a:noFill/>
          <a:ln>
            <a:noFill/>
          </a:ln>
        </p:spPr>
      </p:pic>
      <p:sp>
        <p:nvSpPr>
          <p:cNvPr id="93" name="Google Shape;93;p17"/>
          <p:cNvSpPr txBox="1">
            <a:spLocks noGrp="1"/>
          </p:cNvSpPr>
          <p:nvPr>
            <p:ph type="body" idx="1"/>
          </p:nvPr>
        </p:nvSpPr>
        <p:spPr>
          <a:xfrm>
            <a:off x="357325" y="1360050"/>
            <a:ext cx="8520600" cy="1211700"/>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Clr>
                <a:schemeClr val="dk1"/>
              </a:buClr>
              <a:buSzPts val="1100"/>
              <a:buFont typeface="Arial"/>
              <a:buNone/>
            </a:pPr>
            <a:r>
              <a:rPr lang="en-US" sz="1200" b="1" dirty="0">
                <a:solidFill>
                  <a:srgbClr val="004D4C"/>
                </a:solidFill>
                <a:latin typeface="Source Sans Pro"/>
                <a:ea typeface="Source Sans Pro"/>
                <a:cs typeface="Source Sans Pro"/>
                <a:sym typeface="Source Sans Pro"/>
              </a:rPr>
              <a:t>Purpose: </a:t>
            </a:r>
          </a:p>
          <a:p>
            <a:pPr marL="0" marR="279400" lvl="0" indent="0" algn="just" rtl="0">
              <a:spcBef>
                <a:spcPts val="800"/>
              </a:spcBef>
              <a:spcAft>
                <a:spcPts val="0"/>
              </a:spcAft>
              <a:buClr>
                <a:schemeClr val="dk1"/>
              </a:buClr>
              <a:buSzPts val="1100"/>
              <a:buFont typeface="Arial"/>
              <a:buNone/>
            </a:pPr>
            <a:r>
              <a:rPr lang="en-US" sz="1200" dirty="0">
                <a:solidFill>
                  <a:srgbClr val="004D4C"/>
                </a:solidFill>
                <a:latin typeface="Source Sans Pro"/>
                <a:ea typeface="Source Sans Pro"/>
                <a:cs typeface="Source Sans Pro"/>
                <a:sym typeface="Source Sans Pro"/>
              </a:rPr>
              <a:t>To provide for </a:t>
            </a:r>
            <a:r>
              <a:rPr lang="en-US" sz="1200" b="1" dirty="0">
                <a:solidFill>
                  <a:srgbClr val="004D4C"/>
                </a:solidFill>
                <a:latin typeface="Source Sans Pro"/>
                <a:ea typeface="Source Sans Pro"/>
                <a:cs typeface="Source Sans Pro"/>
                <a:sym typeface="Source Sans Pro"/>
              </a:rPr>
              <a:t>more cost-effective and responsive government services</a:t>
            </a:r>
            <a:r>
              <a:rPr lang="en-US" sz="1200" dirty="0">
                <a:solidFill>
                  <a:srgbClr val="004D4C"/>
                </a:solidFill>
                <a:latin typeface="Source Sans Pro"/>
                <a:ea typeface="Source Sans Pro"/>
                <a:cs typeface="Source Sans Pro"/>
                <a:sym typeface="Source Sans Pro"/>
              </a:rPr>
              <a:t> by using the state budget process and defined </a:t>
            </a:r>
            <a:r>
              <a:rPr lang="en-US" sz="1200" b="1" dirty="0">
                <a:solidFill>
                  <a:srgbClr val="004D4C"/>
                </a:solidFill>
                <a:latin typeface="Source Sans Pro"/>
                <a:ea typeface="Source Sans Pro"/>
                <a:cs typeface="Source Sans Pro"/>
                <a:sym typeface="Source Sans Pro"/>
              </a:rPr>
              <a:t>outputs, outcomes and performance measures to annually evaluate the performance of state government programs.</a:t>
            </a:r>
            <a:endParaRPr sz="1200" dirty="0">
              <a:solidFill>
                <a:srgbClr val="004D4C"/>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cxnSp>
        <p:nvCxnSpPr>
          <p:cNvPr id="94" name="Google Shape;94;p17"/>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95" name="Google Shape;95;p17"/>
          <p:cNvPicPr preferRelativeResize="0"/>
          <p:nvPr/>
        </p:nvPicPr>
        <p:blipFill>
          <a:blip r:embed="rId4">
            <a:alphaModFix/>
          </a:blip>
          <a:stretch>
            <a:fillRect/>
          </a:stretch>
        </p:blipFill>
        <p:spPr>
          <a:xfrm>
            <a:off x="545425" y="2791088"/>
            <a:ext cx="267493" cy="265449"/>
          </a:xfrm>
          <a:prstGeom prst="rect">
            <a:avLst/>
          </a:prstGeom>
          <a:noFill/>
          <a:ln>
            <a:noFill/>
          </a:ln>
        </p:spPr>
      </p:pic>
      <p:sp>
        <p:nvSpPr>
          <p:cNvPr id="96" name="Google Shape;96;p17"/>
          <p:cNvSpPr txBox="1">
            <a:spLocks noGrp="1"/>
          </p:cNvSpPr>
          <p:nvPr>
            <p:ph type="body" idx="1"/>
          </p:nvPr>
        </p:nvSpPr>
        <p:spPr>
          <a:xfrm>
            <a:off x="871921" y="2680449"/>
            <a:ext cx="8006100" cy="376088"/>
          </a:xfrm>
          <a:prstGeom prst="rect">
            <a:avLst/>
          </a:prstGeom>
        </p:spPr>
        <p:txBody>
          <a:bodyPr spcFirstLastPara="1" wrap="square" lIns="91425" tIns="91425" rIns="91425" bIns="91425" anchor="t" anchorCtr="0">
            <a:noAutofit/>
          </a:bodyPr>
          <a:lstStyle/>
          <a:p>
            <a:pPr marL="0" marR="279400" lvl="0" indent="0" defTabSz="914400" rtl="0" eaLnBrk="1" fontAlgn="auto" latinLnBrk="0" hangingPunct="1">
              <a:lnSpc>
                <a:spcPct val="115000"/>
              </a:lnSpc>
              <a:spcBef>
                <a:spcPts val="800"/>
              </a:spcBef>
              <a:spcAft>
                <a:spcPts val="0"/>
              </a:spcAft>
              <a:buClr>
                <a:srgbClr val="595959"/>
              </a:buClr>
              <a:buSzPts val="1100"/>
              <a:buFont typeface="Arial"/>
              <a:buNone/>
              <a:tabLst/>
              <a:defRPr/>
            </a:pPr>
            <a:r>
              <a:rPr kumimoji="0" lang="en-US" sz="1200" b="1" i="1" u="none" strike="noStrike" kern="0" cap="none" spc="0" normalizeH="0" baseline="0" noProof="0" dirty="0">
                <a:ln>
                  <a:noFill/>
                </a:ln>
                <a:solidFill>
                  <a:srgbClr val="DE8B26"/>
                </a:solidFill>
                <a:effectLst/>
                <a:uLnTx/>
                <a:uFillTx/>
                <a:latin typeface="Source Sans Pro"/>
                <a:ea typeface="Source Sans Pro"/>
                <a:cs typeface="Source Sans Pro"/>
                <a:sym typeface="Source Sans Pro"/>
              </a:rPr>
              <a:t>The AGA establishes the framework for performance-based budgeting: </a:t>
            </a:r>
          </a:p>
          <a:p>
            <a:pPr marL="171450" marR="279400" indent="-171450" algn="just">
              <a:spcBef>
                <a:spcPts val="800"/>
              </a:spcBef>
              <a:buClr>
                <a:srgbClr val="D67A00"/>
              </a:buClr>
              <a:buSzPct val="100000"/>
              <a:defRPr/>
            </a:pPr>
            <a:r>
              <a:rPr lang="en-US" sz="1200" dirty="0">
                <a:solidFill>
                  <a:srgbClr val="004D4C"/>
                </a:solidFill>
                <a:latin typeface="Source Sans Pro"/>
                <a:ea typeface="Source Sans Pro"/>
                <a:cs typeface="Source Sans Pro"/>
                <a:sym typeface="Source Sans Pro"/>
              </a:rPr>
              <a:t>Accountability</a:t>
            </a:r>
          </a:p>
          <a:p>
            <a:pPr marL="171450" marR="279400" indent="-171450" algn="just">
              <a:spcBef>
                <a:spcPts val="800"/>
              </a:spcBef>
              <a:buClr>
                <a:srgbClr val="D67A00"/>
              </a:buClr>
              <a:buSzPct val="100000"/>
              <a:defRPr/>
            </a:pPr>
            <a:r>
              <a:rPr kumimoji="0" lang="en-US" sz="1200" u="none" strike="noStrike" kern="0" cap="none" spc="0" normalizeH="0" baseline="0" noProof="0" dirty="0">
                <a:ln>
                  <a:noFill/>
                </a:ln>
                <a:solidFill>
                  <a:srgbClr val="004D4C"/>
                </a:solidFill>
                <a:effectLst/>
                <a:uLnTx/>
                <a:uFillTx/>
                <a:latin typeface="Source Sans Pro"/>
                <a:ea typeface="Source Sans Pro"/>
                <a:cs typeface="Source Sans Pro"/>
                <a:sym typeface="Source Sans Pro"/>
              </a:rPr>
              <a:t>Evaluating performance and assessing progress</a:t>
            </a:r>
          </a:p>
          <a:p>
            <a:pPr marL="171450" marR="279400" indent="-171450" algn="just">
              <a:spcBef>
                <a:spcPts val="800"/>
              </a:spcBef>
              <a:buClr>
                <a:srgbClr val="D67A00"/>
              </a:buClr>
              <a:buSzPct val="100000"/>
              <a:defRPr/>
            </a:pPr>
            <a:r>
              <a:rPr lang="en-US" sz="1200" dirty="0">
                <a:solidFill>
                  <a:srgbClr val="004D4C"/>
                </a:solidFill>
                <a:latin typeface="Source Sans Pro"/>
                <a:ea typeface="Source Sans Pro"/>
                <a:cs typeface="Source Sans Pro"/>
                <a:sym typeface="Source Sans Pro"/>
              </a:rPr>
              <a:t>Informing the public of benefits derived from the delivery of government services</a:t>
            </a:r>
            <a:endParaRPr kumimoji="0" lang="en-US" sz="1200" u="none" strike="noStrike" kern="0" cap="none" spc="0" normalizeH="0" baseline="0" noProof="0" dirty="0">
              <a:ln>
                <a:noFill/>
              </a:ln>
              <a:solidFill>
                <a:srgbClr val="004D4C"/>
              </a:solidFill>
              <a:effectLst/>
              <a:uLnTx/>
              <a:uFillTx/>
              <a:latin typeface="Source Sans Pro"/>
              <a:ea typeface="Source Sans Pro"/>
              <a:cs typeface="Source Sans Pro"/>
              <a:sym typeface="Source Sans Pro"/>
            </a:endParaRPr>
          </a:p>
          <a:p>
            <a:pPr marL="0" marR="279400" lvl="0" indent="0" algn="just" defTabSz="914400" rtl="0" eaLnBrk="1" fontAlgn="auto" latinLnBrk="0" hangingPunct="1">
              <a:lnSpc>
                <a:spcPct val="115000"/>
              </a:lnSpc>
              <a:spcBef>
                <a:spcPts val="800"/>
              </a:spcBef>
              <a:spcAft>
                <a:spcPts val="0"/>
              </a:spcAft>
              <a:buClr>
                <a:srgbClr val="595959"/>
              </a:buClr>
              <a:buSzPts val="1100"/>
              <a:buFont typeface="Arial"/>
              <a:buNone/>
              <a:tabLst/>
              <a:defRPr/>
            </a:pPr>
            <a:endParaRPr kumimoji="0" lang="en-US" sz="1200" b="1" i="1" u="none" strike="noStrike" kern="0" cap="none" spc="0" normalizeH="0" baseline="0" noProof="0" dirty="0">
              <a:ln>
                <a:noFill/>
              </a:ln>
              <a:solidFill>
                <a:srgbClr val="DE8B26"/>
              </a:solidFill>
              <a:effectLst/>
              <a:uLnTx/>
              <a:uFillTx/>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sp>
        <p:nvSpPr>
          <p:cNvPr id="98" name="Google Shape;98;p17"/>
          <p:cNvSpPr txBox="1">
            <a:spLocks noGrp="1"/>
          </p:cNvSpPr>
          <p:nvPr>
            <p:ph type="title"/>
          </p:nvPr>
        </p:nvSpPr>
        <p:spPr>
          <a:xfrm>
            <a:off x="3683358" y="376775"/>
            <a:ext cx="4505767" cy="396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SzPts val="891"/>
              <a:buNone/>
            </a:pPr>
            <a:r>
              <a:rPr lang="en-US" sz="1818" dirty="0">
                <a:solidFill>
                  <a:srgbClr val="004D4C"/>
                </a:solidFill>
                <a:latin typeface="PT Serif"/>
                <a:ea typeface="PT Serif"/>
                <a:cs typeface="PT Serif"/>
                <a:sym typeface="PT Serif"/>
              </a:rPr>
              <a:t>AGA Statute: Section 6-3A-2 NMSA 1978</a:t>
            </a:r>
            <a:endParaRPr sz="1818" dirty="0">
              <a:solidFill>
                <a:srgbClr val="004D4C"/>
              </a:solidFill>
              <a:latin typeface="PT Serif"/>
              <a:ea typeface="PT Serif"/>
              <a:cs typeface="PT Serif"/>
              <a:sym typeface="PT Serif"/>
            </a:endParaRPr>
          </a:p>
        </p:txBody>
      </p:sp>
      <p:pic>
        <p:nvPicPr>
          <p:cNvPr id="99" name="Google Shape;99;p17"/>
          <p:cNvPicPr preferRelativeResize="0"/>
          <p:nvPr/>
        </p:nvPicPr>
        <p:blipFill rotWithShape="1">
          <a:blip r:embed="rId5">
            <a:alphaModFix/>
          </a:blip>
          <a:srcRect l="53471" t="-1650" b="1649"/>
          <a:stretch/>
        </p:blipFill>
        <p:spPr>
          <a:xfrm rot="10800000">
            <a:off x="8189125" y="445025"/>
            <a:ext cx="957400" cy="2604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2A292481-81FC-E252-F853-2175518B754E}"/>
            </a:ext>
          </a:extLst>
        </p:cNvPr>
        <p:cNvGrpSpPr/>
        <p:nvPr/>
      </p:nvGrpSpPr>
      <p:grpSpPr>
        <a:xfrm>
          <a:off x="0" y="0"/>
          <a:ext cx="0" cy="0"/>
          <a:chOff x="0" y="0"/>
          <a:chExt cx="0" cy="0"/>
        </a:xfrm>
      </p:grpSpPr>
      <p:sp>
        <p:nvSpPr>
          <p:cNvPr id="104" name="Google Shape;104;p18">
            <a:extLst>
              <a:ext uri="{FF2B5EF4-FFF2-40B4-BE49-F238E27FC236}">
                <a16:creationId xmlns:a16="http://schemas.microsoft.com/office/drawing/2014/main" id="{EA3B0E9E-8D93-1A6C-5112-2D4190205179}"/>
              </a:ext>
            </a:extLst>
          </p:cNvPr>
          <p:cNvSpPr/>
          <p:nvPr/>
        </p:nvSpPr>
        <p:spPr>
          <a:xfrm>
            <a:off x="0" y="1059247"/>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5" name="Google Shape;105;p18">
            <a:extLst>
              <a:ext uri="{FF2B5EF4-FFF2-40B4-BE49-F238E27FC236}">
                <a16:creationId xmlns:a16="http://schemas.microsoft.com/office/drawing/2014/main" id="{F5F831A0-BF25-ECF4-57F6-716D8A837A67}"/>
              </a:ext>
            </a:extLst>
          </p:cNvPr>
          <p:cNvPicPr preferRelativeResize="0"/>
          <p:nvPr/>
        </p:nvPicPr>
        <p:blipFill rotWithShape="1">
          <a:blip r:embed="rId3">
            <a:alphaModFix/>
          </a:blip>
          <a:srcRect/>
          <a:stretch/>
        </p:blipFill>
        <p:spPr>
          <a:xfrm>
            <a:off x="0" y="445025"/>
            <a:ext cx="3304074" cy="534700"/>
          </a:xfrm>
          <a:prstGeom prst="rect">
            <a:avLst/>
          </a:prstGeom>
          <a:noFill/>
          <a:ln>
            <a:noFill/>
          </a:ln>
        </p:spPr>
      </p:pic>
      <p:sp>
        <p:nvSpPr>
          <p:cNvPr id="106" name="Google Shape;106;p18">
            <a:extLst>
              <a:ext uri="{FF2B5EF4-FFF2-40B4-BE49-F238E27FC236}">
                <a16:creationId xmlns:a16="http://schemas.microsoft.com/office/drawing/2014/main" id="{3D1DE756-8564-D962-62B6-FF0821A22B5F}"/>
              </a:ext>
            </a:extLst>
          </p:cNvPr>
          <p:cNvSpPr txBox="1">
            <a:spLocks noGrp="1"/>
          </p:cNvSpPr>
          <p:nvPr>
            <p:ph type="title"/>
          </p:nvPr>
        </p:nvSpPr>
        <p:spPr>
          <a:xfrm>
            <a:off x="357325" y="346167"/>
            <a:ext cx="2429418" cy="636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ts val="990"/>
              <a:buNone/>
            </a:pPr>
            <a:r>
              <a:rPr lang="en-US" sz="2020" dirty="0">
                <a:solidFill>
                  <a:schemeClr val="lt1"/>
                </a:solidFill>
                <a:latin typeface="PT Serif"/>
                <a:ea typeface="PT Serif"/>
                <a:cs typeface="PT Serif"/>
                <a:sym typeface="PT Serif"/>
              </a:rPr>
              <a:t>Submitting Changes in BFM</a:t>
            </a:r>
            <a:endParaRPr sz="2020" dirty="0">
              <a:solidFill>
                <a:schemeClr val="lt1"/>
              </a:solidFill>
              <a:latin typeface="PT Serif"/>
              <a:ea typeface="PT Serif"/>
              <a:cs typeface="PT Serif"/>
              <a:sym typeface="PT Serif"/>
            </a:endParaRPr>
          </a:p>
        </p:txBody>
      </p:sp>
      <p:sp>
        <p:nvSpPr>
          <p:cNvPr id="107" name="Google Shape;107;p18">
            <a:extLst>
              <a:ext uri="{FF2B5EF4-FFF2-40B4-BE49-F238E27FC236}">
                <a16:creationId xmlns:a16="http://schemas.microsoft.com/office/drawing/2014/main" id="{B7A3A03D-D1B8-F6DE-8FCD-55CB771AE571}"/>
              </a:ext>
            </a:extLst>
          </p:cNvPr>
          <p:cNvSpPr txBox="1">
            <a:spLocks noGrp="1"/>
          </p:cNvSpPr>
          <p:nvPr>
            <p:ph type="body" idx="1"/>
          </p:nvPr>
        </p:nvSpPr>
        <p:spPr>
          <a:xfrm>
            <a:off x="357325" y="972630"/>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500" b="1" dirty="0">
                <a:solidFill>
                  <a:schemeClr val="lt1"/>
                </a:solidFill>
                <a:latin typeface="Source Sans Pro"/>
                <a:ea typeface="Source Sans Pro"/>
                <a:cs typeface="Source Sans Pro"/>
                <a:sym typeface="Source Sans Pro"/>
              </a:rPr>
              <a:t>The Submit button is available in two locations:</a:t>
            </a:r>
            <a:endParaRPr sz="2500" b="1" dirty="0">
              <a:solidFill>
                <a:schemeClr val="lt1"/>
              </a:solidFill>
              <a:latin typeface="Source Sans Pro"/>
              <a:ea typeface="Source Sans Pro"/>
              <a:cs typeface="Source Sans Pro"/>
              <a:sym typeface="Source Sans Pro"/>
            </a:endParaRPr>
          </a:p>
        </p:txBody>
      </p:sp>
      <p:cxnSp>
        <p:nvCxnSpPr>
          <p:cNvPr id="109" name="Google Shape;109;p18">
            <a:extLst>
              <a:ext uri="{FF2B5EF4-FFF2-40B4-BE49-F238E27FC236}">
                <a16:creationId xmlns:a16="http://schemas.microsoft.com/office/drawing/2014/main" id="{4CA501AE-CB6C-FD40-6629-510F6101C8E8}"/>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110" name="Google Shape;110;p18">
            <a:extLst>
              <a:ext uri="{FF2B5EF4-FFF2-40B4-BE49-F238E27FC236}">
                <a16:creationId xmlns:a16="http://schemas.microsoft.com/office/drawing/2014/main" id="{8B791A12-4EFC-1018-923E-1C52D3806506}"/>
              </a:ext>
            </a:extLst>
          </p:cNvPr>
          <p:cNvPicPr preferRelativeResize="0"/>
          <p:nvPr/>
        </p:nvPicPr>
        <p:blipFill>
          <a:blip r:embed="rId4">
            <a:alphaModFix/>
          </a:blip>
          <a:stretch>
            <a:fillRect/>
          </a:stretch>
        </p:blipFill>
        <p:spPr>
          <a:xfrm>
            <a:off x="177576" y="1988926"/>
            <a:ext cx="267493" cy="265449"/>
          </a:xfrm>
          <a:prstGeom prst="rect">
            <a:avLst/>
          </a:prstGeom>
          <a:noFill/>
          <a:ln>
            <a:noFill/>
          </a:ln>
        </p:spPr>
      </p:pic>
      <p:sp>
        <p:nvSpPr>
          <p:cNvPr id="111" name="Google Shape;111;p18">
            <a:extLst>
              <a:ext uri="{FF2B5EF4-FFF2-40B4-BE49-F238E27FC236}">
                <a16:creationId xmlns:a16="http://schemas.microsoft.com/office/drawing/2014/main" id="{2D66AB60-C4BC-5D7A-98D5-743DA847256C}"/>
              </a:ext>
            </a:extLst>
          </p:cNvPr>
          <p:cNvSpPr txBox="1">
            <a:spLocks noGrp="1"/>
          </p:cNvSpPr>
          <p:nvPr>
            <p:ph type="body" idx="1"/>
          </p:nvPr>
        </p:nvSpPr>
        <p:spPr>
          <a:xfrm>
            <a:off x="510967" y="1593852"/>
            <a:ext cx="2195084" cy="3414673"/>
          </a:xfrm>
          <a:prstGeom prst="rect">
            <a:avLst/>
          </a:prstGeom>
        </p:spPr>
        <p:txBody>
          <a:bodyPr spcFirstLastPara="1" wrap="square" lIns="91425" tIns="91425" rIns="91425" bIns="91425" numCol="1" anchor="t" anchorCtr="0">
            <a:noAutofit/>
          </a:bodyPr>
          <a:lstStyle/>
          <a:p>
            <a:pPr marL="0" lvl="0" indent="0" algn="l" rtl="0">
              <a:spcBef>
                <a:spcPts val="1900"/>
              </a:spcBef>
              <a:spcAft>
                <a:spcPts val="1200"/>
              </a:spcAft>
              <a:buSzPts val="852"/>
              <a:buNone/>
            </a:pPr>
            <a:r>
              <a:rPr lang="en-US" sz="1600" dirty="0">
                <a:solidFill>
                  <a:schemeClr val="bg1"/>
                </a:solidFill>
                <a:latin typeface="Source Sans Pro"/>
                <a:ea typeface="Source Sans Pro"/>
                <a:cs typeface="Source Sans Pro"/>
                <a:sym typeface="Source Sans Pro"/>
              </a:rPr>
              <a:t>On the main page of the 4400 form </a:t>
            </a:r>
          </a:p>
          <a:p>
            <a:pPr marL="0" lvl="0" indent="0" algn="l" rtl="0">
              <a:spcBef>
                <a:spcPts val="1900"/>
              </a:spcBef>
              <a:spcAft>
                <a:spcPts val="1200"/>
              </a:spcAft>
              <a:buSzPts val="852"/>
              <a:buNone/>
            </a:pPr>
            <a:r>
              <a:rPr lang="en-US" sz="1600" dirty="0">
                <a:solidFill>
                  <a:schemeClr val="bg1"/>
                </a:solidFill>
                <a:latin typeface="Source Sans Pro"/>
                <a:ea typeface="Source Sans Pro"/>
                <a:cs typeface="Source Sans Pro"/>
                <a:sym typeface="Source Sans Pro"/>
              </a:rPr>
              <a:t>Within the specific measure itself</a:t>
            </a:r>
          </a:p>
        </p:txBody>
      </p:sp>
      <p:pic>
        <p:nvPicPr>
          <p:cNvPr id="113" name="Google Shape;113;p18">
            <a:extLst>
              <a:ext uri="{FF2B5EF4-FFF2-40B4-BE49-F238E27FC236}">
                <a16:creationId xmlns:a16="http://schemas.microsoft.com/office/drawing/2014/main" id="{50821886-E3F6-A293-D9B5-5772DD9C78F7}"/>
              </a:ext>
            </a:extLst>
          </p:cNvPr>
          <p:cNvPicPr preferRelativeResize="0"/>
          <p:nvPr/>
        </p:nvPicPr>
        <p:blipFill>
          <a:blip r:embed="rId5">
            <a:alphaModFix/>
          </a:blip>
          <a:stretch>
            <a:fillRect/>
          </a:stretch>
        </p:blipFill>
        <p:spPr>
          <a:xfrm>
            <a:off x="7266158" y="4698330"/>
            <a:ext cx="1877842" cy="572700"/>
          </a:xfrm>
          <a:prstGeom prst="rect">
            <a:avLst/>
          </a:prstGeom>
          <a:noFill/>
          <a:ln>
            <a:noFill/>
          </a:ln>
        </p:spPr>
      </p:pic>
      <p:pic>
        <p:nvPicPr>
          <p:cNvPr id="2" name="Picture 1">
            <a:extLst>
              <a:ext uri="{FF2B5EF4-FFF2-40B4-BE49-F238E27FC236}">
                <a16:creationId xmlns:a16="http://schemas.microsoft.com/office/drawing/2014/main" id="{2902A524-3874-ABAC-D586-239BCEC93FE9}"/>
              </a:ext>
            </a:extLst>
          </p:cNvPr>
          <p:cNvPicPr>
            <a:picLocks noChangeAspect="1"/>
          </p:cNvPicPr>
          <p:nvPr/>
        </p:nvPicPr>
        <p:blipFill>
          <a:blip r:embed="rId6"/>
          <a:stretch>
            <a:fillRect/>
          </a:stretch>
        </p:blipFill>
        <p:spPr>
          <a:xfrm>
            <a:off x="177576" y="2915807"/>
            <a:ext cx="268247" cy="268247"/>
          </a:xfrm>
          <a:prstGeom prst="rect">
            <a:avLst/>
          </a:prstGeom>
        </p:spPr>
      </p:pic>
      <p:pic>
        <p:nvPicPr>
          <p:cNvPr id="4" name="Picture 3">
            <a:extLst>
              <a:ext uri="{FF2B5EF4-FFF2-40B4-BE49-F238E27FC236}">
                <a16:creationId xmlns:a16="http://schemas.microsoft.com/office/drawing/2014/main" id="{07A4AF54-763A-3F31-695A-86208E4F1B6A}"/>
              </a:ext>
            </a:extLst>
          </p:cNvPr>
          <p:cNvPicPr>
            <a:picLocks noChangeAspect="1"/>
          </p:cNvPicPr>
          <p:nvPr/>
        </p:nvPicPr>
        <p:blipFill>
          <a:blip r:embed="rId7"/>
          <a:stretch>
            <a:fillRect/>
          </a:stretch>
        </p:blipFill>
        <p:spPr>
          <a:xfrm>
            <a:off x="2771194" y="1949298"/>
            <a:ext cx="6274677" cy="786354"/>
          </a:xfrm>
          <a:prstGeom prst="rect">
            <a:avLst/>
          </a:prstGeom>
        </p:spPr>
      </p:pic>
      <p:pic>
        <p:nvPicPr>
          <p:cNvPr id="6" name="Picture 5">
            <a:extLst>
              <a:ext uri="{FF2B5EF4-FFF2-40B4-BE49-F238E27FC236}">
                <a16:creationId xmlns:a16="http://schemas.microsoft.com/office/drawing/2014/main" id="{3CBD32F7-0354-43F9-B5DF-36C7DEEEA03D}"/>
              </a:ext>
            </a:extLst>
          </p:cNvPr>
          <p:cNvPicPr>
            <a:picLocks noChangeAspect="1"/>
          </p:cNvPicPr>
          <p:nvPr/>
        </p:nvPicPr>
        <p:blipFill>
          <a:blip r:embed="rId8"/>
          <a:stretch>
            <a:fillRect/>
          </a:stretch>
        </p:blipFill>
        <p:spPr>
          <a:xfrm>
            <a:off x="2771194" y="2950837"/>
            <a:ext cx="3516778" cy="1879063"/>
          </a:xfrm>
          <a:prstGeom prst="rect">
            <a:avLst/>
          </a:prstGeom>
        </p:spPr>
      </p:pic>
    </p:spTree>
    <p:extLst>
      <p:ext uri="{BB962C8B-B14F-4D97-AF65-F5344CB8AC3E}">
        <p14:creationId xmlns:p14="http://schemas.microsoft.com/office/powerpoint/2010/main" val="26800266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0">
          <a:extLst>
            <a:ext uri="{FF2B5EF4-FFF2-40B4-BE49-F238E27FC236}">
              <a16:creationId xmlns:a16="http://schemas.microsoft.com/office/drawing/2014/main" id="{E9739674-DEC7-5A2E-C5A9-C9C51EFF6EDC}"/>
            </a:ext>
          </a:extLst>
        </p:cNvPr>
        <p:cNvGrpSpPr/>
        <p:nvPr/>
      </p:nvGrpSpPr>
      <p:grpSpPr>
        <a:xfrm>
          <a:off x="0" y="0"/>
          <a:ext cx="0" cy="0"/>
          <a:chOff x="0" y="0"/>
          <a:chExt cx="0" cy="0"/>
        </a:xfrm>
      </p:grpSpPr>
      <p:sp>
        <p:nvSpPr>
          <p:cNvPr id="98" name="Google Shape;98;p17">
            <a:extLst>
              <a:ext uri="{FF2B5EF4-FFF2-40B4-BE49-F238E27FC236}">
                <a16:creationId xmlns:a16="http://schemas.microsoft.com/office/drawing/2014/main" id="{870E5819-C751-6C26-9D3A-187D0D6CC586}"/>
              </a:ext>
            </a:extLst>
          </p:cNvPr>
          <p:cNvSpPr txBox="1">
            <a:spLocks noGrp="1"/>
          </p:cNvSpPr>
          <p:nvPr>
            <p:ph type="title"/>
          </p:nvPr>
        </p:nvSpPr>
        <p:spPr>
          <a:xfrm>
            <a:off x="-247279" y="337741"/>
            <a:ext cx="85206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SzPts val="891"/>
              <a:buNone/>
            </a:pPr>
            <a:r>
              <a:rPr lang="en-US" sz="1818" dirty="0">
                <a:solidFill>
                  <a:srgbClr val="004D4C"/>
                </a:solidFill>
                <a:latin typeface="PT Serif"/>
                <a:ea typeface="PT Serif"/>
                <a:cs typeface="PT Serif"/>
                <a:sym typeface="PT Serif"/>
              </a:rPr>
              <a:t>4000 Performance Measure Form – September 1 (2</a:t>
            </a:r>
            <a:r>
              <a:rPr lang="en-US" sz="1818" baseline="30000" dirty="0">
                <a:solidFill>
                  <a:srgbClr val="004D4C"/>
                </a:solidFill>
                <a:latin typeface="PT Serif"/>
                <a:ea typeface="PT Serif"/>
                <a:cs typeface="PT Serif"/>
                <a:sym typeface="PT Serif"/>
              </a:rPr>
              <a:t>nd</a:t>
            </a:r>
            <a:r>
              <a:rPr lang="en-US" sz="1818" dirty="0">
                <a:solidFill>
                  <a:srgbClr val="004D4C"/>
                </a:solidFill>
                <a:latin typeface="PT Serif"/>
                <a:ea typeface="PT Serif"/>
                <a:cs typeface="PT Serif"/>
                <a:sym typeface="PT Serif"/>
              </a:rPr>
              <a:t> in 2025)</a:t>
            </a:r>
            <a:endParaRPr sz="1818" dirty="0">
              <a:solidFill>
                <a:srgbClr val="004D4C"/>
              </a:solidFill>
              <a:latin typeface="PT Serif"/>
              <a:ea typeface="PT Serif"/>
              <a:cs typeface="PT Serif"/>
              <a:sym typeface="PT Serif"/>
            </a:endParaRPr>
          </a:p>
        </p:txBody>
      </p:sp>
      <p:sp>
        <p:nvSpPr>
          <p:cNvPr id="91" name="Google Shape;91;p17">
            <a:extLst>
              <a:ext uri="{FF2B5EF4-FFF2-40B4-BE49-F238E27FC236}">
                <a16:creationId xmlns:a16="http://schemas.microsoft.com/office/drawing/2014/main" id="{924B8AAA-8C7B-9EC1-9E98-6F154395766A}"/>
              </a:ext>
            </a:extLst>
          </p:cNvPr>
          <p:cNvSpPr txBox="1">
            <a:spLocks noGrp="1"/>
          </p:cNvSpPr>
          <p:nvPr>
            <p:ph type="body" idx="1"/>
          </p:nvPr>
        </p:nvSpPr>
        <p:spPr>
          <a:xfrm>
            <a:off x="159658" y="705427"/>
            <a:ext cx="4463857" cy="1661308"/>
          </a:xfrm>
          <a:prstGeom prst="rect">
            <a:avLst/>
          </a:prstGeom>
        </p:spPr>
        <p:txBody>
          <a:bodyPr spcFirstLastPara="1" wrap="square" lIns="91425" tIns="91425" rIns="91425" bIns="91425" anchor="t" anchorCtr="0">
            <a:noAutofit/>
          </a:bodyPr>
          <a:lstStyle/>
          <a:p>
            <a:pPr marL="342900" marR="0" lvl="0" indent="-342900" algn="l" defTabSz="914400" rtl="0" eaLnBrk="1" fontAlgn="auto" latinLnBrk="0" hangingPunct="1">
              <a:lnSpc>
                <a:spcPct val="100000"/>
              </a:lnSpc>
              <a:spcAft>
                <a:spcPts val="0"/>
              </a:spcAft>
              <a:buClr>
                <a:srgbClr val="D67A00"/>
              </a:buClr>
              <a:buSzPct val="100000"/>
              <a:buFont typeface="Wingdings" panose="05000000000000000000" pitchFamily="2" charset="2"/>
              <a:buChar char="v"/>
              <a:tabLst/>
              <a:defRPr/>
            </a:pPr>
            <a:r>
              <a:rPr lang="en-US" dirty="0">
                <a:solidFill>
                  <a:srgbClr val="004D4C"/>
                </a:solidFill>
                <a:latin typeface="Source Sans Pro"/>
                <a:ea typeface="Source Sans Pro"/>
                <a:cs typeface="Source Sans Pro"/>
                <a:sym typeface="Source Sans Pro"/>
              </a:rPr>
              <a:t>This form is used for the Appropriation Request Submission due in September</a:t>
            </a:r>
            <a:endParaRPr lang="en-US" sz="1200" dirty="0">
              <a:solidFill>
                <a:srgbClr val="004D4C"/>
              </a:solidFill>
              <a:latin typeface="Source Sans Pro"/>
              <a:ea typeface="Source Sans Pro"/>
              <a:cs typeface="Source Sans Pro"/>
              <a:sym typeface="Source Sans Pro"/>
            </a:endParaRPr>
          </a:p>
          <a:p>
            <a:pPr marL="800100" lvl="1" indent="-342900">
              <a:lnSpc>
                <a:spcPct val="100000"/>
              </a:lnSpc>
              <a:buClr>
                <a:srgbClr val="D67A00"/>
              </a:buClr>
              <a:buSzPct val="100000"/>
              <a:buFont typeface="Courier New" panose="02070309020205020404" pitchFamily="49" charset="0"/>
              <a:buChar char="o"/>
              <a:defRPr/>
            </a:pPr>
            <a:r>
              <a:rPr lang="en-US" dirty="0">
                <a:solidFill>
                  <a:srgbClr val="004D4C"/>
                </a:solidFill>
                <a:latin typeface="Source Sans Pro"/>
                <a:ea typeface="Source Sans Pro"/>
                <a:cs typeface="Source Sans Pro"/>
                <a:sym typeface="Source Sans Pro"/>
              </a:rPr>
              <a:t>Once in the 4400 form, you’ll have several fields to complete</a:t>
            </a:r>
          </a:p>
          <a:p>
            <a:pPr marL="1257300" lvl="2" indent="-342900">
              <a:lnSpc>
                <a:spcPct val="100000"/>
              </a:lnSpc>
              <a:buClr>
                <a:srgbClr val="D67A00"/>
              </a:buClr>
              <a:buSzPct val="100000"/>
              <a:buFont typeface="Courier New" panose="02070309020205020404" pitchFamily="49" charset="0"/>
              <a:buChar char="o"/>
              <a:defRPr/>
            </a:pPr>
            <a:r>
              <a:rPr lang="en-US" dirty="0">
                <a:solidFill>
                  <a:srgbClr val="004D4C"/>
                </a:solidFill>
                <a:latin typeface="Source Sans Pro"/>
                <a:ea typeface="Source Sans Pro"/>
                <a:cs typeface="Source Sans Pro"/>
                <a:sym typeface="Source Sans Pro"/>
              </a:rPr>
              <a:t>Actuals</a:t>
            </a:r>
          </a:p>
          <a:p>
            <a:pPr marL="1257300" lvl="2" indent="-342900">
              <a:lnSpc>
                <a:spcPct val="100000"/>
              </a:lnSpc>
              <a:buClr>
                <a:srgbClr val="D67A00"/>
              </a:buClr>
              <a:buSzPct val="100000"/>
              <a:buFont typeface="Courier New" panose="02070309020205020404" pitchFamily="49" charset="0"/>
              <a:buChar char="o"/>
              <a:defRPr/>
            </a:pPr>
            <a:r>
              <a:rPr lang="en-US" dirty="0">
                <a:solidFill>
                  <a:srgbClr val="004D4C"/>
                </a:solidFill>
                <a:latin typeface="Source Sans Pro"/>
                <a:ea typeface="Source Sans Pro"/>
                <a:cs typeface="Source Sans Pro"/>
                <a:sym typeface="Source Sans Pro"/>
              </a:rPr>
              <a:t>Target</a:t>
            </a:r>
          </a:p>
          <a:p>
            <a:pPr marL="1257300" lvl="2" indent="-342900">
              <a:lnSpc>
                <a:spcPct val="100000"/>
              </a:lnSpc>
              <a:buClr>
                <a:srgbClr val="D67A00"/>
              </a:buClr>
              <a:buSzPct val="100000"/>
              <a:buFont typeface="Courier New" panose="02070309020205020404" pitchFamily="49" charset="0"/>
              <a:buChar char="o"/>
              <a:defRPr/>
            </a:pPr>
            <a:r>
              <a:rPr lang="en-US" dirty="0">
                <a:solidFill>
                  <a:srgbClr val="004D4C"/>
                </a:solidFill>
                <a:latin typeface="Source Sans Pro"/>
                <a:ea typeface="Source Sans Pro"/>
                <a:cs typeface="Source Sans Pro"/>
                <a:sym typeface="Source Sans Pro"/>
              </a:rPr>
              <a:t>Year-End Narrative</a:t>
            </a:r>
          </a:p>
          <a:p>
            <a:pPr marL="1257300" lvl="2" indent="-342900">
              <a:lnSpc>
                <a:spcPct val="100000"/>
              </a:lnSpc>
              <a:buClr>
                <a:srgbClr val="D67A00"/>
              </a:buClr>
              <a:buSzPct val="100000"/>
              <a:buFont typeface="Courier New" panose="02070309020205020404" pitchFamily="49" charset="0"/>
              <a:buChar char="o"/>
              <a:defRPr/>
            </a:pPr>
            <a:r>
              <a:rPr lang="en-US" dirty="0">
                <a:solidFill>
                  <a:srgbClr val="004D4C"/>
                </a:solidFill>
                <a:latin typeface="Source Sans Pro"/>
                <a:ea typeface="Source Sans Pro"/>
                <a:cs typeface="Source Sans Pro"/>
                <a:sym typeface="Source Sans Pro"/>
              </a:rPr>
              <a:t>How Addressing Measure Performance</a:t>
            </a:r>
          </a:p>
        </p:txBody>
      </p:sp>
      <p:pic>
        <p:nvPicPr>
          <p:cNvPr id="92" name="Google Shape;92;p17">
            <a:extLst>
              <a:ext uri="{FF2B5EF4-FFF2-40B4-BE49-F238E27FC236}">
                <a16:creationId xmlns:a16="http://schemas.microsoft.com/office/drawing/2014/main" id="{DE6807DE-67D6-C026-5ABD-EC3093B0875F}"/>
              </a:ext>
            </a:extLst>
          </p:cNvPr>
          <p:cNvPicPr preferRelativeResize="0"/>
          <p:nvPr/>
        </p:nvPicPr>
        <p:blipFill>
          <a:blip r:embed="rId3">
            <a:alphaModFix/>
          </a:blip>
          <a:stretch>
            <a:fillRect/>
          </a:stretch>
        </p:blipFill>
        <p:spPr>
          <a:xfrm>
            <a:off x="7030780" y="4684529"/>
            <a:ext cx="1977774" cy="397000"/>
          </a:xfrm>
          <a:prstGeom prst="rect">
            <a:avLst/>
          </a:prstGeom>
          <a:noFill/>
          <a:ln>
            <a:noFill/>
          </a:ln>
        </p:spPr>
      </p:pic>
      <p:cxnSp>
        <p:nvCxnSpPr>
          <p:cNvPr id="94" name="Google Shape;94;p17">
            <a:extLst>
              <a:ext uri="{FF2B5EF4-FFF2-40B4-BE49-F238E27FC236}">
                <a16:creationId xmlns:a16="http://schemas.microsoft.com/office/drawing/2014/main" id="{9267E544-B4A4-4DF3-7827-5727ACEE16DC}"/>
              </a:ext>
            </a:extLst>
          </p:cNvPr>
          <p:cNvCxnSpPr/>
          <p:nvPr/>
        </p:nvCxnSpPr>
        <p:spPr>
          <a:xfrm>
            <a:off x="398729" y="4883029"/>
            <a:ext cx="6386700" cy="0"/>
          </a:xfrm>
          <a:prstGeom prst="straightConnector1">
            <a:avLst/>
          </a:prstGeom>
          <a:noFill/>
          <a:ln w="38100" cap="flat" cmpd="sng">
            <a:solidFill>
              <a:srgbClr val="004D4C"/>
            </a:solidFill>
            <a:prstDash val="solid"/>
            <a:round/>
            <a:headEnd type="none" w="med" len="med"/>
            <a:tailEnd type="none" w="med" len="med"/>
          </a:ln>
        </p:spPr>
      </p:cxnSp>
      <p:pic>
        <p:nvPicPr>
          <p:cNvPr id="99" name="Google Shape;99;p17">
            <a:extLst>
              <a:ext uri="{FF2B5EF4-FFF2-40B4-BE49-F238E27FC236}">
                <a16:creationId xmlns:a16="http://schemas.microsoft.com/office/drawing/2014/main" id="{9D06082B-4794-EEDC-6A27-04AFF54589B4}"/>
              </a:ext>
            </a:extLst>
          </p:cNvPr>
          <p:cNvPicPr preferRelativeResize="0"/>
          <p:nvPr/>
        </p:nvPicPr>
        <p:blipFill rotWithShape="1">
          <a:blip r:embed="rId4">
            <a:alphaModFix/>
          </a:blip>
          <a:srcRect l="53471" t="-1650" b="1649"/>
          <a:stretch/>
        </p:blipFill>
        <p:spPr>
          <a:xfrm rot="10800000">
            <a:off x="8189125" y="445025"/>
            <a:ext cx="957400" cy="260400"/>
          </a:xfrm>
          <a:prstGeom prst="rect">
            <a:avLst/>
          </a:prstGeom>
          <a:noFill/>
          <a:ln>
            <a:noFill/>
          </a:ln>
        </p:spPr>
      </p:pic>
      <p:pic>
        <p:nvPicPr>
          <p:cNvPr id="4" name="Picture 3">
            <a:extLst>
              <a:ext uri="{FF2B5EF4-FFF2-40B4-BE49-F238E27FC236}">
                <a16:creationId xmlns:a16="http://schemas.microsoft.com/office/drawing/2014/main" id="{A22EE13F-0D51-9CBF-141C-398685060599}"/>
              </a:ext>
            </a:extLst>
          </p:cNvPr>
          <p:cNvPicPr>
            <a:picLocks noChangeAspect="1"/>
          </p:cNvPicPr>
          <p:nvPr/>
        </p:nvPicPr>
        <p:blipFill>
          <a:blip r:embed="rId5"/>
          <a:stretch>
            <a:fillRect/>
          </a:stretch>
        </p:blipFill>
        <p:spPr>
          <a:xfrm>
            <a:off x="932417" y="2345876"/>
            <a:ext cx="7279165" cy="2338653"/>
          </a:xfrm>
          <a:prstGeom prst="rect">
            <a:avLst/>
          </a:prstGeom>
        </p:spPr>
      </p:pic>
      <p:sp>
        <p:nvSpPr>
          <p:cNvPr id="5" name="TextBox 4">
            <a:extLst>
              <a:ext uri="{FF2B5EF4-FFF2-40B4-BE49-F238E27FC236}">
                <a16:creationId xmlns:a16="http://schemas.microsoft.com/office/drawing/2014/main" id="{536828BE-B3C0-7A36-0398-33895C655BF6}"/>
              </a:ext>
            </a:extLst>
          </p:cNvPr>
          <p:cNvSpPr txBox="1"/>
          <p:nvPr/>
        </p:nvSpPr>
        <p:spPr>
          <a:xfrm>
            <a:off x="4571999" y="785875"/>
            <a:ext cx="4264644" cy="1500411"/>
          </a:xfrm>
          <a:prstGeom prst="rect">
            <a:avLst/>
          </a:prstGeom>
          <a:noFill/>
        </p:spPr>
        <p:txBody>
          <a:bodyPr wrap="square" rtlCol="0">
            <a:spAutoFit/>
          </a:bodyPr>
          <a:lstStyle/>
          <a:p>
            <a:pPr marL="342900" indent="-342900">
              <a:spcBef>
                <a:spcPts val="300"/>
              </a:spcBef>
              <a:buClr>
                <a:srgbClr val="D67A00"/>
              </a:buClr>
              <a:buSzPct val="100000"/>
              <a:buFont typeface="Wingdings" panose="05000000000000000000" pitchFamily="2" charset="2"/>
              <a:buChar char="v"/>
              <a:defRPr/>
            </a:pPr>
            <a:r>
              <a:rPr lang="en-US" sz="1200" dirty="0">
                <a:solidFill>
                  <a:srgbClr val="004D4C"/>
                </a:solidFill>
                <a:latin typeface="Source Sans Pro"/>
                <a:ea typeface="Source Sans Pro"/>
                <a:cs typeface="Source Sans Pro"/>
                <a:sym typeface="Source Sans Pro"/>
              </a:rPr>
              <a:t>It is important to complete the Year-End Narrative and How Addressing Measure Performance fields</a:t>
            </a:r>
          </a:p>
          <a:p>
            <a:pPr marL="342900" marR="0" lvl="0" indent="-342900" algn="l" defTabSz="914400" rtl="0" eaLnBrk="1" fontAlgn="auto" latinLnBrk="0" hangingPunct="1">
              <a:lnSpc>
                <a:spcPct val="100000"/>
              </a:lnSpc>
              <a:spcBef>
                <a:spcPts val="300"/>
              </a:spcBef>
              <a:spcAft>
                <a:spcPts val="0"/>
              </a:spcAft>
              <a:buClr>
                <a:srgbClr val="D67A00"/>
              </a:buClr>
              <a:buSzPct val="100000"/>
              <a:buFont typeface="Wingdings" panose="05000000000000000000" pitchFamily="2" charset="2"/>
              <a:buChar char="v"/>
              <a:tabLst/>
              <a:defRPr/>
            </a:pPr>
            <a:r>
              <a:rPr kumimoji="0" lang="en-US" sz="1200" b="0" i="0" u="none" strike="noStrike" kern="0" cap="none" spc="0" normalizeH="0" baseline="0" noProof="0" dirty="0">
                <a:ln>
                  <a:noFill/>
                </a:ln>
                <a:solidFill>
                  <a:srgbClr val="004D4C"/>
                </a:solidFill>
                <a:effectLst/>
                <a:uLnTx/>
                <a:uFillTx/>
                <a:latin typeface="Source Sans Pro"/>
                <a:ea typeface="Source Sans Pro"/>
                <a:cs typeface="Source Sans Pro"/>
                <a:sym typeface="Source Sans Pro"/>
              </a:rPr>
              <a:t>If the measure is </a:t>
            </a:r>
            <a:r>
              <a:rPr kumimoji="0" lang="en-US" sz="1200" b="1" i="0" u="none" strike="noStrike" kern="0" cap="none" spc="0" normalizeH="0" baseline="0" noProof="0" dirty="0">
                <a:ln>
                  <a:noFill/>
                </a:ln>
                <a:solidFill>
                  <a:srgbClr val="004D4C"/>
                </a:solidFill>
                <a:effectLst/>
                <a:uLnTx/>
                <a:uFillTx/>
                <a:latin typeface="Source Sans Pro"/>
                <a:ea typeface="Source Sans Pro"/>
                <a:cs typeface="Source Sans Pro"/>
                <a:sym typeface="Source Sans Pro"/>
              </a:rPr>
              <a:t>new for FY27 </a:t>
            </a:r>
            <a:r>
              <a:rPr kumimoji="0" lang="en-US" sz="1200" b="0" i="0" u="none" strike="noStrike" kern="0" cap="none" spc="0" normalizeH="0" baseline="0" noProof="0" dirty="0">
                <a:ln>
                  <a:noFill/>
                </a:ln>
                <a:solidFill>
                  <a:srgbClr val="004D4C"/>
                </a:solidFill>
                <a:effectLst/>
                <a:uLnTx/>
                <a:uFillTx/>
                <a:latin typeface="Source Sans Pro"/>
                <a:ea typeface="Source Sans Pro"/>
                <a:cs typeface="Source Sans Pro"/>
                <a:sym typeface="Source Sans Pro"/>
              </a:rPr>
              <a:t>type in </a:t>
            </a:r>
            <a:r>
              <a:rPr kumimoji="0" lang="en-US" sz="1200" b="1" i="0" u="none" strike="noStrike" kern="0" cap="none" spc="0" normalizeH="0" baseline="0" noProof="0" dirty="0">
                <a:ln>
                  <a:noFill/>
                </a:ln>
                <a:solidFill>
                  <a:srgbClr val="004D4C"/>
                </a:solidFill>
                <a:effectLst/>
                <a:uLnTx/>
                <a:uFillTx/>
                <a:latin typeface="Source Sans Pro"/>
                <a:ea typeface="Source Sans Pro"/>
                <a:cs typeface="Source Sans Pro"/>
                <a:sym typeface="Source Sans Pro"/>
              </a:rPr>
              <a:t>999999.1 </a:t>
            </a:r>
            <a:r>
              <a:rPr lang="en-US" sz="1200" dirty="0">
                <a:solidFill>
                  <a:srgbClr val="004D4C"/>
                </a:solidFill>
                <a:latin typeface="Source Sans Pro"/>
                <a:ea typeface="Source Sans Pro"/>
                <a:cs typeface="Source Sans Pro"/>
                <a:sym typeface="Source Sans Pro"/>
              </a:rPr>
              <a:t>in the </a:t>
            </a:r>
            <a:r>
              <a:rPr lang="en-US" sz="1200" b="1" dirty="0">
                <a:solidFill>
                  <a:srgbClr val="004D4C"/>
                </a:solidFill>
                <a:latin typeface="Source Sans Pro"/>
                <a:ea typeface="Source Sans Pro"/>
                <a:cs typeface="Source Sans Pro"/>
                <a:sym typeface="Source Sans Pro"/>
              </a:rPr>
              <a:t>Actuals</a:t>
            </a:r>
            <a:r>
              <a:rPr lang="en-US" sz="1200" dirty="0">
                <a:solidFill>
                  <a:srgbClr val="004D4C"/>
                </a:solidFill>
                <a:latin typeface="Source Sans Pro"/>
                <a:ea typeface="Source Sans Pro"/>
                <a:cs typeface="Source Sans Pro"/>
                <a:sym typeface="Source Sans Pro"/>
              </a:rPr>
              <a:t> column</a:t>
            </a:r>
            <a:endParaRPr kumimoji="0" lang="en-US" sz="1200" b="1" i="0" u="none" strike="noStrike" kern="0" cap="none" spc="0" normalizeH="0" baseline="0" noProof="0" dirty="0">
              <a:ln>
                <a:noFill/>
              </a:ln>
              <a:solidFill>
                <a:srgbClr val="004D4C"/>
              </a:solidFill>
              <a:effectLst/>
              <a:uLnTx/>
              <a:uFillTx/>
              <a:latin typeface="Source Sans Pro"/>
              <a:ea typeface="Source Sans Pro"/>
              <a:cs typeface="Source Sans Pro"/>
              <a:sym typeface="Source Sans Pro"/>
            </a:endParaRPr>
          </a:p>
          <a:p>
            <a:pPr marL="342900" marR="0" lvl="0" indent="-342900" algn="l" defTabSz="914400" rtl="0" eaLnBrk="1" fontAlgn="auto" latinLnBrk="0" hangingPunct="1">
              <a:lnSpc>
                <a:spcPct val="100000"/>
              </a:lnSpc>
              <a:spcBef>
                <a:spcPts val="300"/>
              </a:spcBef>
              <a:spcAft>
                <a:spcPts val="0"/>
              </a:spcAft>
              <a:buClr>
                <a:srgbClr val="D67A00"/>
              </a:buClr>
              <a:buSzPct val="100000"/>
              <a:buFont typeface="Wingdings" panose="05000000000000000000" pitchFamily="2" charset="2"/>
              <a:buChar char="v"/>
              <a:tabLst/>
              <a:defRPr/>
            </a:pPr>
            <a:r>
              <a:rPr kumimoji="0" lang="en-US" sz="1200" b="0" i="0" u="none" strike="noStrike" kern="0" cap="none" spc="0" normalizeH="0" baseline="0" noProof="0" dirty="0">
                <a:ln>
                  <a:noFill/>
                </a:ln>
                <a:solidFill>
                  <a:srgbClr val="004D4C"/>
                </a:solidFill>
                <a:effectLst/>
                <a:uLnTx/>
                <a:uFillTx/>
                <a:latin typeface="Source Sans Pro"/>
                <a:ea typeface="Source Sans Pro"/>
                <a:cs typeface="Source Sans Pro"/>
                <a:sym typeface="Source Sans Pro"/>
              </a:rPr>
              <a:t>If the measure is </a:t>
            </a:r>
            <a:r>
              <a:rPr kumimoji="0" lang="en-US" sz="1200" b="1" i="0" u="none" strike="noStrike" kern="0" cap="none" spc="0" normalizeH="0" baseline="0" noProof="0" dirty="0">
                <a:ln>
                  <a:noFill/>
                </a:ln>
                <a:solidFill>
                  <a:srgbClr val="004D4C"/>
                </a:solidFill>
                <a:effectLst/>
                <a:uLnTx/>
                <a:uFillTx/>
                <a:latin typeface="Source Sans Pro"/>
                <a:ea typeface="Source Sans Pro"/>
                <a:cs typeface="Source Sans Pro"/>
                <a:sym typeface="Source Sans Pro"/>
              </a:rPr>
              <a:t>deactivated for FY27 enter 999999.4 </a:t>
            </a:r>
            <a:r>
              <a:rPr kumimoji="0" lang="en-US" sz="1200" u="none" strike="noStrike" kern="0" cap="none" spc="0" normalizeH="0" baseline="0" noProof="0" dirty="0">
                <a:ln>
                  <a:noFill/>
                </a:ln>
                <a:solidFill>
                  <a:srgbClr val="004D4C"/>
                </a:solidFill>
                <a:effectLst/>
                <a:uLnTx/>
                <a:uFillTx/>
                <a:latin typeface="Source Sans Pro"/>
                <a:ea typeface="Source Sans Pro"/>
                <a:cs typeface="Source Sans Pro"/>
                <a:sym typeface="Source Sans Pro"/>
              </a:rPr>
              <a:t>in the </a:t>
            </a:r>
            <a:r>
              <a:rPr kumimoji="0" lang="en-US" sz="1200" b="1" u="none" strike="noStrike" kern="0" cap="none" spc="0" normalizeH="0" baseline="0" noProof="0" dirty="0">
                <a:ln>
                  <a:noFill/>
                </a:ln>
                <a:solidFill>
                  <a:srgbClr val="004D4C"/>
                </a:solidFill>
                <a:effectLst/>
                <a:uLnTx/>
                <a:uFillTx/>
                <a:latin typeface="Source Sans Pro"/>
                <a:ea typeface="Source Sans Pro"/>
                <a:cs typeface="Source Sans Pro"/>
                <a:sym typeface="Source Sans Pro"/>
              </a:rPr>
              <a:t>Target</a:t>
            </a:r>
            <a:r>
              <a:rPr kumimoji="0" lang="en-US" sz="1200" u="none" strike="noStrike" kern="0" cap="none" spc="0" normalizeH="0" baseline="0" noProof="0" dirty="0">
                <a:ln>
                  <a:noFill/>
                </a:ln>
                <a:solidFill>
                  <a:srgbClr val="004D4C"/>
                </a:solidFill>
                <a:effectLst/>
                <a:uLnTx/>
                <a:uFillTx/>
                <a:latin typeface="Source Sans Pro"/>
                <a:ea typeface="Source Sans Pro"/>
                <a:cs typeface="Source Sans Pro"/>
                <a:sym typeface="Source Sans Pro"/>
              </a:rPr>
              <a:t> column</a:t>
            </a:r>
            <a:endParaRPr kumimoji="0" lang="en-US" sz="1200" b="1" i="0" u="none" strike="noStrike" kern="0" cap="none" spc="0" normalizeH="0" baseline="0" noProof="0" dirty="0">
              <a:ln>
                <a:noFill/>
              </a:ln>
              <a:solidFill>
                <a:srgbClr val="004D4C"/>
              </a:solidFill>
              <a:effectLst/>
              <a:uLnTx/>
              <a:uFillTx/>
              <a:latin typeface="Source Sans Pro"/>
              <a:ea typeface="Source Sans Pro"/>
              <a:cs typeface="Source Sans Pro"/>
              <a:sym typeface="Source Sans Pro"/>
            </a:endParaRPr>
          </a:p>
          <a:p>
            <a:pPr marL="342900" marR="0" lvl="0" indent="-342900" algn="l" defTabSz="914400" rtl="0" eaLnBrk="1" fontAlgn="auto" latinLnBrk="0" hangingPunct="1">
              <a:lnSpc>
                <a:spcPct val="100000"/>
              </a:lnSpc>
              <a:spcBef>
                <a:spcPts val="300"/>
              </a:spcBef>
              <a:spcAft>
                <a:spcPts val="0"/>
              </a:spcAft>
              <a:buClr>
                <a:srgbClr val="D67A00"/>
              </a:buClr>
              <a:buSzPct val="100000"/>
              <a:buFont typeface="Wingdings" panose="05000000000000000000" pitchFamily="2" charset="2"/>
              <a:buChar char="v"/>
              <a:tabLst/>
              <a:defRPr/>
            </a:pPr>
            <a:r>
              <a:rPr kumimoji="0" lang="en-US" sz="1200" b="0" i="0" u="none" strike="noStrike" kern="0" cap="none" spc="0" normalizeH="0" baseline="0" noProof="0" dirty="0">
                <a:ln>
                  <a:noFill/>
                </a:ln>
                <a:solidFill>
                  <a:srgbClr val="004D4C"/>
                </a:solidFill>
                <a:effectLst/>
                <a:uLnTx/>
                <a:uFillTx/>
                <a:latin typeface="Source Sans Pro"/>
                <a:ea typeface="Source Sans Pro"/>
                <a:cs typeface="Source Sans Pro"/>
                <a:sym typeface="Source Sans Pro"/>
              </a:rPr>
              <a:t>If the measure is an </a:t>
            </a:r>
            <a:r>
              <a:rPr kumimoji="0" lang="en-US" sz="1200" b="1" i="0" u="none" strike="noStrike" kern="0" cap="none" spc="0" normalizeH="0" baseline="0" noProof="0" dirty="0">
                <a:ln>
                  <a:noFill/>
                </a:ln>
                <a:solidFill>
                  <a:srgbClr val="004D4C"/>
                </a:solidFill>
                <a:effectLst/>
                <a:uLnTx/>
                <a:uFillTx/>
                <a:latin typeface="Source Sans Pro"/>
                <a:ea typeface="Source Sans Pro"/>
                <a:cs typeface="Source Sans Pro"/>
                <a:sym typeface="Source Sans Pro"/>
              </a:rPr>
              <a:t>explanatory measure </a:t>
            </a:r>
            <a:r>
              <a:rPr kumimoji="0" lang="en-US" sz="1200" b="0" i="0" u="none" strike="noStrike" kern="0" cap="none" spc="0" normalizeH="0" baseline="0" noProof="0" dirty="0">
                <a:ln>
                  <a:noFill/>
                </a:ln>
                <a:solidFill>
                  <a:srgbClr val="004D4C"/>
                </a:solidFill>
                <a:effectLst/>
                <a:uLnTx/>
                <a:uFillTx/>
                <a:latin typeface="Source Sans Pro"/>
                <a:ea typeface="Source Sans Pro"/>
                <a:cs typeface="Source Sans Pro"/>
                <a:sym typeface="Source Sans Pro"/>
              </a:rPr>
              <a:t>enter </a:t>
            </a:r>
            <a:r>
              <a:rPr kumimoji="0" lang="en-US" sz="1200" b="1" i="0" u="none" strike="noStrike" kern="0" cap="none" spc="0" normalizeH="0" baseline="0" noProof="0" dirty="0">
                <a:ln>
                  <a:noFill/>
                </a:ln>
                <a:solidFill>
                  <a:srgbClr val="004D4C"/>
                </a:solidFill>
                <a:effectLst/>
                <a:uLnTx/>
                <a:uFillTx/>
                <a:latin typeface="Source Sans Pro"/>
                <a:ea typeface="Source Sans Pro"/>
                <a:cs typeface="Source Sans Pro"/>
                <a:sym typeface="Source Sans Pro"/>
              </a:rPr>
              <a:t>999999.2</a:t>
            </a:r>
          </a:p>
        </p:txBody>
      </p:sp>
    </p:spTree>
    <p:extLst>
      <p:ext uri="{BB962C8B-B14F-4D97-AF65-F5344CB8AC3E}">
        <p14:creationId xmlns:p14="http://schemas.microsoft.com/office/powerpoint/2010/main" val="3853979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1">
          <a:extLst>
            <a:ext uri="{FF2B5EF4-FFF2-40B4-BE49-F238E27FC236}">
              <a16:creationId xmlns:a16="http://schemas.microsoft.com/office/drawing/2014/main" id="{92BC6928-66DC-7C4C-319A-E8042C22A35F}"/>
            </a:ext>
          </a:extLst>
        </p:cNvPr>
        <p:cNvGrpSpPr/>
        <p:nvPr/>
      </p:nvGrpSpPr>
      <p:grpSpPr>
        <a:xfrm>
          <a:off x="0" y="0"/>
          <a:ext cx="0" cy="0"/>
          <a:chOff x="0" y="0"/>
          <a:chExt cx="0" cy="0"/>
        </a:xfrm>
      </p:grpSpPr>
      <p:sp>
        <p:nvSpPr>
          <p:cNvPr id="72" name="Google Shape;72;p15">
            <a:extLst>
              <a:ext uri="{FF2B5EF4-FFF2-40B4-BE49-F238E27FC236}">
                <a16:creationId xmlns:a16="http://schemas.microsoft.com/office/drawing/2014/main" id="{4E610641-EEB9-671C-2A76-37C77E2C604E}"/>
              </a:ext>
            </a:extLst>
          </p:cNvPr>
          <p:cNvSpPr txBox="1">
            <a:spLocks noGrp="1"/>
          </p:cNvSpPr>
          <p:nvPr>
            <p:ph type="body" idx="1"/>
          </p:nvPr>
        </p:nvSpPr>
        <p:spPr>
          <a:xfrm>
            <a:off x="357325" y="363306"/>
            <a:ext cx="8520600" cy="605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buSzPts val="852"/>
              <a:buNone/>
            </a:pPr>
            <a:r>
              <a:rPr lang="en" sz="3500" b="1" dirty="0">
                <a:solidFill>
                  <a:srgbClr val="004D4C"/>
                </a:solidFill>
                <a:latin typeface="Source Sans Pro"/>
                <a:ea typeface="Source Sans Pro"/>
                <a:cs typeface="Source Sans Pro"/>
                <a:sym typeface="Source Sans Pro"/>
              </a:rPr>
              <a:t>BFM Performance Measure Reports</a:t>
            </a:r>
          </a:p>
          <a:p>
            <a:pPr marL="0" lvl="0" indent="0" algn="l" rtl="0">
              <a:lnSpc>
                <a:spcPct val="100000"/>
              </a:lnSpc>
              <a:spcBef>
                <a:spcPts val="0"/>
              </a:spcBef>
              <a:buSzPts val="852"/>
              <a:buNone/>
            </a:pPr>
            <a:endParaRPr sz="3500" b="1" dirty="0">
              <a:solidFill>
                <a:srgbClr val="004D4C"/>
              </a:solidFill>
              <a:latin typeface="Source Sans Pro"/>
              <a:ea typeface="Source Sans Pro"/>
              <a:cs typeface="Source Sans Pro"/>
              <a:sym typeface="Source Sans Pro"/>
            </a:endParaRPr>
          </a:p>
        </p:txBody>
      </p:sp>
      <p:pic>
        <p:nvPicPr>
          <p:cNvPr id="73" name="Google Shape;73;p15">
            <a:extLst>
              <a:ext uri="{FF2B5EF4-FFF2-40B4-BE49-F238E27FC236}">
                <a16:creationId xmlns:a16="http://schemas.microsoft.com/office/drawing/2014/main" id="{69F0B230-0E4D-D06F-8D89-9ACFF557F4F7}"/>
              </a:ext>
            </a:extLst>
          </p:cNvPr>
          <p:cNvPicPr preferRelativeResize="0"/>
          <p:nvPr/>
        </p:nvPicPr>
        <p:blipFill>
          <a:blip r:embed="rId3">
            <a:alphaModFix/>
          </a:blip>
          <a:stretch>
            <a:fillRect/>
          </a:stretch>
        </p:blipFill>
        <p:spPr>
          <a:xfrm>
            <a:off x="357325" y="4478523"/>
            <a:ext cx="1977774" cy="397000"/>
          </a:xfrm>
          <a:prstGeom prst="rect">
            <a:avLst/>
          </a:prstGeom>
          <a:noFill/>
          <a:ln>
            <a:noFill/>
          </a:ln>
        </p:spPr>
      </p:pic>
      <p:cxnSp>
        <p:nvCxnSpPr>
          <p:cNvPr id="75" name="Google Shape;75;p15">
            <a:extLst>
              <a:ext uri="{FF2B5EF4-FFF2-40B4-BE49-F238E27FC236}">
                <a16:creationId xmlns:a16="http://schemas.microsoft.com/office/drawing/2014/main" id="{172770F7-66CC-29D1-6708-6A3CD1DBE620}"/>
              </a:ext>
            </a:extLst>
          </p:cNvPr>
          <p:cNvCxnSpPr/>
          <p:nvPr/>
        </p:nvCxnSpPr>
        <p:spPr>
          <a:xfrm>
            <a:off x="2725725" y="4829900"/>
            <a:ext cx="6418200" cy="0"/>
          </a:xfrm>
          <a:prstGeom prst="straightConnector1">
            <a:avLst/>
          </a:prstGeom>
          <a:noFill/>
          <a:ln w="38100" cap="flat" cmpd="sng">
            <a:solidFill>
              <a:srgbClr val="DE8B26"/>
            </a:solidFill>
            <a:prstDash val="solid"/>
            <a:round/>
            <a:headEnd type="none" w="med" len="med"/>
            <a:tailEnd type="none" w="med" len="med"/>
          </a:ln>
        </p:spPr>
      </p:cxnSp>
      <p:pic>
        <p:nvPicPr>
          <p:cNvPr id="76" name="Google Shape;76;p15">
            <a:extLst>
              <a:ext uri="{FF2B5EF4-FFF2-40B4-BE49-F238E27FC236}">
                <a16:creationId xmlns:a16="http://schemas.microsoft.com/office/drawing/2014/main" id="{CC4F78C0-E40D-EEE2-43CC-1BB49FDDD0D1}"/>
              </a:ext>
            </a:extLst>
          </p:cNvPr>
          <p:cNvPicPr preferRelativeResize="0"/>
          <p:nvPr/>
        </p:nvPicPr>
        <p:blipFill>
          <a:blip r:embed="rId4">
            <a:alphaModFix/>
          </a:blip>
          <a:stretch>
            <a:fillRect/>
          </a:stretch>
        </p:blipFill>
        <p:spPr>
          <a:xfrm rot="5400000">
            <a:off x="7716062" y="3398737"/>
            <a:ext cx="1473400" cy="1388925"/>
          </a:xfrm>
          <a:prstGeom prst="rect">
            <a:avLst/>
          </a:prstGeom>
          <a:noFill/>
          <a:ln>
            <a:noFill/>
          </a:ln>
        </p:spPr>
      </p:pic>
      <p:sp>
        <p:nvSpPr>
          <p:cNvPr id="5" name="TextBox 4">
            <a:extLst>
              <a:ext uri="{FF2B5EF4-FFF2-40B4-BE49-F238E27FC236}">
                <a16:creationId xmlns:a16="http://schemas.microsoft.com/office/drawing/2014/main" id="{CA905E71-BD50-9218-2A6A-C45DA4DB3871}"/>
              </a:ext>
            </a:extLst>
          </p:cNvPr>
          <p:cNvSpPr txBox="1"/>
          <p:nvPr/>
        </p:nvSpPr>
        <p:spPr>
          <a:xfrm>
            <a:off x="357326" y="2144332"/>
            <a:ext cx="7400974" cy="2000548"/>
          </a:xfrm>
          <a:prstGeom prst="rect">
            <a:avLst/>
          </a:prstGeom>
          <a:noFill/>
        </p:spPr>
        <p:txBody>
          <a:bodyPr wrap="square" rtlCol="0">
            <a:spAutoFit/>
          </a:bodyPr>
          <a:lstStyle/>
          <a:p>
            <a:pPr marL="285750" indent="-285750">
              <a:spcAft>
                <a:spcPts val="1200"/>
              </a:spcAft>
              <a:buClr>
                <a:srgbClr val="004D4C"/>
              </a:buClr>
              <a:buFont typeface="Arial" panose="020B0604020202020204" pitchFamily="34" charset="0"/>
              <a:buChar char="•"/>
            </a:pPr>
            <a:r>
              <a:rPr lang="en-US" dirty="0">
                <a:solidFill>
                  <a:srgbClr val="004D4C"/>
                </a:solidFill>
              </a:rPr>
              <a:t>Annual Performance Report</a:t>
            </a:r>
          </a:p>
          <a:p>
            <a:pPr marL="285750" indent="-285750">
              <a:spcAft>
                <a:spcPts val="1200"/>
              </a:spcAft>
              <a:buClr>
                <a:srgbClr val="004D4C"/>
              </a:buClr>
              <a:buFont typeface="Arial" panose="020B0604020202020204" pitchFamily="34" charset="0"/>
              <a:buChar char="•"/>
            </a:pPr>
            <a:r>
              <a:rPr lang="en-US" dirty="0">
                <a:solidFill>
                  <a:srgbClr val="004D4C"/>
                </a:solidFill>
              </a:rPr>
              <a:t>Full Program and Measure Report</a:t>
            </a:r>
          </a:p>
          <a:p>
            <a:pPr marL="285750" indent="-285750">
              <a:spcAft>
                <a:spcPts val="1200"/>
              </a:spcAft>
              <a:buClr>
                <a:srgbClr val="004D4C"/>
              </a:buClr>
              <a:buFont typeface="Arial" panose="020B0604020202020204" pitchFamily="34" charset="0"/>
              <a:buChar char="•"/>
            </a:pPr>
            <a:r>
              <a:rPr lang="en-US" dirty="0">
                <a:solidFill>
                  <a:srgbClr val="004D4C"/>
                </a:solidFill>
              </a:rPr>
              <a:t>Performance Measure Table 2 Summary</a:t>
            </a:r>
          </a:p>
          <a:p>
            <a:pPr marL="285750" indent="-285750">
              <a:spcAft>
                <a:spcPts val="1200"/>
              </a:spcAft>
              <a:buClr>
                <a:srgbClr val="004D4C"/>
              </a:buClr>
              <a:buFont typeface="Arial" panose="020B0604020202020204" pitchFamily="34" charset="0"/>
              <a:buChar char="•"/>
            </a:pPr>
            <a:r>
              <a:rPr lang="en-US" dirty="0">
                <a:solidFill>
                  <a:srgbClr val="004D4C"/>
                </a:solidFill>
              </a:rPr>
              <a:t>Performance Monitoring Plan</a:t>
            </a:r>
          </a:p>
          <a:p>
            <a:pPr marL="285750" indent="-285750">
              <a:spcAft>
                <a:spcPts val="1200"/>
              </a:spcAft>
              <a:buClr>
                <a:srgbClr val="004D4C"/>
              </a:buClr>
              <a:buFont typeface="Arial" panose="020B0604020202020204" pitchFamily="34" charset="0"/>
              <a:buChar char="•"/>
            </a:pPr>
            <a:r>
              <a:rPr lang="en-US" dirty="0">
                <a:solidFill>
                  <a:srgbClr val="004D4C"/>
                </a:solidFill>
              </a:rPr>
              <a:t>PB-1 Summary of Requested PM Changes (former Word document, also incorporates PB-2 for quarterly reporting agencies</a:t>
            </a:r>
          </a:p>
        </p:txBody>
      </p:sp>
      <p:pic>
        <p:nvPicPr>
          <p:cNvPr id="3" name="Picture 2">
            <a:extLst>
              <a:ext uri="{FF2B5EF4-FFF2-40B4-BE49-F238E27FC236}">
                <a16:creationId xmlns:a16="http://schemas.microsoft.com/office/drawing/2014/main" id="{6678CDEF-01EC-602D-031D-5F58C9BC727F}"/>
              </a:ext>
            </a:extLst>
          </p:cNvPr>
          <p:cNvPicPr>
            <a:picLocks noChangeAspect="1"/>
          </p:cNvPicPr>
          <p:nvPr/>
        </p:nvPicPr>
        <p:blipFill>
          <a:blip r:embed="rId5"/>
          <a:stretch>
            <a:fillRect/>
          </a:stretch>
        </p:blipFill>
        <p:spPr>
          <a:xfrm>
            <a:off x="-75" y="1022402"/>
            <a:ext cx="9144000" cy="1031694"/>
          </a:xfrm>
          <a:prstGeom prst="rect">
            <a:avLst/>
          </a:prstGeom>
        </p:spPr>
      </p:pic>
    </p:spTree>
    <p:extLst>
      <p:ext uri="{BB962C8B-B14F-4D97-AF65-F5344CB8AC3E}">
        <p14:creationId xmlns:p14="http://schemas.microsoft.com/office/powerpoint/2010/main" val="38167667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0">
          <a:extLst>
            <a:ext uri="{FF2B5EF4-FFF2-40B4-BE49-F238E27FC236}">
              <a16:creationId xmlns:a16="http://schemas.microsoft.com/office/drawing/2014/main" id="{64B3EDB9-966F-FFB1-E5E2-51F30BC4B5F8}"/>
            </a:ext>
          </a:extLst>
        </p:cNvPr>
        <p:cNvGrpSpPr/>
        <p:nvPr/>
      </p:nvGrpSpPr>
      <p:grpSpPr>
        <a:xfrm>
          <a:off x="0" y="0"/>
          <a:ext cx="0" cy="0"/>
          <a:chOff x="0" y="0"/>
          <a:chExt cx="0" cy="0"/>
        </a:xfrm>
      </p:grpSpPr>
      <p:sp>
        <p:nvSpPr>
          <p:cNvPr id="98" name="Google Shape;98;p17">
            <a:extLst>
              <a:ext uri="{FF2B5EF4-FFF2-40B4-BE49-F238E27FC236}">
                <a16:creationId xmlns:a16="http://schemas.microsoft.com/office/drawing/2014/main" id="{0FDF560B-CB12-FF0F-01FD-BE51001EB67F}"/>
              </a:ext>
            </a:extLst>
          </p:cNvPr>
          <p:cNvSpPr txBox="1">
            <a:spLocks noGrp="1"/>
          </p:cNvSpPr>
          <p:nvPr>
            <p:ph type="title"/>
          </p:nvPr>
        </p:nvSpPr>
        <p:spPr>
          <a:xfrm>
            <a:off x="-247279" y="337741"/>
            <a:ext cx="85206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SzPts val="891"/>
              <a:buNone/>
            </a:pPr>
            <a:r>
              <a:rPr lang="en-US" sz="1818" dirty="0">
                <a:solidFill>
                  <a:srgbClr val="004D4C"/>
                </a:solidFill>
                <a:latin typeface="PT Serif"/>
                <a:ea typeface="PT Serif"/>
                <a:cs typeface="PT Serif"/>
                <a:sym typeface="PT Serif"/>
              </a:rPr>
              <a:t>Generating Performance Measure Reports</a:t>
            </a:r>
            <a:endParaRPr sz="1818" dirty="0">
              <a:solidFill>
                <a:srgbClr val="004D4C"/>
              </a:solidFill>
              <a:latin typeface="PT Serif"/>
              <a:ea typeface="PT Serif"/>
              <a:cs typeface="PT Serif"/>
              <a:sym typeface="PT Serif"/>
            </a:endParaRPr>
          </a:p>
        </p:txBody>
      </p:sp>
      <p:sp>
        <p:nvSpPr>
          <p:cNvPr id="91" name="Google Shape;91;p17">
            <a:extLst>
              <a:ext uri="{FF2B5EF4-FFF2-40B4-BE49-F238E27FC236}">
                <a16:creationId xmlns:a16="http://schemas.microsoft.com/office/drawing/2014/main" id="{DD002291-B01F-414F-3DDF-E32D95691EF3}"/>
              </a:ext>
            </a:extLst>
          </p:cNvPr>
          <p:cNvSpPr txBox="1">
            <a:spLocks noGrp="1"/>
          </p:cNvSpPr>
          <p:nvPr>
            <p:ph type="body" idx="1"/>
          </p:nvPr>
        </p:nvSpPr>
        <p:spPr>
          <a:xfrm>
            <a:off x="159658" y="705426"/>
            <a:ext cx="3302746" cy="3863449"/>
          </a:xfrm>
          <a:prstGeom prst="rect">
            <a:avLst/>
          </a:prstGeom>
        </p:spPr>
        <p:txBody>
          <a:bodyPr spcFirstLastPara="1" wrap="square" lIns="91425" tIns="91425" rIns="91425" bIns="91425" anchor="t" anchorCtr="0">
            <a:noAutofit/>
          </a:bodyPr>
          <a:lstStyle/>
          <a:p>
            <a:pPr marL="0" indent="0">
              <a:lnSpc>
                <a:spcPct val="114000"/>
              </a:lnSpc>
              <a:spcBef>
                <a:spcPts val="1200"/>
              </a:spcBef>
              <a:buClr>
                <a:srgbClr val="D67A00"/>
              </a:buClr>
              <a:buSzPct val="100000"/>
              <a:buNone/>
              <a:defRPr/>
            </a:pPr>
            <a:r>
              <a:rPr lang="en-US" sz="1600" dirty="0">
                <a:solidFill>
                  <a:srgbClr val="004D4C"/>
                </a:solidFill>
                <a:latin typeface="Source Sans Pro"/>
                <a:ea typeface="Source Sans Pro"/>
                <a:cs typeface="Source Sans Pro"/>
                <a:sym typeface="Source Sans Pro"/>
              </a:rPr>
              <a:t>After you’ve clicked on the folder titled “</a:t>
            </a:r>
            <a:r>
              <a:rPr lang="en-US" sz="1600" b="1" dirty="0">
                <a:solidFill>
                  <a:srgbClr val="004D4C"/>
                </a:solidFill>
                <a:latin typeface="Source Sans Pro"/>
                <a:ea typeface="Source Sans Pro"/>
                <a:cs typeface="Source Sans Pro"/>
                <a:sym typeface="Source Sans Pro"/>
              </a:rPr>
              <a:t>3 Agency Reports</a:t>
            </a:r>
            <a:r>
              <a:rPr lang="en-US" sz="1600" dirty="0">
                <a:solidFill>
                  <a:srgbClr val="004D4C"/>
                </a:solidFill>
                <a:latin typeface="Source Sans Pro"/>
                <a:ea typeface="Source Sans Pro"/>
                <a:cs typeface="Source Sans Pro"/>
                <a:sym typeface="Source Sans Pro"/>
              </a:rPr>
              <a:t>”:</a:t>
            </a:r>
          </a:p>
          <a:p>
            <a:pPr marL="342900" indent="-342900">
              <a:lnSpc>
                <a:spcPct val="114000"/>
              </a:lnSpc>
              <a:spcBef>
                <a:spcPts val="1200"/>
              </a:spcBef>
              <a:buClr>
                <a:srgbClr val="D67A00"/>
              </a:buClr>
              <a:buSzPct val="100000"/>
              <a:buAutoNum type="arabicPeriod"/>
              <a:defRPr/>
            </a:pPr>
            <a:r>
              <a:rPr lang="en-US" sz="1600" dirty="0">
                <a:solidFill>
                  <a:srgbClr val="004D4C"/>
                </a:solidFill>
                <a:latin typeface="Source Sans Pro"/>
                <a:ea typeface="Source Sans Pro"/>
                <a:cs typeface="Source Sans Pro"/>
                <a:sym typeface="Source Sans Pro"/>
              </a:rPr>
              <a:t>Double click on the folder titled “</a:t>
            </a:r>
            <a:r>
              <a:rPr lang="en-US" sz="1600" b="1" dirty="0">
                <a:solidFill>
                  <a:srgbClr val="004D4C"/>
                </a:solidFill>
                <a:latin typeface="Source Sans Pro"/>
                <a:ea typeface="Source Sans Pro"/>
                <a:cs typeface="Source Sans Pro"/>
                <a:sym typeface="Source Sans Pro"/>
              </a:rPr>
              <a:t>3.1 Request Cycle</a:t>
            </a:r>
            <a:r>
              <a:rPr lang="en-US" sz="1600" dirty="0">
                <a:solidFill>
                  <a:srgbClr val="004D4C"/>
                </a:solidFill>
                <a:latin typeface="Source Sans Pro"/>
                <a:ea typeface="Source Sans Pro"/>
                <a:cs typeface="Source Sans Pro"/>
                <a:sym typeface="Source Sans Pro"/>
              </a:rPr>
              <a:t>”</a:t>
            </a:r>
          </a:p>
          <a:p>
            <a:pPr marL="342900" indent="-342900">
              <a:lnSpc>
                <a:spcPct val="114000"/>
              </a:lnSpc>
              <a:spcBef>
                <a:spcPts val="1200"/>
              </a:spcBef>
              <a:buClr>
                <a:srgbClr val="D67A00"/>
              </a:buClr>
              <a:buSzPct val="100000"/>
              <a:buAutoNum type="arabicPeriod"/>
              <a:defRPr/>
            </a:pPr>
            <a:r>
              <a:rPr lang="en-US" sz="1600" dirty="0">
                <a:solidFill>
                  <a:srgbClr val="004D4C"/>
                </a:solidFill>
                <a:latin typeface="Source Sans Pro"/>
                <a:ea typeface="Source Sans Pro"/>
                <a:cs typeface="Source Sans Pro"/>
                <a:sym typeface="Source Sans Pro"/>
              </a:rPr>
              <a:t>Look to the frame on the right (or in the expanded list of folders below where you clicked on the left) and double click on “</a:t>
            </a:r>
            <a:r>
              <a:rPr lang="en-US" sz="1600" b="1" dirty="0">
                <a:solidFill>
                  <a:srgbClr val="004D4C"/>
                </a:solidFill>
                <a:latin typeface="Source Sans Pro"/>
                <a:ea typeface="Source Sans Pro"/>
                <a:cs typeface="Source Sans Pro"/>
                <a:sym typeface="Source Sans Pro"/>
              </a:rPr>
              <a:t>3.1.3 Performance</a:t>
            </a:r>
            <a:r>
              <a:rPr lang="en-US" sz="1600" dirty="0">
                <a:solidFill>
                  <a:srgbClr val="004D4C"/>
                </a:solidFill>
                <a:latin typeface="Source Sans Pro"/>
                <a:ea typeface="Source Sans Pro"/>
                <a:cs typeface="Source Sans Pro"/>
                <a:sym typeface="Source Sans Pro"/>
              </a:rPr>
              <a:t>”</a:t>
            </a:r>
          </a:p>
        </p:txBody>
      </p:sp>
      <p:pic>
        <p:nvPicPr>
          <p:cNvPr id="92" name="Google Shape;92;p17">
            <a:extLst>
              <a:ext uri="{FF2B5EF4-FFF2-40B4-BE49-F238E27FC236}">
                <a16:creationId xmlns:a16="http://schemas.microsoft.com/office/drawing/2014/main" id="{2764A53B-3FA3-324B-3977-789517BBBEBB}"/>
              </a:ext>
            </a:extLst>
          </p:cNvPr>
          <p:cNvPicPr preferRelativeResize="0"/>
          <p:nvPr/>
        </p:nvPicPr>
        <p:blipFill>
          <a:blip r:embed="rId3">
            <a:alphaModFix/>
          </a:blip>
          <a:stretch>
            <a:fillRect/>
          </a:stretch>
        </p:blipFill>
        <p:spPr>
          <a:xfrm>
            <a:off x="7030780" y="4684529"/>
            <a:ext cx="1977774" cy="397000"/>
          </a:xfrm>
          <a:prstGeom prst="rect">
            <a:avLst/>
          </a:prstGeom>
          <a:noFill/>
          <a:ln>
            <a:noFill/>
          </a:ln>
        </p:spPr>
      </p:pic>
      <p:cxnSp>
        <p:nvCxnSpPr>
          <p:cNvPr id="94" name="Google Shape;94;p17">
            <a:extLst>
              <a:ext uri="{FF2B5EF4-FFF2-40B4-BE49-F238E27FC236}">
                <a16:creationId xmlns:a16="http://schemas.microsoft.com/office/drawing/2014/main" id="{726367F0-2813-CEB8-7C01-FF9ADACF3FD9}"/>
              </a:ext>
            </a:extLst>
          </p:cNvPr>
          <p:cNvCxnSpPr/>
          <p:nvPr/>
        </p:nvCxnSpPr>
        <p:spPr>
          <a:xfrm>
            <a:off x="398729" y="4883029"/>
            <a:ext cx="6386700" cy="0"/>
          </a:xfrm>
          <a:prstGeom prst="straightConnector1">
            <a:avLst/>
          </a:prstGeom>
          <a:noFill/>
          <a:ln w="38100" cap="flat" cmpd="sng">
            <a:solidFill>
              <a:srgbClr val="004D4C"/>
            </a:solidFill>
            <a:prstDash val="solid"/>
            <a:round/>
            <a:headEnd type="none" w="med" len="med"/>
            <a:tailEnd type="none" w="med" len="med"/>
          </a:ln>
        </p:spPr>
      </p:cxnSp>
      <p:pic>
        <p:nvPicPr>
          <p:cNvPr id="99" name="Google Shape;99;p17">
            <a:extLst>
              <a:ext uri="{FF2B5EF4-FFF2-40B4-BE49-F238E27FC236}">
                <a16:creationId xmlns:a16="http://schemas.microsoft.com/office/drawing/2014/main" id="{A71FF5D3-EB0C-2C7D-A255-BDF070B31327}"/>
              </a:ext>
            </a:extLst>
          </p:cNvPr>
          <p:cNvPicPr preferRelativeResize="0"/>
          <p:nvPr/>
        </p:nvPicPr>
        <p:blipFill rotWithShape="1">
          <a:blip r:embed="rId4">
            <a:alphaModFix/>
          </a:blip>
          <a:srcRect l="53471" t="-1650" b="1649"/>
          <a:stretch/>
        </p:blipFill>
        <p:spPr>
          <a:xfrm rot="10800000">
            <a:off x="8189125" y="445025"/>
            <a:ext cx="957400" cy="260400"/>
          </a:xfrm>
          <a:prstGeom prst="rect">
            <a:avLst/>
          </a:prstGeom>
          <a:noFill/>
          <a:ln>
            <a:noFill/>
          </a:ln>
        </p:spPr>
      </p:pic>
      <p:pic>
        <p:nvPicPr>
          <p:cNvPr id="3" name="Picture 2">
            <a:extLst>
              <a:ext uri="{FF2B5EF4-FFF2-40B4-BE49-F238E27FC236}">
                <a16:creationId xmlns:a16="http://schemas.microsoft.com/office/drawing/2014/main" id="{11CCEF8F-0427-05BE-C9A5-5F7A8D8E92AF}"/>
              </a:ext>
            </a:extLst>
          </p:cNvPr>
          <p:cNvPicPr>
            <a:picLocks noChangeAspect="1"/>
          </p:cNvPicPr>
          <p:nvPr/>
        </p:nvPicPr>
        <p:blipFill>
          <a:blip r:embed="rId5"/>
          <a:stretch>
            <a:fillRect/>
          </a:stretch>
        </p:blipFill>
        <p:spPr>
          <a:xfrm>
            <a:off x="4262372" y="705426"/>
            <a:ext cx="4447551" cy="3895318"/>
          </a:xfrm>
          <a:prstGeom prst="rect">
            <a:avLst/>
          </a:prstGeom>
        </p:spPr>
      </p:pic>
    </p:spTree>
    <p:extLst>
      <p:ext uri="{BB962C8B-B14F-4D97-AF65-F5344CB8AC3E}">
        <p14:creationId xmlns:p14="http://schemas.microsoft.com/office/powerpoint/2010/main" val="11149216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0">
          <a:extLst>
            <a:ext uri="{FF2B5EF4-FFF2-40B4-BE49-F238E27FC236}">
              <a16:creationId xmlns:a16="http://schemas.microsoft.com/office/drawing/2014/main" id="{A3D5B278-1697-2AFE-8EBD-BE51F6A0D5FB}"/>
            </a:ext>
          </a:extLst>
        </p:cNvPr>
        <p:cNvGrpSpPr/>
        <p:nvPr/>
      </p:nvGrpSpPr>
      <p:grpSpPr>
        <a:xfrm>
          <a:off x="0" y="0"/>
          <a:ext cx="0" cy="0"/>
          <a:chOff x="0" y="0"/>
          <a:chExt cx="0" cy="0"/>
        </a:xfrm>
      </p:grpSpPr>
      <p:sp>
        <p:nvSpPr>
          <p:cNvPr id="98" name="Google Shape;98;p17">
            <a:extLst>
              <a:ext uri="{FF2B5EF4-FFF2-40B4-BE49-F238E27FC236}">
                <a16:creationId xmlns:a16="http://schemas.microsoft.com/office/drawing/2014/main" id="{6C02BF19-4110-9C97-03C3-9B2D9C0A317B}"/>
              </a:ext>
            </a:extLst>
          </p:cNvPr>
          <p:cNvSpPr txBox="1">
            <a:spLocks noGrp="1"/>
          </p:cNvSpPr>
          <p:nvPr>
            <p:ph type="title"/>
          </p:nvPr>
        </p:nvSpPr>
        <p:spPr>
          <a:xfrm>
            <a:off x="-247279" y="337741"/>
            <a:ext cx="85206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SzPts val="891"/>
              <a:buNone/>
            </a:pPr>
            <a:r>
              <a:rPr lang="en-US" sz="1818" dirty="0">
                <a:solidFill>
                  <a:srgbClr val="004D4C"/>
                </a:solidFill>
                <a:latin typeface="PT Serif"/>
                <a:ea typeface="PT Serif"/>
                <a:cs typeface="PT Serif"/>
                <a:sym typeface="PT Serif"/>
              </a:rPr>
              <a:t>Generating Performance Measure Reports</a:t>
            </a:r>
            <a:endParaRPr sz="1818" dirty="0">
              <a:solidFill>
                <a:srgbClr val="004D4C"/>
              </a:solidFill>
              <a:latin typeface="PT Serif"/>
              <a:ea typeface="PT Serif"/>
              <a:cs typeface="PT Serif"/>
              <a:sym typeface="PT Serif"/>
            </a:endParaRPr>
          </a:p>
        </p:txBody>
      </p:sp>
      <p:sp>
        <p:nvSpPr>
          <p:cNvPr id="91" name="Google Shape;91;p17">
            <a:extLst>
              <a:ext uri="{FF2B5EF4-FFF2-40B4-BE49-F238E27FC236}">
                <a16:creationId xmlns:a16="http://schemas.microsoft.com/office/drawing/2014/main" id="{4DBFB91D-559D-BE0A-8333-3500A909BED6}"/>
              </a:ext>
            </a:extLst>
          </p:cNvPr>
          <p:cNvSpPr txBox="1">
            <a:spLocks noGrp="1"/>
          </p:cNvSpPr>
          <p:nvPr>
            <p:ph type="body" idx="1"/>
          </p:nvPr>
        </p:nvSpPr>
        <p:spPr>
          <a:xfrm>
            <a:off x="159658" y="705426"/>
            <a:ext cx="2879756" cy="3863449"/>
          </a:xfrm>
          <a:prstGeom prst="rect">
            <a:avLst/>
          </a:prstGeom>
        </p:spPr>
        <p:txBody>
          <a:bodyPr spcFirstLastPara="1" wrap="square" lIns="91425" tIns="91425" rIns="91425" bIns="91425" anchor="ctr" anchorCtr="0">
            <a:noAutofit/>
          </a:bodyPr>
          <a:lstStyle/>
          <a:p>
            <a:pPr marL="0" indent="0">
              <a:lnSpc>
                <a:spcPct val="114000"/>
              </a:lnSpc>
              <a:spcBef>
                <a:spcPts val="1200"/>
              </a:spcBef>
              <a:buClr>
                <a:srgbClr val="D67A00"/>
              </a:buClr>
              <a:buSzPct val="100000"/>
              <a:buNone/>
              <a:defRPr/>
            </a:pPr>
            <a:r>
              <a:rPr lang="en-US" sz="1800" dirty="0">
                <a:solidFill>
                  <a:srgbClr val="004D4C"/>
                </a:solidFill>
                <a:latin typeface="Source Sans Pro"/>
                <a:ea typeface="Source Sans Pro"/>
                <a:cs typeface="Source Sans Pro"/>
                <a:sym typeface="Source Sans Pro"/>
              </a:rPr>
              <a:t>A new frame will appear on the right, providing a list of available reports for you to generate.</a:t>
            </a:r>
          </a:p>
        </p:txBody>
      </p:sp>
      <p:pic>
        <p:nvPicPr>
          <p:cNvPr id="92" name="Google Shape;92;p17">
            <a:extLst>
              <a:ext uri="{FF2B5EF4-FFF2-40B4-BE49-F238E27FC236}">
                <a16:creationId xmlns:a16="http://schemas.microsoft.com/office/drawing/2014/main" id="{245F919D-9E93-E257-9FFE-DED3D621A084}"/>
              </a:ext>
            </a:extLst>
          </p:cNvPr>
          <p:cNvPicPr preferRelativeResize="0"/>
          <p:nvPr/>
        </p:nvPicPr>
        <p:blipFill>
          <a:blip r:embed="rId3">
            <a:alphaModFix/>
          </a:blip>
          <a:stretch>
            <a:fillRect/>
          </a:stretch>
        </p:blipFill>
        <p:spPr>
          <a:xfrm>
            <a:off x="7030780" y="4684529"/>
            <a:ext cx="1977774" cy="397000"/>
          </a:xfrm>
          <a:prstGeom prst="rect">
            <a:avLst/>
          </a:prstGeom>
          <a:noFill/>
          <a:ln>
            <a:noFill/>
          </a:ln>
        </p:spPr>
      </p:pic>
      <p:cxnSp>
        <p:nvCxnSpPr>
          <p:cNvPr id="94" name="Google Shape;94;p17">
            <a:extLst>
              <a:ext uri="{FF2B5EF4-FFF2-40B4-BE49-F238E27FC236}">
                <a16:creationId xmlns:a16="http://schemas.microsoft.com/office/drawing/2014/main" id="{3CF55EE0-22D8-8F95-69B7-3BC0BEBE8F4A}"/>
              </a:ext>
            </a:extLst>
          </p:cNvPr>
          <p:cNvCxnSpPr/>
          <p:nvPr/>
        </p:nvCxnSpPr>
        <p:spPr>
          <a:xfrm>
            <a:off x="398729" y="4883029"/>
            <a:ext cx="6386700" cy="0"/>
          </a:xfrm>
          <a:prstGeom prst="straightConnector1">
            <a:avLst/>
          </a:prstGeom>
          <a:noFill/>
          <a:ln w="38100" cap="flat" cmpd="sng">
            <a:solidFill>
              <a:srgbClr val="004D4C"/>
            </a:solidFill>
            <a:prstDash val="solid"/>
            <a:round/>
            <a:headEnd type="none" w="med" len="med"/>
            <a:tailEnd type="none" w="med" len="med"/>
          </a:ln>
        </p:spPr>
      </p:cxnSp>
      <p:pic>
        <p:nvPicPr>
          <p:cNvPr id="99" name="Google Shape;99;p17">
            <a:extLst>
              <a:ext uri="{FF2B5EF4-FFF2-40B4-BE49-F238E27FC236}">
                <a16:creationId xmlns:a16="http://schemas.microsoft.com/office/drawing/2014/main" id="{3B60E46F-F5B8-233C-63B5-A81314361E2A}"/>
              </a:ext>
            </a:extLst>
          </p:cNvPr>
          <p:cNvPicPr preferRelativeResize="0"/>
          <p:nvPr/>
        </p:nvPicPr>
        <p:blipFill rotWithShape="1">
          <a:blip r:embed="rId4">
            <a:alphaModFix/>
          </a:blip>
          <a:srcRect l="53471" t="-1650" b="1649"/>
          <a:stretch/>
        </p:blipFill>
        <p:spPr>
          <a:xfrm rot="10800000">
            <a:off x="8189125" y="445025"/>
            <a:ext cx="957400" cy="260400"/>
          </a:xfrm>
          <a:prstGeom prst="rect">
            <a:avLst/>
          </a:prstGeom>
          <a:noFill/>
          <a:ln>
            <a:noFill/>
          </a:ln>
        </p:spPr>
      </p:pic>
      <p:pic>
        <p:nvPicPr>
          <p:cNvPr id="4" name="Picture 3">
            <a:extLst>
              <a:ext uri="{FF2B5EF4-FFF2-40B4-BE49-F238E27FC236}">
                <a16:creationId xmlns:a16="http://schemas.microsoft.com/office/drawing/2014/main" id="{645755FF-4931-CF06-DA5D-394817BE80DF}"/>
              </a:ext>
            </a:extLst>
          </p:cNvPr>
          <p:cNvPicPr>
            <a:picLocks noChangeAspect="1"/>
          </p:cNvPicPr>
          <p:nvPr/>
        </p:nvPicPr>
        <p:blipFill>
          <a:blip r:embed="rId5"/>
          <a:stretch>
            <a:fillRect/>
          </a:stretch>
        </p:blipFill>
        <p:spPr>
          <a:xfrm>
            <a:off x="3789351" y="865200"/>
            <a:ext cx="4799609" cy="3748917"/>
          </a:xfrm>
          <a:prstGeom prst="rect">
            <a:avLst/>
          </a:prstGeom>
        </p:spPr>
      </p:pic>
    </p:spTree>
    <p:extLst>
      <p:ext uri="{BB962C8B-B14F-4D97-AF65-F5344CB8AC3E}">
        <p14:creationId xmlns:p14="http://schemas.microsoft.com/office/powerpoint/2010/main" val="15301002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0">
          <a:extLst>
            <a:ext uri="{FF2B5EF4-FFF2-40B4-BE49-F238E27FC236}">
              <a16:creationId xmlns:a16="http://schemas.microsoft.com/office/drawing/2014/main" id="{7E8F59FC-7E95-CB41-6E7B-11BDDA24EB49}"/>
            </a:ext>
          </a:extLst>
        </p:cNvPr>
        <p:cNvGrpSpPr/>
        <p:nvPr/>
      </p:nvGrpSpPr>
      <p:grpSpPr>
        <a:xfrm>
          <a:off x="0" y="0"/>
          <a:ext cx="0" cy="0"/>
          <a:chOff x="0" y="0"/>
          <a:chExt cx="0" cy="0"/>
        </a:xfrm>
      </p:grpSpPr>
      <p:sp>
        <p:nvSpPr>
          <p:cNvPr id="98" name="Google Shape;98;p17">
            <a:extLst>
              <a:ext uri="{FF2B5EF4-FFF2-40B4-BE49-F238E27FC236}">
                <a16:creationId xmlns:a16="http://schemas.microsoft.com/office/drawing/2014/main" id="{28BA310E-8494-E7CB-EF41-2669716AAF6B}"/>
              </a:ext>
            </a:extLst>
          </p:cNvPr>
          <p:cNvSpPr txBox="1">
            <a:spLocks noGrp="1"/>
          </p:cNvSpPr>
          <p:nvPr>
            <p:ph type="title"/>
          </p:nvPr>
        </p:nvSpPr>
        <p:spPr>
          <a:xfrm>
            <a:off x="-247279" y="337741"/>
            <a:ext cx="85206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SzPts val="891"/>
              <a:buNone/>
            </a:pPr>
            <a:r>
              <a:rPr lang="en-US" sz="1818" dirty="0">
                <a:solidFill>
                  <a:srgbClr val="004D4C"/>
                </a:solidFill>
                <a:latin typeface="PT Serif"/>
                <a:ea typeface="PT Serif"/>
                <a:cs typeface="PT Serif"/>
                <a:sym typeface="PT Serif"/>
              </a:rPr>
              <a:t>Generating Performance Measure Reports</a:t>
            </a:r>
            <a:endParaRPr sz="1818" dirty="0">
              <a:solidFill>
                <a:srgbClr val="004D4C"/>
              </a:solidFill>
              <a:latin typeface="PT Serif"/>
              <a:ea typeface="PT Serif"/>
              <a:cs typeface="PT Serif"/>
              <a:sym typeface="PT Serif"/>
            </a:endParaRPr>
          </a:p>
        </p:txBody>
      </p:sp>
      <p:sp>
        <p:nvSpPr>
          <p:cNvPr id="91" name="Google Shape;91;p17">
            <a:extLst>
              <a:ext uri="{FF2B5EF4-FFF2-40B4-BE49-F238E27FC236}">
                <a16:creationId xmlns:a16="http://schemas.microsoft.com/office/drawing/2014/main" id="{11B11448-769F-D7B7-4FA8-B1B567A995DB}"/>
              </a:ext>
            </a:extLst>
          </p:cNvPr>
          <p:cNvSpPr txBox="1">
            <a:spLocks noGrp="1"/>
          </p:cNvSpPr>
          <p:nvPr>
            <p:ph type="body" idx="1"/>
          </p:nvPr>
        </p:nvSpPr>
        <p:spPr>
          <a:xfrm>
            <a:off x="159658" y="705426"/>
            <a:ext cx="2879756" cy="3863449"/>
          </a:xfrm>
          <a:prstGeom prst="rect">
            <a:avLst/>
          </a:prstGeom>
        </p:spPr>
        <p:txBody>
          <a:bodyPr spcFirstLastPara="1" wrap="square" lIns="91425" tIns="91425" rIns="91425" bIns="91425" anchor="t" anchorCtr="0">
            <a:noAutofit/>
          </a:bodyPr>
          <a:lstStyle/>
          <a:p>
            <a:pPr marL="0" indent="0">
              <a:lnSpc>
                <a:spcPct val="100000"/>
              </a:lnSpc>
              <a:spcBef>
                <a:spcPts val="600"/>
              </a:spcBef>
              <a:buClr>
                <a:srgbClr val="D67A00"/>
              </a:buClr>
              <a:buSzPct val="100000"/>
              <a:buNone/>
              <a:defRPr/>
            </a:pPr>
            <a:r>
              <a:rPr lang="en-US" dirty="0">
                <a:solidFill>
                  <a:srgbClr val="004D4C"/>
                </a:solidFill>
                <a:latin typeface="Source Sans Pro"/>
                <a:ea typeface="Source Sans Pro"/>
                <a:cs typeface="Source Sans Pro"/>
                <a:sym typeface="Source Sans Pro"/>
              </a:rPr>
              <a:t>Once you’ve selected the report to generate:</a:t>
            </a:r>
          </a:p>
          <a:p>
            <a:pPr marL="342900" indent="-342900">
              <a:lnSpc>
                <a:spcPct val="100000"/>
              </a:lnSpc>
              <a:spcBef>
                <a:spcPts val="600"/>
              </a:spcBef>
              <a:buClr>
                <a:srgbClr val="D67A00"/>
              </a:buClr>
              <a:buSzPct val="100000"/>
              <a:buAutoNum type="arabicPeriod"/>
              <a:defRPr/>
            </a:pPr>
            <a:r>
              <a:rPr lang="en-US" dirty="0">
                <a:solidFill>
                  <a:srgbClr val="004D4C"/>
                </a:solidFill>
                <a:latin typeface="Source Sans Pro"/>
                <a:ea typeface="Source Sans Pro"/>
                <a:cs typeface="Source Sans Pro"/>
                <a:sym typeface="Source Sans Pro"/>
              </a:rPr>
              <a:t>Type in your agency BU (5-digits) in the data field named “Search or enter value(s) manually” and then hit enter. Alternatively, you can click the refresh circle above that data field to see a list of all available BUs and check the box next to yours.</a:t>
            </a:r>
          </a:p>
          <a:p>
            <a:pPr marL="342900" indent="-342900">
              <a:lnSpc>
                <a:spcPct val="100000"/>
              </a:lnSpc>
              <a:spcBef>
                <a:spcPts val="600"/>
              </a:spcBef>
              <a:buClr>
                <a:srgbClr val="D67A00"/>
              </a:buClr>
              <a:buSzPct val="100000"/>
              <a:buAutoNum type="arabicPeriod"/>
              <a:defRPr/>
            </a:pPr>
            <a:r>
              <a:rPr lang="en-US" dirty="0">
                <a:solidFill>
                  <a:srgbClr val="004D4C"/>
                </a:solidFill>
                <a:latin typeface="Source Sans Pro"/>
                <a:ea typeface="Source Sans Pro"/>
                <a:cs typeface="Source Sans Pro"/>
                <a:sym typeface="Source Sans Pro"/>
              </a:rPr>
              <a:t>If you manually typed in your agency BU, click on the check box once your agency appears below.</a:t>
            </a:r>
          </a:p>
          <a:p>
            <a:pPr marL="342900" indent="-342900">
              <a:lnSpc>
                <a:spcPct val="100000"/>
              </a:lnSpc>
              <a:spcBef>
                <a:spcPts val="600"/>
              </a:spcBef>
              <a:buClr>
                <a:srgbClr val="D67A00"/>
              </a:buClr>
              <a:buSzPct val="100000"/>
              <a:buAutoNum type="arabicPeriod"/>
              <a:defRPr/>
            </a:pPr>
            <a:r>
              <a:rPr lang="en-US" dirty="0">
                <a:solidFill>
                  <a:srgbClr val="004D4C"/>
                </a:solidFill>
                <a:latin typeface="Source Sans Pro"/>
                <a:ea typeface="Source Sans Pro"/>
                <a:cs typeface="Source Sans Pro"/>
                <a:sym typeface="Source Sans Pro"/>
              </a:rPr>
              <a:t>Click “Run” to generate your report.</a:t>
            </a:r>
          </a:p>
        </p:txBody>
      </p:sp>
      <p:pic>
        <p:nvPicPr>
          <p:cNvPr id="92" name="Google Shape;92;p17">
            <a:extLst>
              <a:ext uri="{FF2B5EF4-FFF2-40B4-BE49-F238E27FC236}">
                <a16:creationId xmlns:a16="http://schemas.microsoft.com/office/drawing/2014/main" id="{65B02E93-67BE-941B-CAD1-DEAECD3D5F6B}"/>
              </a:ext>
            </a:extLst>
          </p:cNvPr>
          <p:cNvPicPr preferRelativeResize="0"/>
          <p:nvPr/>
        </p:nvPicPr>
        <p:blipFill>
          <a:blip r:embed="rId3">
            <a:alphaModFix/>
          </a:blip>
          <a:stretch>
            <a:fillRect/>
          </a:stretch>
        </p:blipFill>
        <p:spPr>
          <a:xfrm>
            <a:off x="7030780" y="4684529"/>
            <a:ext cx="1977774" cy="397000"/>
          </a:xfrm>
          <a:prstGeom prst="rect">
            <a:avLst/>
          </a:prstGeom>
          <a:noFill/>
          <a:ln>
            <a:noFill/>
          </a:ln>
        </p:spPr>
      </p:pic>
      <p:cxnSp>
        <p:nvCxnSpPr>
          <p:cNvPr id="94" name="Google Shape;94;p17">
            <a:extLst>
              <a:ext uri="{FF2B5EF4-FFF2-40B4-BE49-F238E27FC236}">
                <a16:creationId xmlns:a16="http://schemas.microsoft.com/office/drawing/2014/main" id="{9C93E12C-05D1-BE94-F615-80BAACC8E080}"/>
              </a:ext>
            </a:extLst>
          </p:cNvPr>
          <p:cNvCxnSpPr/>
          <p:nvPr/>
        </p:nvCxnSpPr>
        <p:spPr>
          <a:xfrm>
            <a:off x="398729" y="4883029"/>
            <a:ext cx="6386700" cy="0"/>
          </a:xfrm>
          <a:prstGeom prst="straightConnector1">
            <a:avLst/>
          </a:prstGeom>
          <a:noFill/>
          <a:ln w="38100" cap="flat" cmpd="sng">
            <a:solidFill>
              <a:srgbClr val="004D4C"/>
            </a:solidFill>
            <a:prstDash val="solid"/>
            <a:round/>
            <a:headEnd type="none" w="med" len="med"/>
            <a:tailEnd type="none" w="med" len="med"/>
          </a:ln>
        </p:spPr>
      </p:cxnSp>
      <p:pic>
        <p:nvPicPr>
          <p:cNvPr id="99" name="Google Shape;99;p17">
            <a:extLst>
              <a:ext uri="{FF2B5EF4-FFF2-40B4-BE49-F238E27FC236}">
                <a16:creationId xmlns:a16="http://schemas.microsoft.com/office/drawing/2014/main" id="{AE7823C1-A669-EC7C-494D-E9A34FE0A4C0}"/>
              </a:ext>
            </a:extLst>
          </p:cNvPr>
          <p:cNvPicPr preferRelativeResize="0"/>
          <p:nvPr/>
        </p:nvPicPr>
        <p:blipFill rotWithShape="1">
          <a:blip r:embed="rId4">
            <a:alphaModFix/>
          </a:blip>
          <a:srcRect l="53471" t="-1650" b="1649"/>
          <a:stretch/>
        </p:blipFill>
        <p:spPr>
          <a:xfrm rot="10800000">
            <a:off x="8189125" y="445025"/>
            <a:ext cx="957400" cy="260400"/>
          </a:xfrm>
          <a:prstGeom prst="rect">
            <a:avLst/>
          </a:prstGeom>
          <a:noFill/>
          <a:ln>
            <a:noFill/>
          </a:ln>
        </p:spPr>
      </p:pic>
      <p:pic>
        <p:nvPicPr>
          <p:cNvPr id="6" name="Picture 5">
            <a:extLst>
              <a:ext uri="{FF2B5EF4-FFF2-40B4-BE49-F238E27FC236}">
                <a16:creationId xmlns:a16="http://schemas.microsoft.com/office/drawing/2014/main" id="{351A8598-96E9-8541-0663-D6CC18D5879C}"/>
              </a:ext>
            </a:extLst>
          </p:cNvPr>
          <p:cNvPicPr>
            <a:picLocks noChangeAspect="1"/>
          </p:cNvPicPr>
          <p:nvPr/>
        </p:nvPicPr>
        <p:blipFill>
          <a:blip r:embed="rId5"/>
          <a:stretch>
            <a:fillRect/>
          </a:stretch>
        </p:blipFill>
        <p:spPr>
          <a:xfrm>
            <a:off x="3173664" y="910441"/>
            <a:ext cx="4464204" cy="2248677"/>
          </a:xfrm>
          <a:prstGeom prst="rect">
            <a:avLst/>
          </a:prstGeom>
        </p:spPr>
      </p:pic>
      <p:pic>
        <p:nvPicPr>
          <p:cNvPr id="8" name="Picture 7">
            <a:extLst>
              <a:ext uri="{FF2B5EF4-FFF2-40B4-BE49-F238E27FC236}">
                <a16:creationId xmlns:a16="http://schemas.microsoft.com/office/drawing/2014/main" id="{B1B71F69-4173-B142-A258-196AFF4D16A1}"/>
              </a:ext>
            </a:extLst>
          </p:cNvPr>
          <p:cNvPicPr>
            <a:picLocks noChangeAspect="1"/>
          </p:cNvPicPr>
          <p:nvPr/>
        </p:nvPicPr>
        <p:blipFill>
          <a:blip r:embed="rId6"/>
          <a:stretch>
            <a:fillRect/>
          </a:stretch>
        </p:blipFill>
        <p:spPr>
          <a:xfrm>
            <a:off x="4344408" y="2429337"/>
            <a:ext cx="4323417" cy="2196968"/>
          </a:xfrm>
          <a:prstGeom prst="rect">
            <a:avLst/>
          </a:prstGeom>
        </p:spPr>
      </p:pic>
    </p:spTree>
    <p:extLst>
      <p:ext uri="{BB962C8B-B14F-4D97-AF65-F5344CB8AC3E}">
        <p14:creationId xmlns:p14="http://schemas.microsoft.com/office/powerpoint/2010/main" val="14325040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0">
          <a:extLst>
            <a:ext uri="{FF2B5EF4-FFF2-40B4-BE49-F238E27FC236}">
              <a16:creationId xmlns:a16="http://schemas.microsoft.com/office/drawing/2014/main" id="{16714260-E615-EA51-4900-CD1A54A3580C}"/>
            </a:ext>
          </a:extLst>
        </p:cNvPr>
        <p:cNvGrpSpPr/>
        <p:nvPr/>
      </p:nvGrpSpPr>
      <p:grpSpPr>
        <a:xfrm>
          <a:off x="0" y="0"/>
          <a:ext cx="0" cy="0"/>
          <a:chOff x="0" y="0"/>
          <a:chExt cx="0" cy="0"/>
        </a:xfrm>
      </p:grpSpPr>
      <p:sp>
        <p:nvSpPr>
          <p:cNvPr id="98" name="Google Shape;98;p17">
            <a:extLst>
              <a:ext uri="{FF2B5EF4-FFF2-40B4-BE49-F238E27FC236}">
                <a16:creationId xmlns:a16="http://schemas.microsoft.com/office/drawing/2014/main" id="{8BB2CD57-2583-0A97-9627-2FE1796851FC}"/>
              </a:ext>
            </a:extLst>
          </p:cNvPr>
          <p:cNvSpPr txBox="1">
            <a:spLocks noGrp="1"/>
          </p:cNvSpPr>
          <p:nvPr>
            <p:ph type="title"/>
          </p:nvPr>
        </p:nvSpPr>
        <p:spPr>
          <a:xfrm>
            <a:off x="-247279" y="337741"/>
            <a:ext cx="85206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SzPts val="891"/>
              <a:buNone/>
            </a:pPr>
            <a:r>
              <a:rPr lang="en-US" sz="1818" dirty="0">
                <a:solidFill>
                  <a:srgbClr val="004D4C"/>
                </a:solidFill>
                <a:latin typeface="PT Serif"/>
                <a:ea typeface="PT Serif"/>
                <a:cs typeface="PT Serif"/>
                <a:sym typeface="PT Serif"/>
              </a:rPr>
              <a:t>Generating Performance Measure Reports</a:t>
            </a:r>
            <a:endParaRPr sz="1818" dirty="0">
              <a:solidFill>
                <a:srgbClr val="004D4C"/>
              </a:solidFill>
              <a:latin typeface="PT Serif"/>
              <a:ea typeface="PT Serif"/>
              <a:cs typeface="PT Serif"/>
              <a:sym typeface="PT Serif"/>
            </a:endParaRPr>
          </a:p>
        </p:txBody>
      </p:sp>
      <p:sp>
        <p:nvSpPr>
          <p:cNvPr id="91" name="Google Shape;91;p17">
            <a:extLst>
              <a:ext uri="{FF2B5EF4-FFF2-40B4-BE49-F238E27FC236}">
                <a16:creationId xmlns:a16="http://schemas.microsoft.com/office/drawing/2014/main" id="{A112695F-3D06-EDCE-A205-CB63C224664D}"/>
              </a:ext>
            </a:extLst>
          </p:cNvPr>
          <p:cNvSpPr txBox="1">
            <a:spLocks noGrp="1"/>
          </p:cNvSpPr>
          <p:nvPr>
            <p:ph type="body" idx="1"/>
          </p:nvPr>
        </p:nvSpPr>
        <p:spPr>
          <a:xfrm>
            <a:off x="202178" y="1520137"/>
            <a:ext cx="8739643" cy="396999"/>
          </a:xfrm>
          <a:prstGeom prst="rect">
            <a:avLst/>
          </a:prstGeom>
        </p:spPr>
        <p:txBody>
          <a:bodyPr spcFirstLastPara="1" wrap="square" lIns="91425" tIns="91425" rIns="91425" bIns="91425" anchor="t" anchorCtr="0">
            <a:noAutofit/>
          </a:bodyPr>
          <a:lstStyle/>
          <a:p>
            <a:pPr marL="0" indent="0">
              <a:lnSpc>
                <a:spcPct val="100000"/>
              </a:lnSpc>
              <a:spcBef>
                <a:spcPts val="600"/>
              </a:spcBef>
              <a:buClr>
                <a:srgbClr val="D67A00"/>
              </a:buClr>
              <a:buSzPct val="100000"/>
              <a:buNone/>
              <a:defRPr/>
            </a:pPr>
            <a:r>
              <a:rPr lang="en-US" dirty="0">
                <a:solidFill>
                  <a:srgbClr val="004D4C"/>
                </a:solidFill>
                <a:latin typeface="Source Sans Pro"/>
                <a:ea typeface="Source Sans Pro"/>
                <a:cs typeface="Source Sans Pro"/>
                <a:sym typeface="Source Sans Pro"/>
              </a:rPr>
              <a:t>When the report opens, you will have the ability to:</a:t>
            </a:r>
          </a:p>
        </p:txBody>
      </p:sp>
      <p:pic>
        <p:nvPicPr>
          <p:cNvPr id="92" name="Google Shape;92;p17">
            <a:extLst>
              <a:ext uri="{FF2B5EF4-FFF2-40B4-BE49-F238E27FC236}">
                <a16:creationId xmlns:a16="http://schemas.microsoft.com/office/drawing/2014/main" id="{513B4902-3FD0-461F-D1BC-085F8D09974C}"/>
              </a:ext>
            </a:extLst>
          </p:cNvPr>
          <p:cNvPicPr preferRelativeResize="0"/>
          <p:nvPr/>
        </p:nvPicPr>
        <p:blipFill>
          <a:blip r:embed="rId3">
            <a:alphaModFix/>
          </a:blip>
          <a:stretch>
            <a:fillRect/>
          </a:stretch>
        </p:blipFill>
        <p:spPr>
          <a:xfrm>
            <a:off x="7030780" y="4684529"/>
            <a:ext cx="1977774" cy="397000"/>
          </a:xfrm>
          <a:prstGeom prst="rect">
            <a:avLst/>
          </a:prstGeom>
          <a:noFill/>
          <a:ln>
            <a:noFill/>
          </a:ln>
        </p:spPr>
      </p:pic>
      <p:cxnSp>
        <p:nvCxnSpPr>
          <p:cNvPr id="94" name="Google Shape;94;p17">
            <a:extLst>
              <a:ext uri="{FF2B5EF4-FFF2-40B4-BE49-F238E27FC236}">
                <a16:creationId xmlns:a16="http://schemas.microsoft.com/office/drawing/2014/main" id="{D807DB6E-B9F7-DCF2-C18A-E100D60FF047}"/>
              </a:ext>
            </a:extLst>
          </p:cNvPr>
          <p:cNvCxnSpPr/>
          <p:nvPr/>
        </p:nvCxnSpPr>
        <p:spPr>
          <a:xfrm>
            <a:off x="398729" y="4883029"/>
            <a:ext cx="6386700" cy="0"/>
          </a:xfrm>
          <a:prstGeom prst="straightConnector1">
            <a:avLst/>
          </a:prstGeom>
          <a:noFill/>
          <a:ln w="38100" cap="flat" cmpd="sng">
            <a:solidFill>
              <a:srgbClr val="004D4C"/>
            </a:solidFill>
            <a:prstDash val="solid"/>
            <a:round/>
            <a:headEnd type="none" w="med" len="med"/>
            <a:tailEnd type="none" w="med" len="med"/>
          </a:ln>
        </p:spPr>
      </p:cxnSp>
      <p:pic>
        <p:nvPicPr>
          <p:cNvPr id="99" name="Google Shape;99;p17">
            <a:extLst>
              <a:ext uri="{FF2B5EF4-FFF2-40B4-BE49-F238E27FC236}">
                <a16:creationId xmlns:a16="http://schemas.microsoft.com/office/drawing/2014/main" id="{A92FDAFC-DC14-5B31-9BA8-3EB79B685EF5}"/>
              </a:ext>
            </a:extLst>
          </p:cNvPr>
          <p:cNvPicPr preferRelativeResize="0"/>
          <p:nvPr/>
        </p:nvPicPr>
        <p:blipFill rotWithShape="1">
          <a:blip r:embed="rId4">
            <a:alphaModFix/>
          </a:blip>
          <a:srcRect l="53471" t="-1650" b="1649"/>
          <a:stretch/>
        </p:blipFill>
        <p:spPr>
          <a:xfrm rot="10800000">
            <a:off x="8189125" y="445025"/>
            <a:ext cx="957400" cy="260400"/>
          </a:xfrm>
          <a:prstGeom prst="rect">
            <a:avLst/>
          </a:prstGeom>
          <a:noFill/>
          <a:ln>
            <a:noFill/>
          </a:ln>
        </p:spPr>
      </p:pic>
      <p:sp>
        <p:nvSpPr>
          <p:cNvPr id="18" name="TextBox 17">
            <a:extLst>
              <a:ext uri="{FF2B5EF4-FFF2-40B4-BE49-F238E27FC236}">
                <a16:creationId xmlns:a16="http://schemas.microsoft.com/office/drawing/2014/main" id="{022B6BFA-3786-168A-B091-F0BB12F53A64}"/>
              </a:ext>
            </a:extLst>
          </p:cNvPr>
          <p:cNvSpPr txBox="1"/>
          <p:nvPr/>
        </p:nvSpPr>
        <p:spPr>
          <a:xfrm>
            <a:off x="1017432" y="2077415"/>
            <a:ext cx="3200579" cy="523220"/>
          </a:xfrm>
          <a:prstGeom prst="rect">
            <a:avLst/>
          </a:prstGeom>
          <a:noFill/>
        </p:spPr>
        <p:txBody>
          <a:bodyPr wrap="square" rtlCol="0">
            <a:spAutoFit/>
          </a:bodyPr>
          <a:lstStyle/>
          <a:p>
            <a:r>
              <a:rPr lang="en-US" dirty="0">
                <a:solidFill>
                  <a:srgbClr val="004D4C"/>
                </a:solidFill>
              </a:rPr>
              <a:t>Export the report to PDF or Excel and save to your computer</a:t>
            </a:r>
          </a:p>
        </p:txBody>
      </p:sp>
      <p:sp>
        <p:nvSpPr>
          <p:cNvPr id="24" name="TextBox 23">
            <a:extLst>
              <a:ext uri="{FF2B5EF4-FFF2-40B4-BE49-F238E27FC236}">
                <a16:creationId xmlns:a16="http://schemas.microsoft.com/office/drawing/2014/main" id="{09DC7396-C0A2-883C-4E95-FE4E86F90CCB}"/>
              </a:ext>
            </a:extLst>
          </p:cNvPr>
          <p:cNvSpPr txBox="1"/>
          <p:nvPr/>
        </p:nvSpPr>
        <p:spPr>
          <a:xfrm>
            <a:off x="1017432" y="2615356"/>
            <a:ext cx="2517167" cy="1815882"/>
          </a:xfrm>
          <a:prstGeom prst="rect">
            <a:avLst/>
          </a:prstGeom>
          <a:noFill/>
        </p:spPr>
        <p:txBody>
          <a:bodyPr wrap="square" rtlCol="0">
            <a:spAutoFit/>
          </a:bodyPr>
          <a:lstStyle/>
          <a:p>
            <a:r>
              <a:rPr lang="en-US" dirty="0">
                <a:solidFill>
                  <a:srgbClr val="004D4C"/>
                </a:solidFill>
              </a:rPr>
              <a:t>Navigate between pages with the navigation bar at the bottom of the report that can be pinned to stay shown or can only appear when hovering in its general area </a:t>
            </a:r>
            <a:r>
              <a:rPr lang="en-US">
                <a:solidFill>
                  <a:srgbClr val="004D4C"/>
                </a:solidFill>
              </a:rPr>
              <a:t>(vanishing toolbar)</a:t>
            </a:r>
            <a:endParaRPr lang="en-US" dirty="0">
              <a:solidFill>
                <a:srgbClr val="004D4C"/>
              </a:solidFill>
            </a:endParaRPr>
          </a:p>
          <a:p>
            <a:endParaRPr lang="en-US" dirty="0"/>
          </a:p>
        </p:txBody>
      </p:sp>
      <p:pic>
        <p:nvPicPr>
          <p:cNvPr id="5" name="Picture 4">
            <a:extLst>
              <a:ext uri="{FF2B5EF4-FFF2-40B4-BE49-F238E27FC236}">
                <a16:creationId xmlns:a16="http://schemas.microsoft.com/office/drawing/2014/main" id="{9F95A320-0C44-AC05-B141-19DD9806CC04}"/>
              </a:ext>
            </a:extLst>
          </p:cNvPr>
          <p:cNvPicPr>
            <a:picLocks noChangeAspect="1"/>
          </p:cNvPicPr>
          <p:nvPr/>
        </p:nvPicPr>
        <p:blipFill>
          <a:blip r:embed="rId5"/>
          <a:stretch>
            <a:fillRect/>
          </a:stretch>
        </p:blipFill>
        <p:spPr>
          <a:xfrm>
            <a:off x="697364" y="2114084"/>
            <a:ext cx="320068" cy="335309"/>
          </a:xfrm>
          <a:prstGeom prst="rect">
            <a:avLst/>
          </a:prstGeom>
        </p:spPr>
      </p:pic>
      <p:pic>
        <p:nvPicPr>
          <p:cNvPr id="9" name="Picture 8">
            <a:extLst>
              <a:ext uri="{FF2B5EF4-FFF2-40B4-BE49-F238E27FC236}">
                <a16:creationId xmlns:a16="http://schemas.microsoft.com/office/drawing/2014/main" id="{4A087B1D-95F6-5366-B1D8-DFB0D8556225}"/>
              </a:ext>
            </a:extLst>
          </p:cNvPr>
          <p:cNvPicPr>
            <a:picLocks noChangeAspect="1"/>
          </p:cNvPicPr>
          <p:nvPr/>
        </p:nvPicPr>
        <p:blipFill>
          <a:blip r:embed="rId6"/>
          <a:stretch>
            <a:fillRect/>
          </a:stretch>
        </p:blipFill>
        <p:spPr>
          <a:xfrm>
            <a:off x="0" y="988358"/>
            <a:ext cx="9144000" cy="410645"/>
          </a:xfrm>
          <a:prstGeom prst="rect">
            <a:avLst/>
          </a:prstGeom>
        </p:spPr>
      </p:pic>
      <p:pic>
        <p:nvPicPr>
          <p:cNvPr id="22" name="Picture 21">
            <a:extLst>
              <a:ext uri="{FF2B5EF4-FFF2-40B4-BE49-F238E27FC236}">
                <a16:creationId xmlns:a16="http://schemas.microsoft.com/office/drawing/2014/main" id="{5D992B82-8F9B-00BD-BC1D-027C5240B574}"/>
              </a:ext>
            </a:extLst>
          </p:cNvPr>
          <p:cNvPicPr>
            <a:picLocks noChangeAspect="1"/>
          </p:cNvPicPr>
          <p:nvPr/>
        </p:nvPicPr>
        <p:blipFill>
          <a:blip r:embed="rId7"/>
          <a:stretch>
            <a:fillRect/>
          </a:stretch>
        </p:blipFill>
        <p:spPr>
          <a:xfrm>
            <a:off x="3470856" y="2901660"/>
            <a:ext cx="5673144" cy="1142317"/>
          </a:xfrm>
          <a:prstGeom prst="rect">
            <a:avLst/>
          </a:prstGeom>
        </p:spPr>
      </p:pic>
    </p:spTree>
    <p:extLst>
      <p:ext uri="{BB962C8B-B14F-4D97-AF65-F5344CB8AC3E}">
        <p14:creationId xmlns:p14="http://schemas.microsoft.com/office/powerpoint/2010/main" val="41783614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253E0-5FE4-3721-C88A-E7A1684180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00A63F-4086-A33C-663A-872B2B80D555}"/>
              </a:ext>
            </a:extLst>
          </p:cNvPr>
          <p:cNvSpPr>
            <a:spLocks noGrp="1"/>
          </p:cNvSpPr>
          <p:nvPr>
            <p:ph type="title"/>
          </p:nvPr>
        </p:nvSpPr>
        <p:spPr/>
        <p:txBody>
          <a:bodyPr>
            <a:noAutofit/>
          </a:bodyPr>
          <a:lstStyle/>
          <a:p>
            <a:r>
              <a:rPr lang="en-US" sz="1800" dirty="0">
                <a:solidFill>
                  <a:schemeClr val="tx2"/>
                </a:solidFill>
                <a:latin typeface="Bookman Old Style" pitchFamily="18" charset="0"/>
              </a:rPr>
              <a:t>Government Results and Opportunity Fund Pilot Projects</a:t>
            </a:r>
          </a:p>
        </p:txBody>
      </p:sp>
      <p:pic>
        <p:nvPicPr>
          <p:cNvPr id="8" name="Content Placeholder 7">
            <a:extLst>
              <a:ext uri="{FF2B5EF4-FFF2-40B4-BE49-F238E27FC236}">
                <a16:creationId xmlns:a16="http://schemas.microsoft.com/office/drawing/2014/main" id="{67D43D25-1BF7-856E-D987-CB33B93A518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14450" y="4400550"/>
            <a:ext cx="869924" cy="514350"/>
          </a:xfrm>
        </p:spPr>
      </p:pic>
      <p:sp>
        <p:nvSpPr>
          <p:cNvPr id="5" name="Rectangle 4">
            <a:extLst>
              <a:ext uri="{FF2B5EF4-FFF2-40B4-BE49-F238E27FC236}">
                <a16:creationId xmlns:a16="http://schemas.microsoft.com/office/drawing/2014/main" id="{4D5FB678-C1AF-F1AB-15F5-12F60B9BCE66}"/>
              </a:ext>
            </a:extLst>
          </p:cNvPr>
          <p:cNvSpPr/>
          <p:nvPr/>
        </p:nvSpPr>
        <p:spPr>
          <a:xfrm>
            <a:off x="2286000" y="4857750"/>
            <a:ext cx="5372100" cy="5715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6" name="Slide Number Placeholder 5">
            <a:extLst>
              <a:ext uri="{FF2B5EF4-FFF2-40B4-BE49-F238E27FC236}">
                <a16:creationId xmlns:a16="http://schemas.microsoft.com/office/drawing/2014/main" id="{1D1A8F96-8910-0560-F796-987A9DDBBE8E}"/>
              </a:ext>
            </a:extLst>
          </p:cNvPr>
          <p:cNvSpPr>
            <a:spLocks noGrp="1"/>
          </p:cNvSpPr>
          <p:nvPr>
            <p:ph type="sldNum" sz="quarter" idx="12"/>
          </p:nvPr>
        </p:nvSpPr>
        <p:spPr>
          <a:xfrm>
            <a:off x="6286500" y="4767263"/>
            <a:ext cx="1600200" cy="273844"/>
          </a:xfrm>
        </p:spPr>
        <p:txBody>
          <a:bodyPr/>
          <a:lstStyle/>
          <a:p>
            <a:pPr defTabSz="685800">
              <a:buClrTx/>
            </a:pPr>
            <a:fld id="{50DC08D4-96E3-4F4B-A772-7FCCF4DFAE94}" type="slidenum">
              <a:rPr lang="en-US" kern="1200">
                <a:solidFill>
                  <a:prstClr val="black">
                    <a:tint val="75000"/>
                  </a:prstClr>
                </a:solidFill>
                <a:latin typeface="Calibri"/>
                <a:ea typeface="+mn-ea"/>
                <a:cs typeface="+mn-cs"/>
              </a:rPr>
              <a:pPr defTabSz="685800">
                <a:buClrTx/>
              </a:pPr>
              <a:t>47</a:t>
            </a:fld>
            <a:endParaRPr lang="en-US" kern="1200" dirty="0">
              <a:solidFill>
                <a:prstClr val="black">
                  <a:tint val="75000"/>
                </a:prstClr>
              </a:solidFill>
              <a:latin typeface="Calibri"/>
              <a:ea typeface="+mn-ea"/>
              <a:cs typeface="+mn-cs"/>
            </a:endParaRPr>
          </a:p>
        </p:txBody>
      </p:sp>
      <p:sp>
        <p:nvSpPr>
          <p:cNvPr id="7" name="Rectangle 6">
            <a:extLst>
              <a:ext uri="{FF2B5EF4-FFF2-40B4-BE49-F238E27FC236}">
                <a16:creationId xmlns:a16="http://schemas.microsoft.com/office/drawing/2014/main" id="{2106F636-D2CF-2437-525C-F37109BB0B09}"/>
              </a:ext>
            </a:extLst>
          </p:cNvPr>
          <p:cNvSpPr/>
          <p:nvPr/>
        </p:nvSpPr>
        <p:spPr>
          <a:xfrm>
            <a:off x="1257300" y="1085850"/>
            <a:ext cx="6629400" cy="5715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3" name="TextBox 2">
            <a:extLst>
              <a:ext uri="{FF2B5EF4-FFF2-40B4-BE49-F238E27FC236}">
                <a16:creationId xmlns:a16="http://schemas.microsoft.com/office/drawing/2014/main" id="{9931B5DE-C30E-D81F-BADA-B2CDC5628825}"/>
              </a:ext>
            </a:extLst>
          </p:cNvPr>
          <p:cNvSpPr txBox="1"/>
          <p:nvPr/>
        </p:nvSpPr>
        <p:spPr>
          <a:xfrm>
            <a:off x="1428750" y="1415345"/>
            <a:ext cx="6286500" cy="2259593"/>
          </a:xfrm>
          <a:prstGeom prst="rect">
            <a:avLst/>
          </a:prstGeom>
          <a:noFill/>
        </p:spPr>
        <p:txBody>
          <a:bodyPr wrap="square" rtlCol="0">
            <a:spAutoFit/>
          </a:bodyPr>
          <a:lstStyle/>
          <a:p>
            <a:pPr marL="214313" indent="-214313" defTabSz="685800">
              <a:spcAft>
                <a:spcPts val="450"/>
              </a:spcAft>
              <a:buClrTx/>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Ability to pilot programs before including in recurring budget</a:t>
            </a:r>
          </a:p>
          <a:p>
            <a:pPr marL="214313" indent="-214313" defTabSz="685800">
              <a:spcAft>
                <a:spcPts val="450"/>
              </a:spcAft>
              <a:buClrTx/>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Opportunity to demonstrate a program’s effectiveness</a:t>
            </a:r>
          </a:p>
          <a:p>
            <a:pPr marL="214313" indent="-214313" defTabSz="685800">
              <a:spcAft>
                <a:spcPts val="450"/>
              </a:spcAft>
              <a:buClrTx/>
              <a:buFont typeface="Arial" panose="020B0604020202020204" pitchFamily="34" charset="0"/>
              <a:buChar char="•"/>
            </a:pPr>
            <a:r>
              <a:rPr lang="en-US" sz="1200" b="1" kern="1200" dirty="0">
                <a:solidFill>
                  <a:prstClr val="black"/>
                </a:solidFill>
                <a:latin typeface="Arial" panose="020B0604020202020204" pitchFamily="34" charset="0"/>
                <a:ea typeface="+mn-ea"/>
                <a:cs typeface="Arial" panose="020B0604020202020204" pitchFamily="34" charset="0"/>
              </a:rPr>
              <a:t>How it works: </a:t>
            </a:r>
          </a:p>
          <a:p>
            <a:pPr marL="557213" lvl="1" indent="-214313" defTabSz="685800">
              <a:spcAft>
                <a:spcPts val="450"/>
              </a:spcAft>
              <a:buClrTx/>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Section 9 divided into A, B, C </a:t>
            </a:r>
            <a:r>
              <a:rPr lang="en-US" sz="1200" kern="1200" dirty="0">
                <a:solidFill>
                  <a:prstClr val="black"/>
                </a:solidFill>
                <a:latin typeface="Arial" panose="020B0604020202020204" pitchFamily="34" charset="0"/>
                <a:ea typeface="+mn-ea"/>
                <a:cs typeface="Arial" panose="020B0604020202020204" pitchFamily="34" charset="0"/>
                <a:sym typeface="Wingdings" panose="05000000000000000000" pitchFamily="2" charset="2"/>
              </a:rPr>
              <a:t> specifies the funding for one fiscal year, any balance at the end of the fiscal year reverts to the GRO Expendable Trust Fund unless otherwise specified in the appropriation language</a:t>
            </a:r>
          </a:p>
          <a:p>
            <a:pPr marL="900113" lvl="2" indent="-214313" defTabSz="685800">
              <a:spcAft>
                <a:spcPts val="450"/>
              </a:spcAft>
              <a:buClrTx/>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sym typeface="Wingdings" panose="05000000000000000000" pitchFamily="2" charset="2"/>
              </a:rPr>
              <a:t>Ex. In the 2025 GAA, Section 9A specifies the funding for FY26, 9B for FY27, and 9C for FY28</a:t>
            </a:r>
          </a:p>
          <a:p>
            <a:pPr marL="900113" lvl="2" indent="-214313" defTabSz="685800">
              <a:buClrTx/>
              <a:buFont typeface="Arial" panose="020B0604020202020204" pitchFamily="34" charset="0"/>
              <a:buChar char="•"/>
            </a:pPr>
            <a:endParaRPr lang="en-US" sz="1200" kern="1200" dirty="0">
              <a:solidFill>
                <a:prstClr val="black"/>
              </a:solidFill>
              <a:latin typeface="Arial" panose="020B0604020202020204" pitchFamily="34" charset="0"/>
              <a:ea typeface="+mn-ea"/>
              <a:cs typeface="Arial" panose="020B0604020202020204" pitchFamily="34" charset="0"/>
              <a:sym typeface="Wingdings" panose="05000000000000000000" pitchFamily="2" charset="2"/>
            </a:endParaRPr>
          </a:p>
          <a:p>
            <a:pPr marL="900113" lvl="2" indent="-214313" defTabSz="685800">
              <a:buClrTx/>
              <a:buFont typeface="Arial" panose="020B0604020202020204" pitchFamily="34" charset="0"/>
              <a:buChar char="•"/>
            </a:pPr>
            <a:endParaRPr lang="en-US" sz="1200" kern="1200" dirty="0">
              <a:solidFill>
                <a:prstClr val="black"/>
              </a:solidFill>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A29DB483-0CE9-3D0B-FC93-A419744898F4}"/>
              </a:ext>
            </a:extLst>
          </p:cNvPr>
          <p:cNvSpPr txBox="1"/>
          <p:nvPr/>
        </p:nvSpPr>
        <p:spPr>
          <a:xfrm>
            <a:off x="1657350" y="3482244"/>
            <a:ext cx="5886450" cy="830997"/>
          </a:xfrm>
          <a:prstGeom prst="rect">
            <a:avLst/>
          </a:prstGeom>
          <a:solidFill>
            <a:schemeClr val="accent1">
              <a:lumMod val="20000"/>
              <a:lumOff val="80000"/>
            </a:schemeClr>
          </a:solidFill>
        </p:spPr>
        <p:txBody>
          <a:bodyPr wrap="square" rtlCol="0">
            <a:spAutoFit/>
          </a:bodyPr>
          <a:lstStyle/>
          <a:p>
            <a:pPr marL="214313" indent="-214313" defTabSz="685800">
              <a:buClrTx/>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Key to determining a program’s effectiveness:</a:t>
            </a:r>
          </a:p>
          <a:p>
            <a:pPr marL="557213" lvl="1" indent="-214313" defTabSz="685800">
              <a:buClrTx/>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A clearly defined </a:t>
            </a:r>
            <a:r>
              <a:rPr lang="en-US" sz="1200" b="1" kern="1200" dirty="0">
                <a:solidFill>
                  <a:prstClr val="black"/>
                </a:solidFill>
                <a:latin typeface="Arial" panose="020B0604020202020204" pitchFamily="34" charset="0"/>
                <a:ea typeface="+mn-ea"/>
                <a:cs typeface="Arial" panose="020B0604020202020204" pitchFamily="34" charset="0"/>
              </a:rPr>
              <a:t>logic model</a:t>
            </a:r>
          </a:p>
          <a:p>
            <a:pPr marL="557213" lvl="1" indent="-214313" defTabSz="685800">
              <a:buClrTx/>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Clearly defined </a:t>
            </a:r>
            <a:r>
              <a:rPr lang="en-US" sz="1200" b="1" kern="1200" dirty="0">
                <a:solidFill>
                  <a:prstClr val="black"/>
                </a:solidFill>
                <a:latin typeface="Arial" panose="020B0604020202020204" pitchFamily="34" charset="0"/>
                <a:ea typeface="+mn-ea"/>
                <a:cs typeface="Arial" panose="020B0604020202020204" pitchFamily="34" charset="0"/>
              </a:rPr>
              <a:t>output and outcome performance measures</a:t>
            </a:r>
          </a:p>
          <a:p>
            <a:pPr marL="557213" lvl="1" indent="-214313" defTabSz="685800">
              <a:buClrTx/>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A </a:t>
            </a:r>
            <a:r>
              <a:rPr lang="en-US" sz="1200" b="1" kern="1200" dirty="0">
                <a:solidFill>
                  <a:prstClr val="black"/>
                </a:solidFill>
                <a:latin typeface="Arial" panose="020B0604020202020204" pitchFamily="34" charset="0"/>
                <a:ea typeface="+mn-ea"/>
                <a:cs typeface="Arial" panose="020B0604020202020204" pitchFamily="34" charset="0"/>
              </a:rPr>
              <a:t>counterfactual </a:t>
            </a:r>
            <a:r>
              <a:rPr lang="en-US" sz="1200" kern="1200" dirty="0">
                <a:solidFill>
                  <a:prstClr val="black"/>
                </a:solidFill>
                <a:latin typeface="Arial" panose="020B0604020202020204" pitchFamily="34" charset="0"/>
                <a:ea typeface="+mn-ea"/>
                <a:cs typeface="Arial" panose="020B0604020202020204" pitchFamily="34" charset="0"/>
              </a:rPr>
              <a:t>to compare the program to</a:t>
            </a:r>
          </a:p>
        </p:txBody>
      </p:sp>
    </p:spTree>
    <p:extLst>
      <p:ext uri="{BB962C8B-B14F-4D97-AF65-F5344CB8AC3E}">
        <p14:creationId xmlns:p14="http://schemas.microsoft.com/office/powerpoint/2010/main" val="28618832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B133C-EB28-F57B-16F8-68625D8249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9BCCEA-4D5A-93C3-8198-E515F22B1A4B}"/>
              </a:ext>
            </a:extLst>
          </p:cNvPr>
          <p:cNvSpPr>
            <a:spLocks noGrp="1"/>
          </p:cNvSpPr>
          <p:nvPr>
            <p:ph type="title"/>
          </p:nvPr>
        </p:nvSpPr>
        <p:spPr/>
        <p:txBody>
          <a:bodyPr>
            <a:noAutofit/>
          </a:bodyPr>
          <a:lstStyle/>
          <a:p>
            <a:r>
              <a:rPr lang="en-US" sz="1800" dirty="0">
                <a:solidFill>
                  <a:schemeClr val="tx2"/>
                </a:solidFill>
                <a:latin typeface="Bookman Old Style" pitchFamily="18" charset="0"/>
              </a:rPr>
              <a:t>What is a </a:t>
            </a:r>
            <a:r>
              <a:rPr lang="en-US" sz="1800" b="1" dirty="0">
                <a:solidFill>
                  <a:schemeClr val="tx2"/>
                </a:solidFill>
                <a:latin typeface="Bookman Old Style" pitchFamily="18" charset="0"/>
              </a:rPr>
              <a:t>logic model</a:t>
            </a:r>
            <a:r>
              <a:rPr lang="en-US" sz="1800" dirty="0">
                <a:solidFill>
                  <a:schemeClr val="tx2"/>
                </a:solidFill>
                <a:latin typeface="Bookman Old Style" pitchFamily="18" charset="0"/>
              </a:rPr>
              <a:t> and why is it important? </a:t>
            </a:r>
          </a:p>
        </p:txBody>
      </p:sp>
      <p:pic>
        <p:nvPicPr>
          <p:cNvPr id="8" name="Content Placeholder 7">
            <a:extLst>
              <a:ext uri="{FF2B5EF4-FFF2-40B4-BE49-F238E27FC236}">
                <a16:creationId xmlns:a16="http://schemas.microsoft.com/office/drawing/2014/main" id="{B96A40F1-2BEC-320B-8021-BEA0521B1C8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14450" y="4400550"/>
            <a:ext cx="869924" cy="514350"/>
          </a:xfrm>
        </p:spPr>
      </p:pic>
      <p:sp>
        <p:nvSpPr>
          <p:cNvPr id="5" name="Rectangle 4">
            <a:extLst>
              <a:ext uri="{FF2B5EF4-FFF2-40B4-BE49-F238E27FC236}">
                <a16:creationId xmlns:a16="http://schemas.microsoft.com/office/drawing/2014/main" id="{64328914-1434-8FB5-DAA6-88CB3F7F2B48}"/>
              </a:ext>
            </a:extLst>
          </p:cNvPr>
          <p:cNvSpPr/>
          <p:nvPr/>
        </p:nvSpPr>
        <p:spPr>
          <a:xfrm>
            <a:off x="2286000" y="4857750"/>
            <a:ext cx="5372100" cy="5715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6" name="Slide Number Placeholder 5">
            <a:extLst>
              <a:ext uri="{FF2B5EF4-FFF2-40B4-BE49-F238E27FC236}">
                <a16:creationId xmlns:a16="http://schemas.microsoft.com/office/drawing/2014/main" id="{9C46359C-A73C-4114-AC21-14875B3E39C2}"/>
              </a:ext>
            </a:extLst>
          </p:cNvPr>
          <p:cNvSpPr>
            <a:spLocks noGrp="1"/>
          </p:cNvSpPr>
          <p:nvPr>
            <p:ph type="sldNum" sz="quarter" idx="12"/>
          </p:nvPr>
        </p:nvSpPr>
        <p:spPr>
          <a:xfrm>
            <a:off x="6286500" y="4767263"/>
            <a:ext cx="1600200" cy="273844"/>
          </a:xfrm>
        </p:spPr>
        <p:txBody>
          <a:bodyPr/>
          <a:lstStyle/>
          <a:p>
            <a:pPr defTabSz="685800">
              <a:buClrTx/>
            </a:pPr>
            <a:fld id="{50DC08D4-96E3-4F4B-A772-7FCCF4DFAE94}" type="slidenum">
              <a:rPr lang="en-US" kern="1200">
                <a:solidFill>
                  <a:prstClr val="black">
                    <a:tint val="75000"/>
                  </a:prstClr>
                </a:solidFill>
                <a:latin typeface="Calibri"/>
                <a:ea typeface="+mn-ea"/>
                <a:cs typeface="+mn-cs"/>
              </a:rPr>
              <a:pPr defTabSz="685800">
                <a:buClrTx/>
              </a:pPr>
              <a:t>48</a:t>
            </a:fld>
            <a:endParaRPr lang="en-US" kern="1200" dirty="0">
              <a:solidFill>
                <a:prstClr val="black">
                  <a:tint val="75000"/>
                </a:prstClr>
              </a:solidFill>
              <a:latin typeface="Calibri"/>
              <a:ea typeface="+mn-ea"/>
              <a:cs typeface="+mn-cs"/>
            </a:endParaRPr>
          </a:p>
        </p:txBody>
      </p:sp>
      <p:sp>
        <p:nvSpPr>
          <p:cNvPr id="7" name="Rectangle 6">
            <a:extLst>
              <a:ext uri="{FF2B5EF4-FFF2-40B4-BE49-F238E27FC236}">
                <a16:creationId xmlns:a16="http://schemas.microsoft.com/office/drawing/2014/main" id="{E17C7FE7-43DD-DD22-56AB-B2D28C5387C7}"/>
              </a:ext>
            </a:extLst>
          </p:cNvPr>
          <p:cNvSpPr/>
          <p:nvPr/>
        </p:nvSpPr>
        <p:spPr>
          <a:xfrm>
            <a:off x="1257300" y="1085850"/>
            <a:ext cx="6629400" cy="5715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3" name="TextBox 2">
            <a:extLst>
              <a:ext uri="{FF2B5EF4-FFF2-40B4-BE49-F238E27FC236}">
                <a16:creationId xmlns:a16="http://schemas.microsoft.com/office/drawing/2014/main" id="{CBCBCA4C-6ECD-A991-9C51-4D39486CD84B}"/>
              </a:ext>
            </a:extLst>
          </p:cNvPr>
          <p:cNvSpPr txBox="1"/>
          <p:nvPr/>
        </p:nvSpPr>
        <p:spPr>
          <a:xfrm>
            <a:off x="1600200" y="1313244"/>
            <a:ext cx="5943600" cy="830997"/>
          </a:xfrm>
          <a:prstGeom prst="rect">
            <a:avLst/>
          </a:prstGeom>
          <a:noFill/>
        </p:spPr>
        <p:txBody>
          <a:bodyPr wrap="square" rtlCol="0">
            <a:spAutoFit/>
          </a:bodyPr>
          <a:lstStyle/>
          <a:p>
            <a:pPr marL="214313" indent="-214313" defTabSz="685800">
              <a:buClrTx/>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A graphic illustration of the relationship between a program’s resources, activities, and its intended effects</a:t>
            </a:r>
          </a:p>
          <a:p>
            <a:pPr marL="557213" lvl="1" indent="-214313" defTabSz="685800">
              <a:buClrTx/>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Creates a roadmap of how the program will work and achieve the desired results </a:t>
            </a:r>
            <a:r>
              <a:rPr lang="en-US" sz="1200" kern="1200" dirty="0">
                <a:solidFill>
                  <a:prstClr val="black"/>
                </a:solidFill>
                <a:latin typeface="Arial" panose="020B0604020202020204" pitchFamily="34" charset="0"/>
                <a:ea typeface="+mn-ea"/>
                <a:cs typeface="Arial" panose="020B0604020202020204" pitchFamily="34" charset="0"/>
                <a:sym typeface="Wingdings" panose="05000000000000000000" pitchFamily="2" charset="2"/>
              </a:rPr>
              <a:t> helps to identify causal pathways and data needs </a:t>
            </a:r>
            <a:endParaRPr lang="en-US" sz="1200" kern="1200" dirty="0">
              <a:solidFill>
                <a:prstClr val="black"/>
              </a:solidFill>
              <a:latin typeface="Arial" panose="020B0604020202020204" pitchFamily="34" charset="0"/>
              <a:ea typeface="+mn-ea"/>
              <a:cs typeface="Arial" panose="020B0604020202020204" pitchFamily="34" charset="0"/>
            </a:endParaRPr>
          </a:p>
        </p:txBody>
      </p:sp>
      <p:sp>
        <p:nvSpPr>
          <p:cNvPr id="9" name="Rectangle: Rounded Corners 8">
            <a:extLst>
              <a:ext uri="{FF2B5EF4-FFF2-40B4-BE49-F238E27FC236}">
                <a16:creationId xmlns:a16="http://schemas.microsoft.com/office/drawing/2014/main" id="{A88B7CE5-D7E5-D061-2E01-2AD5850A1B84}"/>
              </a:ext>
            </a:extLst>
          </p:cNvPr>
          <p:cNvSpPr/>
          <p:nvPr/>
        </p:nvSpPr>
        <p:spPr>
          <a:xfrm>
            <a:off x="1283078" y="2865440"/>
            <a:ext cx="1257300" cy="93438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buClrTx/>
            </a:pPr>
            <a:r>
              <a:rPr lang="en-US" sz="1050" kern="1200" dirty="0">
                <a:solidFill>
                  <a:prstClr val="white"/>
                </a:solidFill>
                <a:latin typeface="Arial" panose="020B0604020202020204" pitchFamily="34" charset="0"/>
                <a:cs typeface="Arial" panose="020B0604020202020204" pitchFamily="34" charset="0"/>
              </a:rPr>
              <a:t>The resources supporting the program</a:t>
            </a:r>
          </a:p>
          <a:p>
            <a:pPr algn="just" defTabSz="685800">
              <a:buClrTx/>
            </a:pPr>
            <a:endParaRPr lang="en-US" sz="1050" kern="1200" dirty="0">
              <a:solidFill>
                <a:prstClr val="white"/>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2052040B-34FA-5E04-EB93-9E1F4F6AFEA3}"/>
              </a:ext>
            </a:extLst>
          </p:cNvPr>
          <p:cNvSpPr/>
          <p:nvPr/>
        </p:nvSpPr>
        <p:spPr>
          <a:xfrm>
            <a:off x="2734952" y="2865440"/>
            <a:ext cx="1543050" cy="92038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defTabSz="685800">
              <a:buClrTx/>
            </a:pPr>
            <a:r>
              <a:rPr lang="en-US" sz="1050" kern="1200" dirty="0">
                <a:solidFill>
                  <a:prstClr val="white"/>
                </a:solidFill>
                <a:latin typeface="Arial" panose="020B0604020202020204" pitchFamily="34" charset="0"/>
                <a:cs typeface="Arial" panose="020B0604020202020204" pitchFamily="34" charset="0"/>
              </a:rPr>
              <a:t>What the program does with the resources to achieve the desired results</a:t>
            </a:r>
          </a:p>
          <a:p>
            <a:pPr algn="just" defTabSz="685800">
              <a:buClrTx/>
            </a:pPr>
            <a:endParaRPr lang="en-US" sz="1050" kern="1200" dirty="0">
              <a:solidFill>
                <a:prstClr val="white"/>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21CE2ED7-9ABA-A87F-50AF-A9F6D4B6A49E}"/>
              </a:ext>
            </a:extLst>
          </p:cNvPr>
          <p:cNvSpPr/>
          <p:nvPr/>
        </p:nvSpPr>
        <p:spPr>
          <a:xfrm>
            <a:off x="4472575" y="2880580"/>
            <a:ext cx="1360406" cy="90524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buClrTx/>
            </a:pPr>
            <a:r>
              <a:rPr lang="en-US" sz="1050" kern="1200" dirty="0">
                <a:solidFill>
                  <a:prstClr val="white"/>
                </a:solidFill>
                <a:latin typeface="Arial" panose="020B0604020202020204" pitchFamily="34" charset="0"/>
                <a:cs typeface="Arial" panose="020B0604020202020204" pitchFamily="34" charset="0"/>
              </a:rPr>
              <a:t>The direct results of the program activities </a:t>
            </a:r>
          </a:p>
          <a:p>
            <a:pPr algn="just" defTabSz="685800">
              <a:buClrTx/>
            </a:pPr>
            <a:endParaRPr lang="en-US" sz="1050" kern="1200" dirty="0">
              <a:solidFill>
                <a:prstClr val="white"/>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E870D0E3-64A1-DCA8-38C1-009CEAC4EC9A}"/>
              </a:ext>
            </a:extLst>
          </p:cNvPr>
          <p:cNvSpPr/>
          <p:nvPr/>
        </p:nvSpPr>
        <p:spPr>
          <a:xfrm>
            <a:off x="6011943" y="2885458"/>
            <a:ext cx="1817608" cy="91436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defTabSz="685800">
              <a:buClrTx/>
            </a:pPr>
            <a:r>
              <a:rPr lang="en-US" sz="1050" kern="1200" dirty="0">
                <a:solidFill>
                  <a:prstClr val="white"/>
                </a:solidFill>
                <a:latin typeface="Arial" panose="020B0604020202020204" pitchFamily="34" charset="0"/>
                <a:cs typeface="Arial" panose="020B0604020202020204" pitchFamily="34" charset="0"/>
              </a:rPr>
              <a:t>The changes or benefits seen in the population served – what difference does the program make? </a:t>
            </a:r>
          </a:p>
          <a:p>
            <a:pPr algn="just" defTabSz="685800">
              <a:buClrTx/>
            </a:pPr>
            <a:endParaRPr lang="en-US" sz="1050" kern="1200" dirty="0">
              <a:solidFill>
                <a:prstClr val="white"/>
              </a:solidFill>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E249A4F6-F220-31A2-6946-9F8E1DE5548C}"/>
              </a:ext>
            </a:extLst>
          </p:cNvPr>
          <p:cNvSpPr/>
          <p:nvPr/>
        </p:nvSpPr>
        <p:spPr>
          <a:xfrm>
            <a:off x="1314450" y="2432962"/>
            <a:ext cx="1257300" cy="2949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200" b="1" kern="1200" dirty="0">
                <a:solidFill>
                  <a:prstClr val="white"/>
                </a:solidFill>
                <a:latin typeface="Arial" panose="020B0604020202020204" pitchFamily="34" charset="0"/>
                <a:cs typeface="Arial" panose="020B0604020202020204" pitchFamily="34" charset="0"/>
              </a:rPr>
              <a:t>Inputs</a:t>
            </a:r>
          </a:p>
        </p:txBody>
      </p:sp>
      <p:sp>
        <p:nvSpPr>
          <p:cNvPr id="14" name="Rectangle: Rounded Corners 13">
            <a:extLst>
              <a:ext uri="{FF2B5EF4-FFF2-40B4-BE49-F238E27FC236}">
                <a16:creationId xmlns:a16="http://schemas.microsoft.com/office/drawing/2014/main" id="{B68CC33F-7F6C-50AA-A6E6-0FE90048694F}"/>
              </a:ext>
            </a:extLst>
          </p:cNvPr>
          <p:cNvSpPr/>
          <p:nvPr/>
        </p:nvSpPr>
        <p:spPr>
          <a:xfrm>
            <a:off x="2877827" y="2432962"/>
            <a:ext cx="1257300" cy="2949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200" b="1" kern="1200" dirty="0">
                <a:solidFill>
                  <a:prstClr val="white"/>
                </a:solidFill>
                <a:latin typeface="Arial" panose="020B0604020202020204" pitchFamily="34" charset="0"/>
                <a:cs typeface="Arial" panose="020B0604020202020204" pitchFamily="34" charset="0"/>
              </a:rPr>
              <a:t>Activities</a:t>
            </a:r>
          </a:p>
        </p:txBody>
      </p:sp>
      <p:sp>
        <p:nvSpPr>
          <p:cNvPr id="15" name="Rectangle: Rounded Corners 14">
            <a:extLst>
              <a:ext uri="{FF2B5EF4-FFF2-40B4-BE49-F238E27FC236}">
                <a16:creationId xmlns:a16="http://schemas.microsoft.com/office/drawing/2014/main" id="{650546BE-0E56-7AB9-7D4E-F981DB4DFACA}"/>
              </a:ext>
            </a:extLst>
          </p:cNvPr>
          <p:cNvSpPr/>
          <p:nvPr/>
        </p:nvSpPr>
        <p:spPr>
          <a:xfrm>
            <a:off x="4543424" y="2432962"/>
            <a:ext cx="1257300" cy="2949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200" b="1" kern="1200" dirty="0">
                <a:solidFill>
                  <a:prstClr val="white"/>
                </a:solidFill>
                <a:latin typeface="Arial" panose="020B0604020202020204" pitchFamily="34" charset="0"/>
                <a:cs typeface="Arial" panose="020B0604020202020204" pitchFamily="34" charset="0"/>
              </a:rPr>
              <a:t>Outputs</a:t>
            </a:r>
          </a:p>
        </p:txBody>
      </p:sp>
      <p:sp>
        <p:nvSpPr>
          <p:cNvPr id="16" name="Rectangle: Rounded Corners 15">
            <a:extLst>
              <a:ext uri="{FF2B5EF4-FFF2-40B4-BE49-F238E27FC236}">
                <a16:creationId xmlns:a16="http://schemas.microsoft.com/office/drawing/2014/main" id="{51C73A59-BFC1-40D5-E3A2-ED048AD3E5CE}"/>
              </a:ext>
            </a:extLst>
          </p:cNvPr>
          <p:cNvSpPr/>
          <p:nvPr/>
        </p:nvSpPr>
        <p:spPr>
          <a:xfrm>
            <a:off x="6213736" y="2424284"/>
            <a:ext cx="1444364" cy="2949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200" b="1" kern="1200" dirty="0">
                <a:solidFill>
                  <a:prstClr val="white"/>
                </a:solidFill>
                <a:latin typeface="Arial" panose="020B0604020202020204" pitchFamily="34" charset="0"/>
                <a:cs typeface="Arial" panose="020B0604020202020204" pitchFamily="34" charset="0"/>
              </a:rPr>
              <a:t>Outcomes</a:t>
            </a:r>
          </a:p>
        </p:txBody>
      </p:sp>
      <p:sp>
        <p:nvSpPr>
          <p:cNvPr id="17" name="Arrow: Right 16">
            <a:extLst>
              <a:ext uri="{FF2B5EF4-FFF2-40B4-BE49-F238E27FC236}">
                <a16:creationId xmlns:a16="http://schemas.microsoft.com/office/drawing/2014/main" id="{4BC1830F-B329-5637-D293-E734E36C7FE8}"/>
              </a:ext>
            </a:extLst>
          </p:cNvPr>
          <p:cNvSpPr/>
          <p:nvPr/>
        </p:nvSpPr>
        <p:spPr>
          <a:xfrm>
            <a:off x="2567112" y="3215706"/>
            <a:ext cx="156719" cy="1143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18" name="Arrow: Right 17">
            <a:extLst>
              <a:ext uri="{FF2B5EF4-FFF2-40B4-BE49-F238E27FC236}">
                <a16:creationId xmlns:a16="http://schemas.microsoft.com/office/drawing/2014/main" id="{E7CFA11B-08B9-10F5-078B-1BCFE63735B7}"/>
              </a:ext>
            </a:extLst>
          </p:cNvPr>
          <p:cNvSpPr/>
          <p:nvPr/>
        </p:nvSpPr>
        <p:spPr>
          <a:xfrm>
            <a:off x="4296929" y="3228340"/>
            <a:ext cx="156719" cy="1143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19" name="Arrow: Right 18">
            <a:extLst>
              <a:ext uri="{FF2B5EF4-FFF2-40B4-BE49-F238E27FC236}">
                <a16:creationId xmlns:a16="http://schemas.microsoft.com/office/drawing/2014/main" id="{5DDC9B1E-048D-D9BF-7C44-636CB404E675}"/>
              </a:ext>
            </a:extLst>
          </p:cNvPr>
          <p:cNvSpPr/>
          <p:nvPr/>
        </p:nvSpPr>
        <p:spPr>
          <a:xfrm>
            <a:off x="5851909" y="3228340"/>
            <a:ext cx="156719" cy="1143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20" name="TextBox 19">
            <a:extLst>
              <a:ext uri="{FF2B5EF4-FFF2-40B4-BE49-F238E27FC236}">
                <a16:creationId xmlns:a16="http://schemas.microsoft.com/office/drawing/2014/main" id="{2BEA6050-ED17-3A59-7EB9-A0068E2B6114}"/>
              </a:ext>
            </a:extLst>
          </p:cNvPr>
          <p:cNvSpPr txBox="1"/>
          <p:nvPr/>
        </p:nvSpPr>
        <p:spPr>
          <a:xfrm>
            <a:off x="1571624" y="3980411"/>
            <a:ext cx="5943600" cy="276999"/>
          </a:xfrm>
          <a:prstGeom prst="rect">
            <a:avLst/>
          </a:prstGeom>
          <a:noFill/>
        </p:spPr>
        <p:txBody>
          <a:bodyPr wrap="square" rtlCol="0">
            <a:spAutoFit/>
          </a:bodyPr>
          <a:lstStyle/>
          <a:p>
            <a:pPr defTabSz="685800">
              <a:buClrTx/>
            </a:pPr>
            <a:r>
              <a:rPr lang="en-US" sz="1200" b="1" kern="1200" dirty="0">
                <a:solidFill>
                  <a:prstClr val="black"/>
                </a:solidFill>
                <a:latin typeface="Arial" panose="020B0604020202020204" pitchFamily="34" charset="0"/>
                <a:ea typeface="+mn-ea"/>
                <a:cs typeface="Arial" panose="020B0604020202020204" pitchFamily="34" charset="0"/>
              </a:rPr>
              <a:t>Tip</a:t>
            </a:r>
            <a:r>
              <a:rPr lang="en-US" sz="1200" kern="1200" dirty="0">
                <a:solidFill>
                  <a:prstClr val="black"/>
                </a:solidFill>
                <a:latin typeface="Arial" panose="020B0604020202020204" pitchFamily="34" charset="0"/>
                <a:ea typeface="+mn-ea"/>
                <a:cs typeface="Arial" panose="020B0604020202020204" pitchFamily="34" charset="0"/>
              </a:rPr>
              <a:t>: “If/then” statements can help guide you! </a:t>
            </a:r>
          </a:p>
        </p:txBody>
      </p:sp>
    </p:spTree>
    <p:extLst>
      <p:ext uri="{BB962C8B-B14F-4D97-AF65-F5344CB8AC3E}">
        <p14:creationId xmlns:p14="http://schemas.microsoft.com/office/powerpoint/2010/main" val="9472531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B15A1-59D3-8597-9259-BF2E9FFA91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A67F2B-E9FC-9E4D-1CA1-E2E9965F5C75}"/>
              </a:ext>
            </a:extLst>
          </p:cNvPr>
          <p:cNvSpPr>
            <a:spLocks noGrp="1"/>
          </p:cNvSpPr>
          <p:nvPr>
            <p:ph type="title"/>
          </p:nvPr>
        </p:nvSpPr>
        <p:spPr/>
        <p:txBody>
          <a:bodyPr>
            <a:noAutofit/>
          </a:bodyPr>
          <a:lstStyle/>
          <a:p>
            <a:r>
              <a:rPr lang="en-US" sz="1800" dirty="0">
                <a:solidFill>
                  <a:schemeClr val="tx2"/>
                </a:solidFill>
                <a:latin typeface="Bookman Old Style" pitchFamily="18" charset="0"/>
              </a:rPr>
              <a:t>What’s an example of a logic model? </a:t>
            </a:r>
          </a:p>
        </p:txBody>
      </p:sp>
      <p:pic>
        <p:nvPicPr>
          <p:cNvPr id="8" name="Content Placeholder 7">
            <a:extLst>
              <a:ext uri="{FF2B5EF4-FFF2-40B4-BE49-F238E27FC236}">
                <a16:creationId xmlns:a16="http://schemas.microsoft.com/office/drawing/2014/main" id="{79F00C31-B905-F028-02FC-783274FD362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14450" y="4400550"/>
            <a:ext cx="869924" cy="514350"/>
          </a:xfrm>
        </p:spPr>
      </p:pic>
      <p:sp>
        <p:nvSpPr>
          <p:cNvPr id="5" name="Rectangle 4">
            <a:extLst>
              <a:ext uri="{FF2B5EF4-FFF2-40B4-BE49-F238E27FC236}">
                <a16:creationId xmlns:a16="http://schemas.microsoft.com/office/drawing/2014/main" id="{F5EECD04-4C64-44A0-5DEB-A377AA2F1058}"/>
              </a:ext>
            </a:extLst>
          </p:cNvPr>
          <p:cNvSpPr/>
          <p:nvPr/>
        </p:nvSpPr>
        <p:spPr>
          <a:xfrm>
            <a:off x="2286000" y="4857750"/>
            <a:ext cx="5372100" cy="5715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6" name="Slide Number Placeholder 5">
            <a:extLst>
              <a:ext uri="{FF2B5EF4-FFF2-40B4-BE49-F238E27FC236}">
                <a16:creationId xmlns:a16="http://schemas.microsoft.com/office/drawing/2014/main" id="{FBC4864D-F9F7-8D3A-B448-4563A4BF2468}"/>
              </a:ext>
            </a:extLst>
          </p:cNvPr>
          <p:cNvSpPr>
            <a:spLocks noGrp="1"/>
          </p:cNvSpPr>
          <p:nvPr>
            <p:ph type="sldNum" sz="quarter" idx="12"/>
          </p:nvPr>
        </p:nvSpPr>
        <p:spPr>
          <a:xfrm>
            <a:off x="6286500" y="4767263"/>
            <a:ext cx="1600200" cy="273844"/>
          </a:xfrm>
        </p:spPr>
        <p:txBody>
          <a:bodyPr/>
          <a:lstStyle/>
          <a:p>
            <a:pPr defTabSz="685800">
              <a:buClrTx/>
            </a:pPr>
            <a:fld id="{50DC08D4-96E3-4F4B-A772-7FCCF4DFAE94}" type="slidenum">
              <a:rPr lang="en-US" kern="1200">
                <a:solidFill>
                  <a:prstClr val="black">
                    <a:tint val="75000"/>
                  </a:prstClr>
                </a:solidFill>
                <a:latin typeface="Calibri"/>
                <a:ea typeface="+mn-ea"/>
                <a:cs typeface="+mn-cs"/>
              </a:rPr>
              <a:pPr defTabSz="685800">
                <a:buClrTx/>
              </a:pPr>
              <a:t>49</a:t>
            </a:fld>
            <a:endParaRPr lang="en-US" kern="1200" dirty="0">
              <a:solidFill>
                <a:prstClr val="black">
                  <a:tint val="75000"/>
                </a:prstClr>
              </a:solidFill>
              <a:latin typeface="Calibri"/>
              <a:ea typeface="+mn-ea"/>
              <a:cs typeface="+mn-cs"/>
            </a:endParaRPr>
          </a:p>
        </p:txBody>
      </p:sp>
      <p:sp>
        <p:nvSpPr>
          <p:cNvPr id="7" name="Rectangle 6">
            <a:extLst>
              <a:ext uri="{FF2B5EF4-FFF2-40B4-BE49-F238E27FC236}">
                <a16:creationId xmlns:a16="http://schemas.microsoft.com/office/drawing/2014/main" id="{10A15E6A-F9BE-5B40-64C3-E434677EFF7F}"/>
              </a:ext>
            </a:extLst>
          </p:cNvPr>
          <p:cNvSpPr/>
          <p:nvPr/>
        </p:nvSpPr>
        <p:spPr>
          <a:xfrm>
            <a:off x="1257300" y="1085850"/>
            <a:ext cx="6629400" cy="5715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47" name="Rectangle: Rounded Corners 46">
            <a:extLst>
              <a:ext uri="{FF2B5EF4-FFF2-40B4-BE49-F238E27FC236}">
                <a16:creationId xmlns:a16="http://schemas.microsoft.com/office/drawing/2014/main" id="{9D8BFEF4-9855-C6BD-84D6-CB5AA6956D34}"/>
              </a:ext>
            </a:extLst>
          </p:cNvPr>
          <p:cNvSpPr/>
          <p:nvPr/>
        </p:nvSpPr>
        <p:spPr>
          <a:xfrm>
            <a:off x="1336839" y="2335293"/>
            <a:ext cx="1257300" cy="19125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14313" indent="-214313" algn="just" defTabSz="685800">
              <a:buClrTx/>
              <a:buFont typeface="Arial" panose="020B0604020202020204" pitchFamily="34" charset="0"/>
              <a:buChar char="•"/>
            </a:pPr>
            <a:r>
              <a:rPr lang="en-US" sz="1050" kern="1200" dirty="0">
                <a:solidFill>
                  <a:prstClr val="white"/>
                </a:solidFill>
                <a:latin typeface="Arial" panose="020B0604020202020204" pitchFamily="34" charset="0"/>
                <a:cs typeface="Arial" panose="020B0604020202020204" pitchFamily="34" charset="0"/>
              </a:rPr>
              <a:t>Recipe</a:t>
            </a:r>
          </a:p>
          <a:p>
            <a:pPr marL="214313" indent="-214313" algn="just" defTabSz="685800">
              <a:buClrTx/>
              <a:buFont typeface="Arial" panose="020B0604020202020204" pitchFamily="34" charset="0"/>
              <a:buChar char="•"/>
            </a:pPr>
            <a:r>
              <a:rPr lang="en-US" sz="1050" kern="1200" dirty="0">
                <a:solidFill>
                  <a:prstClr val="white"/>
                </a:solidFill>
                <a:latin typeface="Arial" panose="020B0604020202020204" pitchFamily="34" charset="0"/>
                <a:cs typeface="Arial" panose="020B0604020202020204" pitchFamily="34" charset="0"/>
              </a:rPr>
              <a:t>Cookie sheet</a:t>
            </a:r>
          </a:p>
          <a:p>
            <a:pPr marL="214313" indent="-214313" algn="just" defTabSz="685800">
              <a:buClrTx/>
              <a:buFont typeface="Arial" panose="020B0604020202020204" pitchFamily="34" charset="0"/>
              <a:buChar char="•"/>
            </a:pPr>
            <a:r>
              <a:rPr lang="en-US" sz="1050" kern="1200" dirty="0">
                <a:solidFill>
                  <a:prstClr val="white"/>
                </a:solidFill>
                <a:latin typeface="Arial" panose="020B0604020202020204" pitchFamily="34" charset="0"/>
                <a:cs typeface="Arial" panose="020B0604020202020204" pitchFamily="34" charset="0"/>
              </a:rPr>
              <a:t>Oven</a:t>
            </a:r>
          </a:p>
          <a:p>
            <a:pPr marL="214313" indent="-214313" algn="just" defTabSz="685800">
              <a:buClrTx/>
              <a:buFont typeface="Arial" panose="020B0604020202020204" pitchFamily="34" charset="0"/>
              <a:buChar char="•"/>
            </a:pPr>
            <a:r>
              <a:rPr lang="en-US" sz="1050" kern="1200" dirty="0">
                <a:solidFill>
                  <a:prstClr val="white"/>
                </a:solidFill>
                <a:latin typeface="Arial" panose="020B0604020202020204" pitchFamily="34" charset="0"/>
                <a:cs typeface="Arial" panose="020B0604020202020204" pitchFamily="34" charset="0"/>
              </a:rPr>
              <a:t>Chocolate Chips </a:t>
            </a:r>
          </a:p>
          <a:p>
            <a:pPr marL="214313" indent="-214313" algn="just" defTabSz="685800">
              <a:buClrTx/>
              <a:buFont typeface="Arial" panose="020B0604020202020204" pitchFamily="34" charset="0"/>
              <a:buChar char="•"/>
            </a:pPr>
            <a:r>
              <a:rPr lang="en-US" sz="1050" kern="1200" dirty="0">
                <a:solidFill>
                  <a:prstClr val="white"/>
                </a:solidFill>
                <a:latin typeface="Arial" panose="020B0604020202020204" pitchFamily="34" charset="0"/>
                <a:cs typeface="Arial" panose="020B0604020202020204" pitchFamily="34" charset="0"/>
              </a:rPr>
              <a:t>Butter</a:t>
            </a:r>
          </a:p>
          <a:p>
            <a:pPr marL="214313" indent="-214313" algn="just" defTabSz="685800">
              <a:buClrTx/>
              <a:buFont typeface="Arial" panose="020B0604020202020204" pitchFamily="34" charset="0"/>
              <a:buChar char="•"/>
            </a:pPr>
            <a:r>
              <a:rPr lang="en-US" sz="1050" kern="1200" dirty="0">
                <a:solidFill>
                  <a:prstClr val="white"/>
                </a:solidFill>
                <a:latin typeface="Arial" panose="020B0604020202020204" pitchFamily="34" charset="0"/>
                <a:cs typeface="Arial" panose="020B0604020202020204" pitchFamily="34" charset="0"/>
              </a:rPr>
              <a:t>Sugar</a:t>
            </a:r>
          </a:p>
          <a:p>
            <a:pPr marL="214313" indent="-214313" algn="just" defTabSz="685800">
              <a:buClrTx/>
              <a:buFont typeface="Arial" panose="020B0604020202020204" pitchFamily="34" charset="0"/>
              <a:buChar char="•"/>
            </a:pPr>
            <a:r>
              <a:rPr lang="en-US" sz="1050" kern="1200" dirty="0">
                <a:solidFill>
                  <a:prstClr val="white"/>
                </a:solidFill>
                <a:latin typeface="Arial" panose="020B0604020202020204" pitchFamily="34" charset="0"/>
                <a:cs typeface="Arial" panose="020B0604020202020204" pitchFamily="34" charset="0"/>
              </a:rPr>
              <a:t>Eggs</a:t>
            </a:r>
          </a:p>
          <a:p>
            <a:pPr marL="214313" indent="-214313" algn="just" defTabSz="685800">
              <a:buClrTx/>
              <a:buFont typeface="Arial" panose="020B0604020202020204" pitchFamily="34" charset="0"/>
              <a:buChar char="•"/>
            </a:pPr>
            <a:r>
              <a:rPr lang="en-US" sz="1050" kern="1200" dirty="0">
                <a:solidFill>
                  <a:prstClr val="white"/>
                </a:solidFill>
                <a:latin typeface="Arial" panose="020B0604020202020204" pitchFamily="34" charset="0"/>
                <a:cs typeface="Arial" panose="020B0604020202020204" pitchFamily="34" charset="0"/>
              </a:rPr>
              <a:t>Flour</a:t>
            </a:r>
          </a:p>
          <a:p>
            <a:pPr marL="214313" indent="-214313" algn="just" defTabSz="685800">
              <a:buClrTx/>
              <a:buFont typeface="Arial" panose="020B0604020202020204" pitchFamily="34" charset="0"/>
              <a:buChar char="•"/>
            </a:pPr>
            <a:r>
              <a:rPr lang="en-US" sz="1050" kern="1200" dirty="0">
                <a:solidFill>
                  <a:prstClr val="white"/>
                </a:solidFill>
                <a:latin typeface="Arial" panose="020B0604020202020204" pitchFamily="34" charset="0"/>
                <a:cs typeface="Arial" panose="020B0604020202020204" pitchFamily="34" charset="0"/>
              </a:rPr>
              <a:t>Vanilla</a:t>
            </a:r>
          </a:p>
          <a:p>
            <a:pPr marL="214313" indent="-214313" algn="just" defTabSz="685800">
              <a:buClrTx/>
              <a:buFont typeface="Arial" panose="020B0604020202020204" pitchFamily="34" charset="0"/>
              <a:buChar char="•"/>
            </a:pPr>
            <a:endParaRPr lang="en-US" sz="1050" kern="1200" dirty="0">
              <a:solidFill>
                <a:prstClr val="white"/>
              </a:solidFill>
              <a:latin typeface="Arial" panose="020B0604020202020204" pitchFamily="34" charset="0"/>
              <a:cs typeface="Arial" panose="020B0604020202020204" pitchFamily="34" charset="0"/>
            </a:endParaRPr>
          </a:p>
        </p:txBody>
      </p:sp>
      <p:sp>
        <p:nvSpPr>
          <p:cNvPr id="48" name="Rectangle: Rounded Corners 47">
            <a:extLst>
              <a:ext uri="{FF2B5EF4-FFF2-40B4-BE49-F238E27FC236}">
                <a16:creationId xmlns:a16="http://schemas.microsoft.com/office/drawing/2014/main" id="{433ACEF7-D01A-363A-EAC2-5F806C725BA0}"/>
              </a:ext>
            </a:extLst>
          </p:cNvPr>
          <p:cNvSpPr/>
          <p:nvPr/>
        </p:nvSpPr>
        <p:spPr>
          <a:xfrm>
            <a:off x="2788712" y="2335293"/>
            <a:ext cx="1543050" cy="19125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14313" indent="-214313" algn="just" defTabSz="685800">
              <a:buClrTx/>
              <a:buFont typeface="Arial" panose="020B0604020202020204" pitchFamily="34" charset="0"/>
              <a:buChar char="•"/>
            </a:pPr>
            <a:r>
              <a:rPr lang="en-US" sz="1050" kern="1200" dirty="0">
                <a:solidFill>
                  <a:prstClr val="white"/>
                </a:solidFill>
                <a:latin typeface="Arial" panose="020B0604020202020204" pitchFamily="34" charset="0"/>
                <a:cs typeface="Arial" panose="020B0604020202020204" pitchFamily="34" charset="0"/>
              </a:rPr>
              <a:t>Look up recipe</a:t>
            </a:r>
          </a:p>
          <a:p>
            <a:pPr marL="214313" indent="-214313" algn="just" defTabSz="685800">
              <a:buClrTx/>
              <a:buFont typeface="Arial" panose="020B0604020202020204" pitchFamily="34" charset="0"/>
              <a:buChar char="•"/>
            </a:pPr>
            <a:r>
              <a:rPr lang="en-US" sz="1050" kern="1200" dirty="0">
                <a:solidFill>
                  <a:prstClr val="white"/>
                </a:solidFill>
                <a:latin typeface="Arial" panose="020B0604020202020204" pitchFamily="34" charset="0"/>
                <a:cs typeface="Arial" panose="020B0604020202020204" pitchFamily="34" charset="0"/>
              </a:rPr>
              <a:t>Go to grocery store</a:t>
            </a:r>
          </a:p>
          <a:p>
            <a:pPr marL="214313" indent="-214313" algn="just" defTabSz="685800">
              <a:buClrTx/>
              <a:buFont typeface="Arial" panose="020B0604020202020204" pitchFamily="34" charset="0"/>
              <a:buChar char="•"/>
            </a:pPr>
            <a:r>
              <a:rPr lang="en-US" sz="1050" kern="1200" dirty="0">
                <a:solidFill>
                  <a:prstClr val="white"/>
                </a:solidFill>
                <a:latin typeface="Arial" panose="020B0604020202020204" pitchFamily="34" charset="0"/>
                <a:cs typeface="Arial" panose="020B0604020202020204" pitchFamily="34" charset="0"/>
              </a:rPr>
              <a:t>Preheat oven</a:t>
            </a:r>
          </a:p>
          <a:p>
            <a:pPr marL="214313" indent="-214313" algn="just" defTabSz="685800">
              <a:buClrTx/>
              <a:buFont typeface="Arial" panose="020B0604020202020204" pitchFamily="34" charset="0"/>
              <a:buChar char="•"/>
            </a:pPr>
            <a:r>
              <a:rPr lang="en-US" sz="1050" kern="1200" dirty="0">
                <a:solidFill>
                  <a:prstClr val="white"/>
                </a:solidFill>
                <a:latin typeface="Arial" panose="020B0604020202020204" pitchFamily="34" charset="0"/>
                <a:cs typeface="Arial" panose="020B0604020202020204" pitchFamily="34" charset="0"/>
              </a:rPr>
              <a:t>Combine ingredients </a:t>
            </a:r>
          </a:p>
          <a:p>
            <a:pPr marL="214313" indent="-214313" algn="just" defTabSz="685800">
              <a:buClrTx/>
              <a:buFont typeface="Arial" panose="020B0604020202020204" pitchFamily="34" charset="0"/>
              <a:buChar char="•"/>
            </a:pPr>
            <a:r>
              <a:rPr lang="en-US" sz="1050" kern="1200" dirty="0">
                <a:solidFill>
                  <a:prstClr val="white"/>
                </a:solidFill>
                <a:latin typeface="Arial" panose="020B0604020202020204" pitchFamily="34" charset="0"/>
                <a:cs typeface="Arial" panose="020B0604020202020204" pitchFamily="34" charset="0"/>
              </a:rPr>
              <a:t>Bake dough </a:t>
            </a:r>
          </a:p>
        </p:txBody>
      </p:sp>
      <p:sp>
        <p:nvSpPr>
          <p:cNvPr id="49" name="Rectangle: Rounded Corners 48">
            <a:extLst>
              <a:ext uri="{FF2B5EF4-FFF2-40B4-BE49-F238E27FC236}">
                <a16:creationId xmlns:a16="http://schemas.microsoft.com/office/drawing/2014/main" id="{CF167D9D-FF7B-10D2-FF7F-C8ED7020C850}"/>
              </a:ext>
            </a:extLst>
          </p:cNvPr>
          <p:cNvSpPr/>
          <p:nvPr/>
        </p:nvSpPr>
        <p:spPr>
          <a:xfrm>
            <a:off x="4526336" y="2350433"/>
            <a:ext cx="1360406" cy="18973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14313" indent="-214313" algn="just" defTabSz="685800">
              <a:buClrTx/>
              <a:buFont typeface="Arial" panose="020B0604020202020204" pitchFamily="34" charset="0"/>
              <a:buChar char="•"/>
            </a:pPr>
            <a:r>
              <a:rPr lang="en-US" sz="1050" kern="1200" dirty="0">
                <a:solidFill>
                  <a:prstClr val="white"/>
                </a:solidFill>
                <a:latin typeface="Arial" panose="020B0604020202020204" pitchFamily="34" charset="0"/>
                <a:cs typeface="Arial" panose="020B0604020202020204" pitchFamily="34" charset="0"/>
              </a:rPr>
              <a:t>A dozen cookies</a:t>
            </a:r>
          </a:p>
          <a:p>
            <a:pPr marL="214313" indent="-214313" algn="just" defTabSz="685800">
              <a:buClrTx/>
              <a:buFont typeface="Arial" panose="020B0604020202020204" pitchFamily="34" charset="0"/>
              <a:buChar char="•"/>
            </a:pPr>
            <a:r>
              <a:rPr lang="en-US" sz="1050" kern="1200" dirty="0">
                <a:solidFill>
                  <a:prstClr val="white"/>
                </a:solidFill>
                <a:latin typeface="Arial" panose="020B0604020202020204" pitchFamily="34" charset="0"/>
                <a:cs typeface="Arial" panose="020B0604020202020204" pitchFamily="34" charset="0"/>
              </a:rPr>
              <a:t>New recipe</a:t>
            </a:r>
          </a:p>
          <a:p>
            <a:pPr marL="214313" indent="-214313" algn="just" defTabSz="685800">
              <a:buClrTx/>
              <a:buFont typeface="Arial" panose="020B0604020202020204" pitchFamily="34" charset="0"/>
              <a:buChar char="•"/>
            </a:pPr>
            <a:r>
              <a:rPr lang="en-US" sz="1050" kern="1200" dirty="0">
                <a:solidFill>
                  <a:prstClr val="white"/>
                </a:solidFill>
                <a:latin typeface="Arial" panose="020B0604020202020204" pitchFamily="34" charset="0"/>
                <a:cs typeface="Arial" panose="020B0604020202020204" pitchFamily="34" charset="0"/>
              </a:rPr>
              <a:t>Lessons learned </a:t>
            </a:r>
          </a:p>
          <a:p>
            <a:pPr marL="214313" indent="-214313" algn="just" defTabSz="685800">
              <a:buClrTx/>
              <a:buFont typeface="Arial" panose="020B0604020202020204" pitchFamily="34" charset="0"/>
              <a:buChar char="•"/>
            </a:pPr>
            <a:r>
              <a:rPr lang="en-US" sz="1050" kern="1200" dirty="0">
                <a:solidFill>
                  <a:prstClr val="white"/>
                </a:solidFill>
                <a:latin typeface="Arial" panose="020B0604020202020204" pitchFamily="34" charset="0"/>
                <a:cs typeface="Arial" panose="020B0604020202020204" pitchFamily="34" charset="0"/>
              </a:rPr>
              <a:t>Dirty kitchen</a:t>
            </a:r>
          </a:p>
        </p:txBody>
      </p:sp>
      <p:sp>
        <p:nvSpPr>
          <p:cNvPr id="50" name="Rectangle: Rounded Corners 49">
            <a:extLst>
              <a:ext uri="{FF2B5EF4-FFF2-40B4-BE49-F238E27FC236}">
                <a16:creationId xmlns:a16="http://schemas.microsoft.com/office/drawing/2014/main" id="{21E8CA31-919B-B960-74B0-2205F03DE2F2}"/>
              </a:ext>
            </a:extLst>
          </p:cNvPr>
          <p:cNvSpPr/>
          <p:nvPr/>
        </p:nvSpPr>
        <p:spPr>
          <a:xfrm>
            <a:off x="6062388" y="2333347"/>
            <a:ext cx="1817608" cy="18925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14313" indent="-214313" algn="just" defTabSz="685800">
              <a:buClrTx/>
              <a:buFont typeface="Arial" panose="020B0604020202020204" pitchFamily="34" charset="0"/>
              <a:buChar char="•"/>
            </a:pPr>
            <a:r>
              <a:rPr lang="en-US" sz="1050" kern="1200" dirty="0">
                <a:solidFill>
                  <a:prstClr val="white"/>
                </a:solidFill>
                <a:latin typeface="Arial" panose="020B0604020202020204" pitchFamily="34" charset="0"/>
                <a:cs typeface="Arial" panose="020B0604020202020204" pitchFamily="34" charset="0"/>
              </a:rPr>
              <a:t>Coworkers eat the cookies and enjoy them </a:t>
            </a:r>
          </a:p>
          <a:p>
            <a:pPr marL="214313" indent="-214313" algn="just" defTabSz="685800">
              <a:buClrTx/>
              <a:buFont typeface="Arial" panose="020B0604020202020204" pitchFamily="34" charset="0"/>
              <a:buChar char="•"/>
            </a:pPr>
            <a:r>
              <a:rPr lang="en-US" sz="1050" kern="1200" dirty="0">
                <a:solidFill>
                  <a:prstClr val="white"/>
                </a:solidFill>
                <a:latin typeface="Arial" panose="020B0604020202020204" pitchFamily="34" charset="0"/>
                <a:cs typeface="Arial" panose="020B0604020202020204" pitchFamily="34" charset="0"/>
              </a:rPr>
              <a:t>Satiated coworkers </a:t>
            </a:r>
          </a:p>
          <a:p>
            <a:pPr marL="214313" indent="-214313" algn="just" defTabSz="685800">
              <a:buClrTx/>
              <a:buFont typeface="Arial" panose="020B0604020202020204" pitchFamily="34" charset="0"/>
              <a:buChar char="•"/>
            </a:pPr>
            <a:r>
              <a:rPr lang="en-US" sz="1050" kern="1200" dirty="0">
                <a:solidFill>
                  <a:prstClr val="white"/>
                </a:solidFill>
                <a:latin typeface="Arial" panose="020B0604020202020204" pitchFamily="34" charset="0"/>
                <a:cs typeface="Arial" panose="020B0604020202020204" pitchFamily="34" charset="0"/>
              </a:rPr>
              <a:t>Improved moral, good work relationships </a:t>
            </a:r>
          </a:p>
          <a:p>
            <a:pPr algn="just" defTabSz="685800">
              <a:buClrTx/>
            </a:pPr>
            <a:endParaRPr lang="en-US" sz="1050" kern="1200" dirty="0">
              <a:solidFill>
                <a:prstClr val="white"/>
              </a:solidFill>
              <a:latin typeface="Arial" panose="020B0604020202020204" pitchFamily="34" charset="0"/>
              <a:cs typeface="Arial" panose="020B0604020202020204" pitchFamily="34" charset="0"/>
            </a:endParaRPr>
          </a:p>
        </p:txBody>
      </p:sp>
      <p:sp>
        <p:nvSpPr>
          <p:cNvPr id="51" name="Rectangle: Rounded Corners 50">
            <a:extLst>
              <a:ext uri="{FF2B5EF4-FFF2-40B4-BE49-F238E27FC236}">
                <a16:creationId xmlns:a16="http://schemas.microsoft.com/office/drawing/2014/main" id="{C91CA694-F44D-67CB-8AC0-63E7D8979946}"/>
              </a:ext>
            </a:extLst>
          </p:cNvPr>
          <p:cNvSpPr/>
          <p:nvPr/>
        </p:nvSpPr>
        <p:spPr>
          <a:xfrm>
            <a:off x="1368211" y="1902815"/>
            <a:ext cx="1257300" cy="2949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200" b="1" kern="1200" dirty="0">
                <a:solidFill>
                  <a:prstClr val="white"/>
                </a:solidFill>
                <a:latin typeface="Arial" panose="020B0604020202020204" pitchFamily="34" charset="0"/>
                <a:cs typeface="Arial" panose="020B0604020202020204" pitchFamily="34" charset="0"/>
              </a:rPr>
              <a:t>Inputs</a:t>
            </a:r>
          </a:p>
        </p:txBody>
      </p:sp>
      <p:sp>
        <p:nvSpPr>
          <p:cNvPr id="52" name="Rectangle: Rounded Corners 51">
            <a:extLst>
              <a:ext uri="{FF2B5EF4-FFF2-40B4-BE49-F238E27FC236}">
                <a16:creationId xmlns:a16="http://schemas.microsoft.com/office/drawing/2014/main" id="{622BC8FE-C83F-100E-B439-AACC230F2215}"/>
              </a:ext>
            </a:extLst>
          </p:cNvPr>
          <p:cNvSpPr/>
          <p:nvPr/>
        </p:nvSpPr>
        <p:spPr>
          <a:xfrm>
            <a:off x="2931587" y="1902815"/>
            <a:ext cx="1257300" cy="2949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200" b="1" kern="1200" dirty="0">
                <a:solidFill>
                  <a:prstClr val="white"/>
                </a:solidFill>
                <a:latin typeface="Arial" panose="020B0604020202020204" pitchFamily="34" charset="0"/>
                <a:cs typeface="Arial" panose="020B0604020202020204" pitchFamily="34" charset="0"/>
              </a:rPr>
              <a:t>Activities</a:t>
            </a:r>
          </a:p>
        </p:txBody>
      </p:sp>
      <p:sp>
        <p:nvSpPr>
          <p:cNvPr id="53" name="Rectangle: Rounded Corners 52">
            <a:extLst>
              <a:ext uri="{FF2B5EF4-FFF2-40B4-BE49-F238E27FC236}">
                <a16:creationId xmlns:a16="http://schemas.microsoft.com/office/drawing/2014/main" id="{87416016-442A-D660-7614-5A69C2AC02A0}"/>
              </a:ext>
            </a:extLst>
          </p:cNvPr>
          <p:cNvSpPr/>
          <p:nvPr/>
        </p:nvSpPr>
        <p:spPr>
          <a:xfrm>
            <a:off x="4597185" y="1902815"/>
            <a:ext cx="1257300" cy="2949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200" b="1" kern="1200" dirty="0">
                <a:solidFill>
                  <a:prstClr val="white"/>
                </a:solidFill>
                <a:latin typeface="Arial" panose="020B0604020202020204" pitchFamily="34" charset="0"/>
                <a:cs typeface="Arial" panose="020B0604020202020204" pitchFamily="34" charset="0"/>
              </a:rPr>
              <a:t>Outputs</a:t>
            </a:r>
          </a:p>
        </p:txBody>
      </p:sp>
      <p:sp>
        <p:nvSpPr>
          <p:cNvPr id="54" name="Rectangle: Rounded Corners 53">
            <a:extLst>
              <a:ext uri="{FF2B5EF4-FFF2-40B4-BE49-F238E27FC236}">
                <a16:creationId xmlns:a16="http://schemas.microsoft.com/office/drawing/2014/main" id="{FB7BB70D-8FED-D5DD-E9E7-CA10D4E75094}"/>
              </a:ext>
            </a:extLst>
          </p:cNvPr>
          <p:cNvSpPr/>
          <p:nvPr/>
        </p:nvSpPr>
        <p:spPr>
          <a:xfrm>
            <a:off x="6267497" y="1894137"/>
            <a:ext cx="1444364" cy="2949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200" b="1" kern="1200" dirty="0">
                <a:solidFill>
                  <a:prstClr val="white"/>
                </a:solidFill>
                <a:latin typeface="Arial" panose="020B0604020202020204" pitchFamily="34" charset="0"/>
                <a:cs typeface="Arial" panose="020B0604020202020204" pitchFamily="34" charset="0"/>
              </a:rPr>
              <a:t>Outcomes</a:t>
            </a:r>
          </a:p>
        </p:txBody>
      </p:sp>
      <p:sp>
        <p:nvSpPr>
          <p:cNvPr id="55" name="Arrow: Right 54">
            <a:extLst>
              <a:ext uri="{FF2B5EF4-FFF2-40B4-BE49-F238E27FC236}">
                <a16:creationId xmlns:a16="http://schemas.microsoft.com/office/drawing/2014/main" id="{6689898C-6FFC-F790-E15F-140738F2C0D2}"/>
              </a:ext>
            </a:extLst>
          </p:cNvPr>
          <p:cNvSpPr/>
          <p:nvPr/>
        </p:nvSpPr>
        <p:spPr>
          <a:xfrm>
            <a:off x="2620873" y="2685559"/>
            <a:ext cx="156719" cy="1143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56" name="Arrow: Right 55">
            <a:extLst>
              <a:ext uri="{FF2B5EF4-FFF2-40B4-BE49-F238E27FC236}">
                <a16:creationId xmlns:a16="http://schemas.microsoft.com/office/drawing/2014/main" id="{4F827FC0-19A4-2F04-6470-849F52B89A64}"/>
              </a:ext>
            </a:extLst>
          </p:cNvPr>
          <p:cNvSpPr/>
          <p:nvPr/>
        </p:nvSpPr>
        <p:spPr>
          <a:xfrm>
            <a:off x="4350690" y="2698193"/>
            <a:ext cx="156719" cy="1143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57" name="Arrow: Right 56">
            <a:extLst>
              <a:ext uri="{FF2B5EF4-FFF2-40B4-BE49-F238E27FC236}">
                <a16:creationId xmlns:a16="http://schemas.microsoft.com/office/drawing/2014/main" id="{2FE6366F-FF47-46AD-1F6B-9A2BA0D6B891}"/>
              </a:ext>
            </a:extLst>
          </p:cNvPr>
          <p:cNvSpPr/>
          <p:nvPr/>
        </p:nvSpPr>
        <p:spPr>
          <a:xfrm>
            <a:off x="5905669" y="2698193"/>
            <a:ext cx="156719" cy="1143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58" name="TextBox 57">
            <a:extLst>
              <a:ext uri="{FF2B5EF4-FFF2-40B4-BE49-F238E27FC236}">
                <a16:creationId xmlns:a16="http://schemas.microsoft.com/office/drawing/2014/main" id="{BAF3086A-7C49-D3E5-1E00-2CACD508DCF3}"/>
              </a:ext>
            </a:extLst>
          </p:cNvPr>
          <p:cNvSpPr txBox="1"/>
          <p:nvPr/>
        </p:nvSpPr>
        <p:spPr>
          <a:xfrm>
            <a:off x="1331387" y="1329952"/>
            <a:ext cx="6000750" cy="276999"/>
          </a:xfrm>
          <a:prstGeom prst="rect">
            <a:avLst/>
          </a:prstGeom>
          <a:noFill/>
        </p:spPr>
        <p:txBody>
          <a:bodyPr wrap="square" rtlCol="0">
            <a:spAutoFit/>
          </a:bodyPr>
          <a:lstStyle/>
          <a:p>
            <a:pPr defTabSz="685800">
              <a:buClrTx/>
            </a:pPr>
            <a:r>
              <a:rPr lang="en-US" sz="1200" b="1" kern="1200" dirty="0">
                <a:solidFill>
                  <a:prstClr val="black"/>
                </a:solidFill>
                <a:latin typeface="Arial" panose="020B0604020202020204" pitchFamily="34" charset="0"/>
                <a:ea typeface="+mn-ea"/>
                <a:cs typeface="Arial" panose="020B0604020202020204" pitchFamily="34" charset="0"/>
              </a:rPr>
              <a:t>Scenario: </a:t>
            </a:r>
            <a:r>
              <a:rPr lang="en-US" sz="1200" kern="1200" dirty="0">
                <a:solidFill>
                  <a:prstClr val="black"/>
                </a:solidFill>
                <a:latin typeface="Arial" panose="020B0604020202020204" pitchFamily="34" charset="0"/>
                <a:ea typeface="+mn-ea"/>
                <a:cs typeface="Arial" panose="020B0604020202020204" pitchFamily="34" charset="0"/>
              </a:rPr>
              <a:t>Baking cookies for your coworkers! </a:t>
            </a:r>
          </a:p>
        </p:txBody>
      </p:sp>
    </p:spTree>
    <p:extLst>
      <p:ext uri="{BB962C8B-B14F-4D97-AF65-F5344CB8AC3E}">
        <p14:creationId xmlns:p14="http://schemas.microsoft.com/office/powerpoint/2010/main" val="860584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p:nvPr/>
        </p:nvSpPr>
        <p:spPr>
          <a:xfrm>
            <a:off x="0" y="1059247"/>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5" name="Google Shape;105;p18"/>
          <p:cNvPicPr preferRelativeResize="0"/>
          <p:nvPr/>
        </p:nvPicPr>
        <p:blipFill rotWithShape="1">
          <a:blip r:embed="rId3">
            <a:alphaModFix/>
          </a:blip>
          <a:srcRect/>
          <a:stretch/>
        </p:blipFill>
        <p:spPr>
          <a:xfrm>
            <a:off x="0" y="445025"/>
            <a:ext cx="3304074" cy="534700"/>
          </a:xfrm>
          <a:prstGeom prst="rect">
            <a:avLst/>
          </a:prstGeom>
          <a:noFill/>
          <a:ln>
            <a:noFill/>
          </a:ln>
        </p:spPr>
      </p:pic>
      <p:sp>
        <p:nvSpPr>
          <p:cNvPr id="106" name="Google Shape;106;p18"/>
          <p:cNvSpPr txBox="1">
            <a:spLocks noGrp="1"/>
          </p:cNvSpPr>
          <p:nvPr>
            <p:ph type="title"/>
          </p:nvPr>
        </p:nvSpPr>
        <p:spPr>
          <a:xfrm>
            <a:off x="357325" y="346167"/>
            <a:ext cx="2817000" cy="636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ts val="990"/>
              <a:buNone/>
            </a:pPr>
            <a:r>
              <a:rPr lang="en-US" sz="2020" dirty="0">
                <a:solidFill>
                  <a:schemeClr val="lt1"/>
                </a:solidFill>
                <a:latin typeface="PT Serif"/>
                <a:ea typeface="PT Serif"/>
                <a:cs typeface="PT Serif"/>
                <a:sym typeface="PT Serif"/>
              </a:rPr>
              <a:t>AGA Statute: Section 6-3A-2 NMSA 1978</a:t>
            </a:r>
            <a:endParaRPr sz="2020" dirty="0">
              <a:solidFill>
                <a:schemeClr val="lt1"/>
              </a:solidFill>
              <a:latin typeface="PT Serif"/>
              <a:ea typeface="PT Serif"/>
              <a:cs typeface="PT Serif"/>
              <a:sym typeface="PT Serif"/>
            </a:endParaRPr>
          </a:p>
        </p:txBody>
      </p:sp>
      <p:sp>
        <p:nvSpPr>
          <p:cNvPr id="107" name="Google Shape;107;p18"/>
          <p:cNvSpPr txBox="1">
            <a:spLocks noGrp="1"/>
          </p:cNvSpPr>
          <p:nvPr>
            <p:ph type="body" idx="1"/>
          </p:nvPr>
        </p:nvSpPr>
        <p:spPr>
          <a:xfrm>
            <a:off x="357325" y="972630"/>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500" b="1" dirty="0">
                <a:solidFill>
                  <a:schemeClr val="lt1"/>
                </a:solidFill>
                <a:latin typeface="Source Sans Pro"/>
                <a:ea typeface="Source Sans Pro"/>
                <a:cs typeface="Source Sans Pro"/>
                <a:sym typeface="Source Sans Pro"/>
              </a:rPr>
              <a:t>Findings and Purpose</a:t>
            </a:r>
            <a:endParaRPr sz="2500" b="1" dirty="0">
              <a:solidFill>
                <a:schemeClr val="lt1"/>
              </a:solidFill>
              <a:latin typeface="Source Sans Pro"/>
              <a:ea typeface="Source Sans Pro"/>
              <a:cs typeface="Source Sans Pro"/>
              <a:sym typeface="Source Sans Pro"/>
            </a:endParaRPr>
          </a:p>
        </p:txBody>
      </p:sp>
      <p:cxnSp>
        <p:nvCxnSpPr>
          <p:cNvPr id="109" name="Google Shape;109;p18"/>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110" name="Google Shape;110;p18"/>
          <p:cNvPicPr preferRelativeResize="0"/>
          <p:nvPr/>
        </p:nvPicPr>
        <p:blipFill>
          <a:blip r:embed="rId4">
            <a:alphaModFix/>
          </a:blip>
          <a:stretch>
            <a:fillRect/>
          </a:stretch>
        </p:blipFill>
        <p:spPr>
          <a:xfrm>
            <a:off x="114974" y="1764410"/>
            <a:ext cx="267493" cy="265449"/>
          </a:xfrm>
          <a:prstGeom prst="rect">
            <a:avLst/>
          </a:prstGeom>
          <a:noFill/>
          <a:ln>
            <a:noFill/>
          </a:ln>
        </p:spPr>
      </p:pic>
      <p:sp>
        <p:nvSpPr>
          <p:cNvPr id="111" name="Google Shape;111;p18"/>
          <p:cNvSpPr txBox="1">
            <a:spLocks noGrp="1"/>
          </p:cNvSpPr>
          <p:nvPr>
            <p:ph type="body" idx="1"/>
          </p:nvPr>
        </p:nvSpPr>
        <p:spPr>
          <a:xfrm>
            <a:off x="382467" y="1590543"/>
            <a:ext cx="3440073" cy="3277358"/>
          </a:xfrm>
          <a:prstGeom prst="rect">
            <a:avLst/>
          </a:prstGeom>
        </p:spPr>
        <p:txBody>
          <a:bodyPr spcFirstLastPara="1" wrap="square" lIns="91425" tIns="91425" rIns="91425" bIns="91425" numCol="1" anchor="t" anchorCtr="0">
            <a:noAutofit/>
          </a:bodyPr>
          <a:lstStyle/>
          <a:p>
            <a:pPr marL="0" marR="279400" lvl="0" indent="0" algn="just" rtl="0">
              <a:spcBef>
                <a:spcPts val="800"/>
              </a:spcBef>
              <a:spcAft>
                <a:spcPts val="0"/>
              </a:spcAft>
              <a:buSzPts val="1100"/>
              <a:buNone/>
            </a:pPr>
            <a:r>
              <a:rPr lang="en-US" sz="1200" dirty="0">
                <a:solidFill>
                  <a:schemeClr val="lt1"/>
                </a:solidFill>
                <a:latin typeface="Source Sans Pro"/>
                <a:ea typeface="Source Sans Pro"/>
                <a:cs typeface="Source Sans Pro"/>
                <a:sym typeface="Source Sans Pro"/>
              </a:rPr>
              <a:t>Be granted sufficient statutory authority and flexibility to use their resources in the best possible way to better serve the citizens of New Mexico through the efficient delivery of services and products and the effective administration of governmental programs;</a:t>
            </a:r>
          </a:p>
          <a:p>
            <a:pPr marL="0" marR="279400" lvl="0" indent="0" algn="just" rtl="0">
              <a:spcBef>
                <a:spcPts val="800"/>
              </a:spcBef>
              <a:spcAft>
                <a:spcPts val="0"/>
              </a:spcAft>
              <a:buSzPts val="1100"/>
              <a:buNone/>
            </a:pPr>
            <a:r>
              <a:rPr lang="en-US" sz="1200" dirty="0">
                <a:solidFill>
                  <a:schemeClr val="lt1"/>
                </a:solidFill>
                <a:latin typeface="Source Sans Pro"/>
                <a:ea typeface="Source Sans Pro"/>
                <a:cs typeface="Source Sans Pro"/>
                <a:sym typeface="Source Sans Pro"/>
              </a:rPr>
              <a:t>Be held accountable for the services and products they deliver in accordance with clearly defined missions, goals and objectives;</a:t>
            </a:r>
          </a:p>
          <a:p>
            <a:pPr marL="0" marR="279400" lvl="0" indent="0" algn="just" rtl="0">
              <a:spcBef>
                <a:spcPts val="800"/>
              </a:spcBef>
              <a:spcAft>
                <a:spcPts val="0"/>
              </a:spcAft>
              <a:buSzPts val="1100"/>
              <a:buNone/>
            </a:pPr>
            <a:r>
              <a:rPr lang="en-US" sz="1200" dirty="0">
                <a:solidFill>
                  <a:schemeClr val="lt1"/>
                </a:solidFill>
                <a:latin typeface="Source Sans Pro"/>
                <a:ea typeface="Source Sans Pro"/>
                <a:cs typeface="Source Sans Pro"/>
                <a:sym typeface="Source Sans Pro"/>
              </a:rPr>
              <a:t>Develop performance measures for evaluating performance and assessing progress in achieving goals and objectives, and those measures should be integrated into the planning and budgeting process and maintained on an ongoing basis;</a:t>
            </a:r>
            <a:endParaRPr sz="1200" dirty="0">
              <a:solidFill>
                <a:schemeClr val="lt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sp>
        <p:nvSpPr>
          <p:cNvPr id="112" name="Google Shape;112;p18"/>
          <p:cNvSpPr txBox="1">
            <a:spLocks noGrp="1"/>
          </p:cNvSpPr>
          <p:nvPr>
            <p:ph type="body" idx="1"/>
          </p:nvPr>
        </p:nvSpPr>
        <p:spPr>
          <a:xfrm>
            <a:off x="382467" y="1323751"/>
            <a:ext cx="8520600" cy="451121"/>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200" b="1" i="1" dirty="0">
                <a:solidFill>
                  <a:srgbClr val="DE8B26"/>
                </a:solidFill>
                <a:latin typeface="Source Sans Pro"/>
                <a:ea typeface="Source Sans Pro"/>
                <a:cs typeface="Source Sans Pro"/>
                <a:sym typeface="Source Sans Pro"/>
              </a:rPr>
              <a:t>The legislature finds that agencies should:</a:t>
            </a:r>
            <a:endParaRPr sz="1200" b="1" i="1" dirty="0">
              <a:solidFill>
                <a:srgbClr val="DE8B26"/>
              </a:solidFill>
              <a:latin typeface="Source Sans Pro"/>
              <a:ea typeface="Source Sans Pro"/>
              <a:cs typeface="Source Sans Pro"/>
              <a:sym typeface="Source Sans Pro"/>
            </a:endParaRPr>
          </a:p>
          <a:p>
            <a:pPr marL="0" lvl="0" indent="0"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pic>
        <p:nvPicPr>
          <p:cNvPr id="113" name="Google Shape;113;p18"/>
          <p:cNvPicPr preferRelativeResize="0"/>
          <p:nvPr/>
        </p:nvPicPr>
        <p:blipFill>
          <a:blip r:embed="rId5">
            <a:alphaModFix/>
          </a:blip>
          <a:stretch>
            <a:fillRect/>
          </a:stretch>
        </p:blipFill>
        <p:spPr>
          <a:xfrm>
            <a:off x="7266158" y="4698330"/>
            <a:ext cx="1877842" cy="572700"/>
          </a:xfrm>
          <a:prstGeom prst="rect">
            <a:avLst/>
          </a:prstGeom>
          <a:noFill/>
          <a:ln>
            <a:noFill/>
          </a:ln>
        </p:spPr>
      </p:pic>
      <p:pic>
        <p:nvPicPr>
          <p:cNvPr id="2" name="Picture 1">
            <a:extLst>
              <a:ext uri="{FF2B5EF4-FFF2-40B4-BE49-F238E27FC236}">
                <a16:creationId xmlns:a16="http://schemas.microsoft.com/office/drawing/2014/main" id="{9C141179-7315-B079-311B-8237E148BA80}"/>
              </a:ext>
            </a:extLst>
          </p:cNvPr>
          <p:cNvPicPr>
            <a:picLocks noChangeAspect="1"/>
          </p:cNvPicPr>
          <p:nvPr/>
        </p:nvPicPr>
        <p:blipFill>
          <a:blip r:embed="rId6"/>
          <a:stretch>
            <a:fillRect/>
          </a:stretch>
        </p:blipFill>
        <p:spPr>
          <a:xfrm>
            <a:off x="114597" y="3110968"/>
            <a:ext cx="268247" cy="268247"/>
          </a:xfrm>
          <a:prstGeom prst="rect">
            <a:avLst/>
          </a:prstGeom>
        </p:spPr>
      </p:pic>
      <p:pic>
        <p:nvPicPr>
          <p:cNvPr id="3" name="Picture 2">
            <a:extLst>
              <a:ext uri="{FF2B5EF4-FFF2-40B4-BE49-F238E27FC236}">
                <a16:creationId xmlns:a16="http://schemas.microsoft.com/office/drawing/2014/main" id="{905DA8E1-0EC3-D635-EF31-574EF90CC90E}"/>
              </a:ext>
            </a:extLst>
          </p:cNvPr>
          <p:cNvPicPr>
            <a:picLocks noChangeAspect="1"/>
          </p:cNvPicPr>
          <p:nvPr/>
        </p:nvPicPr>
        <p:blipFill>
          <a:blip r:embed="rId6"/>
          <a:stretch>
            <a:fillRect/>
          </a:stretch>
        </p:blipFill>
        <p:spPr>
          <a:xfrm>
            <a:off x="114596" y="3854855"/>
            <a:ext cx="268247" cy="268247"/>
          </a:xfrm>
          <a:prstGeom prst="rect">
            <a:avLst/>
          </a:prstGeom>
        </p:spPr>
      </p:pic>
      <p:sp>
        <p:nvSpPr>
          <p:cNvPr id="4" name="TextBox 3">
            <a:extLst>
              <a:ext uri="{FF2B5EF4-FFF2-40B4-BE49-F238E27FC236}">
                <a16:creationId xmlns:a16="http://schemas.microsoft.com/office/drawing/2014/main" id="{7A3C4DCC-B8EB-4505-FA05-0A21AC9F0E29}"/>
              </a:ext>
            </a:extLst>
          </p:cNvPr>
          <p:cNvSpPr txBox="1"/>
          <p:nvPr/>
        </p:nvSpPr>
        <p:spPr>
          <a:xfrm>
            <a:off x="3893307" y="1752577"/>
            <a:ext cx="3815501" cy="3232103"/>
          </a:xfrm>
          <a:prstGeom prst="rect">
            <a:avLst/>
          </a:prstGeom>
          <a:noFill/>
        </p:spPr>
        <p:txBody>
          <a:bodyPr wrap="square" rtlCol="0">
            <a:spAutoFit/>
          </a:bodyPr>
          <a:lstStyle/>
          <a:p>
            <a:pPr algn="just">
              <a:lnSpc>
                <a:spcPct val="114000"/>
              </a:lnSpc>
              <a:spcBef>
                <a:spcPts val="800"/>
              </a:spcBef>
            </a:pPr>
            <a:r>
              <a:rPr lang="en-US" sz="1200" dirty="0">
                <a:solidFill>
                  <a:schemeClr val="bg1"/>
                </a:solidFill>
                <a:latin typeface="Source Sans Pro" panose="020B0503030403020204" pitchFamily="34" charset="0"/>
                <a:ea typeface="Source Sans Pro" panose="020B0503030403020204" pitchFamily="34" charset="0"/>
              </a:rPr>
              <a:t>Have incentives to deliver services and products in the most efficient and effective manner and, if appropriate, recommend the restructuring of ineffective programs or the elimination of unnecessary programs;</a:t>
            </a:r>
          </a:p>
          <a:p>
            <a:pPr algn="just">
              <a:lnSpc>
                <a:spcPct val="114000"/>
              </a:lnSpc>
              <a:spcBef>
                <a:spcPts val="800"/>
              </a:spcBef>
            </a:pPr>
            <a:r>
              <a:rPr lang="en-US" sz="1200" dirty="0">
                <a:solidFill>
                  <a:schemeClr val="bg1"/>
                </a:solidFill>
                <a:latin typeface="Source Sans Pro" panose="020B0503030403020204" pitchFamily="34" charset="0"/>
                <a:ea typeface="Source Sans Pro" panose="020B0503030403020204" pitchFamily="34" charset="0"/>
              </a:rPr>
              <a:t>Have their performance in achieving desired outputs and outcomes and in efficiently operating programs measured and evaluated in an effort to improve program coordination, eliminate duplicate programs or activities and provide better information to the governor, legislature and the public; and</a:t>
            </a:r>
          </a:p>
          <a:p>
            <a:pPr algn="just">
              <a:lnSpc>
                <a:spcPct val="114000"/>
              </a:lnSpc>
              <a:spcBef>
                <a:spcPts val="800"/>
              </a:spcBef>
            </a:pPr>
            <a:r>
              <a:rPr lang="en-US" sz="1200" dirty="0">
                <a:solidFill>
                  <a:schemeClr val="bg1"/>
                </a:solidFill>
                <a:latin typeface="Source Sans Pro" panose="020B0503030403020204" pitchFamily="34" charset="0"/>
                <a:ea typeface="Source Sans Pro" panose="020B0503030403020204" pitchFamily="34" charset="0"/>
              </a:rPr>
              <a:t>Strive to keep the citizens of this state informed of the public benefits derived from the delivery of agency services and products and of the progress agencies are making with regard to improving performance.</a:t>
            </a:r>
          </a:p>
        </p:txBody>
      </p:sp>
      <p:pic>
        <p:nvPicPr>
          <p:cNvPr id="5" name="Picture 4">
            <a:extLst>
              <a:ext uri="{FF2B5EF4-FFF2-40B4-BE49-F238E27FC236}">
                <a16:creationId xmlns:a16="http://schemas.microsoft.com/office/drawing/2014/main" id="{BAF85936-363C-8091-1F50-FDFD631A426A}"/>
              </a:ext>
            </a:extLst>
          </p:cNvPr>
          <p:cNvPicPr>
            <a:picLocks noChangeAspect="1"/>
          </p:cNvPicPr>
          <p:nvPr/>
        </p:nvPicPr>
        <p:blipFill>
          <a:blip r:embed="rId6"/>
          <a:stretch>
            <a:fillRect/>
          </a:stretch>
        </p:blipFill>
        <p:spPr>
          <a:xfrm>
            <a:off x="3615192" y="1774872"/>
            <a:ext cx="268247" cy="268247"/>
          </a:xfrm>
          <a:prstGeom prst="rect">
            <a:avLst/>
          </a:prstGeom>
        </p:spPr>
      </p:pic>
      <p:pic>
        <p:nvPicPr>
          <p:cNvPr id="6" name="Picture 5">
            <a:extLst>
              <a:ext uri="{FF2B5EF4-FFF2-40B4-BE49-F238E27FC236}">
                <a16:creationId xmlns:a16="http://schemas.microsoft.com/office/drawing/2014/main" id="{ED8E3060-2332-B492-0913-7C8763165135}"/>
              </a:ext>
            </a:extLst>
          </p:cNvPr>
          <p:cNvPicPr>
            <a:picLocks noChangeAspect="1"/>
          </p:cNvPicPr>
          <p:nvPr/>
        </p:nvPicPr>
        <p:blipFill>
          <a:blip r:embed="rId6"/>
          <a:stretch>
            <a:fillRect/>
          </a:stretch>
        </p:blipFill>
        <p:spPr>
          <a:xfrm>
            <a:off x="3615191" y="2706186"/>
            <a:ext cx="268247" cy="268247"/>
          </a:xfrm>
          <a:prstGeom prst="rect">
            <a:avLst/>
          </a:prstGeom>
        </p:spPr>
      </p:pic>
      <p:pic>
        <p:nvPicPr>
          <p:cNvPr id="7" name="Picture 6">
            <a:extLst>
              <a:ext uri="{FF2B5EF4-FFF2-40B4-BE49-F238E27FC236}">
                <a16:creationId xmlns:a16="http://schemas.microsoft.com/office/drawing/2014/main" id="{62BD2402-3BB5-7130-D8AB-92C8D367EFD1}"/>
              </a:ext>
            </a:extLst>
          </p:cNvPr>
          <p:cNvPicPr>
            <a:picLocks noChangeAspect="1"/>
          </p:cNvPicPr>
          <p:nvPr/>
        </p:nvPicPr>
        <p:blipFill>
          <a:blip r:embed="rId6"/>
          <a:stretch>
            <a:fillRect/>
          </a:stretch>
        </p:blipFill>
        <p:spPr>
          <a:xfrm>
            <a:off x="3615190" y="4057227"/>
            <a:ext cx="268247" cy="268247"/>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FA4DE-6817-3489-469D-8C6723A166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16B589-5F05-7D8B-9E51-1C8451D14CEB}"/>
              </a:ext>
            </a:extLst>
          </p:cNvPr>
          <p:cNvSpPr>
            <a:spLocks noGrp="1"/>
          </p:cNvSpPr>
          <p:nvPr>
            <p:ph type="title"/>
          </p:nvPr>
        </p:nvSpPr>
        <p:spPr/>
        <p:txBody>
          <a:bodyPr>
            <a:noAutofit/>
          </a:bodyPr>
          <a:lstStyle/>
          <a:p>
            <a:r>
              <a:rPr lang="en-US" sz="1800" dirty="0">
                <a:solidFill>
                  <a:schemeClr val="tx2"/>
                </a:solidFill>
                <a:latin typeface="Bookman Old Style" pitchFamily="18" charset="0"/>
              </a:rPr>
              <a:t>Outputs vs. Outcomes </a:t>
            </a:r>
          </a:p>
        </p:txBody>
      </p:sp>
      <p:pic>
        <p:nvPicPr>
          <p:cNvPr id="8" name="Content Placeholder 7">
            <a:extLst>
              <a:ext uri="{FF2B5EF4-FFF2-40B4-BE49-F238E27FC236}">
                <a16:creationId xmlns:a16="http://schemas.microsoft.com/office/drawing/2014/main" id="{3173E67A-78EB-8C2C-337F-BF59A339737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14450" y="4400550"/>
            <a:ext cx="869924" cy="514350"/>
          </a:xfrm>
        </p:spPr>
      </p:pic>
      <p:sp>
        <p:nvSpPr>
          <p:cNvPr id="5" name="Rectangle 4">
            <a:extLst>
              <a:ext uri="{FF2B5EF4-FFF2-40B4-BE49-F238E27FC236}">
                <a16:creationId xmlns:a16="http://schemas.microsoft.com/office/drawing/2014/main" id="{6161C8CE-7C9A-90D5-61CA-44EC60D4F36B}"/>
              </a:ext>
            </a:extLst>
          </p:cNvPr>
          <p:cNvSpPr/>
          <p:nvPr/>
        </p:nvSpPr>
        <p:spPr>
          <a:xfrm>
            <a:off x="2286000" y="4857750"/>
            <a:ext cx="5372100" cy="5715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6" name="Slide Number Placeholder 5">
            <a:extLst>
              <a:ext uri="{FF2B5EF4-FFF2-40B4-BE49-F238E27FC236}">
                <a16:creationId xmlns:a16="http://schemas.microsoft.com/office/drawing/2014/main" id="{3CB16760-443E-29F1-4C48-693C4D667B29}"/>
              </a:ext>
            </a:extLst>
          </p:cNvPr>
          <p:cNvSpPr>
            <a:spLocks noGrp="1"/>
          </p:cNvSpPr>
          <p:nvPr>
            <p:ph type="sldNum" sz="quarter" idx="12"/>
          </p:nvPr>
        </p:nvSpPr>
        <p:spPr>
          <a:xfrm>
            <a:off x="6286500" y="4767263"/>
            <a:ext cx="1600200" cy="273844"/>
          </a:xfrm>
        </p:spPr>
        <p:txBody>
          <a:bodyPr/>
          <a:lstStyle/>
          <a:p>
            <a:pPr defTabSz="685800">
              <a:buClrTx/>
            </a:pPr>
            <a:fld id="{50DC08D4-96E3-4F4B-A772-7FCCF4DFAE94}" type="slidenum">
              <a:rPr lang="en-US" kern="1200">
                <a:solidFill>
                  <a:prstClr val="black">
                    <a:tint val="75000"/>
                  </a:prstClr>
                </a:solidFill>
                <a:latin typeface="Calibri"/>
                <a:ea typeface="+mn-ea"/>
                <a:cs typeface="+mn-cs"/>
              </a:rPr>
              <a:pPr defTabSz="685800">
                <a:buClrTx/>
              </a:pPr>
              <a:t>50</a:t>
            </a:fld>
            <a:endParaRPr lang="en-US" kern="1200" dirty="0">
              <a:solidFill>
                <a:prstClr val="black">
                  <a:tint val="75000"/>
                </a:prstClr>
              </a:solidFill>
              <a:latin typeface="Calibri"/>
              <a:ea typeface="+mn-ea"/>
              <a:cs typeface="+mn-cs"/>
            </a:endParaRPr>
          </a:p>
        </p:txBody>
      </p:sp>
      <p:sp>
        <p:nvSpPr>
          <p:cNvPr id="7" name="Rectangle 6">
            <a:extLst>
              <a:ext uri="{FF2B5EF4-FFF2-40B4-BE49-F238E27FC236}">
                <a16:creationId xmlns:a16="http://schemas.microsoft.com/office/drawing/2014/main" id="{3E0AEBA6-8BF5-6C1C-1C02-2DBD65C51B0F}"/>
              </a:ext>
            </a:extLst>
          </p:cNvPr>
          <p:cNvSpPr/>
          <p:nvPr/>
        </p:nvSpPr>
        <p:spPr>
          <a:xfrm>
            <a:off x="1257300" y="1085850"/>
            <a:ext cx="6629400" cy="5715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3" name="TextBox 2">
            <a:extLst>
              <a:ext uri="{FF2B5EF4-FFF2-40B4-BE49-F238E27FC236}">
                <a16:creationId xmlns:a16="http://schemas.microsoft.com/office/drawing/2014/main" id="{552103DC-4E26-46C3-92BC-1218AFB306E1}"/>
              </a:ext>
            </a:extLst>
          </p:cNvPr>
          <p:cNvSpPr txBox="1"/>
          <p:nvPr/>
        </p:nvSpPr>
        <p:spPr>
          <a:xfrm>
            <a:off x="1657350" y="1333893"/>
            <a:ext cx="2628900" cy="1015663"/>
          </a:xfrm>
          <a:prstGeom prst="rect">
            <a:avLst/>
          </a:prstGeom>
          <a:noFill/>
        </p:spPr>
        <p:txBody>
          <a:bodyPr wrap="square" rtlCol="0">
            <a:spAutoFit/>
          </a:bodyPr>
          <a:lstStyle/>
          <a:p>
            <a:pPr algn="ctr" defTabSz="685800">
              <a:buClrTx/>
            </a:pPr>
            <a:r>
              <a:rPr lang="en-US" sz="1200" b="1" kern="1200" dirty="0">
                <a:solidFill>
                  <a:prstClr val="black"/>
                </a:solidFill>
                <a:latin typeface="Arial" panose="020B0604020202020204" pitchFamily="34" charset="0"/>
                <a:ea typeface="+mn-ea"/>
                <a:cs typeface="Arial" panose="020B0604020202020204" pitchFamily="34" charset="0"/>
              </a:rPr>
              <a:t>Outputs</a:t>
            </a:r>
          </a:p>
          <a:p>
            <a:pPr algn="ctr" defTabSz="685800">
              <a:buClrTx/>
            </a:pPr>
            <a:endParaRPr lang="en-US" sz="1200" b="1" kern="1200" dirty="0">
              <a:solidFill>
                <a:prstClr val="black"/>
              </a:solidFill>
              <a:latin typeface="Arial" panose="020B0604020202020204" pitchFamily="34" charset="0"/>
              <a:ea typeface="+mn-ea"/>
              <a:cs typeface="Arial" panose="020B0604020202020204" pitchFamily="34" charset="0"/>
            </a:endParaRPr>
          </a:p>
          <a:p>
            <a:pPr marL="214313" indent="-214313" defTabSz="685800">
              <a:buClrTx/>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The direct results of the program activities </a:t>
            </a:r>
          </a:p>
          <a:p>
            <a:pPr marL="214313" indent="-214313" defTabSz="685800">
              <a:buClrTx/>
              <a:buFont typeface="Arial" panose="020B0604020202020204" pitchFamily="34" charset="0"/>
              <a:buChar char="•"/>
            </a:pPr>
            <a:endParaRPr lang="en-US" sz="1200" kern="1200" dirty="0">
              <a:solidFill>
                <a:prstClr val="black"/>
              </a:solidFill>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D65620BE-D824-012B-F0BE-774FC390CC56}"/>
              </a:ext>
            </a:extLst>
          </p:cNvPr>
          <p:cNvSpPr txBox="1"/>
          <p:nvPr/>
        </p:nvSpPr>
        <p:spPr>
          <a:xfrm>
            <a:off x="4743450" y="1333894"/>
            <a:ext cx="2628900" cy="1569660"/>
          </a:xfrm>
          <a:prstGeom prst="rect">
            <a:avLst/>
          </a:prstGeom>
          <a:noFill/>
        </p:spPr>
        <p:txBody>
          <a:bodyPr wrap="square" rtlCol="0">
            <a:spAutoFit/>
          </a:bodyPr>
          <a:lstStyle/>
          <a:p>
            <a:pPr algn="ctr" defTabSz="685800">
              <a:buClrTx/>
            </a:pPr>
            <a:r>
              <a:rPr lang="en-US" sz="1200" b="1" kern="1200" dirty="0">
                <a:solidFill>
                  <a:prstClr val="black"/>
                </a:solidFill>
                <a:latin typeface="Arial" panose="020B0604020202020204" pitchFamily="34" charset="0"/>
                <a:ea typeface="+mn-ea"/>
                <a:cs typeface="Arial" panose="020B0604020202020204" pitchFamily="34" charset="0"/>
              </a:rPr>
              <a:t>Outcomes</a:t>
            </a:r>
          </a:p>
          <a:p>
            <a:pPr algn="ctr" defTabSz="685800">
              <a:buClrTx/>
            </a:pPr>
            <a:endParaRPr lang="en-US" sz="1200" b="1" kern="1200" dirty="0">
              <a:solidFill>
                <a:prstClr val="black"/>
              </a:solidFill>
              <a:latin typeface="Arial" panose="020B0604020202020204" pitchFamily="34" charset="0"/>
              <a:ea typeface="+mn-ea"/>
              <a:cs typeface="Arial" panose="020B0604020202020204" pitchFamily="34" charset="0"/>
            </a:endParaRPr>
          </a:p>
          <a:p>
            <a:pPr marL="214313" indent="-214313" defTabSz="685800">
              <a:buClrTx/>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The changes or benefits seen in the population served – what difference does the program make? </a:t>
            </a:r>
          </a:p>
          <a:p>
            <a:pPr marL="557213" lvl="1" indent="-214313" defTabSz="685800">
              <a:buClrTx/>
              <a:buFont typeface="Arial" panose="020B0604020202020204" pitchFamily="34" charset="0"/>
              <a:buChar char="•"/>
            </a:pPr>
            <a:endParaRPr lang="en-US" sz="1200" kern="1200" dirty="0">
              <a:solidFill>
                <a:prstClr val="black"/>
              </a:solidFill>
              <a:latin typeface="Arial" panose="020B0604020202020204" pitchFamily="34" charset="0"/>
              <a:ea typeface="+mn-ea"/>
              <a:cs typeface="Arial" panose="020B0604020202020204" pitchFamily="34" charset="0"/>
            </a:endParaRPr>
          </a:p>
          <a:p>
            <a:pPr marL="214313" indent="-214313" defTabSz="685800">
              <a:buClrTx/>
              <a:buFont typeface="Arial" panose="020B0604020202020204" pitchFamily="34" charset="0"/>
              <a:buChar char="•"/>
            </a:pPr>
            <a:endParaRPr lang="en-US" sz="1200" kern="1200" dirty="0">
              <a:solidFill>
                <a:prstClr val="black"/>
              </a:solidFill>
              <a:latin typeface="Arial" panose="020B0604020202020204" pitchFamily="34" charset="0"/>
              <a:ea typeface="+mn-ea"/>
              <a:cs typeface="Arial" panose="020B0604020202020204" pitchFamily="34" charset="0"/>
            </a:endParaRPr>
          </a:p>
        </p:txBody>
      </p:sp>
      <p:sp>
        <p:nvSpPr>
          <p:cNvPr id="12" name="Rectangle: Rounded Corners 11">
            <a:extLst>
              <a:ext uri="{FF2B5EF4-FFF2-40B4-BE49-F238E27FC236}">
                <a16:creationId xmlns:a16="http://schemas.microsoft.com/office/drawing/2014/main" id="{41AD93A5-C467-25B2-D891-19B7809E167A}"/>
              </a:ext>
            </a:extLst>
          </p:cNvPr>
          <p:cNvSpPr/>
          <p:nvPr/>
        </p:nvSpPr>
        <p:spPr>
          <a:xfrm>
            <a:off x="1828800" y="2765831"/>
            <a:ext cx="2286001" cy="549354"/>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200" kern="1200" dirty="0">
                <a:solidFill>
                  <a:prstClr val="black"/>
                </a:solidFill>
                <a:latin typeface="Arial" panose="020B0604020202020204" pitchFamily="34" charset="0"/>
                <a:cs typeface="Arial" panose="020B0604020202020204" pitchFamily="34" charset="0"/>
              </a:rPr>
              <a:t>Number of children tutored</a:t>
            </a:r>
          </a:p>
        </p:txBody>
      </p:sp>
      <p:sp>
        <p:nvSpPr>
          <p:cNvPr id="18" name="Rectangle: Rounded Corners 17">
            <a:extLst>
              <a:ext uri="{FF2B5EF4-FFF2-40B4-BE49-F238E27FC236}">
                <a16:creationId xmlns:a16="http://schemas.microsoft.com/office/drawing/2014/main" id="{9DA5E318-D159-319A-3118-5E9882AB564A}"/>
              </a:ext>
            </a:extLst>
          </p:cNvPr>
          <p:cNvSpPr/>
          <p:nvPr/>
        </p:nvSpPr>
        <p:spPr>
          <a:xfrm>
            <a:off x="4882201" y="2699997"/>
            <a:ext cx="2676329" cy="589455"/>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200" kern="1200" dirty="0">
                <a:solidFill>
                  <a:prstClr val="black"/>
                </a:solidFill>
                <a:latin typeface="Arial" panose="020B0604020202020204" pitchFamily="34" charset="0"/>
                <a:cs typeface="Arial" panose="020B0604020202020204" pitchFamily="34" charset="0"/>
              </a:rPr>
              <a:t>80% of tutored students score higher on end-of-year exam compared to start-of-year exam</a:t>
            </a:r>
          </a:p>
        </p:txBody>
      </p:sp>
      <p:sp>
        <p:nvSpPr>
          <p:cNvPr id="20" name="Rectangle: Rounded Corners 19">
            <a:extLst>
              <a:ext uri="{FF2B5EF4-FFF2-40B4-BE49-F238E27FC236}">
                <a16:creationId xmlns:a16="http://schemas.microsoft.com/office/drawing/2014/main" id="{6252B34C-7E8A-A7D4-312B-E2F6A0E12FF0}"/>
              </a:ext>
            </a:extLst>
          </p:cNvPr>
          <p:cNvSpPr/>
          <p:nvPr/>
        </p:nvSpPr>
        <p:spPr>
          <a:xfrm>
            <a:off x="1812302" y="3596933"/>
            <a:ext cx="2286000" cy="549354"/>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200" kern="1200" dirty="0">
                <a:solidFill>
                  <a:prstClr val="black"/>
                </a:solidFill>
                <a:latin typeface="Arial" panose="020B0604020202020204" pitchFamily="34" charset="0"/>
                <a:cs typeface="Arial" panose="020B0604020202020204" pitchFamily="34" charset="0"/>
              </a:rPr>
              <a:t>Amount of Narcan distributed</a:t>
            </a:r>
          </a:p>
        </p:txBody>
      </p:sp>
      <p:sp>
        <p:nvSpPr>
          <p:cNvPr id="21" name="Rectangle: Rounded Corners 20">
            <a:extLst>
              <a:ext uri="{FF2B5EF4-FFF2-40B4-BE49-F238E27FC236}">
                <a16:creationId xmlns:a16="http://schemas.microsoft.com/office/drawing/2014/main" id="{34E4354D-1911-9F61-5B2E-FD19281FACD2}"/>
              </a:ext>
            </a:extLst>
          </p:cNvPr>
          <p:cNvSpPr/>
          <p:nvPr/>
        </p:nvSpPr>
        <p:spPr>
          <a:xfrm>
            <a:off x="4882201" y="3538641"/>
            <a:ext cx="2696950" cy="549354"/>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200" kern="1200" dirty="0">
                <a:solidFill>
                  <a:prstClr val="black"/>
                </a:solidFill>
                <a:latin typeface="Arial" panose="020B0604020202020204" pitchFamily="34" charset="0"/>
                <a:cs typeface="Arial" panose="020B0604020202020204" pitchFamily="34" charset="0"/>
              </a:rPr>
              <a:t>Reduced overdose deaths</a:t>
            </a:r>
          </a:p>
        </p:txBody>
      </p:sp>
      <p:sp>
        <p:nvSpPr>
          <p:cNvPr id="22" name="Arrow: Right 21">
            <a:extLst>
              <a:ext uri="{FF2B5EF4-FFF2-40B4-BE49-F238E27FC236}">
                <a16:creationId xmlns:a16="http://schemas.microsoft.com/office/drawing/2014/main" id="{27C41C29-513D-2528-4BA3-550606B78EF7}"/>
              </a:ext>
            </a:extLst>
          </p:cNvPr>
          <p:cNvSpPr/>
          <p:nvPr/>
        </p:nvSpPr>
        <p:spPr>
          <a:xfrm>
            <a:off x="4352237" y="2960489"/>
            <a:ext cx="342900" cy="160038"/>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23" name="Arrow: Right 22">
            <a:extLst>
              <a:ext uri="{FF2B5EF4-FFF2-40B4-BE49-F238E27FC236}">
                <a16:creationId xmlns:a16="http://schemas.microsoft.com/office/drawing/2014/main" id="{E1C45C86-A527-8D06-18CF-70F5CBD77A59}"/>
              </a:ext>
            </a:extLst>
          </p:cNvPr>
          <p:cNvSpPr/>
          <p:nvPr/>
        </p:nvSpPr>
        <p:spPr>
          <a:xfrm>
            <a:off x="4352237" y="3783188"/>
            <a:ext cx="342900" cy="160038"/>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Tree>
    <p:extLst>
      <p:ext uri="{BB962C8B-B14F-4D97-AF65-F5344CB8AC3E}">
        <p14:creationId xmlns:p14="http://schemas.microsoft.com/office/powerpoint/2010/main" val="30207135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2D0D4-49E9-11E2-DD82-8BB05C4EAD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E9DAC9-F23E-2FD4-7F38-9A2387528502}"/>
              </a:ext>
            </a:extLst>
          </p:cNvPr>
          <p:cNvSpPr>
            <a:spLocks noGrp="1"/>
          </p:cNvSpPr>
          <p:nvPr>
            <p:ph type="title"/>
          </p:nvPr>
        </p:nvSpPr>
        <p:spPr/>
        <p:txBody>
          <a:bodyPr>
            <a:noAutofit/>
          </a:bodyPr>
          <a:lstStyle/>
          <a:p>
            <a:r>
              <a:rPr lang="en-US" sz="1800" dirty="0">
                <a:solidFill>
                  <a:schemeClr val="tx2"/>
                </a:solidFill>
                <a:latin typeface="Bookman Old Style" pitchFamily="18" charset="0"/>
              </a:rPr>
              <a:t>A brief introduction: Counterfactuals </a:t>
            </a:r>
          </a:p>
        </p:txBody>
      </p:sp>
      <p:pic>
        <p:nvPicPr>
          <p:cNvPr id="8" name="Content Placeholder 7">
            <a:extLst>
              <a:ext uri="{FF2B5EF4-FFF2-40B4-BE49-F238E27FC236}">
                <a16:creationId xmlns:a16="http://schemas.microsoft.com/office/drawing/2014/main" id="{DEA09CFA-82E2-1CD7-6A9A-19276F763AA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14450" y="4400550"/>
            <a:ext cx="869924" cy="514350"/>
          </a:xfrm>
        </p:spPr>
      </p:pic>
      <p:sp>
        <p:nvSpPr>
          <p:cNvPr id="5" name="Rectangle 4">
            <a:extLst>
              <a:ext uri="{FF2B5EF4-FFF2-40B4-BE49-F238E27FC236}">
                <a16:creationId xmlns:a16="http://schemas.microsoft.com/office/drawing/2014/main" id="{DDDCAF04-08EC-3A53-6EB1-306A754F144A}"/>
              </a:ext>
            </a:extLst>
          </p:cNvPr>
          <p:cNvSpPr/>
          <p:nvPr/>
        </p:nvSpPr>
        <p:spPr>
          <a:xfrm>
            <a:off x="2286000" y="4857750"/>
            <a:ext cx="5372100" cy="5715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6" name="Slide Number Placeholder 5">
            <a:extLst>
              <a:ext uri="{FF2B5EF4-FFF2-40B4-BE49-F238E27FC236}">
                <a16:creationId xmlns:a16="http://schemas.microsoft.com/office/drawing/2014/main" id="{DD65D028-0563-4232-F0C1-8AF89E58B191}"/>
              </a:ext>
            </a:extLst>
          </p:cNvPr>
          <p:cNvSpPr>
            <a:spLocks noGrp="1"/>
          </p:cNvSpPr>
          <p:nvPr>
            <p:ph type="sldNum" sz="quarter" idx="12"/>
          </p:nvPr>
        </p:nvSpPr>
        <p:spPr>
          <a:xfrm>
            <a:off x="6286500" y="4767263"/>
            <a:ext cx="1600200" cy="273844"/>
          </a:xfrm>
        </p:spPr>
        <p:txBody>
          <a:bodyPr/>
          <a:lstStyle/>
          <a:p>
            <a:pPr defTabSz="685800">
              <a:buClrTx/>
            </a:pPr>
            <a:fld id="{50DC08D4-96E3-4F4B-A772-7FCCF4DFAE94}" type="slidenum">
              <a:rPr lang="en-US" kern="1200">
                <a:solidFill>
                  <a:prstClr val="black">
                    <a:tint val="75000"/>
                  </a:prstClr>
                </a:solidFill>
                <a:latin typeface="Calibri"/>
                <a:ea typeface="+mn-ea"/>
                <a:cs typeface="+mn-cs"/>
              </a:rPr>
              <a:pPr defTabSz="685800">
                <a:buClrTx/>
              </a:pPr>
              <a:t>51</a:t>
            </a:fld>
            <a:endParaRPr lang="en-US" kern="1200" dirty="0">
              <a:solidFill>
                <a:prstClr val="black">
                  <a:tint val="75000"/>
                </a:prstClr>
              </a:solidFill>
              <a:latin typeface="Calibri"/>
              <a:ea typeface="+mn-ea"/>
              <a:cs typeface="+mn-cs"/>
            </a:endParaRPr>
          </a:p>
        </p:txBody>
      </p:sp>
      <p:sp>
        <p:nvSpPr>
          <p:cNvPr id="7" name="Rectangle 6">
            <a:extLst>
              <a:ext uri="{FF2B5EF4-FFF2-40B4-BE49-F238E27FC236}">
                <a16:creationId xmlns:a16="http://schemas.microsoft.com/office/drawing/2014/main" id="{F63E2123-4684-2817-D1B5-CC0092C30184}"/>
              </a:ext>
            </a:extLst>
          </p:cNvPr>
          <p:cNvSpPr/>
          <p:nvPr/>
        </p:nvSpPr>
        <p:spPr>
          <a:xfrm>
            <a:off x="1257300" y="1085850"/>
            <a:ext cx="6629400" cy="5715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3" name="TextBox 2">
            <a:extLst>
              <a:ext uri="{FF2B5EF4-FFF2-40B4-BE49-F238E27FC236}">
                <a16:creationId xmlns:a16="http://schemas.microsoft.com/office/drawing/2014/main" id="{C866FEBA-7D2C-60E5-5083-6CAE53919E28}"/>
              </a:ext>
            </a:extLst>
          </p:cNvPr>
          <p:cNvSpPr txBox="1"/>
          <p:nvPr/>
        </p:nvSpPr>
        <p:spPr>
          <a:xfrm>
            <a:off x="1600200" y="1347870"/>
            <a:ext cx="5943600" cy="1641475"/>
          </a:xfrm>
          <a:prstGeom prst="rect">
            <a:avLst/>
          </a:prstGeom>
          <a:noFill/>
        </p:spPr>
        <p:txBody>
          <a:bodyPr wrap="square" rtlCol="0">
            <a:spAutoFit/>
          </a:bodyPr>
          <a:lstStyle/>
          <a:p>
            <a:pPr marL="214313" indent="-214313" defTabSz="685800">
              <a:spcAft>
                <a:spcPts val="450"/>
              </a:spcAft>
              <a:buClrTx/>
              <a:buFont typeface="Arial" panose="020B0604020202020204" pitchFamily="34" charset="0"/>
              <a:buChar char="•"/>
            </a:pPr>
            <a:r>
              <a:rPr lang="en-US" sz="1200" b="1" kern="1200" dirty="0">
                <a:solidFill>
                  <a:prstClr val="black"/>
                </a:solidFill>
                <a:latin typeface="Arial" panose="020B0604020202020204" pitchFamily="34" charset="0"/>
                <a:ea typeface="+mn-ea"/>
                <a:cs typeface="Arial" panose="020B0604020202020204" pitchFamily="34" charset="0"/>
              </a:rPr>
              <a:t>Definition: </a:t>
            </a:r>
            <a:r>
              <a:rPr lang="en-US" sz="1200" kern="1200" dirty="0">
                <a:solidFill>
                  <a:prstClr val="black"/>
                </a:solidFill>
                <a:latin typeface="Arial" panose="020B0604020202020204" pitchFamily="34" charset="0"/>
                <a:ea typeface="+mn-ea"/>
                <a:cs typeface="Arial" panose="020B0604020202020204" pitchFamily="34" charset="0"/>
              </a:rPr>
              <a:t>what would have happened </a:t>
            </a:r>
            <a:r>
              <a:rPr lang="en-US" sz="1200" i="1" kern="1200" dirty="0">
                <a:solidFill>
                  <a:prstClr val="black"/>
                </a:solidFill>
                <a:latin typeface="Arial" panose="020B0604020202020204" pitchFamily="34" charset="0"/>
                <a:ea typeface="+mn-ea"/>
                <a:cs typeface="Arial" panose="020B0604020202020204" pitchFamily="34" charset="0"/>
              </a:rPr>
              <a:t>without</a:t>
            </a:r>
            <a:r>
              <a:rPr lang="en-US" sz="1200" kern="1200" dirty="0">
                <a:solidFill>
                  <a:prstClr val="black"/>
                </a:solidFill>
                <a:latin typeface="Arial" panose="020B0604020202020204" pitchFamily="34" charset="0"/>
                <a:ea typeface="+mn-ea"/>
                <a:cs typeface="Arial" panose="020B0604020202020204" pitchFamily="34" charset="0"/>
              </a:rPr>
              <a:t> the program or intervention</a:t>
            </a:r>
          </a:p>
          <a:p>
            <a:pPr marL="557213" lvl="1" indent="-214313" defTabSz="685800">
              <a:spcAft>
                <a:spcPts val="450"/>
              </a:spcAft>
              <a:buClrTx/>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Key to understanding causal impact</a:t>
            </a:r>
          </a:p>
          <a:p>
            <a:pPr marL="557213" lvl="1" indent="-214313" defTabSz="685800">
              <a:spcAft>
                <a:spcPts val="450"/>
              </a:spcAft>
              <a:buClrTx/>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Basis of comparison and control groups </a:t>
            </a:r>
          </a:p>
          <a:p>
            <a:pPr marL="900113" lvl="2" indent="-214313" defTabSz="685800">
              <a:spcAft>
                <a:spcPts val="450"/>
              </a:spcAft>
              <a:buClrTx/>
              <a:buFont typeface="Arial" panose="020B0604020202020204" pitchFamily="34" charset="0"/>
              <a:buChar char="•"/>
            </a:pPr>
            <a:r>
              <a:rPr lang="en-US" sz="1200" b="1" kern="1200" dirty="0">
                <a:solidFill>
                  <a:prstClr val="black"/>
                </a:solidFill>
                <a:latin typeface="Arial" panose="020B0604020202020204" pitchFamily="34" charset="0"/>
                <a:ea typeface="+mn-ea"/>
                <a:cs typeface="Arial" panose="020B0604020202020204" pitchFamily="34" charset="0"/>
              </a:rPr>
              <a:t>Confounding variables: </a:t>
            </a:r>
            <a:r>
              <a:rPr lang="en-US" sz="1200" kern="1200" dirty="0">
                <a:solidFill>
                  <a:prstClr val="black"/>
                </a:solidFill>
                <a:latin typeface="Arial" panose="020B0604020202020204" pitchFamily="34" charset="0"/>
                <a:ea typeface="+mn-ea"/>
                <a:cs typeface="Arial" panose="020B0604020202020204" pitchFamily="34" charset="0"/>
              </a:rPr>
              <a:t>affects both independent and dependent variable, makes it difficult to determine if observed effects are solely due to independent variable </a:t>
            </a:r>
          </a:p>
          <a:p>
            <a:pPr marL="900113" lvl="2" indent="-214313" defTabSz="685800">
              <a:buClrTx/>
              <a:buFont typeface="Arial" panose="020B0604020202020204" pitchFamily="34" charset="0"/>
              <a:buChar char="•"/>
            </a:pPr>
            <a:endParaRPr lang="en-US" sz="1200" b="1" kern="1200" dirty="0">
              <a:solidFill>
                <a:prstClr val="black"/>
              </a:solidFill>
              <a:latin typeface="Arial" panose="020B0604020202020204" pitchFamily="34" charset="0"/>
              <a:ea typeface="+mn-ea"/>
              <a:cs typeface="Arial" panose="020B0604020202020204" pitchFamily="34" charset="0"/>
            </a:endParaRPr>
          </a:p>
        </p:txBody>
      </p:sp>
      <p:sp>
        <p:nvSpPr>
          <p:cNvPr id="4" name="AutoShape 2" descr="Confounding Variables | Definition, Examples &amp; Controls">
            <a:extLst>
              <a:ext uri="{FF2B5EF4-FFF2-40B4-BE49-F238E27FC236}">
                <a16:creationId xmlns:a16="http://schemas.microsoft.com/office/drawing/2014/main" id="{BC010EA3-E856-3803-696D-4B0C560B301E}"/>
              </a:ext>
            </a:extLst>
          </p:cNvPr>
          <p:cNvSpPr>
            <a:spLocks noChangeAspect="1" noChangeArrowheads="1"/>
          </p:cNvSpPr>
          <p:nvPr/>
        </p:nvSpPr>
        <p:spPr bwMode="auto">
          <a:xfrm>
            <a:off x="4343400" y="2709782"/>
            <a:ext cx="2171700" cy="2171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buClrTx/>
            </a:pPr>
            <a:endParaRPr lang="en-US" sz="1350" kern="1200">
              <a:solidFill>
                <a:prstClr val="black"/>
              </a:solidFill>
              <a:latin typeface="Calibri"/>
              <a:ea typeface="+mn-ea"/>
              <a:cs typeface="+mn-cs"/>
            </a:endParaRPr>
          </a:p>
        </p:txBody>
      </p:sp>
      <p:sp>
        <p:nvSpPr>
          <p:cNvPr id="10" name="AutoShape 6" descr="Example of a confounding variable">
            <a:extLst>
              <a:ext uri="{FF2B5EF4-FFF2-40B4-BE49-F238E27FC236}">
                <a16:creationId xmlns:a16="http://schemas.microsoft.com/office/drawing/2014/main" id="{EB9B6904-D71F-68F8-1C35-8AC41ABED872}"/>
              </a:ext>
            </a:extLst>
          </p:cNvPr>
          <p:cNvSpPr>
            <a:spLocks noChangeAspect="1" noChangeArrowheads="1"/>
          </p:cNvSpPr>
          <p:nvPr/>
        </p:nvSpPr>
        <p:spPr bwMode="auto">
          <a:xfrm>
            <a:off x="3573650" y="2712743"/>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buClrTx/>
            </a:pPr>
            <a:endParaRPr lang="en-US" sz="1350" kern="1200">
              <a:solidFill>
                <a:prstClr val="black"/>
              </a:solidFill>
              <a:latin typeface="Calibri"/>
              <a:ea typeface="+mn-ea"/>
              <a:cs typeface="+mn-cs"/>
            </a:endParaRPr>
          </a:p>
        </p:txBody>
      </p:sp>
      <p:sp>
        <p:nvSpPr>
          <p:cNvPr id="11" name="Rectangle: Rounded Corners 10">
            <a:extLst>
              <a:ext uri="{FF2B5EF4-FFF2-40B4-BE49-F238E27FC236}">
                <a16:creationId xmlns:a16="http://schemas.microsoft.com/office/drawing/2014/main" id="{2A3E62FA-43F5-67FF-EBB9-ED0C27006CC2}"/>
              </a:ext>
            </a:extLst>
          </p:cNvPr>
          <p:cNvSpPr/>
          <p:nvPr/>
        </p:nvSpPr>
        <p:spPr>
          <a:xfrm>
            <a:off x="3573650" y="2854309"/>
            <a:ext cx="1828800" cy="459434"/>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200" b="1" kern="1200" dirty="0">
                <a:solidFill>
                  <a:prstClr val="black"/>
                </a:solidFill>
                <a:latin typeface="Arial" panose="020B0604020202020204" pitchFamily="34" charset="0"/>
                <a:cs typeface="Arial" panose="020B0604020202020204" pitchFamily="34" charset="0"/>
              </a:rPr>
              <a:t>Confounding Variable: </a:t>
            </a:r>
            <a:r>
              <a:rPr lang="en-US" sz="1200" kern="1200" dirty="0">
                <a:solidFill>
                  <a:prstClr val="black"/>
                </a:solidFill>
                <a:latin typeface="Arial" panose="020B0604020202020204" pitchFamily="34" charset="0"/>
                <a:cs typeface="Arial" panose="020B0604020202020204" pitchFamily="34" charset="0"/>
              </a:rPr>
              <a:t>Smoking</a:t>
            </a:r>
            <a:endParaRPr lang="en-US" sz="1350" kern="1200" dirty="0">
              <a:solidFill>
                <a:prstClr val="black"/>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63CDC873-641E-AD46-516D-FD60DC1A1914}"/>
              </a:ext>
            </a:extLst>
          </p:cNvPr>
          <p:cNvSpPr/>
          <p:nvPr/>
        </p:nvSpPr>
        <p:spPr>
          <a:xfrm>
            <a:off x="2544950" y="3618838"/>
            <a:ext cx="1828800" cy="459434"/>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200" b="1" kern="1200" dirty="0">
                <a:solidFill>
                  <a:prstClr val="black"/>
                </a:solidFill>
                <a:latin typeface="Arial" panose="020B0604020202020204" pitchFamily="34" charset="0"/>
                <a:cs typeface="Arial" panose="020B0604020202020204" pitchFamily="34" charset="0"/>
              </a:rPr>
              <a:t>Independent Variable: </a:t>
            </a:r>
          </a:p>
          <a:p>
            <a:pPr algn="ctr" defTabSz="685800">
              <a:buClrTx/>
            </a:pPr>
            <a:r>
              <a:rPr lang="en-US" sz="1200" kern="1200" dirty="0">
                <a:solidFill>
                  <a:prstClr val="black"/>
                </a:solidFill>
                <a:latin typeface="Arial" panose="020B0604020202020204" pitchFamily="34" charset="0"/>
                <a:cs typeface="Arial" panose="020B0604020202020204" pitchFamily="34" charset="0"/>
              </a:rPr>
              <a:t>Alcohol Use</a:t>
            </a:r>
            <a:endParaRPr lang="en-US" sz="1350" kern="1200" dirty="0">
              <a:solidFill>
                <a:prstClr val="black"/>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84F8B4A3-A209-729D-E8F1-0007CB6F184A}"/>
              </a:ext>
            </a:extLst>
          </p:cNvPr>
          <p:cNvSpPr/>
          <p:nvPr/>
        </p:nvSpPr>
        <p:spPr>
          <a:xfrm>
            <a:off x="4707505" y="3595348"/>
            <a:ext cx="1816433" cy="459434"/>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1200" b="1" kern="1200" dirty="0">
                <a:solidFill>
                  <a:prstClr val="black"/>
                </a:solidFill>
                <a:latin typeface="Arial" panose="020B0604020202020204" pitchFamily="34" charset="0"/>
                <a:cs typeface="Arial" panose="020B0604020202020204" pitchFamily="34" charset="0"/>
              </a:rPr>
              <a:t>Dependent Variable: </a:t>
            </a:r>
          </a:p>
          <a:p>
            <a:pPr algn="ctr" defTabSz="685800">
              <a:buClrTx/>
            </a:pPr>
            <a:r>
              <a:rPr lang="en-US" sz="1200" kern="1200" dirty="0">
                <a:solidFill>
                  <a:prstClr val="black"/>
                </a:solidFill>
                <a:latin typeface="Arial" panose="020B0604020202020204" pitchFamily="34" charset="0"/>
                <a:cs typeface="Arial" panose="020B0604020202020204" pitchFamily="34" charset="0"/>
              </a:rPr>
              <a:t>Lung Cancer</a:t>
            </a:r>
            <a:endParaRPr lang="en-US" sz="1350" kern="1200" dirty="0">
              <a:solidFill>
                <a:prstClr val="black"/>
              </a:solidFill>
              <a:latin typeface="Arial" panose="020B0604020202020204" pitchFamily="34" charset="0"/>
              <a:cs typeface="Arial" panose="020B0604020202020204" pitchFamily="34" charset="0"/>
            </a:endParaRPr>
          </a:p>
        </p:txBody>
      </p:sp>
      <p:cxnSp>
        <p:nvCxnSpPr>
          <p:cNvPr id="19" name="Straight Arrow Connector 18">
            <a:extLst>
              <a:ext uri="{FF2B5EF4-FFF2-40B4-BE49-F238E27FC236}">
                <a16:creationId xmlns:a16="http://schemas.microsoft.com/office/drawing/2014/main" id="{7DF9863F-3174-D675-3356-3396F3024D22}"/>
              </a:ext>
            </a:extLst>
          </p:cNvPr>
          <p:cNvCxnSpPr>
            <a:cxnSpLocks/>
            <a:stCxn id="11" idx="2"/>
          </p:cNvCxnSpPr>
          <p:nvPr/>
        </p:nvCxnSpPr>
        <p:spPr>
          <a:xfrm flipH="1">
            <a:off x="3814617" y="3313742"/>
            <a:ext cx="673433" cy="2782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75539021-3D78-5432-927F-6D16AEF33C31}"/>
              </a:ext>
            </a:extLst>
          </p:cNvPr>
          <p:cNvCxnSpPr>
            <a:cxnSpLocks/>
          </p:cNvCxnSpPr>
          <p:nvPr/>
        </p:nvCxnSpPr>
        <p:spPr>
          <a:xfrm>
            <a:off x="4478033" y="3318137"/>
            <a:ext cx="559133" cy="2496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B91408FB-5052-A4E5-1F62-C377054C16D9}"/>
              </a:ext>
            </a:extLst>
          </p:cNvPr>
          <p:cNvCxnSpPr>
            <a:cxnSpLocks/>
          </p:cNvCxnSpPr>
          <p:nvPr/>
        </p:nvCxnSpPr>
        <p:spPr>
          <a:xfrm>
            <a:off x="4384343" y="3808794"/>
            <a:ext cx="32316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259735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E35B0-A537-46EC-76FE-FC81AF3258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D1BA16-AC0A-1DCE-2AB2-E70FBD0D3B4A}"/>
              </a:ext>
            </a:extLst>
          </p:cNvPr>
          <p:cNvSpPr>
            <a:spLocks noGrp="1"/>
          </p:cNvSpPr>
          <p:nvPr>
            <p:ph type="title"/>
          </p:nvPr>
        </p:nvSpPr>
        <p:spPr/>
        <p:txBody>
          <a:bodyPr>
            <a:noAutofit/>
          </a:bodyPr>
          <a:lstStyle/>
          <a:p>
            <a:r>
              <a:rPr lang="en-US" sz="1800" dirty="0">
                <a:solidFill>
                  <a:schemeClr val="tx2"/>
                </a:solidFill>
                <a:latin typeface="Bookman Old Style" pitchFamily="18" charset="0"/>
              </a:rPr>
              <a:t>LFC Quarterly Performance Tracking</a:t>
            </a:r>
          </a:p>
        </p:txBody>
      </p:sp>
      <p:pic>
        <p:nvPicPr>
          <p:cNvPr id="8" name="Content Placeholder 7">
            <a:extLst>
              <a:ext uri="{FF2B5EF4-FFF2-40B4-BE49-F238E27FC236}">
                <a16:creationId xmlns:a16="http://schemas.microsoft.com/office/drawing/2014/main" id="{1D679546-B22E-EAF2-C496-8708529DF73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14450" y="4400550"/>
            <a:ext cx="869924" cy="514350"/>
          </a:xfrm>
        </p:spPr>
      </p:pic>
      <p:sp>
        <p:nvSpPr>
          <p:cNvPr id="5" name="Rectangle 4">
            <a:extLst>
              <a:ext uri="{FF2B5EF4-FFF2-40B4-BE49-F238E27FC236}">
                <a16:creationId xmlns:a16="http://schemas.microsoft.com/office/drawing/2014/main" id="{F3F429F2-77D5-DB12-D5ED-4F562925B663}"/>
              </a:ext>
            </a:extLst>
          </p:cNvPr>
          <p:cNvSpPr/>
          <p:nvPr/>
        </p:nvSpPr>
        <p:spPr>
          <a:xfrm>
            <a:off x="2286000" y="4857750"/>
            <a:ext cx="5372100" cy="5715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6" name="Slide Number Placeholder 5">
            <a:extLst>
              <a:ext uri="{FF2B5EF4-FFF2-40B4-BE49-F238E27FC236}">
                <a16:creationId xmlns:a16="http://schemas.microsoft.com/office/drawing/2014/main" id="{5D953672-2C72-2E7B-3D0B-234F8743B7A8}"/>
              </a:ext>
            </a:extLst>
          </p:cNvPr>
          <p:cNvSpPr>
            <a:spLocks noGrp="1"/>
          </p:cNvSpPr>
          <p:nvPr>
            <p:ph type="sldNum" sz="quarter" idx="12"/>
          </p:nvPr>
        </p:nvSpPr>
        <p:spPr>
          <a:xfrm>
            <a:off x="6286500" y="4767263"/>
            <a:ext cx="1600200" cy="273844"/>
          </a:xfrm>
        </p:spPr>
        <p:txBody>
          <a:bodyPr/>
          <a:lstStyle/>
          <a:p>
            <a:pPr defTabSz="685800">
              <a:buClrTx/>
            </a:pPr>
            <a:fld id="{50DC08D4-96E3-4F4B-A772-7FCCF4DFAE94}" type="slidenum">
              <a:rPr lang="en-US" kern="1200">
                <a:solidFill>
                  <a:prstClr val="black">
                    <a:tint val="75000"/>
                  </a:prstClr>
                </a:solidFill>
                <a:latin typeface="Calibri"/>
                <a:ea typeface="+mn-ea"/>
                <a:cs typeface="+mn-cs"/>
              </a:rPr>
              <a:pPr defTabSz="685800">
                <a:buClrTx/>
              </a:pPr>
              <a:t>52</a:t>
            </a:fld>
            <a:endParaRPr lang="en-US" kern="1200" dirty="0">
              <a:solidFill>
                <a:prstClr val="black">
                  <a:tint val="75000"/>
                </a:prstClr>
              </a:solidFill>
              <a:latin typeface="Calibri"/>
              <a:ea typeface="+mn-ea"/>
              <a:cs typeface="+mn-cs"/>
            </a:endParaRPr>
          </a:p>
        </p:txBody>
      </p:sp>
      <p:sp>
        <p:nvSpPr>
          <p:cNvPr id="7" name="Rectangle 6">
            <a:extLst>
              <a:ext uri="{FF2B5EF4-FFF2-40B4-BE49-F238E27FC236}">
                <a16:creationId xmlns:a16="http://schemas.microsoft.com/office/drawing/2014/main" id="{1B1B6921-3CD8-5319-E3A9-21D9ACD4025E}"/>
              </a:ext>
            </a:extLst>
          </p:cNvPr>
          <p:cNvSpPr/>
          <p:nvPr/>
        </p:nvSpPr>
        <p:spPr>
          <a:xfrm>
            <a:off x="1257300" y="1085850"/>
            <a:ext cx="6629400" cy="5715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pic>
        <p:nvPicPr>
          <p:cNvPr id="4" name="Picture 3">
            <a:extLst>
              <a:ext uri="{FF2B5EF4-FFF2-40B4-BE49-F238E27FC236}">
                <a16:creationId xmlns:a16="http://schemas.microsoft.com/office/drawing/2014/main" id="{E32A0BCC-65F9-156C-CE2D-087A16FFE369}"/>
              </a:ext>
            </a:extLst>
          </p:cNvPr>
          <p:cNvPicPr>
            <a:picLocks noChangeAspect="1"/>
          </p:cNvPicPr>
          <p:nvPr/>
        </p:nvPicPr>
        <p:blipFill>
          <a:blip r:embed="rId4">
            <a:alphaModFix/>
          </a:blip>
          <a:stretch>
            <a:fillRect/>
          </a:stretch>
        </p:blipFill>
        <p:spPr>
          <a:xfrm>
            <a:off x="2100417" y="1233488"/>
            <a:ext cx="4943166" cy="3206110"/>
          </a:xfrm>
          <a:prstGeom prst="rect">
            <a:avLst/>
          </a:prstGeom>
        </p:spPr>
      </p:pic>
    </p:spTree>
    <p:extLst>
      <p:ext uri="{BB962C8B-B14F-4D97-AF65-F5344CB8AC3E}">
        <p14:creationId xmlns:p14="http://schemas.microsoft.com/office/powerpoint/2010/main" val="12266328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24A6D-34B1-A9E1-5E3D-84F2CB568C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408927-DD33-784F-8A8E-3F21C4CDB7CA}"/>
              </a:ext>
            </a:extLst>
          </p:cNvPr>
          <p:cNvSpPr>
            <a:spLocks noGrp="1"/>
          </p:cNvSpPr>
          <p:nvPr>
            <p:ph type="title"/>
          </p:nvPr>
        </p:nvSpPr>
        <p:spPr/>
        <p:txBody>
          <a:bodyPr>
            <a:noAutofit/>
          </a:bodyPr>
          <a:lstStyle/>
          <a:p>
            <a:r>
              <a:rPr lang="en-US" sz="1800" dirty="0">
                <a:solidFill>
                  <a:schemeClr val="tx2"/>
                </a:solidFill>
                <a:latin typeface="Bookman Old Style" pitchFamily="18" charset="0"/>
              </a:rPr>
              <a:t>How is progress rated? </a:t>
            </a:r>
          </a:p>
        </p:txBody>
      </p:sp>
      <p:pic>
        <p:nvPicPr>
          <p:cNvPr id="8" name="Content Placeholder 7">
            <a:extLst>
              <a:ext uri="{FF2B5EF4-FFF2-40B4-BE49-F238E27FC236}">
                <a16:creationId xmlns:a16="http://schemas.microsoft.com/office/drawing/2014/main" id="{FAAC4DF0-17FD-C4D9-E36C-507819289AB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14450" y="4400550"/>
            <a:ext cx="869924" cy="514350"/>
          </a:xfrm>
        </p:spPr>
      </p:pic>
      <p:sp>
        <p:nvSpPr>
          <p:cNvPr id="5" name="Rectangle 4">
            <a:extLst>
              <a:ext uri="{FF2B5EF4-FFF2-40B4-BE49-F238E27FC236}">
                <a16:creationId xmlns:a16="http://schemas.microsoft.com/office/drawing/2014/main" id="{E1897DDB-A134-9CE5-AEBF-BD2F3BF3106E}"/>
              </a:ext>
            </a:extLst>
          </p:cNvPr>
          <p:cNvSpPr/>
          <p:nvPr/>
        </p:nvSpPr>
        <p:spPr>
          <a:xfrm>
            <a:off x="2286000" y="4857750"/>
            <a:ext cx="5372100" cy="5715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6" name="Slide Number Placeholder 5">
            <a:extLst>
              <a:ext uri="{FF2B5EF4-FFF2-40B4-BE49-F238E27FC236}">
                <a16:creationId xmlns:a16="http://schemas.microsoft.com/office/drawing/2014/main" id="{8CE2F2F7-E792-2F7A-02DE-04C71DDAF24A}"/>
              </a:ext>
            </a:extLst>
          </p:cNvPr>
          <p:cNvSpPr>
            <a:spLocks noGrp="1"/>
          </p:cNvSpPr>
          <p:nvPr>
            <p:ph type="sldNum" sz="quarter" idx="12"/>
          </p:nvPr>
        </p:nvSpPr>
        <p:spPr>
          <a:xfrm>
            <a:off x="6286500" y="4767263"/>
            <a:ext cx="1600200" cy="273844"/>
          </a:xfrm>
        </p:spPr>
        <p:txBody>
          <a:bodyPr/>
          <a:lstStyle/>
          <a:p>
            <a:pPr defTabSz="685800">
              <a:buClrTx/>
            </a:pPr>
            <a:fld id="{50DC08D4-96E3-4F4B-A772-7FCCF4DFAE94}" type="slidenum">
              <a:rPr lang="en-US" kern="1200">
                <a:solidFill>
                  <a:prstClr val="black">
                    <a:tint val="75000"/>
                  </a:prstClr>
                </a:solidFill>
                <a:latin typeface="Calibri"/>
                <a:ea typeface="+mn-ea"/>
                <a:cs typeface="+mn-cs"/>
              </a:rPr>
              <a:pPr defTabSz="685800">
                <a:buClrTx/>
              </a:pPr>
              <a:t>53</a:t>
            </a:fld>
            <a:endParaRPr lang="en-US" kern="1200" dirty="0">
              <a:solidFill>
                <a:prstClr val="black">
                  <a:tint val="75000"/>
                </a:prstClr>
              </a:solidFill>
              <a:latin typeface="Calibri"/>
              <a:ea typeface="+mn-ea"/>
              <a:cs typeface="+mn-cs"/>
            </a:endParaRPr>
          </a:p>
        </p:txBody>
      </p:sp>
      <p:sp>
        <p:nvSpPr>
          <p:cNvPr id="7" name="Rectangle 6">
            <a:extLst>
              <a:ext uri="{FF2B5EF4-FFF2-40B4-BE49-F238E27FC236}">
                <a16:creationId xmlns:a16="http://schemas.microsoft.com/office/drawing/2014/main" id="{23B73346-A4BD-579A-0E24-3B5901CAB16D}"/>
              </a:ext>
            </a:extLst>
          </p:cNvPr>
          <p:cNvSpPr/>
          <p:nvPr/>
        </p:nvSpPr>
        <p:spPr>
          <a:xfrm>
            <a:off x="1257300" y="1085850"/>
            <a:ext cx="6629400" cy="5715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pic>
        <p:nvPicPr>
          <p:cNvPr id="4" name="Picture 3">
            <a:extLst>
              <a:ext uri="{FF2B5EF4-FFF2-40B4-BE49-F238E27FC236}">
                <a16:creationId xmlns:a16="http://schemas.microsoft.com/office/drawing/2014/main" id="{3F2561D8-8B16-51F3-A81B-FD920F6FACBD}"/>
              </a:ext>
            </a:extLst>
          </p:cNvPr>
          <p:cNvPicPr>
            <a:picLocks noChangeAspect="1"/>
          </p:cNvPicPr>
          <p:nvPr/>
        </p:nvPicPr>
        <p:blipFill>
          <a:blip r:embed="rId4"/>
          <a:stretch>
            <a:fillRect/>
          </a:stretch>
        </p:blipFill>
        <p:spPr>
          <a:xfrm>
            <a:off x="1143000" y="1204862"/>
            <a:ext cx="6858000" cy="3135949"/>
          </a:xfrm>
          <a:prstGeom prst="rect">
            <a:avLst/>
          </a:prstGeom>
        </p:spPr>
      </p:pic>
    </p:spTree>
    <p:extLst>
      <p:ext uri="{BB962C8B-B14F-4D97-AF65-F5344CB8AC3E}">
        <p14:creationId xmlns:p14="http://schemas.microsoft.com/office/powerpoint/2010/main" val="3207450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BE8AC1E-7BAC-1DAC-95F6-EEC622992E6E}"/>
              </a:ext>
            </a:extLst>
          </p:cNvPr>
          <p:cNvPicPr>
            <a:picLocks noGrp="1" noChangeAspect="1"/>
          </p:cNvPicPr>
          <p:nvPr>
            <p:ph sz="half" idx="1"/>
          </p:nvPr>
        </p:nvPicPr>
        <p:blipFill>
          <a:blip r:embed="rId2"/>
          <a:stretch>
            <a:fillRect/>
          </a:stretch>
        </p:blipFill>
        <p:spPr>
          <a:xfrm>
            <a:off x="64394" y="1214941"/>
            <a:ext cx="4514226" cy="2539251"/>
          </a:xfrm>
          <a:prstGeom prst="rect">
            <a:avLst/>
          </a:prstGeom>
        </p:spPr>
      </p:pic>
      <p:pic>
        <p:nvPicPr>
          <p:cNvPr id="8" name="Content Placeholder 7">
            <a:extLst>
              <a:ext uri="{FF2B5EF4-FFF2-40B4-BE49-F238E27FC236}">
                <a16:creationId xmlns:a16="http://schemas.microsoft.com/office/drawing/2014/main" id="{77213C79-2AA4-5A14-BD07-2FBBF778F80C}"/>
              </a:ext>
            </a:extLst>
          </p:cNvPr>
          <p:cNvPicPr>
            <a:picLocks noGrp="1" noChangeAspect="1"/>
          </p:cNvPicPr>
          <p:nvPr>
            <p:ph sz="half" idx="2"/>
          </p:nvPr>
        </p:nvPicPr>
        <p:blipFill>
          <a:blip r:embed="rId3"/>
          <a:stretch>
            <a:fillRect/>
          </a:stretch>
        </p:blipFill>
        <p:spPr>
          <a:xfrm>
            <a:off x="5014710" y="1057275"/>
            <a:ext cx="3595889" cy="2696917"/>
          </a:xfrm>
          <a:prstGeom prst="rect">
            <a:avLst/>
          </a:prstGeom>
        </p:spPr>
      </p:pic>
    </p:spTree>
    <p:extLst>
      <p:ext uri="{BB962C8B-B14F-4D97-AF65-F5344CB8AC3E}">
        <p14:creationId xmlns:p14="http://schemas.microsoft.com/office/powerpoint/2010/main" val="1579730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9"/>
          <p:cNvPicPr preferRelativeResize="0"/>
          <p:nvPr/>
        </p:nvPicPr>
        <p:blipFill>
          <a:blip r:embed="rId3">
            <a:alphaModFix/>
          </a:blip>
          <a:stretch>
            <a:fillRect/>
          </a:stretch>
        </p:blipFill>
        <p:spPr>
          <a:xfrm>
            <a:off x="5815438" y="705425"/>
            <a:ext cx="3328562" cy="4438077"/>
          </a:xfrm>
          <a:prstGeom prst="rect">
            <a:avLst/>
          </a:prstGeom>
          <a:noFill/>
          <a:ln>
            <a:noFill/>
          </a:ln>
        </p:spPr>
      </p:pic>
      <p:cxnSp>
        <p:nvCxnSpPr>
          <p:cNvPr id="119" name="Google Shape;119;p19"/>
          <p:cNvCxnSpPr/>
          <p:nvPr/>
        </p:nvCxnSpPr>
        <p:spPr>
          <a:xfrm>
            <a:off x="311700" y="4829900"/>
            <a:ext cx="8828100" cy="0"/>
          </a:xfrm>
          <a:prstGeom prst="straightConnector1">
            <a:avLst/>
          </a:prstGeom>
          <a:noFill/>
          <a:ln w="38100" cap="flat" cmpd="sng">
            <a:solidFill>
              <a:srgbClr val="004D4C"/>
            </a:solidFill>
            <a:prstDash val="solid"/>
            <a:round/>
            <a:headEnd type="none" w="med" len="med"/>
            <a:tailEnd type="none" w="med" len="med"/>
          </a:ln>
        </p:spPr>
      </p:cxnSp>
      <p:sp>
        <p:nvSpPr>
          <p:cNvPr id="120" name="Google Shape;120;p19"/>
          <p:cNvSpPr txBox="1">
            <a:spLocks noGrp="1"/>
          </p:cNvSpPr>
          <p:nvPr>
            <p:ph type="body" idx="1"/>
          </p:nvPr>
        </p:nvSpPr>
        <p:spPr>
          <a:xfrm>
            <a:off x="311698" y="1653716"/>
            <a:ext cx="5595900" cy="3259053"/>
          </a:xfrm>
          <a:prstGeom prst="rect">
            <a:avLst/>
          </a:prstGeom>
        </p:spPr>
        <p:txBody>
          <a:bodyPr spcFirstLastPara="1" wrap="square" lIns="91425" tIns="91425" rIns="91425" bIns="91425" anchor="t" anchorCtr="0">
            <a:noAutofit/>
          </a:bodyPr>
          <a:lstStyle/>
          <a:p>
            <a:pPr marL="0" indent="0" defTabSz="457200">
              <a:lnSpc>
                <a:spcPct val="100000"/>
              </a:lnSpc>
              <a:spcBef>
                <a:spcPts val="600"/>
              </a:spcBef>
              <a:buSzPts val="852"/>
              <a:buNone/>
              <a:tabLst>
                <a:tab pos="182880" algn="l"/>
              </a:tabLst>
            </a:pPr>
            <a:r>
              <a:rPr lang="en-US" sz="1050" b="1" dirty="0">
                <a:solidFill>
                  <a:srgbClr val="D67A00"/>
                </a:solidFill>
                <a:latin typeface="Source Sans Pro"/>
                <a:ea typeface="Source Sans Pro"/>
                <a:cs typeface="Source Sans Pro"/>
                <a:sym typeface="Source Sans Pro"/>
              </a:rPr>
              <a:t>June 15:</a:t>
            </a:r>
          </a:p>
          <a:p>
            <a:pPr marL="0" indent="0" defTabSz="457200">
              <a:lnSpc>
                <a:spcPct val="100000"/>
              </a:lnSpc>
              <a:spcBef>
                <a:spcPts val="600"/>
              </a:spcBef>
              <a:buSzPts val="852"/>
              <a:buNone/>
              <a:tabLst>
                <a:tab pos="182880" algn="l"/>
              </a:tabLst>
            </a:pPr>
            <a:r>
              <a:rPr lang="en-US" sz="1050" b="1" dirty="0">
                <a:solidFill>
                  <a:srgbClr val="D67A00"/>
                </a:solidFill>
                <a:latin typeface="Source Sans Pro"/>
                <a:ea typeface="Source Sans Pro"/>
                <a:cs typeface="Source Sans Pro"/>
                <a:sym typeface="Source Sans Pro"/>
              </a:rPr>
              <a:t>	</a:t>
            </a:r>
            <a:r>
              <a:rPr lang="en-US" sz="1050" dirty="0">
                <a:solidFill>
                  <a:srgbClr val="004D4C"/>
                </a:solidFill>
                <a:latin typeface="Source Sans Pro"/>
                <a:ea typeface="Source Sans Pro"/>
                <a:cs typeface="Source Sans Pro"/>
                <a:sym typeface="Source Sans Pro"/>
              </a:rPr>
              <a:t>DFA notifies agencies of their current approved performance measures</a:t>
            </a:r>
          </a:p>
          <a:p>
            <a:pPr marL="0" indent="0" defTabSz="457200">
              <a:lnSpc>
                <a:spcPct val="100000"/>
              </a:lnSpc>
              <a:spcBef>
                <a:spcPts val="600"/>
              </a:spcBef>
              <a:buSzPts val="852"/>
              <a:buNone/>
              <a:tabLst>
                <a:tab pos="182880" algn="l"/>
              </a:tabLst>
            </a:pPr>
            <a:r>
              <a:rPr lang="en-US" sz="1050" b="1" dirty="0">
                <a:solidFill>
                  <a:srgbClr val="D67A00"/>
                </a:solidFill>
                <a:latin typeface="Source Sans Pro"/>
                <a:ea typeface="Source Sans Pro"/>
                <a:cs typeface="Source Sans Pro"/>
                <a:sym typeface="Source Sans Pro"/>
              </a:rPr>
              <a:t>July 15:</a:t>
            </a:r>
          </a:p>
          <a:p>
            <a:pPr marL="0" indent="0" defTabSz="457200">
              <a:lnSpc>
                <a:spcPct val="100000"/>
              </a:lnSpc>
              <a:spcBef>
                <a:spcPts val="600"/>
              </a:spcBef>
              <a:buSzPts val="852"/>
              <a:buNone/>
              <a:tabLst>
                <a:tab pos="182880" algn="l"/>
              </a:tabLst>
            </a:pPr>
            <a:r>
              <a:rPr lang="en-US" sz="1050" b="1" dirty="0">
                <a:solidFill>
                  <a:srgbClr val="D67A00"/>
                </a:solidFill>
                <a:latin typeface="Source Sans Pro"/>
                <a:ea typeface="Source Sans Pro"/>
                <a:cs typeface="Source Sans Pro"/>
                <a:sym typeface="Source Sans Pro"/>
              </a:rPr>
              <a:t>	</a:t>
            </a:r>
            <a:r>
              <a:rPr lang="en-US" sz="1050" dirty="0">
                <a:solidFill>
                  <a:srgbClr val="004D4C"/>
                </a:solidFill>
                <a:latin typeface="Source Sans Pro"/>
                <a:ea typeface="Source Sans Pro"/>
                <a:cs typeface="Source Sans Pro"/>
                <a:sym typeface="Source Sans Pro"/>
              </a:rPr>
              <a:t>Agencies propose changes to program structure and performance measures for FY27 (done within BFM)</a:t>
            </a:r>
          </a:p>
          <a:p>
            <a:pPr marL="0" indent="0" defTabSz="457200">
              <a:lnSpc>
                <a:spcPct val="100000"/>
              </a:lnSpc>
              <a:spcBef>
                <a:spcPts val="600"/>
              </a:spcBef>
              <a:buSzPts val="852"/>
              <a:buNone/>
              <a:tabLst>
                <a:tab pos="182880" algn="l"/>
              </a:tabLst>
            </a:pPr>
            <a:r>
              <a:rPr lang="en-US" sz="1050" b="1" dirty="0">
                <a:solidFill>
                  <a:srgbClr val="004D4C"/>
                </a:solidFill>
                <a:latin typeface="Source Sans Pro"/>
                <a:ea typeface="Source Sans Pro"/>
                <a:cs typeface="Source Sans Pro"/>
                <a:sym typeface="Source Sans Pro"/>
              </a:rPr>
              <a:t>	Key agencies </a:t>
            </a:r>
            <a:r>
              <a:rPr lang="en-US" sz="1050" dirty="0">
                <a:solidFill>
                  <a:srgbClr val="004D4C"/>
                </a:solidFill>
                <a:latin typeface="Source Sans Pro"/>
                <a:ea typeface="Source Sans Pro"/>
                <a:cs typeface="Source Sans Pro"/>
                <a:sym typeface="Source Sans Pro"/>
              </a:rPr>
              <a:t>propose changes to </a:t>
            </a:r>
            <a:r>
              <a:rPr lang="en-US" sz="1050" b="1" dirty="0">
                <a:solidFill>
                  <a:srgbClr val="004D4C"/>
                </a:solidFill>
                <a:latin typeface="Source Sans Pro"/>
                <a:ea typeface="Source Sans Pro"/>
                <a:cs typeface="Source Sans Pro"/>
                <a:sym typeface="Source Sans Pro"/>
              </a:rPr>
              <a:t>key measures for FY26 </a:t>
            </a:r>
            <a:r>
              <a:rPr lang="en-US" sz="1050" dirty="0">
                <a:solidFill>
                  <a:srgbClr val="004D4C"/>
                </a:solidFill>
                <a:latin typeface="Source Sans Pro"/>
                <a:ea typeface="Source Sans Pro"/>
                <a:cs typeface="Source Sans Pro"/>
                <a:sym typeface="Source Sans Pro"/>
              </a:rPr>
              <a:t>(done outside of BFM</a:t>
            </a:r>
            <a:r>
              <a:rPr lang="en-US" sz="1050" dirty="0">
                <a:solidFill>
                  <a:schemeClr val="tx1"/>
                </a:solidFill>
                <a:latin typeface="Source Sans Pro"/>
                <a:ea typeface="Source Sans Pro"/>
                <a:cs typeface="Source Sans Pro"/>
                <a:sym typeface="Source Sans Pro"/>
              </a:rPr>
              <a:t>)</a:t>
            </a:r>
          </a:p>
          <a:p>
            <a:pPr marL="0" indent="0" defTabSz="457200">
              <a:lnSpc>
                <a:spcPct val="100000"/>
              </a:lnSpc>
              <a:spcBef>
                <a:spcPts val="600"/>
              </a:spcBef>
              <a:buSzPts val="852"/>
              <a:buNone/>
              <a:tabLst>
                <a:tab pos="182880" algn="l"/>
              </a:tabLst>
            </a:pPr>
            <a:r>
              <a:rPr lang="en-US" sz="1050" b="1" dirty="0">
                <a:solidFill>
                  <a:srgbClr val="D67A00"/>
                </a:solidFill>
                <a:latin typeface="Source Sans Pro"/>
                <a:ea typeface="Source Sans Pro"/>
                <a:cs typeface="Source Sans Pro"/>
                <a:sym typeface="Source Sans Pro"/>
              </a:rPr>
              <a:t>August 15:</a:t>
            </a:r>
          </a:p>
          <a:p>
            <a:pPr marL="0" indent="0" defTabSz="457200">
              <a:lnSpc>
                <a:spcPct val="100000"/>
              </a:lnSpc>
              <a:spcBef>
                <a:spcPts val="600"/>
              </a:spcBef>
              <a:buSzPts val="852"/>
              <a:buNone/>
              <a:tabLst>
                <a:tab pos="182880" algn="l"/>
              </a:tabLst>
            </a:pPr>
            <a:r>
              <a:rPr lang="en-US" sz="1050" dirty="0">
                <a:solidFill>
                  <a:schemeClr val="tx1"/>
                </a:solidFill>
                <a:latin typeface="Source Sans Pro"/>
                <a:ea typeface="Source Sans Pro"/>
                <a:cs typeface="Source Sans Pro"/>
                <a:sym typeface="Source Sans Pro"/>
              </a:rPr>
              <a:t>	</a:t>
            </a:r>
            <a:r>
              <a:rPr lang="en-US" sz="1050" dirty="0">
                <a:solidFill>
                  <a:srgbClr val="004D4C"/>
                </a:solidFill>
                <a:latin typeface="Source Sans Pro"/>
                <a:ea typeface="Source Sans Pro"/>
                <a:cs typeface="Source Sans Pro"/>
                <a:sym typeface="Source Sans Pro"/>
              </a:rPr>
              <a:t>After collaboration with LFC and the agency, DFA finalizes approval of new, changed or inactivated measures – Annual for FY27 and quarterly for FY26 – and approves changes to program structure</a:t>
            </a:r>
          </a:p>
          <a:p>
            <a:pPr marL="0" indent="0" defTabSz="457200">
              <a:lnSpc>
                <a:spcPct val="100000"/>
              </a:lnSpc>
              <a:spcBef>
                <a:spcPts val="600"/>
              </a:spcBef>
              <a:buSzPts val="852"/>
              <a:buNone/>
              <a:tabLst>
                <a:tab pos="182880" algn="l"/>
              </a:tabLst>
            </a:pPr>
            <a:r>
              <a:rPr lang="en-US" sz="1050" b="1" dirty="0">
                <a:solidFill>
                  <a:srgbClr val="D67A00"/>
                </a:solidFill>
                <a:latin typeface="Source Sans Pro"/>
                <a:ea typeface="Source Sans Pro"/>
                <a:cs typeface="Source Sans Pro"/>
                <a:sym typeface="Source Sans Pro"/>
              </a:rPr>
              <a:t>September 2:</a:t>
            </a:r>
          </a:p>
          <a:p>
            <a:pPr marL="0" indent="0" defTabSz="457200">
              <a:lnSpc>
                <a:spcPct val="100000"/>
              </a:lnSpc>
              <a:spcBef>
                <a:spcPts val="600"/>
              </a:spcBef>
              <a:buSzPts val="852"/>
              <a:buNone/>
              <a:tabLst>
                <a:tab pos="182880" algn="l"/>
              </a:tabLst>
            </a:pPr>
            <a:r>
              <a:rPr lang="en-US" sz="1050" b="1" dirty="0">
                <a:solidFill>
                  <a:srgbClr val="D67A00"/>
                </a:solidFill>
                <a:latin typeface="Source Sans Pro"/>
                <a:ea typeface="Source Sans Pro"/>
                <a:cs typeface="Source Sans Pro"/>
                <a:sym typeface="Source Sans Pro"/>
              </a:rPr>
              <a:t>	</a:t>
            </a:r>
            <a:r>
              <a:rPr lang="en-US" sz="1050" dirty="0">
                <a:solidFill>
                  <a:srgbClr val="004D4C"/>
                </a:solidFill>
                <a:latin typeface="Source Sans Pro"/>
                <a:ea typeface="Source Sans Pro"/>
                <a:cs typeface="Source Sans Pro"/>
                <a:sym typeface="Source Sans Pro"/>
              </a:rPr>
              <a:t>All agencies submit performance-based appropriation requests with requested targets for FY27 along with the agency’s updated strategic plan for FY26</a:t>
            </a:r>
          </a:p>
          <a:p>
            <a:pPr marL="628650" lvl="1" indent="-171450" defTabSz="457200">
              <a:lnSpc>
                <a:spcPct val="100000"/>
              </a:lnSpc>
              <a:spcBef>
                <a:spcPts val="600"/>
              </a:spcBef>
              <a:buClr>
                <a:srgbClr val="D67A00"/>
              </a:buClr>
              <a:buSzPts val="852"/>
              <a:buFont typeface="Wingdings" panose="05000000000000000000" pitchFamily="2" charset="2"/>
              <a:buChar char="v"/>
              <a:tabLst>
                <a:tab pos="182880" algn="l"/>
              </a:tabLst>
            </a:pPr>
            <a:r>
              <a:rPr lang="en-US" sz="1050" b="1" dirty="0">
                <a:solidFill>
                  <a:srgbClr val="004D4C"/>
                </a:solidFill>
                <a:latin typeface="Source Sans Pro"/>
                <a:ea typeface="Source Sans Pro"/>
                <a:cs typeface="Source Sans Pro"/>
                <a:sym typeface="Source Sans Pro"/>
              </a:rPr>
              <a:t>NOTE: Explanatory measures do NOT have targets</a:t>
            </a:r>
          </a:p>
        </p:txBody>
      </p:sp>
      <p:pic>
        <p:nvPicPr>
          <p:cNvPr id="121" name="Google Shape;121;p19"/>
          <p:cNvPicPr preferRelativeResize="0"/>
          <p:nvPr/>
        </p:nvPicPr>
        <p:blipFill>
          <a:blip r:embed="rId4">
            <a:alphaModFix/>
          </a:blip>
          <a:stretch>
            <a:fillRect/>
          </a:stretch>
        </p:blipFill>
        <p:spPr>
          <a:xfrm>
            <a:off x="89832" y="1211517"/>
            <a:ext cx="267493" cy="265449"/>
          </a:xfrm>
          <a:prstGeom prst="rect">
            <a:avLst/>
          </a:prstGeom>
          <a:noFill/>
          <a:ln>
            <a:noFill/>
          </a:ln>
        </p:spPr>
      </p:pic>
      <p:sp>
        <p:nvSpPr>
          <p:cNvPr id="122" name="Google Shape;122;p19"/>
          <p:cNvSpPr txBox="1">
            <a:spLocks noGrp="1"/>
          </p:cNvSpPr>
          <p:nvPr>
            <p:ph type="body" idx="1"/>
          </p:nvPr>
        </p:nvSpPr>
        <p:spPr>
          <a:xfrm>
            <a:off x="311698" y="1034076"/>
            <a:ext cx="5689855" cy="572700"/>
          </a:xfrm>
          <a:prstGeom prst="rect">
            <a:avLst/>
          </a:prstGeom>
        </p:spPr>
        <p:txBody>
          <a:bodyPr spcFirstLastPara="1" wrap="square" lIns="91425" tIns="91425" rIns="91425" bIns="91425" anchor="t" anchorCtr="0">
            <a:noAutofit/>
          </a:bodyPr>
          <a:lstStyle/>
          <a:p>
            <a:pPr marL="0" marR="279400" lvl="0" indent="0" rtl="0">
              <a:spcBef>
                <a:spcPts val="800"/>
              </a:spcBef>
              <a:spcAft>
                <a:spcPts val="0"/>
              </a:spcAft>
              <a:buSzPts val="1100"/>
              <a:buNone/>
            </a:pPr>
            <a:r>
              <a:rPr lang="en-US" sz="1050" b="1" dirty="0">
                <a:solidFill>
                  <a:srgbClr val="D67A00"/>
                </a:solidFill>
                <a:latin typeface="Source Sans Pro"/>
                <a:ea typeface="Source Sans Pro"/>
                <a:cs typeface="Source Sans Pro"/>
                <a:sym typeface="Source Sans Pro"/>
              </a:rPr>
              <a:t>REMEMBER: </a:t>
            </a:r>
            <a:r>
              <a:rPr lang="en-US" sz="1050" dirty="0">
                <a:solidFill>
                  <a:srgbClr val="D67A00"/>
                </a:solidFill>
                <a:latin typeface="Source Sans Pro"/>
                <a:ea typeface="Source Sans Pro"/>
                <a:cs typeface="Source Sans Pro"/>
                <a:sym typeface="Source Sans Pro"/>
              </a:rPr>
              <a:t>the AGA cycle over the summer is when agencies work with SBD and LFC to retain or adjust wording, change measure types, or add/inactivate measures. Targets for measures are not entered into BFM until the Appropriation Request due September 2</a:t>
            </a:r>
            <a:endParaRPr sz="1050" b="1" dirty="0">
              <a:solidFill>
                <a:srgbClr val="D67A00"/>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sp>
        <p:nvSpPr>
          <p:cNvPr id="124" name="Google Shape;124;p19"/>
          <p:cNvSpPr txBox="1">
            <a:spLocks noGrp="1"/>
          </p:cNvSpPr>
          <p:nvPr>
            <p:ph type="body" idx="1"/>
          </p:nvPr>
        </p:nvSpPr>
        <p:spPr>
          <a:xfrm>
            <a:off x="357325" y="705426"/>
            <a:ext cx="5595900" cy="482014"/>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500" b="1" dirty="0">
                <a:solidFill>
                  <a:srgbClr val="004D4C"/>
                </a:solidFill>
                <a:latin typeface="Source Sans Pro"/>
                <a:ea typeface="Source Sans Pro"/>
                <a:cs typeface="Source Sans Pro"/>
                <a:sym typeface="Source Sans Pro"/>
              </a:rPr>
              <a:t>Dates &amp; Processes</a:t>
            </a:r>
            <a:endParaRPr sz="2500" b="1" dirty="0">
              <a:solidFill>
                <a:srgbClr val="004D4C"/>
              </a:solidFill>
              <a:latin typeface="Source Sans Pro"/>
              <a:ea typeface="Source Sans Pro"/>
              <a:cs typeface="Source Sans Pro"/>
              <a:sym typeface="Source Sans Pro"/>
            </a:endParaRPr>
          </a:p>
        </p:txBody>
      </p:sp>
      <p:pic>
        <p:nvPicPr>
          <p:cNvPr id="125" name="Google Shape;125;p19"/>
          <p:cNvPicPr preferRelativeResize="0"/>
          <p:nvPr/>
        </p:nvPicPr>
        <p:blipFill rotWithShape="1">
          <a:blip r:embed="rId5">
            <a:alphaModFix/>
          </a:blip>
          <a:srcRect l="51376" t="-1650" b="1649"/>
          <a:stretch/>
        </p:blipFill>
        <p:spPr>
          <a:xfrm>
            <a:off x="0" y="445025"/>
            <a:ext cx="1000501" cy="260400"/>
          </a:xfrm>
          <a:prstGeom prst="rect">
            <a:avLst/>
          </a:prstGeom>
          <a:noFill/>
          <a:ln>
            <a:noFill/>
          </a:ln>
        </p:spPr>
      </p:pic>
      <p:sp>
        <p:nvSpPr>
          <p:cNvPr id="126" name="Google Shape;126;p19"/>
          <p:cNvSpPr txBox="1">
            <a:spLocks noGrp="1"/>
          </p:cNvSpPr>
          <p:nvPr>
            <p:ph type="title"/>
          </p:nvPr>
        </p:nvSpPr>
        <p:spPr>
          <a:xfrm>
            <a:off x="1049650" y="376775"/>
            <a:ext cx="2817000" cy="39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891"/>
              <a:buNone/>
            </a:pPr>
            <a:r>
              <a:rPr lang="en" sz="1818" dirty="0">
                <a:solidFill>
                  <a:srgbClr val="004D4C"/>
                </a:solidFill>
                <a:latin typeface="PT Serif"/>
                <a:ea typeface="PT Serif"/>
                <a:cs typeface="PT Serif"/>
                <a:sym typeface="PT Serif"/>
              </a:rPr>
              <a:t>AGA Cycle</a:t>
            </a:r>
            <a:endParaRPr sz="1818" dirty="0">
              <a:solidFill>
                <a:srgbClr val="004D4C"/>
              </a:solidFill>
              <a:latin typeface="PT Serif"/>
              <a:ea typeface="PT Serif"/>
              <a:cs typeface="PT Serif"/>
              <a:sym typeface="PT Serif"/>
            </a:endParaRPr>
          </a:p>
        </p:txBody>
      </p:sp>
      <p:sp>
        <p:nvSpPr>
          <p:cNvPr id="127" name="Google Shape;127;p19"/>
          <p:cNvSpPr/>
          <p:nvPr/>
        </p:nvSpPr>
        <p:spPr>
          <a:xfrm>
            <a:off x="7350450" y="4562600"/>
            <a:ext cx="1789349" cy="5109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8" name="Google Shape;128;p19"/>
          <p:cNvPicPr preferRelativeResize="0"/>
          <p:nvPr/>
        </p:nvPicPr>
        <p:blipFill>
          <a:blip r:embed="rId6">
            <a:alphaModFix/>
          </a:blip>
          <a:stretch>
            <a:fillRect/>
          </a:stretch>
        </p:blipFill>
        <p:spPr>
          <a:xfrm>
            <a:off x="7386876" y="4562600"/>
            <a:ext cx="1654093" cy="534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a:extLst>
            <a:ext uri="{FF2B5EF4-FFF2-40B4-BE49-F238E27FC236}">
              <a16:creationId xmlns:a16="http://schemas.microsoft.com/office/drawing/2014/main" id="{7DBF9033-EA7D-1A07-1EB2-D93ABC6DA63F}"/>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948F2C40-8254-E951-47F7-9778D456A1DC}"/>
              </a:ext>
            </a:extLst>
          </p:cNvPr>
          <p:cNvSpPr/>
          <p:nvPr/>
        </p:nvSpPr>
        <p:spPr>
          <a:xfrm>
            <a:off x="-18900" y="0"/>
            <a:ext cx="9162900" cy="5191325"/>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 name="Google Shape;82;p16">
            <a:extLst>
              <a:ext uri="{FF2B5EF4-FFF2-40B4-BE49-F238E27FC236}">
                <a16:creationId xmlns:a16="http://schemas.microsoft.com/office/drawing/2014/main" id="{4F0B85A3-F602-1039-B6DF-F5EFD57F13A3}"/>
              </a:ext>
            </a:extLst>
          </p:cNvPr>
          <p:cNvPicPr preferRelativeResize="0"/>
          <p:nvPr/>
        </p:nvPicPr>
        <p:blipFill>
          <a:blip r:embed="rId3">
            <a:alphaModFix/>
          </a:blip>
          <a:stretch>
            <a:fillRect/>
          </a:stretch>
        </p:blipFill>
        <p:spPr>
          <a:xfrm rot="5400000">
            <a:off x="7716062" y="3760162"/>
            <a:ext cx="1473400" cy="1388925"/>
          </a:xfrm>
          <a:prstGeom prst="rect">
            <a:avLst/>
          </a:prstGeom>
          <a:noFill/>
          <a:ln>
            <a:noFill/>
          </a:ln>
        </p:spPr>
      </p:pic>
      <p:sp>
        <p:nvSpPr>
          <p:cNvPr id="4" name="Title 3">
            <a:extLst>
              <a:ext uri="{FF2B5EF4-FFF2-40B4-BE49-F238E27FC236}">
                <a16:creationId xmlns:a16="http://schemas.microsoft.com/office/drawing/2014/main" id="{34052BE7-7366-24A2-EB46-686235CA5413}"/>
              </a:ext>
            </a:extLst>
          </p:cNvPr>
          <p:cNvSpPr>
            <a:spLocks noGrp="1"/>
          </p:cNvSpPr>
          <p:nvPr>
            <p:ph type="title"/>
          </p:nvPr>
        </p:nvSpPr>
        <p:spPr>
          <a:xfrm>
            <a:off x="311700" y="90153"/>
            <a:ext cx="8520600" cy="605305"/>
          </a:xfrm>
        </p:spPr>
        <p:txBody>
          <a:bodyPr>
            <a:normAutofit fontScale="90000"/>
          </a:bodyPr>
          <a:lstStyle/>
          <a:p>
            <a:r>
              <a:rPr lang="en-US" b="1" dirty="0">
                <a:solidFill>
                  <a:schemeClr val="bg1"/>
                </a:solidFill>
                <a:latin typeface="Source Sans Pro" panose="020B0503030403020204" pitchFamily="34" charset="0"/>
                <a:ea typeface="Source Sans Pro" panose="020B0503030403020204" pitchFamily="34" charset="0"/>
              </a:rPr>
              <a:t>Quarterly Reporting</a:t>
            </a:r>
            <a:br>
              <a:rPr lang="en-US" dirty="0">
                <a:solidFill>
                  <a:schemeClr val="bg1"/>
                </a:solidFill>
                <a:latin typeface="Source Sans Pro" panose="020B0503030403020204" pitchFamily="34" charset="0"/>
                <a:ea typeface="Source Sans Pro" panose="020B0503030403020204" pitchFamily="34" charset="0"/>
              </a:rPr>
            </a:br>
            <a:endParaRPr lang="en-US" dirty="0">
              <a:solidFill>
                <a:schemeClr val="bg1"/>
              </a:solidFill>
              <a:latin typeface="Source Sans Pro" panose="020B0503030403020204" pitchFamily="34" charset="0"/>
              <a:ea typeface="Source Sans Pro" panose="020B0503030403020204" pitchFamily="34" charset="0"/>
            </a:endParaRPr>
          </a:p>
        </p:txBody>
      </p:sp>
      <p:sp>
        <p:nvSpPr>
          <p:cNvPr id="83" name="Google Shape;83;p16">
            <a:extLst>
              <a:ext uri="{FF2B5EF4-FFF2-40B4-BE49-F238E27FC236}">
                <a16:creationId xmlns:a16="http://schemas.microsoft.com/office/drawing/2014/main" id="{1B142B72-AC73-3A9E-5F39-9A9331C11165}"/>
              </a:ext>
            </a:extLst>
          </p:cNvPr>
          <p:cNvSpPr txBox="1">
            <a:spLocks noGrp="1"/>
          </p:cNvSpPr>
          <p:nvPr>
            <p:ph type="body" idx="1"/>
          </p:nvPr>
        </p:nvSpPr>
        <p:spPr>
          <a:xfrm>
            <a:off x="311700" y="695458"/>
            <a:ext cx="7647444" cy="3873417"/>
          </a:xfrm>
          <a:prstGeom prst="rect">
            <a:avLst/>
          </a:prstGeom>
        </p:spPr>
        <p:txBody>
          <a:bodyPr spcFirstLastPara="1" wrap="square" lIns="91425" tIns="91425" rIns="91425" bIns="91425" anchor="t" anchorCtr="0">
            <a:noAutofit/>
          </a:bodyPr>
          <a:lstStyle/>
          <a:p>
            <a:pPr marL="0" lvl="0" indent="0">
              <a:spcAft>
                <a:spcPts val="1200"/>
              </a:spcAft>
              <a:buClr>
                <a:srgbClr val="D67A00"/>
              </a:buClr>
              <a:buSzPct val="100000"/>
              <a:buNone/>
            </a:pPr>
            <a:r>
              <a:rPr lang="en-US" sz="2400" dirty="0">
                <a:solidFill>
                  <a:srgbClr val="D67A00"/>
                </a:solidFill>
                <a:latin typeface="Source Sans Pro" panose="020B0503030403020204" pitchFamily="34" charset="0"/>
                <a:ea typeface="Source Sans Pro" panose="020B0503030403020204" pitchFamily="34" charset="0"/>
              </a:rPr>
              <a:t>6-3A-9. Quarterly reporting. </a:t>
            </a:r>
          </a:p>
          <a:p>
            <a:pPr lvl="0" indent="-457200">
              <a:spcAft>
                <a:spcPts val="1200"/>
              </a:spcAft>
              <a:buClr>
                <a:srgbClr val="D67A00"/>
              </a:buClr>
              <a:buSzPct val="100000"/>
              <a:buAutoNum type="alphaUcPeriod"/>
            </a:pPr>
            <a:r>
              <a:rPr lang="en-US" sz="1600" dirty="0">
                <a:solidFill>
                  <a:schemeClr val="bg1"/>
                </a:solidFill>
                <a:latin typeface="Source Sans Pro" panose="020B0503030403020204" pitchFamily="34" charset="0"/>
                <a:ea typeface="Source Sans Pro" panose="020B0503030403020204" pitchFamily="34" charset="0"/>
                <a:cs typeface="Source Sans Pro"/>
                <a:sym typeface="Source Sans Pro"/>
              </a:rPr>
              <a:t>The division, in consultation with the committee, shall select agencies and specify performance measures for those agencies that shall be reported on a quarterly basis.</a:t>
            </a:r>
          </a:p>
          <a:p>
            <a:pPr lvl="0" indent="-457200" algn="l" rtl="0">
              <a:spcBef>
                <a:spcPts val="0"/>
              </a:spcBef>
              <a:spcAft>
                <a:spcPts val="1200"/>
              </a:spcAft>
              <a:buClr>
                <a:srgbClr val="D67A00"/>
              </a:buClr>
              <a:buSzPct val="100000"/>
              <a:buAutoNum type="alphaUcPeriod"/>
            </a:pPr>
            <a:r>
              <a:rPr lang="en-US" sz="1600" dirty="0">
                <a:solidFill>
                  <a:schemeClr val="bg1"/>
                </a:solidFill>
                <a:latin typeface="Source Sans Pro" panose="020B0503030403020204" pitchFamily="34" charset="0"/>
                <a:ea typeface="Source Sans Pro" panose="020B0503030403020204" pitchFamily="34" charset="0"/>
                <a:cs typeface="Source Sans Pro"/>
                <a:sym typeface="Source Sans Pro"/>
              </a:rPr>
              <a:t>Quarterly reports shall compare actual performance for the report period with targeted performance and shall be filed with the division and committee within thirty days of the end of a reporting period.</a:t>
            </a:r>
          </a:p>
          <a:p>
            <a:pPr marL="0" lvl="0" indent="0">
              <a:spcAft>
                <a:spcPts val="1200"/>
              </a:spcAft>
              <a:buClr>
                <a:srgbClr val="D67A00"/>
              </a:buClr>
              <a:buSzPct val="100000"/>
              <a:buNone/>
            </a:pPr>
            <a:r>
              <a:rPr lang="en-US" sz="1600" i="1" dirty="0">
                <a:solidFill>
                  <a:schemeClr val="bg1"/>
                </a:solidFill>
                <a:latin typeface="Source Sans Pro" panose="020B0503030403020204" pitchFamily="34" charset="0"/>
                <a:ea typeface="Source Sans Pro" panose="020B0503030403020204" pitchFamily="34" charset="0"/>
                <a:cs typeface="Source Sans Pro"/>
                <a:sym typeface="Source Sans Pro"/>
              </a:rPr>
              <a:t>History: Laws 2004, Ch. 39, </a:t>
            </a:r>
            <a:r>
              <a:rPr lang="en-US" sz="1600" i="1" dirty="0">
                <a:solidFill>
                  <a:schemeClr val="bg1"/>
                </a:solidFill>
                <a:latin typeface="Source Sans Pro" panose="020B0503030403020204" pitchFamily="34" charset="0"/>
                <a:ea typeface="Source Sans Pro" panose="020B0503030403020204" pitchFamily="34" charset="0"/>
              </a:rPr>
              <a:t>§ 9</a:t>
            </a:r>
            <a:endParaRPr lang="en-US" sz="1600" i="1" dirty="0">
              <a:solidFill>
                <a:schemeClr val="bg1"/>
              </a:solidFill>
              <a:latin typeface="Source Sans Pro" panose="020B0503030403020204" pitchFamily="34" charset="0"/>
              <a:ea typeface="Source Sans Pro" panose="020B0503030403020204" pitchFamily="34" charset="0"/>
              <a:cs typeface="Source Sans Pro"/>
              <a:sym typeface="Source Sans Pro"/>
            </a:endParaRPr>
          </a:p>
          <a:p>
            <a:pPr lvl="0" indent="-457200" algn="l" rtl="0">
              <a:spcBef>
                <a:spcPts val="0"/>
              </a:spcBef>
              <a:spcAft>
                <a:spcPts val="1200"/>
              </a:spcAft>
              <a:buSzPts val="852"/>
              <a:buAutoNum type="alphaUcPeriod"/>
            </a:pPr>
            <a:endParaRPr sz="2400" dirty="0">
              <a:solidFill>
                <a:schemeClr val="bg1"/>
              </a:solidFill>
              <a:latin typeface="Source Sans Pro"/>
              <a:ea typeface="Source Sans Pro"/>
              <a:cs typeface="Source Sans Pro"/>
              <a:sym typeface="Source Sans Pro"/>
            </a:endParaRPr>
          </a:p>
        </p:txBody>
      </p:sp>
      <p:cxnSp>
        <p:nvCxnSpPr>
          <p:cNvPr id="85" name="Google Shape;85;p16">
            <a:extLst>
              <a:ext uri="{FF2B5EF4-FFF2-40B4-BE49-F238E27FC236}">
                <a16:creationId xmlns:a16="http://schemas.microsoft.com/office/drawing/2014/main" id="{BDCA16DE-99AA-5E24-3540-08366E61F45D}"/>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86" name="Google Shape;86;p16">
            <a:extLst>
              <a:ext uri="{FF2B5EF4-FFF2-40B4-BE49-F238E27FC236}">
                <a16:creationId xmlns:a16="http://schemas.microsoft.com/office/drawing/2014/main" id="{C8A68ED7-44E8-9BF6-8146-F9CCA53F8E5F}"/>
              </a:ext>
            </a:extLst>
          </p:cNvPr>
          <p:cNvPicPr preferRelativeResize="0"/>
          <p:nvPr/>
        </p:nvPicPr>
        <p:blipFill>
          <a:blip r:embed="rId4">
            <a:alphaModFix/>
          </a:blip>
          <a:stretch>
            <a:fillRect/>
          </a:stretch>
        </p:blipFill>
        <p:spPr>
          <a:xfrm>
            <a:off x="311709" y="4433400"/>
            <a:ext cx="1877842" cy="572700"/>
          </a:xfrm>
          <a:prstGeom prst="rect">
            <a:avLst/>
          </a:prstGeom>
          <a:noFill/>
          <a:ln>
            <a:noFill/>
          </a:ln>
        </p:spPr>
      </p:pic>
    </p:spTree>
    <p:extLst>
      <p:ext uri="{BB962C8B-B14F-4D97-AF65-F5344CB8AC3E}">
        <p14:creationId xmlns:p14="http://schemas.microsoft.com/office/powerpoint/2010/main" val="872396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
          <a:extLst>
            <a:ext uri="{FF2B5EF4-FFF2-40B4-BE49-F238E27FC236}">
              <a16:creationId xmlns:a16="http://schemas.microsoft.com/office/drawing/2014/main" id="{1F3FC048-AB65-040A-C5F4-1655775C3E59}"/>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540C2AA9-51FD-D82F-E565-160BDA23D66D}"/>
              </a:ext>
            </a:extLst>
          </p:cNvPr>
          <p:cNvSpPr/>
          <p:nvPr/>
        </p:nvSpPr>
        <p:spPr>
          <a:xfrm>
            <a:off x="-18900" y="0"/>
            <a:ext cx="9162900" cy="5191325"/>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 name="Google Shape;82;p16">
            <a:extLst>
              <a:ext uri="{FF2B5EF4-FFF2-40B4-BE49-F238E27FC236}">
                <a16:creationId xmlns:a16="http://schemas.microsoft.com/office/drawing/2014/main" id="{7A7118F7-FE3D-BB1B-12E7-DE576E98E477}"/>
              </a:ext>
            </a:extLst>
          </p:cNvPr>
          <p:cNvPicPr preferRelativeResize="0"/>
          <p:nvPr/>
        </p:nvPicPr>
        <p:blipFill>
          <a:blip r:embed="rId3">
            <a:alphaModFix/>
          </a:blip>
          <a:stretch>
            <a:fillRect/>
          </a:stretch>
        </p:blipFill>
        <p:spPr>
          <a:xfrm rot="5400000">
            <a:off x="7716062" y="3760162"/>
            <a:ext cx="1473400" cy="1388925"/>
          </a:xfrm>
          <a:prstGeom prst="rect">
            <a:avLst/>
          </a:prstGeom>
          <a:noFill/>
          <a:ln>
            <a:noFill/>
          </a:ln>
        </p:spPr>
      </p:pic>
      <p:sp>
        <p:nvSpPr>
          <p:cNvPr id="4" name="Title 3">
            <a:extLst>
              <a:ext uri="{FF2B5EF4-FFF2-40B4-BE49-F238E27FC236}">
                <a16:creationId xmlns:a16="http://schemas.microsoft.com/office/drawing/2014/main" id="{5AC8D167-8711-15AB-BFCE-50D5DF02AC16}"/>
              </a:ext>
            </a:extLst>
          </p:cNvPr>
          <p:cNvSpPr>
            <a:spLocks noGrp="1"/>
          </p:cNvSpPr>
          <p:nvPr>
            <p:ph type="title"/>
          </p:nvPr>
        </p:nvSpPr>
        <p:spPr>
          <a:xfrm>
            <a:off x="311700" y="92324"/>
            <a:ext cx="8520600" cy="572700"/>
          </a:xfrm>
        </p:spPr>
        <p:txBody>
          <a:bodyPr>
            <a:normAutofit fontScale="90000"/>
          </a:bodyPr>
          <a:lstStyle/>
          <a:p>
            <a:r>
              <a:rPr lang="en-US" b="1" dirty="0">
                <a:solidFill>
                  <a:schemeClr val="bg1"/>
                </a:solidFill>
                <a:latin typeface="Source Sans Pro" panose="020B0503030403020204" pitchFamily="34" charset="0"/>
                <a:ea typeface="Source Sans Pro" panose="020B0503030403020204" pitchFamily="34" charset="0"/>
              </a:rPr>
              <a:t>Quarterly Reporting/Key Agencies</a:t>
            </a:r>
            <a:br>
              <a:rPr lang="en-US" dirty="0">
                <a:solidFill>
                  <a:schemeClr val="bg1"/>
                </a:solidFill>
                <a:latin typeface="Source Sans Pro" panose="020B0503030403020204" pitchFamily="34" charset="0"/>
                <a:ea typeface="Source Sans Pro" panose="020B0503030403020204" pitchFamily="34" charset="0"/>
              </a:rPr>
            </a:br>
            <a:endParaRPr lang="en-US" dirty="0">
              <a:solidFill>
                <a:schemeClr val="bg1"/>
              </a:solidFill>
              <a:latin typeface="Source Sans Pro" panose="020B0503030403020204" pitchFamily="34" charset="0"/>
              <a:ea typeface="Source Sans Pro" panose="020B0503030403020204" pitchFamily="34" charset="0"/>
            </a:endParaRPr>
          </a:p>
        </p:txBody>
      </p:sp>
      <p:sp>
        <p:nvSpPr>
          <p:cNvPr id="83" name="Google Shape;83;p16">
            <a:extLst>
              <a:ext uri="{FF2B5EF4-FFF2-40B4-BE49-F238E27FC236}">
                <a16:creationId xmlns:a16="http://schemas.microsoft.com/office/drawing/2014/main" id="{3D975D82-99A4-B941-E723-7DCC1D910115}"/>
              </a:ext>
            </a:extLst>
          </p:cNvPr>
          <p:cNvSpPr txBox="1">
            <a:spLocks noGrp="1"/>
          </p:cNvSpPr>
          <p:nvPr>
            <p:ph type="body" idx="1"/>
          </p:nvPr>
        </p:nvSpPr>
        <p:spPr>
          <a:xfrm>
            <a:off x="311700" y="875763"/>
            <a:ext cx="3999900" cy="3693112"/>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US" b="1" u="sng" dirty="0">
                <a:solidFill>
                  <a:srgbClr val="D67A00"/>
                </a:solidFill>
                <a:latin typeface="Source Sans Pro"/>
                <a:ea typeface="Source Sans Pro"/>
                <a:cs typeface="Source Sans Pro"/>
                <a:sym typeface="Source Sans Pro"/>
              </a:rPr>
              <a:t>Quarterly Reporting Agencies:</a:t>
            </a:r>
          </a:p>
          <a:p>
            <a:pPr marL="0" lvl="0" indent="0" algn="l" rtl="0">
              <a:lnSpc>
                <a:spcPct val="100000"/>
              </a:lnSpc>
              <a:spcBef>
                <a:spcPts val="0"/>
              </a:spcBef>
              <a:spcAft>
                <a:spcPts val="600"/>
              </a:spcAft>
              <a:buSzPts val="852"/>
              <a:buNone/>
            </a:pPr>
            <a:r>
              <a:rPr lang="en-US" dirty="0">
                <a:solidFill>
                  <a:schemeClr val="bg1"/>
                </a:solidFill>
                <a:latin typeface="Source Sans Pro"/>
                <a:ea typeface="Source Sans Pro"/>
                <a:cs typeface="Source Sans Pro"/>
                <a:sym typeface="Source Sans Pro"/>
              </a:rPr>
              <a:t>200-280 – Judiciary (Including AOC and PDD)</a:t>
            </a:r>
          </a:p>
          <a:p>
            <a:pPr marL="0" lvl="0" indent="0" algn="l" rtl="0">
              <a:lnSpc>
                <a:spcPct val="100000"/>
              </a:lnSpc>
              <a:spcBef>
                <a:spcPts val="0"/>
              </a:spcBef>
              <a:spcAft>
                <a:spcPts val="600"/>
              </a:spcAft>
              <a:buSzPts val="852"/>
              <a:buNone/>
            </a:pPr>
            <a:r>
              <a:rPr lang="en-US" dirty="0">
                <a:solidFill>
                  <a:schemeClr val="bg1"/>
                </a:solidFill>
                <a:latin typeface="Source Sans Pro"/>
                <a:ea typeface="Source Sans Pro"/>
                <a:cs typeface="Source Sans Pro"/>
                <a:sym typeface="Source Sans Pro"/>
              </a:rPr>
              <a:t>333 – Taxation and Revenue Department</a:t>
            </a:r>
          </a:p>
          <a:p>
            <a:pPr marL="0" lvl="0" indent="0" algn="l" rtl="0">
              <a:lnSpc>
                <a:spcPct val="100000"/>
              </a:lnSpc>
              <a:spcBef>
                <a:spcPts val="0"/>
              </a:spcBef>
              <a:spcAft>
                <a:spcPts val="600"/>
              </a:spcAft>
              <a:buSzPts val="852"/>
              <a:buNone/>
            </a:pPr>
            <a:r>
              <a:rPr lang="en-US" dirty="0">
                <a:solidFill>
                  <a:schemeClr val="bg1"/>
                </a:solidFill>
                <a:latin typeface="Source Sans Pro"/>
                <a:ea typeface="Source Sans Pro"/>
                <a:cs typeface="Source Sans Pro"/>
                <a:sym typeface="Source Sans Pro"/>
              </a:rPr>
              <a:t>350 – General Services Department</a:t>
            </a:r>
          </a:p>
          <a:p>
            <a:pPr marL="0" lvl="0" indent="0" algn="l" rtl="0">
              <a:lnSpc>
                <a:spcPct val="100000"/>
              </a:lnSpc>
              <a:spcBef>
                <a:spcPts val="0"/>
              </a:spcBef>
              <a:spcAft>
                <a:spcPts val="600"/>
              </a:spcAft>
              <a:buSzPts val="852"/>
              <a:buNone/>
            </a:pPr>
            <a:r>
              <a:rPr lang="en-US" dirty="0">
                <a:solidFill>
                  <a:schemeClr val="bg1"/>
                </a:solidFill>
                <a:latin typeface="Source Sans Pro"/>
                <a:ea typeface="Source Sans Pro"/>
                <a:cs typeface="Source Sans Pro"/>
                <a:sym typeface="Source Sans Pro"/>
              </a:rPr>
              <a:t>419 – Economic Development Department</a:t>
            </a:r>
          </a:p>
          <a:p>
            <a:pPr marL="0" lvl="0" indent="0" algn="l" rtl="0">
              <a:lnSpc>
                <a:spcPct val="100000"/>
              </a:lnSpc>
              <a:spcBef>
                <a:spcPts val="0"/>
              </a:spcBef>
              <a:spcAft>
                <a:spcPts val="600"/>
              </a:spcAft>
              <a:buSzPts val="852"/>
              <a:buNone/>
            </a:pPr>
            <a:r>
              <a:rPr lang="en-US" dirty="0">
                <a:solidFill>
                  <a:schemeClr val="bg1"/>
                </a:solidFill>
                <a:latin typeface="Source Sans Pro"/>
                <a:ea typeface="Source Sans Pro"/>
                <a:cs typeface="Source Sans Pro"/>
                <a:sym typeface="Source Sans Pro"/>
              </a:rPr>
              <a:t>521 – Energy, Minerals and Natural Resources Department</a:t>
            </a:r>
          </a:p>
          <a:p>
            <a:pPr marL="0" lvl="0" indent="0" algn="l" rtl="0">
              <a:lnSpc>
                <a:spcPct val="100000"/>
              </a:lnSpc>
              <a:spcBef>
                <a:spcPts val="0"/>
              </a:spcBef>
              <a:spcAft>
                <a:spcPts val="600"/>
              </a:spcAft>
              <a:buSzPts val="852"/>
              <a:buNone/>
            </a:pPr>
            <a:r>
              <a:rPr lang="en-US" dirty="0">
                <a:solidFill>
                  <a:schemeClr val="bg1"/>
                </a:solidFill>
                <a:latin typeface="Source Sans Pro"/>
                <a:ea typeface="Source Sans Pro"/>
                <a:cs typeface="Source Sans Pro"/>
                <a:sym typeface="Source Sans Pro"/>
              </a:rPr>
              <a:t>550 – Office of the State Engineer</a:t>
            </a:r>
          </a:p>
          <a:p>
            <a:pPr marL="0" lvl="0" indent="0" algn="l" rtl="0">
              <a:lnSpc>
                <a:spcPct val="100000"/>
              </a:lnSpc>
              <a:spcBef>
                <a:spcPts val="0"/>
              </a:spcBef>
              <a:spcAft>
                <a:spcPts val="600"/>
              </a:spcAft>
              <a:buSzPts val="852"/>
              <a:buNone/>
            </a:pPr>
            <a:r>
              <a:rPr lang="en-US" dirty="0">
                <a:solidFill>
                  <a:schemeClr val="bg1"/>
                </a:solidFill>
                <a:latin typeface="Source Sans Pro"/>
                <a:ea typeface="Source Sans Pro"/>
                <a:cs typeface="Source Sans Pro"/>
                <a:sym typeface="Source Sans Pro"/>
              </a:rPr>
              <a:t>624 – Aging and Long-Term Services Department</a:t>
            </a:r>
          </a:p>
          <a:p>
            <a:pPr marL="0" lvl="0" indent="0" algn="l" rtl="0">
              <a:lnSpc>
                <a:spcPct val="100000"/>
              </a:lnSpc>
              <a:spcBef>
                <a:spcPts val="0"/>
              </a:spcBef>
              <a:spcAft>
                <a:spcPts val="600"/>
              </a:spcAft>
              <a:buSzPts val="852"/>
              <a:buNone/>
            </a:pPr>
            <a:r>
              <a:rPr lang="en-US" dirty="0">
                <a:solidFill>
                  <a:schemeClr val="bg1"/>
                </a:solidFill>
                <a:latin typeface="Source Sans Pro"/>
                <a:ea typeface="Source Sans Pro"/>
                <a:cs typeface="Source Sans Pro"/>
                <a:sym typeface="Source Sans Pro"/>
              </a:rPr>
              <a:t>630 – Health Care Authority</a:t>
            </a:r>
          </a:p>
          <a:p>
            <a:pPr marL="0" lvl="0" indent="0" algn="l" rtl="0">
              <a:lnSpc>
                <a:spcPct val="100000"/>
              </a:lnSpc>
              <a:spcBef>
                <a:spcPts val="0"/>
              </a:spcBef>
              <a:spcAft>
                <a:spcPts val="600"/>
              </a:spcAft>
              <a:buSzPts val="852"/>
              <a:buNone/>
            </a:pPr>
            <a:r>
              <a:rPr lang="en-US" dirty="0">
                <a:solidFill>
                  <a:schemeClr val="bg1"/>
                </a:solidFill>
                <a:latin typeface="Source Sans Pro"/>
                <a:ea typeface="Source Sans Pro"/>
                <a:cs typeface="Source Sans Pro"/>
                <a:sym typeface="Source Sans Pro"/>
              </a:rPr>
              <a:t>631 – Workforce Solutions Department</a:t>
            </a:r>
          </a:p>
          <a:p>
            <a:pPr marL="0" lvl="0" indent="0" algn="l" rtl="0">
              <a:lnSpc>
                <a:spcPct val="100000"/>
              </a:lnSpc>
              <a:spcBef>
                <a:spcPts val="0"/>
              </a:spcBef>
              <a:spcAft>
                <a:spcPts val="600"/>
              </a:spcAft>
              <a:buSzPts val="852"/>
              <a:buNone/>
            </a:pPr>
            <a:endParaRPr lang="en-US" sz="1200" dirty="0">
              <a:solidFill>
                <a:schemeClr val="bg1"/>
              </a:solidFill>
              <a:latin typeface="Source Sans Pro"/>
              <a:ea typeface="Source Sans Pro"/>
              <a:cs typeface="Source Sans Pro"/>
              <a:sym typeface="Source Sans Pro"/>
            </a:endParaRPr>
          </a:p>
          <a:p>
            <a:pPr marL="0" lvl="0" indent="0" algn="l" rtl="0">
              <a:lnSpc>
                <a:spcPct val="100000"/>
              </a:lnSpc>
              <a:spcBef>
                <a:spcPts val="0"/>
              </a:spcBef>
              <a:spcAft>
                <a:spcPts val="600"/>
              </a:spcAft>
              <a:buSzPts val="852"/>
              <a:buNone/>
            </a:pPr>
            <a:endParaRPr lang="en-US" sz="1200" dirty="0">
              <a:solidFill>
                <a:schemeClr val="bg1"/>
              </a:solidFill>
              <a:latin typeface="Source Sans Pro"/>
              <a:ea typeface="Source Sans Pro"/>
              <a:cs typeface="Source Sans Pro"/>
              <a:sym typeface="Source Sans Pro"/>
            </a:endParaRPr>
          </a:p>
          <a:p>
            <a:pPr marL="0" lvl="0" indent="0" algn="l" rtl="0">
              <a:spcBef>
                <a:spcPts val="0"/>
              </a:spcBef>
              <a:spcAft>
                <a:spcPts val="1200"/>
              </a:spcAft>
              <a:buSzPts val="852"/>
              <a:buNone/>
            </a:pPr>
            <a:endParaRPr lang="en-US" dirty="0">
              <a:solidFill>
                <a:schemeClr val="bg1"/>
              </a:solidFill>
              <a:latin typeface="Source Sans Pro"/>
              <a:ea typeface="Source Sans Pro"/>
              <a:cs typeface="Source Sans Pro"/>
              <a:sym typeface="Source Sans Pro"/>
            </a:endParaRPr>
          </a:p>
        </p:txBody>
      </p:sp>
      <p:sp>
        <p:nvSpPr>
          <p:cNvPr id="2" name="Text Placeholder 1">
            <a:extLst>
              <a:ext uri="{FF2B5EF4-FFF2-40B4-BE49-F238E27FC236}">
                <a16:creationId xmlns:a16="http://schemas.microsoft.com/office/drawing/2014/main" id="{297F050B-3C1C-52C1-6EDE-603A8C3F170C}"/>
              </a:ext>
            </a:extLst>
          </p:cNvPr>
          <p:cNvSpPr>
            <a:spLocks noGrp="1"/>
          </p:cNvSpPr>
          <p:nvPr>
            <p:ph type="body" idx="2"/>
          </p:nvPr>
        </p:nvSpPr>
        <p:spPr>
          <a:xfrm>
            <a:off x="4832400" y="875763"/>
            <a:ext cx="3999900" cy="3693112"/>
          </a:xfrm>
        </p:spPr>
        <p:txBody>
          <a:bodyPr/>
          <a:lstStyle/>
          <a:p>
            <a:pPr marL="0" lvl="0" indent="0">
              <a:spcAft>
                <a:spcPts val="1200"/>
              </a:spcAft>
              <a:buSzPts val="852"/>
              <a:buNone/>
            </a:pPr>
            <a:r>
              <a:rPr lang="en-US" b="1" u="sng" dirty="0">
                <a:solidFill>
                  <a:srgbClr val="D67A00"/>
                </a:solidFill>
                <a:latin typeface="Source Sans Pro"/>
                <a:ea typeface="Source Sans Pro"/>
                <a:cs typeface="Source Sans Pro"/>
                <a:sym typeface="Source Sans Pro"/>
              </a:rPr>
              <a:t>Quarterly Reporting Agencies:</a:t>
            </a:r>
          </a:p>
          <a:p>
            <a:pPr marL="0" lvl="0" indent="0">
              <a:lnSpc>
                <a:spcPct val="100000"/>
              </a:lnSpc>
              <a:spcAft>
                <a:spcPts val="600"/>
              </a:spcAft>
              <a:buSzPts val="852"/>
              <a:buNone/>
            </a:pPr>
            <a:r>
              <a:rPr lang="en-US" dirty="0">
                <a:solidFill>
                  <a:schemeClr val="bg1"/>
                </a:solidFill>
                <a:latin typeface="Source Sans Pro"/>
                <a:ea typeface="Source Sans Pro"/>
                <a:cs typeface="Source Sans Pro"/>
                <a:sym typeface="Source Sans Pro"/>
              </a:rPr>
              <a:t>665 – Department of Health</a:t>
            </a:r>
          </a:p>
          <a:p>
            <a:pPr marL="0" lvl="0" indent="0">
              <a:lnSpc>
                <a:spcPct val="100000"/>
              </a:lnSpc>
              <a:spcAft>
                <a:spcPts val="600"/>
              </a:spcAft>
              <a:buSzPts val="852"/>
              <a:buNone/>
            </a:pPr>
            <a:r>
              <a:rPr lang="en-US" dirty="0">
                <a:solidFill>
                  <a:schemeClr val="bg1"/>
                </a:solidFill>
                <a:latin typeface="Source Sans Pro"/>
                <a:ea typeface="Source Sans Pro"/>
                <a:cs typeface="Source Sans Pro"/>
                <a:sym typeface="Source Sans Pro"/>
              </a:rPr>
              <a:t>667 – Environment Department</a:t>
            </a:r>
          </a:p>
          <a:p>
            <a:pPr marL="0" lvl="0" indent="0">
              <a:lnSpc>
                <a:spcPct val="100000"/>
              </a:lnSpc>
              <a:spcAft>
                <a:spcPts val="600"/>
              </a:spcAft>
              <a:buSzPts val="852"/>
              <a:buNone/>
            </a:pPr>
            <a:r>
              <a:rPr lang="en-US" dirty="0">
                <a:solidFill>
                  <a:schemeClr val="bg1"/>
                </a:solidFill>
                <a:latin typeface="Source Sans Pro"/>
                <a:ea typeface="Source Sans Pro"/>
                <a:cs typeface="Source Sans Pro"/>
                <a:sym typeface="Source Sans Pro"/>
              </a:rPr>
              <a:t>690 – Children, Youth and Families Department</a:t>
            </a:r>
          </a:p>
          <a:p>
            <a:pPr marL="0" lvl="0" indent="0">
              <a:lnSpc>
                <a:spcPct val="100000"/>
              </a:lnSpc>
              <a:spcAft>
                <a:spcPts val="600"/>
              </a:spcAft>
              <a:buSzPts val="852"/>
              <a:buNone/>
            </a:pPr>
            <a:r>
              <a:rPr lang="en-US" dirty="0">
                <a:solidFill>
                  <a:schemeClr val="bg1"/>
                </a:solidFill>
                <a:latin typeface="Source Sans Pro"/>
                <a:ea typeface="Source Sans Pro"/>
                <a:cs typeface="Source Sans Pro"/>
                <a:sym typeface="Source Sans Pro"/>
              </a:rPr>
              <a:t>770 – Corrections Department</a:t>
            </a:r>
          </a:p>
          <a:p>
            <a:pPr marL="0" lvl="0" indent="0">
              <a:lnSpc>
                <a:spcPct val="100000"/>
              </a:lnSpc>
              <a:spcAft>
                <a:spcPts val="600"/>
              </a:spcAft>
              <a:buSzPts val="852"/>
              <a:buNone/>
            </a:pPr>
            <a:r>
              <a:rPr lang="en-US" dirty="0">
                <a:solidFill>
                  <a:schemeClr val="bg1"/>
                </a:solidFill>
                <a:latin typeface="Source Sans Pro"/>
                <a:ea typeface="Source Sans Pro"/>
                <a:cs typeface="Source Sans Pro"/>
                <a:sym typeface="Source Sans Pro"/>
              </a:rPr>
              <a:t>790 – Department of Public Safety</a:t>
            </a:r>
          </a:p>
          <a:p>
            <a:pPr marL="0" lvl="0" indent="0">
              <a:lnSpc>
                <a:spcPct val="100000"/>
              </a:lnSpc>
              <a:spcAft>
                <a:spcPts val="600"/>
              </a:spcAft>
              <a:buSzPts val="852"/>
              <a:buNone/>
            </a:pPr>
            <a:r>
              <a:rPr lang="en-US" dirty="0">
                <a:solidFill>
                  <a:schemeClr val="bg1"/>
                </a:solidFill>
                <a:latin typeface="Source Sans Pro"/>
                <a:ea typeface="Source Sans Pro"/>
                <a:cs typeface="Source Sans Pro"/>
                <a:sym typeface="Source Sans Pro"/>
              </a:rPr>
              <a:t>805 – Department of Transportation</a:t>
            </a:r>
          </a:p>
          <a:p>
            <a:pPr marL="0" lvl="0" indent="0">
              <a:lnSpc>
                <a:spcPct val="100000"/>
              </a:lnSpc>
              <a:spcAft>
                <a:spcPts val="600"/>
              </a:spcAft>
              <a:buSzPts val="852"/>
              <a:buNone/>
            </a:pPr>
            <a:r>
              <a:rPr lang="en-US" dirty="0">
                <a:solidFill>
                  <a:schemeClr val="bg1"/>
                </a:solidFill>
                <a:latin typeface="Source Sans Pro"/>
                <a:ea typeface="Source Sans Pro"/>
                <a:cs typeface="Source Sans Pro"/>
                <a:sym typeface="Source Sans Pro"/>
              </a:rPr>
              <a:t>924 – Public Education Department</a:t>
            </a:r>
          </a:p>
          <a:p>
            <a:pPr marL="0" lvl="0" indent="0">
              <a:lnSpc>
                <a:spcPct val="100000"/>
              </a:lnSpc>
              <a:spcAft>
                <a:spcPts val="600"/>
              </a:spcAft>
              <a:buSzPts val="852"/>
              <a:buNone/>
            </a:pPr>
            <a:r>
              <a:rPr lang="en-US" dirty="0">
                <a:solidFill>
                  <a:schemeClr val="bg1"/>
                </a:solidFill>
                <a:latin typeface="Source Sans Pro"/>
                <a:ea typeface="Source Sans Pro"/>
                <a:cs typeface="Source Sans Pro"/>
                <a:sym typeface="Source Sans Pro"/>
              </a:rPr>
              <a:t>952-977 – Higher Education Institutions</a:t>
            </a:r>
          </a:p>
        </p:txBody>
      </p:sp>
      <p:cxnSp>
        <p:nvCxnSpPr>
          <p:cNvPr id="85" name="Google Shape;85;p16">
            <a:extLst>
              <a:ext uri="{FF2B5EF4-FFF2-40B4-BE49-F238E27FC236}">
                <a16:creationId xmlns:a16="http://schemas.microsoft.com/office/drawing/2014/main" id="{A0BC24F2-301D-F985-FBCD-D5A047384C55}"/>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86" name="Google Shape;86;p16">
            <a:extLst>
              <a:ext uri="{FF2B5EF4-FFF2-40B4-BE49-F238E27FC236}">
                <a16:creationId xmlns:a16="http://schemas.microsoft.com/office/drawing/2014/main" id="{DCF81582-DAB7-483C-B1EE-6BD8115FF46B}"/>
              </a:ext>
            </a:extLst>
          </p:cNvPr>
          <p:cNvPicPr preferRelativeResize="0"/>
          <p:nvPr/>
        </p:nvPicPr>
        <p:blipFill>
          <a:blip r:embed="rId4">
            <a:alphaModFix/>
          </a:blip>
          <a:stretch>
            <a:fillRect/>
          </a:stretch>
        </p:blipFill>
        <p:spPr>
          <a:xfrm>
            <a:off x="79889" y="4689425"/>
            <a:ext cx="1877842" cy="572700"/>
          </a:xfrm>
          <a:prstGeom prst="rect">
            <a:avLst/>
          </a:prstGeom>
          <a:noFill/>
          <a:ln>
            <a:noFill/>
          </a:ln>
        </p:spPr>
      </p:pic>
    </p:spTree>
    <p:extLst>
      <p:ext uri="{BB962C8B-B14F-4D97-AF65-F5344CB8AC3E}">
        <p14:creationId xmlns:p14="http://schemas.microsoft.com/office/powerpoint/2010/main" val="47758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a:extLst>
            <a:ext uri="{FF2B5EF4-FFF2-40B4-BE49-F238E27FC236}">
              <a16:creationId xmlns:a16="http://schemas.microsoft.com/office/drawing/2014/main" id="{CBE8DC9A-CFDA-447E-CB07-C43F454C097E}"/>
            </a:ext>
          </a:extLst>
        </p:cNvPr>
        <p:cNvGrpSpPr/>
        <p:nvPr/>
      </p:nvGrpSpPr>
      <p:grpSpPr>
        <a:xfrm>
          <a:off x="0" y="0"/>
          <a:ext cx="0" cy="0"/>
          <a:chOff x="0" y="0"/>
          <a:chExt cx="0" cy="0"/>
        </a:xfrm>
      </p:grpSpPr>
      <p:pic>
        <p:nvPicPr>
          <p:cNvPr id="118" name="Google Shape;118;p19">
            <a:extLst>
              <a:ext uri="{FF2B5EF4-FFF2-40B4-BE49-F238E27FC236}">
                <a16:creationId xmlns:a16="http://schemas.microsoft.com/office/drawing/2014/main" id="{F20092DB-9FB8-A8BB-AAE9-E9EC3B2E6EA4}"/>
              </a:ext>
            </a:extLst>
          </p:cNvPr>
          <p:cNvPicPr preferRelativeResize="0"/>
          <p:nvPr/>
        </p:nvPicPr>
        <p:blipFill>
          <a:blip r:embed="rId3">
            <a:alphaModFix/>
          </a:blip>
          <a:stretch>
            <a:fillRect/>
          </a:stretch>
        </p:blipFill>
        <p:spPr>
          <a:xfrm>
            <a:off x="5811237" y="705427"/>
            <a:ext cx="3328562" cy="4438077"/>
          </a:xfrm>
          <a:prstGeom prst="rect">
            <a:avLst/>
          </a:prstGeom>
          <a:noFill/>
          <a:ln>
            <a:noFill/>
          </a:ln>
        </p:spPr>
      </p:pic>
      <p:cxnSp>
        <p:nvCxnSpPr>
          <p:cNvPr id="119" name="Google Shape;119;p19">
            <a:extLst>
              <a:ext uri="{FF2B5EF4-FFF2-40B4-BE49-F238E27FC236}">
                <a16:creationId xmlns:a16="http://schemas.microsoft.com/office/drawing/2014/main" id="{820E1931-EE00-E05B-75C3-9D77AE79D0F9}"/>
              </a:ext>
            </a:extLst>
          </p:cNvPr>
          <p:cNvCxnSpPr/>
          <p:nvPr/>
        </p:nvCxnSpPr>
        <p:spPr>
          <a:xfrm>
            <a:off x="311700" y="4829900"/>
            <a:ext cx="8828100" cy="0"/>
          </a:xfrm>
          <a:prstGeom prst="straightConnector1">
            <a:avLst/>
          </a:prstGeom>
          <a:noFill/>
          <a:ln w="38100" cap="flat" cmpd="sng">
            <a:solidFill>
              <a:srgbClr val="004D4C"/>
            </a:solidFill>
            <a:prstDash val="solid"/>
            <a:round/>
            <a:headEnd type="none" w="med" len="med"/>
            <a:tailEnd type="none" w="med" len="med"/>
          </a:ln>
        </p:spPr>
      </p:cxnSp>
      <p:pic>
        <p:nvPicPr>
          <p:cNvPr id="125" name="Google Shape;125;p19">
            <a:extLst>
              <a:ext uri="{FF2B5EF4-FFF2-40B4-BE49-F238E27FC236}">
                <a16:creationId xmlns:a16="http://schemas.microsoft.com/office/drawing/2014/main" id="{AEAF6A21-2F85-B414-70E8-F380DFFF6E36}"/>
              </a:ext>
            </a:extLst>
          </p:cNvPr>
          <p:cNvPicPr preferRelativeResize="0"/>
          <p:nvPr/>
        </p:nvPicPr>
        <p:blipFill rotWithShape="1">
          <a:blip r:embed="rId4">
            <a:alphaModFix/>
          </a:blip>
          <a:srcRect l="51376" t="-1650" b="1649"/>
          <a:stretch/>
        </p:blipFill>
        <p:spPr>
          <a:xfrm>
            <a:off x="0" y="445025"/>
            <a:ext cx="1000501" cy="260400"/>
          </a:xfrm>
          <a:prstGeom prst="rect">
            <a:avLst/>
          </a:prstGeom>
          <a:noFill/>
          <a:ln>
            <a:noFill/>
          </a:ln>
        </p:spPr>
      </p:pic>
      <p:sp>
        <p:nvSpPr>
          <p:cNvPr id="126" name="Google Shape;126;p19">
            <a:extLst>
              <a:ext uri="{FF2B5EF4-FFF2-40B4-BE49-F238E27FC236}">
                <a16:creationId xmlns:a16="http://schemas.microsoft.com/office/drawing/2014/main" id="{DABAA4AA-E58F-8CB5-BBF9-3C7B33E29B21}"/>
              </a:ext>
            </a:extLst>
          </p:cNvPr>
          <p:cNvSpPr txBox="1">
            <a:spLocks noGrp="1"/>
          </p:cNvSpPr>
          <p:nvPr>
            <p:ph type="title"/>
          </p:nvPr>
        </p:nvSpPr>
        <p:spPr>
          <a:xfrm>
            <a:off x="1049649" y="376775"/>
            <a:ext cx="4314401" cy="39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891"/>
              <a:buNone/>
            </a:pPr>
            <a:r>
              <a:rPr lang="en" sz="1818" b="1" dirty="0">
                <a:solidFill>
                  <a:srgbClr val="004D4C"/>
                </a:solidFill>
                <a:latin typeface="PT Serif"/>
                <a:ea typeface="PT Serif"/>
                <a:cs typeface="PT Serif"/>
                <a:sym typeface="PT Serif"/>
              </a:rPr>
              <a:t>Semi-Annual Reporting Agencies</a:t>
            </a:r>
            <a:endParaRPr sz="1818" b="1" dirty="0">
              <a:solidFill>
                <a:srgbClr val="004D4C"/>
              </a:solidFill>
              <a:latin typeface="PT Serif"/>
              <a:ea typeface="PT Serif"/>
              <a:cs typeface="PT Serif"/>
              <a:sym typeface="PT Serif"/>
            </a:endParaRPr>
          </a:p>
        </p:txBody>
      </p:sp>
      <p:sp>
        <p:nvSpPr>
          <p:cNvPr id="127" name="Google Shape;127;p19">
            <a:extLst>
              <a:ext uri="{FF2B5EF4-FFF2-40B4-BE49-F238E27FC236}">
                <a16:creationId xmlns:a16="http://schemas.microsoft.com/office/drawing/2014/main" id="{9BD13520-7A89-AAE0-9176-CADF60214024}"/>
              </a:ext>
            </a:extLst>
          </p:cNvPr>
          <p:cNvSpPr/>
          <p:nvPr/>
        </p:nvSpPr>
        <p:spPr>
          <a:xfrm>
            <a:off x="7350450" y="4562600"/>
            <a:ext cx="1789349" cy="5109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8" name="Google Shape;128;p19">
            <a:extLst>
              <a:ext uri="{FF2B5EF4-FFF2-40B4-BE49-F238E27FC236}">
                <a16:creationId xmlns:a16="http://schemas.microsoft.com/office/drawing/2014/main" id="{8F3B4B2B-C641-F658-90E0-7A05EA342D8E}"/>
              </a:ext>
            </a:extLst>
          </p:cNvPr>
          <p:cNvPicPr preferRelativeResize="0"/>
          <p:nvPr/>
        </p:nvPicPr>
        <p:blipFill>
          <a:blip r:embed="rId5">
            <a:alphaModFix/>
          </a:blip>
          <a:stretch>
            <a:fillRect/>
          </a:stretch>
        </p:blipFill>
        <p:spPr>
          <a:xfrm>
            <a:off x="7386876" y="4562600"/>
            <a:ext cx="1654093" cy="534600"/>
          </a:xfrm>
          <a:prstGeom prst="rect">
            <a:avLst/>
          </a:prstGeom>
          <a:noFill/>
          <a:ln>
            <a:noFill/>
          </a:ln>
        </p:spPr>
      </p:pic>
      <p:sp>
        <p:nvSpPr>
          <p:cNvPr id="5" name="Text Placeholder 4">
            <a:extLst>
              <a:ext uri="{FF2B5EF4-FFF2-40B4-BE49-F238E27FC236}">
                <a16:creationId xmlns:a16="http://schemas.microsoft.com/office/drawing/2014/main" id="{D73E96F6-F580-7ABF-D0A6-EF78971A73C8}"/>
              </a:ext>
            </a:extLst>
          </p:cNvPr>
          <p:cNvSpPr>
            <a:spLocks noGrp="1"/>
          </p:cNvSpPr>
          <p:nvPr>
            <p:ph type="body" idx="1"/>
          </p:nvPr>
        </p:nvSpPr>
        <p:spPr>
          <a:xfrm>
            <a:off x="311700" y="1152475"/>
            <a:ext cx="5400707" cy="3416400"/>
          </a:xfrm>
        </p:spPr>
        <p:txBody>
          <a:bodyPr/>
          <a:lstStyle/>
          <a:p>
            <a:pPr marL="114300" indent="0">
              <a:lnSpc>
                <a:spcPct val="200000"/>
              </a:lnSpc>
              <a:buNone/>
            </a:pPr>
            <a:r>
              <a:rPr lang="en-US" dirty="0">
                <a:solidFill>
                  <a:srgbClr val="004D4C"/>
                </a:solidFill>
              </a:rPr>
              <a:t>341 – Department of Finance and Administration</a:t>
            </a:r>
          </a:p>
          <a:p>
            <a:pPr marL="114300" indent="0">
              <a:lnSpc>
                <a:spcPct val="200000"/>
              </a:lnSpc>
              <a:buNone/>
            </a:pPr>
            <a:r>
              <a:rPr lang="en-US" dirty="0">
                <a:solidFill>
                  <a:srgbClr val="004D4C"/>
                </a:solidFill>
              </a:rPr>
              <a:t>378 – State Personnel Office</a:t>
            </a:r>
          </a:p>
          <a:p>
            <a:pPr marL="114300" indent="0">
              <a:lnSpc>
                <a:spcPct val="200000"/>
              </a:lnSpc>
              <a:buNone/>
            </a:pPr>
            <a:r>
              <a:rPr lang="en-US" dirty="0">
                <a:solidFill>
                  <a:srgbClr val="004D4C"/>
                </a:solidFill>
              </a:rPr>
              <a:t>950 – Higher Education Department</a:t>
            </a:r>
          </a:p>
          <a:p>
            <a:pPr marL="114300" indent="0">
              <a:lnSpc>
                <a:spcPct val="200000"/>
              </a:lnSpc>
              <a:buNone/>
            </a:pPr>
            <a:r>
              <a:rPr lang="en-US" dirty="0">
                <a:solidFill>
                  <a:srgbClr val="004D4C"/>
                </a:solidFill>
              </a:rPr>
              <a:t>978-980 – Special Schools</a:t>
            </a:r>
          </a:p>
          <a:p>
            <a:pPr marL="114300" indent="0">
              <a:lnSpc>
                <a:spcPct val="200000"/>
              </a:lnSpc>
              <a:buNone/>
            </a:pPr>
            <a:r>
              <a:rPr lang="en-US" dirty="0">
                <a:solidFill>
                  <a:srgbClr val="004D4C"/>
                </a:solidFill>
              </a:rPr>
              <a:t>993 – Public Schools</a:t>
            </a:r>
          </a:p>
        </p:txBody>
      </p:sp>
    </p:spTree>
    <p:extLst>
      <p:ext uri="{BB962C8B-B14F-4D97-AF65-F5344CB8AC3E}">
        <p14:creationId xmlns:p14="http://schemas.microsoft.com/office/powerpoint/2010/main" val="45412451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831</TotalTime>
  <Words>4274</Words>
  <Application>Microsoft Office PowerPoint</Application>
  <PresentationFormat>On-screen Show (16:9)</PresentationFormat>
  <Paragraphs>393</Paragraphs>
  <Slides>54</Slides>
  <Notes>48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54</vt:i4>
      </vt:variant>
    </vt:vector>
  </HeadingPairs>
  <TitlesOfParts>
    <vt:vector size="66" baseType="lpstr">
      <vt:lpstr>Wingdings</vt:lpstr>
      <vt:lpstr>Times New Roman</vt:lpstr>
      <vt:lpstr>Source Sans Pro</vt:lpstr>
      <vt:lpstr>Symbol</vt:lpstr>
      <vt:lpstr>Arial</vt:lpstr>
      <vt:lpstr>Georgia</vt:lpstr>
      <vt:lpstr>PT Serif</vt:lpstr>
      <vt:lpstr>Bookman Old Style</vt:lpstr>
      <vt:lpstr>Calibri</vt:lpstr>
      <vt:lpstr>Courier New</vt:lpstr>
      <vt:lpstr>Simple Light</vt:lpstr>
      <vt:lpstr>Office Theme</vt:lpstr>
      <vt:lpstr>Performance Measure Training</vt:lpstr>
      <vt:lpstr>PowerPoint Presentation</vt:lpstr>
      <vt:lpstr>PowerPoint Presentation</vt:lpstr>
      <vt:lpstr>AGA Statute: Section 6-3A-2 NMSA 1978</vt:lpstr>
      <vt:lpstr>AGA Statute: Section 6-3A-2 NMSA 1978</vt:lpstr>
      <vt:lpstr>AGA Cycle</vt:lpstr>
      <vt:lpstr>Quarterly Reporting </vt:lpstr>
      <vt:lpstr>Quarterly Reporting/Key Agencies </vt:lpstr>
      <vt:lpstr>Semi-Annual Reporting Agencies</vt:lpstr>
      <vt:lpstr>Performance Measure Structure</vt:lpstr>
      <vt:lpstr>PowerPoint Presentation</vt:lpstr>
      <vt:lpstr>PowerPoint Presentation</vt:lpstr>
      <vt:lpstr>Government Results and Opportunity (GRO)</vt:lpstr>
      <vt:lpstr>Government Results and Opportunity (GRO)</vt:lpstr>
      <vt:lpstr>LFC Performance Measures and Reports</vt:lpstr>
      <vt:lpstr>Performance measures and report cards are components of the Legislating for Results framework.</vt:lpstr>
      <vt:lpstr>Performance data can help improve policy development and budgeting.</vt:lpstr>
      <vt:lpstr>A good performance measure provides a meaningful assessment of the effectiveness of a program.</vt:lpstr>
      <vt:lpstr>Common Performance Measure Concerns</vt:lpstr>
      <vt:lpstr>Common Performance Measure Concerns</vt:lpstr>
      <vt:lpstr>Common Performance Measure Concerns</vt:lpstr>
      <vt:lpstr>Tips on Number Use in Measures</vt:lpstr>
      <vt:lpstr>The report card cycle starts with the agency.</vt:lpstr>
      <vt:lpstr>Example Report Card</vt:lpstr>
      <vt:lpstr>Green is not always good; red is not always bad.</vt:lpstr>
      <vt:lpstr>How are report cards scored?</vt:lpstr>
      <vt:lpstr>PERFORMANCE MEASURE DATA ENTRY IN BFM </vt:lpstr>
      <vt:lpstr>Performance Measures in BFM</vt:lpstr>
      <vt:lpstr>Before Making Changes in BFM</vt:lpstr>
      <vt:lpstr>PowerPoint Presentation</vt:lpstr>
      <vt:lpstr>Changing Existing Measures in BFM</vt:lpstr>
      <vt:lpstr>PowerPoint Presentation</vt:lpstr>
      <vt:lpstr>PowerPoint Presentation</vt:lpstr>
      <vt:lpstr>PowerPoint Presentation</vt:lpstr>
      <vt:lpstr>Creating New Measures in BFM</vt:lpstr>
      <vt:lpstr>Creating New Measures in BFM</vt:lpstr>
      <vt:lpstr>Creating New Measures in BFM</vt:lpstr>
      <vt:lpstr>Creating New Measures in BFM</vt:lpstr>
      <vt:lpstr>Submitting Changes in BFM</vt:lpstr>
      <vt:lpstr>Submitting Changes in BFM</vt:lpstr>
      <vt:lpstr>4000 Performance Measure Form – September 1 (2nd in 2025)</vt:lpstr>
      <vt:lpstr>PowerPoint Presentation</vt:lpstr>
      <vt:lpstr>Generating Performance Measure Reports</vt:lpstr>
      <vt:lpstr>Generating Performance Measure Reports</vt:lpstr>
      <vt:lpstr>Generating Performance Measure Reports</vt:lpstr>
      <vt:lpstr>Generating Performance Measure Reports</vt:lpstr>
      <vt:lpstr>Government Results and Opportunity Fund Pilot Projects</vt:lpstr>
      <vt:lpstr>What is a logic model and why is it important? </vt:lpstr>
      <vt:lpstr>What’s an example of a logic model? </vt:lpstr>
      <vt:lpstr>Outputs vs. Outcomes </vt:lpstr>
      <vt:lpstr>A brief introduction: Counterfactuals </vt:lpstr>
      <vt:lpstr>LFC Quarterly Performance Tracking</vt:lpstr>
      <vt:lpstr>How is progress rated?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Lori Sciacca</dc:creator>
  <cp:lastModifiedBy>Sciacca, Lori, DFA</cp:lastModifiedBy>
  <cp:revision>9</cp:revision>
  <dcterms:modified xsi:type="dcterms:W3CDTF">2025-07-02T14:08:03Z</dcterms:modified>
</cp:coreProperties>
</file>