
<file path=[Content_Types].xml><?xml version="1.0" encoding="utf-8"?>
<Types xmlns="http://schemas.openxmlformats.org/package/2006/content-types">
  <Default Extension="emf" ContentType="image/x-emf"/>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7"/>
  </p:notesMasterIdLst>
  <p:sldIdLst>
    <p:sldId id="256" r:id="rId2"/>
    <p:sldId id="261" r:id="rId3"/>
    <p:sldId id="259" r:id="rId4"/>
    <p:sldId id="260" r:id="rId5"/>
    <p:sldId id="266" r:id="rId6"/>
    <p:sldId id="267" r:id="rId7"/>
    <p:sldId id="268" r:id="rId8"/>
    <p:sldId id="269" r:id="rId9"/>
    <p:sldId id="274" r:id="rId10"/>
    <p:sldId id="270" r:id="rId11"/>
    <p:sldId id="271" r:id="rId12"/>
    <p:sldId id="272" r:id="rId13"/>
    <p:sldId id="277" r:id="rId14"/>
    <p:sldId id="275" r:id="rId15"/>
    <p:sldId id="279" r:id="rId16"/>
    <p:sldId id="280" r:id="rId17"/>
    <p:sldId id="281" r:id="rId18"/>
    <p:sldId id="282" r:id="rId19"/>
    <p:sldId id="278" r:id="rId20"/>
    <p:sldId id="283" r:id="rId21"/>
    <p:sldId id="284" r:id="rId22"/>
    <p:sldId id="285" r:id="rId23"/>
    <p:sldId id="286" r:id="rId24"/>
    <p:sldId id="287" r:id="rId25"/>
    <p:sldId id="264" r:id="rId26"/>
  </p:sldIdLst>
  <p:sldSz cx="9144000" cy="5143500" type="screen16x9"/>
  <p:notesSz cx="6858000" cy="9144000"/>
  <p:embeddedFontLst>
    <p:embeddedFont>
      <p:font typeface="PT Serif" panose="020A0603040505020204" pitchFamily="18" charset="0"/>
      <p:regular r:id="rId28"/>
      <p:bold r:id="rId29"/>
      <p:italic r:id="rId30"/>
      <p:boldItalic r:id="rId31"/>
    </p:embeddedFont>
    <p:embeddedFont>
      <p:font typeface="Source Sans Pro" panose="020B0503030403020204" pitchFamily="34" charset="0"/>
      <p:regular r:id="rId32"/>
      <p:bold r:id="rId33"/>
      <p:italic r:id="rId34"/>
      <p:boldItalic r:id="rId3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8B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1" d="100"/>
          <a:sy n="131" d="100"/>
        </p:scale>
        <p:origin x="966" y="9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6.fntdata"/><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5.fntdata"/><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font" Target="fonts/font3.fntdata"/><Relationship Id="rId35" Type="http://schemas.openxmlformats.org/officeDocument/2006/relationships/font" Target="fonts/font8.fntdata"/><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153ca17f60e_0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153ca17f60e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53ca17f60e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53ca17f60e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272485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53ca17f60e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53ca17f60e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020443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53ca17f60e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53ca17f60e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866140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53ca17f60e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53ca17f60e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628519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153ca17f60e_0_1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153ca17f60e_0_1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501315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53ca17f60e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53ca17f60e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035766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53ca17f60e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53ca17f60e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08853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53ca17f60e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53ca17f60e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936370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53ca17f60e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53ca17f60e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822745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53ca17f60e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53ca17f60e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866146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153ca17f60e_0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153ca17f60e_0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153ca17f60e_0_1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153ca17f60e_0_1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660381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53ca17f60e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53ca17f60e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618890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53ca17f60e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53ca17f60e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823740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53ca17f60e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53ca17f60e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244104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53ca17f60e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53ca17f60e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245648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153ca17f60e_0_1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153ca17f60e_0_1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153ca17f60e_0_1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153ca17f60e_0_1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53ca17f60e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53ca17f60e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53ca17f60e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53ca17f60e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53ca17f60e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53ca17f60e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473781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53ca17f60e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53ca17f60e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777664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53ca17f60e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53ca17f60e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998181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153ca17f60e_0_1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153ca17f60e_0_1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62082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image" Target="../media/image8.emf"/><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image" Target="../media/image9.emf"/><Relationship Id="rId5" Type="http://schemas.openxmlformats.org/officeDocument/2006/relationships/image" Target="../media/image4.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3.xml"/><Relationship Id="rId5" Type="http://schemas.openxmlformats.org/officeDocument/2006/relationships/image" Target="../media/image10.pn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3.xml"/><Relationship Id="rId5" Type="http://schemas.openxmlformats.org/officeDocument/2006/relationships/image" Target="../media/image11.emf"/><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3.xml"/><Relationship Id="rId5" Type="http://schemas.openxmlformats.org/officeDocument/2006/relationships/image" Target="../media/image12.png"/><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3.xml"/><Relationship Id="rId6" Type="http://schemas.openxmlformats.org/officeDocument/2006/relationships/image" Target="../media/image13.png"/><Relationship Id="rId5" Type="http://schemas.openxmlformats.org/officeDocument/2006/relationships/image" Target="../media/image4.pn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image" Target="../media/image7.emf"/><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0" y="1628425"/>
            <a:ext cx="8520600" cy="8640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SzPts val="990"/>
              <a:buNone/>
            </a:pPr>
            <a:r>
              <a:rPr lang="en" sz="3900" b="1" dirty="0">
                <a:solidFill>
                  <a:srgbClr val="DE8B26"/>
                </a:solidFill>
                <a:latin typeface="PT Serif"/>
                <a:ea typeface="PT Serif"/>
                <a:cs typeface="PT Serif"/>
                <a:sym typeface="PT Serif"/>
              </a:rPr>
              <a:t>State Bonding Programs</a:t>
            </a:r>
            <a:endParaRPr sz="3900" b="1" dirty="0">
              <a:solidFill>
                <a:srgbClr val="DE8B26"/>
              </a:solidFill>
              <a:latin typeface="PT Serif"/>
              <a:ea typeface="PT Serif"/>
              <a:cs typeface="PT Serif"/>
              <a:sym typeface="PT Serif"/>
            </a:endParaRPr>
          </a:p>
        </p:txBody>
      </p:sp>
      <p:sp>
        <p:nvSpPr>
          <p:cNvPr id="55" name="Google Shape;55;p13"/>
          <p:cNvSpPr txBox="1">
            <a:spLocks noGrp="1"/>
          </p:cNvSpPr>
          <p:nvPr>
            <p:ph type="subTitle" idx="1"/>
          </p:nvPr>
        </p:nvSpPr>
        <p:spPr>
          <a:xfrm>
            <a:off x="311700" y="2416225"/>
            <a:ext cx="8520600" cy="792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000" b="1" dirty="0">
                <a:solidFill>
                  <a:srgbClr val="004D4C"/>
                </a:solidFill>
                <a:latin typeface="Source Sans Pro"/>
                <a:ea typeface="Source Sans Pro"/>
                <a:cs typeface="Source Sans Pro"/>
                <a:sym typeface="Source Sans Pro"/>
              </a:rPr>
              <a:t>New Mexico State Board of Finance</a:t>
            </a:r>
            <a:endParaRPr sz="2000" b="1" dirty="0">
              <a:solidFill>
                <a:srgbClr val="004D4C"/>
              </a:solidFill>
              <a:latin typeface="Source Sans Pro"/>
              <a:ea typeface="Source Sans Pro"/>
              <a:cs typeface="Source Sans Pro"/>
              <a:sym typeface="Source Sans Pro"/>
            </a:endParaRPr>
          </a:p>
        </p:txBody>
      </p:sp>
      <p:pic>
        <p:nvPicPr>
          <p:cNvPr id="56" name="Google Shape;56;p13"/>
          <p:cNvPicPr preferRelativeResize="0"/>
          <p:nvPr/>
        </p:nvPicPr>
        <p:blipFill>
          <a:blip r:embed="rId3">
            <a:alphaModFix/>
          </a:blip>
          <a:stretch>
            <a:fillRect/>
          </a:stretch>
        </p:blipFill>
        <p:spPr>
          <a:xfrm>
            <a:off x="311700" y="4432898"/>
            <a:ext cx="1977774" cy="397000"/>
          </a:xfrm>
          <a:prstGeom prst="rect">
            <a:avLst/>
          </a:prstGeom>
          <a:noFill/>
          <a:ln>
            <a:noFill/>
          </a:ln>
        </p:spPr>
      </p:pic>
      <p:cxnSp>
        <p:nvCxnSpPr>
          <p:cNvPr id="57" name="Google Shape;57;p13"/>
          <p:cNvCxnSpPr/>
          <p:nvPr/>
        </p:nvCxnSpPr>
        <p:spPr>
          <a:xfrm>
            <a:off x="394800" y="2416225"/>
            <a:ext cx="4368900" cy="0"/>
          </a:xfrm>
          <a:prstGeom prst="straightConnector1">
            <a:avLst/>
          </a:prstGeom>
          <a:noFill/>
          <a:ln w="38100" cap="flat" cmpd="sng">
            <a:solidFill>
              <a:srgbClr val="004D4C"/>
            </a:solidFill>
            <a:prstDash val="solid"/>
            <a:round/>
            <a:headEnd type="none" w="med" len="med"/>
            <a:tailEnd type="none" w="med" len="med"/>
          </a:ln>
        </p:spPr>
      </p:cxnSp>
      <p:pic>
        <p:nvPicPr>
          <p:cNvPr id="58" name="Google Shape;58;p13"/>
          <p:cNvPicPr preferRelativeResize="0"/>
          <p:nvPr/>
        </p:nvPicPr>
        <p:blipFill>
          <a:blip r:embed="rId4">
            <a:alphaModFix/>
          </a:blip>
          <a:stretch>
            <a:fillRect/>
          </a:stretch>
        </p:blipFill>
        <p:spPr>
          <a:xfrm>
            <a:off x="6580832" y="0"/>
            <a:ext cx="2563174" cy="2416225"/>
          </a:xfrm>
          <a:prstGeom prst="rect">
            <a:avLst/>
          </a:prstGeom>
          <a:noFill/>
          <a:ln>
            <a:noFill/>
          </a:ln>
        </p:spPr>
      </p:pic>
      <p:sp>
        <p:nvSpPr>
          <p:cNvPr id="5" name="Subtitle 4">
            <a:extLst>
              <a:ext uri="{FF2B5EF4-FFF2-40B4-BE49-F238E27FC236}">
                <a16:creationId xmlns:a16="http://schemas.microsoft.com/office/drawing/2014/main" id="{7A2FFFA2-855F-76F5-09BB-F9B9E40641D9}"/>
              </a:ext>
            </a:extLst>
          </p:cNvPr>
          <p:cNvSpPr txBox="1">
            <a:spLocks/>
          </p:cNvSpPr>
          <p:nvPr/>
        </p:nvSpPr>
        <p:spPr>
          <a:xfrm>
            <a:off x="2579251" y="3548390"/>
            <a:ext cx="6354888" cy="2166016"/>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r>
              <a:rPr lang="en-US" sz="2000" b="1" dirty="0">
                <a:solidFill>
                  <a:srgbClr val="004D4C"/>
                </a:solidFill>
                <a:latin typeface="Source Sans Pro"/>
                <a:ea typeface="Source Sans Pro"/>
              </a:rPr>
              <a:t>NMHED 2021 Capital Outlay Training Series</a:t>
            </a:r>
          </a:p>
          <a:p>
            <a:pPr algn="r"/>
            <a:r>
              <a:rPr lang="en-US" sz="2000" b="1" dirty="0">
                <a:solidFill>
                  <a:srgbClr val="004D4C"/>
                </a:solidFill>
                <a:latin typeface="Source Sans Pro"/>
                <a:ea typeface="Source Sans Pro"/>
              </a:rPr>
              <a:t>Administration of Capital Outlay</a:t>
            </a:r>
          </a:p>
          <a:p>
            <a:pPr algn="r">
              <a:spcBef>
                <a:spcPts val="1200"/>
              </a:spcBef>
            </a:pPr>
            <a:r>
              <a:rPr lang="en-US" sz="2000" dirty="0">
                <a:solidFill>
                  <a:srgbClr val="004D4C"/>
                </a:solidFill>
                <a:latin typeface="Source Sans Pro"/>
                <a:ea typeface="Source Sans Pro"/>
              </a:rPr>
              <a:t>April 6, 2023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2" name="Google Shape;92;p17"/>
          <p:cNvPicPr preferRelativeResize="0"/>
          <p:nvPr/>
        </p:nvPicPr>
        <p:blipFill>
          <a:blip r:embed="rId3">
            <a:alphaModFix/>
          </a:blip>
          <a:stretch>
            <a:fillRect/>
          </a:stretch>
        </p:blipFill>
        <p:spPr>
          <a:xfrm>
            <a:off x="6900150" y="4478523"/>
            <a:ext cx="1977774" cy="397000"/>
          </a:xfrm>
          <a:prstGeom prst="rect">
            <a:avLst/>
          </a:prstGeom>
          <a:noFill/>
          <a:ln>
            <a:noFill/>
          </a:ln>
        </p:spPr>
      </p:pic>
      <p:cxnSp>
        <p:nvCxnSpPr>
          <p:cNvPr id="94" name="Google Shape;94;p17"/>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sp>
        <p:nvSpPr>
          <p:cNvPr id="98" name="Google Shape;98;p17"/>
          <p:cNvSpPr txBox="1">
            <a:spLocks noGrp="1"/>
          </p:cNvSpPr>
          <p:nvPr>
            <p:ph type="title"/>
          </p:nvPr>
        </p:nvSpPr>
        <p:spPr>
          <a:xfrm>
            <a:off x="885139" y="376775"/>
            <a:ext cx="7303986" cy="396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SzPts val="891"/>
              <a:buNone/>
            </a:pPr>
            <a:r>
              <a:rPr lang="en" sz="1818" b="1" dirty="0">
                <a:solidFill>
                  <a:srgbClr val="004D4C"/>
                </a:solidFill>
                <a:latin typeface="PT Serif"/>
                <a:ea typeface="PT Serif"/>
                <a:cs typeface="PT Serif"/>
                <a:sym typeface="PT Serif"/>
              </a:rPr>
              <a:t>Determining the Size of Bonds/Notes: Key Factors in Capacity</a:t>
            </a:r>
            <a:endParaRPr sz="1818" b="1" dirty="0">
              <a:solidFill>
                <a:srgbClr val="004D4C"/>
              </a:solidFill>
              <a:latin typeface="PT Serif"/>
              <a:ea typeface="PT Serif"/>
              <a:cs typeface="PT Serif"/>
              <a:sym typeface="PT Serif"/>
            </a:endParaRPr>
          </a:p>
        </p:txBody>
      </p:sp>
      <p:pic>
        <p:nvPicPr>
          <p:cNvPr id="99" name="Google Shape;99;p17"/>
          <p:cNvPicPr preferRelativeResize="0"/>
          <p:nvPr/>
        </p:nvPicPr>
        <p:blipFill rotWithShape="1">
          <a:blip r:embed="rId4">
            <a:alphaModFix/>
          </a:blip>
          <a:srcRect l="53471" t="-1650" b="1649"/>
          <a:stretch/>
        </p:blipFill>
        <p:spPr>
          <a:xfrm rot="10800000">
            <a:off x="8189125" y="445025"/>
            <a:ext cx="957400" cy="260400"/>
          </a:xfrm>
          <a:prstGeom prst="rect">
            <a:avLst/>
          </a:prstGeom>
          <a:noFill/>
          <a:ln>
            <a:noFill/>
          </a:ln>
        </p:spPr>
      </p:pic>
      <p:sp>
        <p:nvSpPr>
          <p:cNvPr id="10" name="object 6">
            <a:extLst>
              <a:ext uri="{FF2B5EF4-FFF2-40B4-BE49-F238E27FC236}">
                <a16:creationId xmlns:a16="http://schemas.microsoft.com/office/drawing/2014/main" id="{CEC7BF8F-75C1-1A20-BBCD-102ED0622FDB}"/>
              </a:ext>
            </a:extLst>
          </p:cNvPr>
          <p:cNvSpPr txBox="1"/>
          <p:nvPr/>
        </p:nvSpPr>
        <p:spPr>
          <a:xfrm>
            <a:off x="311700" y="841925"/>
            <a:ext cx="8709107" cy="4201150"/>
          </a:xfrm>
          <a:prstGeom prst="rect">
            <a:avLst/>
          </a:prstGeom>
        </p:spPr>
        <p:txBody>
          <a:bodyPr vert="horz" wrap="square" lIns="0" tIns="0" rIns="0" bIns="0" rtlCol="0">
            <a:spAutoFit/>
          </a:bodyPr>
          <a:lstStyle/>
          <a:p>
            <a:pPr marL="12700">
              <a:lnSpc>
                <a:spcPct val="100000"/>
              </a:lnSpc>
              <a:buClr>
                <a:srgbClr val="003A57"/>
              </a:buClr>
              <a:tabLst>
                <a:tab pos="299085" algn="l"/>
                <a:tab pos="299720" algn="l"/>
              </a:tabLst>
            </a:pPr>
            <a:r>
              <a:rPr lang="en-US" sz="1800" b="1" spc="-10" dirty="0">
                <a:solidFill>
                  <a:srgbClr val="1C546B"/>
                </a:solidFill>
                <a:latin typeface="Source Sans Pro" panose="020B0503030403020204" pitchFamily="34" charset="0"/>
                <a:ea typeface="Source Sans Pro" panose="020B0503030403020204" pitchFamily="34" charset="0"/>
                <a:cs typeface="Georgia"/>
              </a:rPr>
              <a:t>Bonding capacity is an estimate of the amount of debt the State </a:t>
            </a:r>
            <a:br>
              <a:rPr lang="en-US" sz="1800" b="1" spc="-10" dirty="0">
                <a:solidFill>
                  <a:srgbClr val="1C546B"/>
                </a:solidFill>
                <a:latin typeface="Source Sans Pro" panose="020B0503030403020204" pitchFamily="34" charset="0"/>
                <a:ea typeface="Source Sans Pro" panose="020B0503030403020204" pitchFamily="34" charset="0"/>
                <a:cs typeface="Georgia"/>
              </a:rPr>
            </a:br>
            <a:r>
              <a:rPr lang="en-US" sz="1800" b="1" spc="-10" dirty="0">
                <a:solidFill>
                  <a:srgbClr val="1C546B"/>
                </a:solidFill>
                <a:latin typeface="Source Sans Pro" panose="020B0503030403020204" pitchFamily="34" charset="0"/>
                <a:ea typeface="Source Sans Pro" panose="020B0503030403020204" pitchFamily="34" charset="0"/>
                <a:cs typeface="Georgia"/>
              </a:rPr>
              <a:t>can incur, taking into account several key factors, including:</a:t>
            </a:r>
          </a:p>
          <a:p>
            <a:pPr marL="12700">
              <a:spcBef>
                <a:spcPts val="600"/>
              </a:spcBef>
              <a:buClr>
                <a:srgbClr val="003A57"/>
              </a:buClr>
              <a:tabLst>
                <a:tab pos="299085" algn="l"/>
                <a:tab pos="299720" algn="l"/>
              </a:tabLst>
            </a:pPr>
            <a:r>
              <a:rPr lang="en-US" sz="1400" dirty="0">
                <a:solidFill>
                  <a:srgbClr val="DE8B26"/>
                </a:solidFill>
                <a:latin typeface="Source Sans Pro"/>
                <a:ea typeface="Source Sans Pro"/>
                <a:cs typeface="Source Sans Pro"/>
                <a:sym typeface="Source Sans Pro"/>
              </a:rPr>
              <a:t>Statutory Limits on Debt</a:t>
            </a:r>
            <a:endParaRPr lang="en-US" spc="-10" dirty="0">
              <a:latin typeface="Source Sans Pro" panose="020B0503030403020204" pitchFamily="34" charset="0"/>
              <a:ea typeface="Source Sans Pro" panose="020B0503030403020204" pitchFamily="34" charset="0"/>
              <a:cs typeface="Georgia"/>
            </a:endParaRPr>
          </a:p>
          <a:p>
            <a:pPr marL="298450" indent="-298450">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GOB: 1 percent of the total assessed value of property in the State</a:t>
            </a:r>
          </a:p>
          <a:p>
            <a:pPr marL="285750" lvl="4" indent="-285750">
              <a:spcBef>
                <a:spcPts val="600"/>
              </a:spcBef>
              <a:buClr>
                <a:srgbClr val="003A57"/>
              </a:buClr>
              <a:buFont typeface="Arial"/>
              <a:buBlip>
                <a:blip r:embed="rId5"/>
              </a:buBlip>
              <a:tabLst>
                <a:tab pos="688975" algn="ctr"/>
              </a:tabLst>
            </a:pPr>
            <a:r>
              <a:rPr lang="en-US" spc="-10" dirty="0">
                <a:latin typeface="Source Sans Pro" panose="020B0503030403020204" pitchFamily="34" charset="0"/>
                <a:ea typeface="Source Sans Pro" panose="020B0503030403020204" pitchFamily="34" charset="0"/>
              </a:rPr>
              <a:t>STB:	  </a:t>
            </a:r>
            <a:r>
              <a:rPr lang="en-US" u="sng" spc="-10" dirty="0">
                <a:latin typeface="Source Sans Pro" panose="020B0503030403020204" pitchFamily="34" charset="0"/>
                <a:ea typeface="Source Sans Pro" panose="020B0503030403020204" pitchFamily="34" charset="0"/>
              </a:rPr>
              <a:t>Senior </a:t>
            </a:r>
            <a:r>
              <a:rPr lang="en-US" spc="-10" dirty="0">
                <a:latin typeface="Source Sans Pro" panose="020B0503030403020204" pitchFamily="34" charset="0"/>
                <a:ea typeface="Source Sans Pro" panose="020B0503030403020204" pitchFamily="34" charset="0"/>
              </a:rPr>
              <a:t>annual debt service cannot exceed 47.6 percent of the lesser of the prior year’s actual severance tax 	            revenues and the current year’s estimated revenues.</a:t>
            </a:r>
          </a:p>
          <a:p>
            <a:pPr marL="688975" lvl="4">
              <a:spcBef>
                <a:spcPts val="600"/>
              </a:spcBef>
              <a:buClr>
                <a:srgbClr val="003A57"/>
              </a:buClr>
              <a:tabLst>
                <a:tab pos="688975" algn="ctr"/>
              </a:tabLst>
            </a:pPr>
            <a:r>
              <a:rPr lang="en-US" u="sng" spc="-10" dirty="0">
                <a:latin typeface="Source Sans Pro" panose="020B0503030403020204" pitchFamily="34" charset="0"/>
                <a:ea typeface="Source Sans Pro" panose="020B0503030403020204" pitchFamily="34" charset="0"/>
                <a:cs typeface="Georgia"/>
              </a:rPr>
              <a:t>Senior and Supplemental </a:t>
            </a:r>
            <a:r>
              <a:rPr lang="en-US" spc="-10" dirty="0">
                <a:latin typeface="Source Sans Pro" panose="020B0503030403020204" pitchFamily="34" charset="0"/>
                <a:ea typeface="Source Sans Pro" panose="020B0503030403020204" pitchFamily="34" charset="0"/>
                <a:cs typeface="Georgia"/>
              </a:rPr>
              <a:t>annual debt service cannot exceed 87.8 percent of the lesser of the prior year’s actual revenues and current year’s estimated revenues.</a:t>
            </a:r>
          </a:p>
          <a:p>
            <a:pPr lvl="4">
              <a:spcBef>
                <a:spcPts val="1200"/>
              </a:spcBef>
              <a:buClr>
                <a:srgbClr val="003A57"/>
              </a:buClr>
            </a:pPr>
            <a:r>
              <a:rPr lang="en-US" sz="1400" dirty="0">
                <a:solidFill>
                  <a:srgbClr val="DE8B26"/>
                </a:solidFill>
                <a:latin typeface="Source Sans Pro"/>
                <a:ea typeface="Source Sans Pro"/>
                <a:cs typeface="Source Sans Pro"/>
                <a:sym typeface="Source Sans Pro"/>
              </a:rPr>
              <a:t>Projected Future Severance Tax Revenues (primarily oil and gas)</a:t>
            </a:r>
          </a:p>
          <a:p>
            <a:pPr lvl="4">
              <a:spcBef>
                <a:spcPts val="600"/>
              </a:spcBef>
              <a:buClr>
                <a:srgbClr val="003A57"/>
              </a:buClr>
              <a:tabLst>
                <a:tab pos="299085" algn="l"/>
                <a:tab pos="299720" algn="l"/>
              </a:tabLst>
            </a:pPr>
            <a:r>
              <a:rPr lang="en-US" spc="-10" dirty="0">
                <a:latin typeface="Source Sans Pro" panose="020B0503030403020204" pitchFamily="34" charset="0"/>
                <a:ea typeface="Source Sans Pro" panose="020B0503030403020204" pitchFamily="34" charset="0"/>
              </a:rPr>
              <a:t>The BOF uses 10-year severance and property tax revenue projections produced by the DFA Chief Economist and the Consensus Revenue Estimating Group (CREG). </a:t>
            </a:r>
          </a:p>
          <a:p>
            <a:pPr lvl="4">
              <a:spcBef>
                <a:spcPts val="1200"/>
              </a:spcBef>
              <a:buClr>
                <a:srgbClr val="003A57"/>
              </a:buClr>
            </a:pPr>
            <a:r>
              <a:rPr lang="en-US" sz="1400" dirty="0">
                <a:solidFill>
                  <a:srgbClr val="DE8B26"/>
                </a:solidFill>
                <a:latin typeface="Source Sans Pro"/>
                <a:ea typeface="Source Sans Pro"/>
                <a:cs typeface="Source Sans Pro"/>
                <a:sym typeface="Source Sans Pro"/>
              </a:rPr>
              <a:t>Outstanding and future projected long-term debt service</a:t>
            </a:r>
          </a:p>
          <a:p>
            <a:pPr lvl="4">
              <a:spcBef>
                <a:spcPts val="600"/>
              </a:spcBef>
              <a:buClr>
                <a:srgbClr val="003A57"/>
              </a:buClr>
              <a:tabLst>
                <a:tab pos="299085" algn="l"/>
                <a:tab pos="299720" algn="l"/>
              </a:tabLst>
            </a:pPr>
            <a:r>
              <a:rPr lang="en-US" spc="-10" dirty="0">
                <a:latin typeface="Source Sans Pro" panose="020B0503030403020204" pitchFamily="34" charset="0"/>
                <a:ea typeface="Source Sans Pro" panose="020B0503030403020204" pitchFamily="34" charset="0"/>
              </a:rPr>
              <a:t>Long-term debt service (both STBs and GOBs) is spread across a 10-year period,</a:t>
            </a:r>
            <a:br>
              <a:rPr lang="en-US" spc="-10" dirty="0">
                <a:latin typeface="Source Sans Pro" panose="020B0503030403020204" pitchFamily="34" charset="0"/>
                <a:ea typeface="Source Sans Pro" panose="020B0503030403020204" pitchFamily="34" charset="0"/>
              </a:rPr>
            </a:br>
            <a:r>
              <a:rPr lang="en-US" spc="-10" dirty="0">
                <a:latin typeface="Source Sans Pro" panose="020B0503030403020204" pitchFamily="34" charset="0"/>
                <a:ea typeface="Source Sans Pro" panose="020B0503030403020204" pitchFamily="34" charset="0"/>
              </a:rPr>
              <a:t>because the State issues its long-term bonds with a maturity of 10 years.</a:t>
            </a:r>
          </a:p>
          <a:p>
            <a:pPr marL="688975" lvl="4">
              <a:spcBef>
                <a:spcPts val="600"/>
              </a:spcBef>
              <a:buClr>
                <a:srgbClr val="003A57"/>
              </a:buClr>
              <a:tabLst>
                <a:tab pos="688975" algn="ctr"/>
              </a:tabLst>
            </a:pPr>
            <a:endParaRPr lang="en-US" spc="-10" dirty="0">
              <a:latin typeface="Source Sans Pro" panose="020B0503030403020204" pitchFamily="34" charset="0"/>
              <a:ea typeface="Source Sans Pro" panose="020B0503030403020204" pitchFamily="34" charset="0"/>
              <a:cs typeface="Georgia"/>
            </a:endParaRPr>
          </a:p>
        </p:txBody>
      </p:sp>
    </p:spTree>
    <p:extLst>
      <p:ext uri="{BB962C8B-B14F-4D97-AF65-F5344CB8AC3E}">
        <p14:creationId xmlns:p14="http://schemas.microsoft.com/office/powerpoint/2010/main" val="2508137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2" name="Google Shape;92;p17"/>
          <p:cNvPicPr preferRelativeResize="0"/>
          <p:nvPr/>
        </p:nvPicPr>
        <p:blipFill>
          <a:blip r:embed="rId3">
            <a:alphaModFix/>
          </a:blip>
          <a:stretch>
            <a:fillRect/>
          </a:stretch>
        </p:blipFill>
        <p:spPr>
          <a:xfrm>
            <a:off x="6900150" y="4478523"/>
            <a:ext cx="1977774" cy="397000"/>
          </a:xfrm>
          <a:prstGeom prst="rect">
            <a:avLst/>
          </a:prstGeom>
          <a:noFill/>
          <a:ln>
            <a:noFill/>
          </a:ln>
        </p:spPr>
      </p:pic>
      <p:cxnSp>
        <p:nvCxnSpPr>
          <p:cNvPr id="94" name="Google Shape;94;p17"/>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sp>
        <p:nvSpPr>
          <p:cNvPr id="98" name="Google Shape;98;p17"/>
          <p:cNvSpPr txBox="1">
            <a:spLocks noGrp="1"/>
          </p:cNvSpPr>
          <p:nvPr>
            <p:ph type="title"/>
          </p:nvPr>
        </p:nvSpPr>
        <p:spPr>
          <a:xfrm>
            <a:off x="1580083" y="376775"/>
            <a:ext cx="6609042" cy="396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SzPts val="891"/>
              <a:buNone/>
            </a:pPr>
            <a:r>
              <a:rPr lang="en" sz="1818" b="1" dirty="0">
                <a:solidFill>
                  <a:srgbClr val="004D4C"/>
                </a:solidFill>
                <a:latin typeface="PT Serif"/>
                <a:ea typeface="PT Serif"/>
                <a:cs typeface="PT Serif"/>
                <a:sym typeface="PT Serif"/>
              </a:rPr>
              <a:t>Determining the Size of Bonds/Notes: Capacity Timing</a:t>
            </a:r>
            <a:endParaRPr sz="1818" b="1" dirty="0">
              <a:solidFill>
                <a:srgbClr val="004D4C"/>
              </a:solidFill>
              <a:latin typeface="PT Serif"/>
              <a:ea typeface="PT Serif"/>
              <a:cs typeface="PT Serif"/>
              <a:sym typeface="PT Serif"/>
            </a:endParaRPr>
          </a:p>
        </p:txBody>
      </p:sp>
      <p:pic>
        <p:nvPicPr>
          <p:cNvPr id="99" name="Google Shape;99;p17"/>
          <p:cNvPicPr preferRelativeResize="0"/>
          <p:nvPr/>
        </p:nvPicPr>
        <p:blipFill rotWithShape="1">
          <a:blip r:embed="rId4">
            <a:alphaModFix/>
          </a:blip>
          <a:srcRect l="53471" t="-1650" b="1649"/>
          <a:stretch/>
        </p:blipFill>
        <p:spPr>
          <a:xfrm rot="10800000">
            <a:off x="8189125" y="445025"/>
            <a:ext cx="957400" cy="260400"/>
          </a:xfrm>
          <a:prstGeom prst="rect">
            <a:avLst/>
          </a:prstGeom>
          <a:noFill/>
          <a:ln>
            <a:noFill/>
          </a:ln>
        </p:spPr>
      </p:pic>
      <p:sp>
        <p:nvSpPr>
          <p:cNvPr id="10" name="object 6">
            <a:extLst>
              <a:ext uri="{FF2B5EF4-FFF2-40B4-BE49-F238E27FC236}">
                <a16:creationId xmlns:a16="http://schemas.microsoft.com/office/drawing/2014/main" id="{CEC7BF8F-75C1-1A20-BBCD-102ED0622FDB}"/>
              </a:ext>
            </a:extLst>
          </p:cNvPr>
          <p:cNvSpPr txBox="1"/>
          <p:nvPr/>
        </p:nvSpPr>
        <p:spPr>
          <a:xfrm>
            <a:off x="311700" y="1039436"/>
            <a:ext cx="8709107" cy="2154436"/>
          </a:xfrm>
          <a:prstGeom prst="rect">
            <a:avLst/>
          </a:prstGeom>
        </p:spPr>
        <p:txBody>
          <a:bodyPr vert="horz" wrap="square" lIns="0" tIns="0" rIns="0" bIns="0" rtlCol="0">
            <a:spAutoFit/>
          </a:bodyPr>
          <a:lstStyle/>
          <a:p>
            <a:pPr marL="12700">
              <a:lnSpc>
                <a:spcPct val="100000"/>
              </a:lnSpc>
              <a:buClr>
                <a:srgbClr val="003A57"/>
              </a:buClr>
              <a:tabLst>
                <a:tab pos="299085" algn="l"/>
                <a:tab pos="299720" algn="l"/>
              </a:tabLst>
            </a:pPr>
            <a:r>
              <a:rPr lang="en-US" sz="1800" b="1" spc="-10" dirty="0">
                <a:solidFill>
                  <a:srgbClr val="1C546B"/>
                </a:solidFill>
                <a:latin typeface="Source Sans Pro" panose="020B0503030403020204" pitchFamily="34" charset="0"/>
                <a:ea typeface="Source Sans Pro" panose="020B0503030403020204" pitchFamily="34" charset="0"/>
                <a:cs typeface="Georgia"/>
              </a:rPr>
              <a:t>Bonding capacity estimates are used to guide the legislature when it makes capital project appropriations during the Legislative session.</a:t>
            </a:r>
          </a:p>
          <a:p>
            <a:pPr marL="298450" indent="-298450">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SBOF staff, with the State’s financial adviser, prepare preliminary capacity estimates each August, upon release of new tax revenue projections from the Consensus Revenue Estimating Group (CREG) and the DFA chief economist.</a:t>
            </a:r>
          </a:p>
          <a:p>
            <a:pPr marL="298450" indent="-298450">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The SBOF updates capacity estimates in December for release to the legislature prior to session start in January.</a:t>
            </a:r>
          </a:p>
          <a:p>
            <a:pPr marL="298450" indent="-298450">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If major changes occur that will impact revenue projections during the year, SBOF staff will update the capacity estimates to reflect the most recent revenue outlook.</a:t>
            </a:r>
          </a:p>
          <a:p>
            <a:pPr marL="688975" lvl="4">
              <a:spcBef>
                <a:spcPts val="600"/>
              </a:spcBef>
              <a:buClr>
                <a:srgbClr val="003A57"/>
              </a:buClr>
              <a:tabLst>
                <a:tab pos="688975" algn="ctr"/>
              </a:tabLst>
            </a:pPr>
            <a:endParaRPr lang="en-US" spc="-10" dirty="0">
              <a:latin typeface="Source Sans Pro" panose="020B0503030403020204" pitchFamily="34" charset="0"/>
              <a:ea typeface="Source Sans Pro" panose="020B0503030403020204" pitchFamily="34" charset="0"/>
              <a:cs typeface="Georgia"/>
            </a:endParaRPr>
          </a:p>
        </p:txBody>
      </p:sp>
    </p:spTree>
    <p:extLst>
      <p:ext uri="{BB962C8B-B14F-4D97-AF65-F5344CB8AC3E}">
        <p14:creationId xmlns:p14="http://schemas.microsoft.com/office/powerpoint/2010/main" val="1437225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2" name="Google Shape;92;p17"/>
          <p:cNvPicPr preferRelativeResize="0"/>
          <p:nvPr/>
        </p:nvPicPr>
        <p:blipFill>
          <a:blip r:embed="rId3">
            <a:alphaModFix/>
          </a:blip>
          <a:stretch>
            <a:fillRect/>
          </a:stretch>
        </p:blipFill>
        <p:spPr>
          <a:xfrm>
            <a:off x="6900150" y="4478523"/>
            <a:ext cx="1977774" cy="397000"/>
          </a:xfrm>
          <a:prstGeom prst="rect">
            <a:avLst/>
          </a:prstGeom>
          <a:noFill/>
          <a:ln>
            <a:noFill/>
          </a:ln>
        </p:spPr>
      </p:pic>
      <p:cxnSp>
        <p:nvCxnSpPr>
          <p:cNvPr id="94" name="Google Shape;94;p17"/>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sp>
        <p:nvSpPr>
          <p:cNvPr id="98" name="Google Shape;98;p17"/>
          <p:cNvSpPr txBox="1">
            <a:spLocks noGrp="1"/>
          </p:cNvSpPr>
          <p:nvPr>
            <p:ph type="title"/>
          </p:nvPr>
        </p:nvSpPr>
        <p:spPr>
          <a:xfrm>
            <a:off x="790042" y="376775"/>
            <a:ext cx="7399084" cy="396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SzPts val="891"/>
              <a:buNone/>
            </a:pPr>
            <a:r>
              <a:rPr lang="en" sz="1818" b="1" dirty="0">
                <a:solidFill>
                  <a:srgbClr val="004D4C"/>
                </a:solidFill>
                <a:latin typeface="PT Serif"/>
                <a:ea typeface="PT Serif"/>
                <a:cs typeface="PT Serif"/>
                <a:sym typeface="PT Serif"/>
              </a:rPr>
              <a:t>How Capacity is Used in Determining Capital Appropriations</a:t>
            </a:r>
            <a:endParaRPr sz="1818" b="1" dirty="0">
              <a:solidFill>
                <a:srgbClr val="004D4C"/>
              </a:solidFill>
              <a:latin typeface="PT Serif"/>
              <a:ea typeface="PT Serif"/>
              <a:cs typeface="PT Serif"/>
              <a:sym typeface="PT Serif"/>
            </a:endParaRPr>
          </a:p>
        </p:txBody>
      </p:sp>
      <p:pic>
        <p:nvPicPr>
          <p:cNvPr id="99" name="Google Shape;99;p17"/>
          <p:cNvPicPr preferRelativeResize="0"/>
          <p:nvPr/>
        </p:nvPicPr>
        <p:blipFill rotWithShape="1">
          <a:blip r:embed="rId4">
            <a:alphaModFix/>
          </a:blip>
          <a:srcRect l="53471" t="-1650" b="1649"/>
          <a:stretch/>
        </p:blipFill>
        <p:spPr>
          <a:xfrm rot="10800000">
            <a:off x="8189125" y="445025"/>
            <a:ext cx="957400" cy="260400"/>
          </a:xfrm>
          <a:prstGeom prst="rect">
            <a:avLst/>
          </a:prstGeom>
          <a:noFill/>
          <a:ln>
            <a:noFill/>
          </a:ln>
        </p:spPr>
      </p:pic>
      <p:sp>
        <p:nvSpPr>
          <p:cNvPr id="10" name="object 6">
            <a:extLst>
              <a:ext uri="{FF2B5EF4-FFF2-40B4-BE49-F238E27FC236}">
                <a16:creationId xmlns:a16="http://schemas.microsoft.com/office/drawing/2014/main" id="{CEC7BF8F-75C1-1A20-BBCD-102ED0622FDB}"/>
              </a:ext>
            </a:extLst>
          </p:cNvPr>
          <p:cNvSpPr txBox="1"/>
          <p:nvPr/>
        </p:nvSpPr>
        <p:spPr>
          <a:xfrm>
            <a:off x="311700" y="922149"/>
            <a:ext cx="8709107" cy="3754874"/>
          </a:xfrm>
          <a:prstGeom prst="rect">
            <a:avLst/>
          </a:prstGeom>
        </p:spPr>
        <p:txBody>
          <a:bodyPr vert="horz" wrap="square" lIns="0" tIns="0" rIns="0" bIns="0" rtlCol="0">
            <a:spAutoFit/>
          </a:bodyPr>
          <a:lstStyle/>
          <a:p>
            <a:pPr marL="12700">
              <a:lnSpc>
                <a:spcPct val="100000"/>
              </a:lnSpc>
              <a:buClr>
                <a:srgbClr val="003A57"/>
              </a:buClr>
              <a:tabLst>
                <a:tab pos="299085" algn="l"/>
                <a:tab pos="299720" algn="l"/>
              </a:tabLst>
            </a:pPr>
            <a:r>
              <a:rPr lang="en-US" sz="1800" b="1" spc="-10" dirty="0">
                <a:solidFill>
                  <a:srgbClr val="1C546B"/>
                </a:solidFill>
                <a:latin typeface="Source Sans Pro" panose="020B0503030403020204" pitchFamily="34" charset="0"/>
                <a:ea typeface="Source Sans Pro" panose="020B0503030403020204" pitchFamily="34" charset="0"/>
                <a:cs typeface="Georgia"/>
              </a:rPr>
              <a:t>The Legislature:</a:t>
            </a:r>
          </a:p>
          <a:p>
            <a:pPr marL="298450" indent="-298450">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Uses capacity estimates to appropriate funding to capital outlay projects that will be funded with bond proceeds.</a:t>
            </a:r>
          </a:p>
          <a:p>
            <a:pPr marL="298450" indent="-298450">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Makes GOB appropriations in even years for sale in the following odd-year spring.</a:t>
            </a:r>
          </a:p>
          <a:p>
            <a:pPr marL="298450" indent="-298450">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Makes STB appropriations every year (typically).</a:t>
            </a:r>
          </a:p>
          <a:p>
            <a:pPr>
              <a:spcBef>
                <a:spcPts val="1200"/>
              </a:spcBef>
              <a:buClr>
                <a:srgbClr val="003A57"/>
              </a:buClr>
              <a:tabLst>
                <a:tab pos="299085" algn="l"/>
                <a:tab pos="299720" algn="l"/>
              </a:tabLst>
            </a:pPr>
            <a:r>
              <a:rPr lang="en-US" sz="1800" b="1" spc="-10" dirty="0">
                <a:solidFill>
                  <a:srgbClr val="1C546B"/>
                </a:solidFill>
                <a:latin typeface="Source Sans Pro" panose="020B0503030403020204" pitchFamily="34" charset="0"/>
                <a:ea typeface="Source Sans Pro" panose="020B0503030403020204" pitchFamily="34" charset="0"/>
              </a:rPr>
              <a:t>The Senior Severance Tax bonding capacity available for new appropriations equals the total capacity net:</a:t>
            </a:r>
          </a:p>
          <a:p>
            <a:pPr marL="298450" lvl="1" indent="-298450">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rPr>
              <a:t>Any past capital project appropriations not yet funded (known as “Authorized but Unissued” projects)</a:t>
            </a:r>
          </a:p>
          <a:p>
            <a:pPr marL="298450" lvl="1" indent="-298450">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rPr>
              <a:t>Earmark projects, including water, colonias, and tribal set asides.</a:t>
            </a:r>
          </a:p>
          <a:p>
            <a:pPr marL="298450" lvl="1" indent="-298450">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rPr>
              <a:t>Water project funding is managed by the Water Trust Board, which receives 9 percent of annual senior severance tax bonding capacity.</a:t>
            </a:r>
          </a:p>
          <a:p>
            <a:pPr marL="298450" lvl="1" indent="-298450">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rPr>
              <a:t>Tribal project funding is managed by the Tribal Infrastructure Board, and Colonias project funding is managed by the Colonias Infrastructure Board. Each receive 4.5 percent of annual senior severance tax bonding capacity.</a:t>
            </a:r>
          </a:p>
          <a:p>
            <a:pPr marL="688975" lvl="4">
              <a:spcBef>
                <a:spcPts val="600"/>
              </a:spcBef>
              <a:buClr>
                <a:srgbClr val="003A57"/>
              </a:buClr>
              <a:tabLst>
                <a:tab pos="688975" algn="ctr"/>
              </a:tabLst>
            </a:pPr>
            <a:endParaRPr lang="en-US" spc="-10" dirty="0">
              <a:latin typeface="Source Sans Pro" panose="020B0503030403020204" pitchFamily="34" charset="0"/>
              <a:ea typeface="Source Sans Pro" panose="020B0503030403020204" pitchFamily="34" charset="0"/>
              <a:cs typeface="Georgia"/>
            </a:endParaRPr>
          </a:p>
        </p:txBody>
      </p:sp>
    </p:spTree>
    <p:extLst>
      <p:ext uri="{BB962C8B-B14F-4D97-AF65-F5344CB8AC3E}">
        <p14:creationId xmlns:p14="http://schemas.microsoft.com/office/powerpoint/2010/main" val="3540116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2" name="Google Shape;92;p17"/>
          <p:cNvPicPr preferRelativeResize="0"/>
          <p:nvPr/>
        </p:nvPicPr>
        <p:blipFill>
          <a:blip r:embed="rId3">
            <a:alphaModFix/>
          </a:blip>
          <a:stretch>
            <a:fillRect/>
          </a:stretch>
        </p:blipFill>
        <p:spPr>
          <a:xfrm>
            <a:off x="6900150" y="4478523"/>
            <a:ext cx="1977774" cy="397000"/>
          </a:xfrm>
          <a:prstGeom prst="rect">
            <a:avLst/>
          </a:prstGeom>
          <a:noFill/>
          <a:ln>
            <a:noFill/>
          </a:ln>
        </p:spPr>
      </p:pic>
      <p:cxnSp>
        <p:nvCxnSpPr>
          <p:cNvPr id="94" name="Google Shape;94;p17"/>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sp>
        <p:nvSpPr>
          <p:cNvPr id="98" name="Google Shape;98;p17"/>
          <p:cNvSpPr txBox="1">
            <a:spLocks noGrp="1"/>
          </p:cNvSpPr>
          <p:nvPr>
            <p:ph type="title"/>
          </p:nvPr>
        </p:nvSpPr>
        <p:spPr>
          <a:xfrm>
            <a:off x="2618842" y="376775"/>
            <a:ext cx="5570283" cy="396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SzPts val="891"/>
              <a:buNone/>
            </a:pPr>
            <a:r>
              <a:rPr lang="en" sz="1818" b="1" dirty="0">
                <a:solidFill>
                  <a:srgbClr val="004D4C"/>
                </a:solidFill>
                <a:latin typeface="PT Serif"/>
                <a:ea typeface="PT Serif"/>
                <a:cs typeface="PT Serif"/>
                <a:sym typeface="PT Serif"/>
              </a:rPr>
              <a:t>Capacity through Bill Signing/Voter Approval</a:t>
            </a:r>
            <a:endParaRPr sz="1818" b="1" dirty="0">
              <a:solidFill>
                <a:srgbClr val="004D4C"/>
              </a:solidFill>
              <a:latin typeface="PT Serif"/>
              <a:ea typeface="PT Serif"/>
              <a:cs typeface="PT Serif"/>
              <a:sym typeface="PT Serif"/>
            </a:endParaRPr>
          </a:p>
        </p:txBody>
      </p:sp>
      <p:pic>
        <p:nvPicPr>
          <p:cNvPr id="99" name="Google Shape;99;p17"/>
          <p:cNvPicPr preferRelativeResize="0"/>
          <p:nvPr/>
        </p:nvPicPr>
        <p:blipFill rotWithShape="1">
          <a:blip r:embed="rId4">
            <a:alphaModFix/>
          </a:blip>
          <a:srcRect l="53471" t="-1650" b="1649"/>
          <a:stretch/>
        </p:blipFill>
        <p:spPr>
          <a:xfrm rot="10800000">
            <a:off x="8189125" y="445025"/>
            <a:ext cx="957400" cy="260400"/>
          </a:xfrm>
          <a:prstGeom prst="rect">
            <a:avLst/>
          </a:prstGeom>
          <a:noFill/>
          <a:ln>
            <a:noFill/>
          </a:ln>
        </p:spPr>
      </p:pic>
      <p:pic>
        <p:nvPicPr>
          <p:cNvPr id="5" name="Picture 4">
            <a:extLst>
              <a:ext uri="{FF2B5EF4-FFF2-40B4-BE49-F238E27FC236}">
                <a16:creationId xmlns:a16="http://schemas.microsoft.com/office/drawing/2014/main" id="{1679AA69-560A-082C-CEFA-C48322125400}"/>
              </a:ext>
            </a:extLst>
          </p:cNvPr>
          <p:cNvPicPr>
            <a:picLocks noChangeAspect="1"/>
          </p:cNvPicPr>
          <p:nvPr/>
        </p:nvPicPr>
        <p:blipFill>
          <a:blip r:embed="rId5"/>
          <a:stretch>
            <a:fillRect/>
          </a:stretch>
        </p:blipFill>
        <p:spPr>
          <a:xfrm>
            <a:off x="677684" y="1196825"/>
            <a:ext cx="6486525" cy="3209925"/>
          </a:xfrm>
          <a:prstGeom prst="rect">
            <a:avLst/>
          </a:prstGeom>
        </p:spPr>
      </p:pic>
    </p:spTree>
    <p:extLst>
      <p:ext uri="{BB962C8B-B14F-4D97-AF65-F5344CB8AC3E}">
        <p14:creationId xmlns:p14="http://schemas.microsoft.com/office/powerpoint/2010/main" val="202563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6"/>
          <p:cNvSpPr/>
          <p:nvPr/>
        </p:nvSpPr>
        <p:spPr>
          <a:xfrm>
            <a:off x="-18900" y="1017725"/>
            <a:ext cx="9162900" cy="4173600"/>
          </a:xfrm>
          <a:prstGeom prst="rect">
            <a:avLst/>
          </a:prstGeom>
          <a:solidFill>
            <a:srgbClr val="004D4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82" name="Google Shape;82;p16"/>
          <p:cNvPicPr preferRelativeResize="0"/>
          <p:nvPr/>
        </p:nvPicPr>
        <p:blipFill>
          <a:blip r:embed="rId3">
            <a:alphaModFix/>
          </a:blip>
          <a:stretch>
            <a:fillRect/>
          </a:stretch>
        </p:blipFill>
        <p:spPr>
          <a:xfrm rot="5400000">
            <a:off x="7716062" y="3760162"/>
            <a:ext cx="1473400" cy="1388925"/>
          </a:xfrm>
          <a:prstGeom prst="rect">
            <a:avLst/>
          </a:prstGeom>
          <a:noFill/>
          <a:ln>
            <a:noFill/>
          </a:ln>
        </p:spPr>
      </p:pic>
      <p:sp>
        <p:nvSpPr>
          <p:cNvPr id="83" name="Google Shape;83;p16"/>
          <p:cNvSpPr txBox="1">
            <a:spLocks noGrp="1"/>
          </p:cNvSpPr>
          <p:nvPr>
            <p:ph type="body" idx="1"/>
          </p:nvPr>
        </p:nvSpPr>
        <p:spPr>
          <a:xfrm>
            <a:off x="357325" y="1188425"/>
            <a:ext cx="8520600" cy="3969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SzPts val="852"/>
              <a:buNone/>
            </a:pPr>
            <a:r>
              <a:rPr lang="en-US" sz="3500" b="1" dirty="0">
                <a:solidFill>
                  <a:schemeClr val="lt1"/>
                </a:solidFill>
                <a:latin typeface="Source Sans Pro"/>
                <a:ea typeface="Source Sans Pro"/>
                <a:cs typeface="Source Sans Pro"/>
                <a:sym typeface="Source Sans Pro"/>
              </a:rPr>
              <a:t>Selling Bonds/Notes</a:t>
            </a:r>
          </a:p>
        </p:txBody>
      </p:sp>
      <p:sp>
        <p:nvSpPr>
          <p:cNvPr id="84" name="Google Shape;84;p16"/>
          <p:cNvSpPr txBox="1">
            <a:spLocks noGrp="1"/>
          </p:cNvSpPr>
          <p:nvPr>
            <p:ph type="body" idx="1"/>
          </p:nvPr>
        </p:nvSpPr>
        <p:spPr>
          <a:xfrm>
            <a:off x="357325" y="1794025"/>
            <a:ext cx="8520600" cy="3969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SzPts val="852"/>
              <a:buNone/>
            </a:pPr>
            <a:r>
              <a:rPr lang="en-US" sz="2095" dirty="0">
                <a:solidFill>
                  <a:srgbClr val="DE8B26"/>
                </a:solidFill>
                <a:latin typeface="Source Sans Pro"/>
                <a:ea typeface="Source Sans Pro"/>
                <a:cs typeface="Source Sans Pro"/>
                <a:sym typeface="Source Sans Pro"/>
              </a:rPr>
              <a:t>Capital project review &amp; questionnaires</a:t>
            </a:r>
          </a:p>
          <a:p>
            <a:pPr marL="0" lvl="0" indent="0" algn="l" rtl="0">
              <a:spcBef>
                <a:spcPts val="0"/>
              </a:spcBef>
              <a:spcAft>
                <a:spcPts val="1200"/>
              </a:spcAft>
              <a:buSzPts val="852"/>
              <a:buNone/>
            </a:pPr>
            <a:r>
              <a:rPr lang="en-US" sz="2095" dirty="0">
                <a:solidFill>
                  <a:srgbClr val="DE8B26"/>
                </a:solidFill>
                <a:latin typeface="Source Sans Pro"/>
                <a:ea typeface="Source Sans Pro"/>
                <a:cs typeface="Source Sans Pro"/>
                <a:sym typeface="Source Sans Pro"/>
              </a:rPr>
              <a:t>The bond sale</a:t>
            </a:r>
          </a:p>
        </p:txBody>
      </p:sp>
      <p:cxnSp>
        <p:nvCxnSpPr>
          <p:cNvPr id="85" name="Google Shape;85;p16"/>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pic>
        <p:nvPicPr>
          <p:cNvPr id="86" name="Google Shape;86;p16"/>
          <p:cNvPicPr preferRelativeResize="0"/>
          <p:nvPr/>
        </p:nvPicPr>
        <p:blipFill>
          <a:blip r:embed="rId4">
            <a:alphaModFix/>
          </a:blip>
          <a:stretch>
            <a:fillRect/>
          </a:stretch>
        </p:blipFill>
        <p:spPr>
          <a:xfrm>
            <a:off x="311709" y="4433400"/>
            <a:ext cx="1877842" cy="572700"/>
          </a:xfrm>
          <a:prstGeom prst="rect">
            <a:avLst/>
          </a:prstGeom>
          <a:noFill/>
          <a:ln>
            <a:noFill/>
          </a:ln>
        </p:spPr>
      </p:pic>
    </p:spTree>
    <p:extLst>
      <p:ext uri="{BB962C8B-B14F-4D97-AF65-F5344CB8AC3E}">
        <p14:creationId xmlns:p14="http://schemas.microsoft.com/office/powerpoint/2010/main" val="28118220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2" name="Google Shape;92;p17"/>
          <p:cNvPicPr preferRelativeResize="0"/>
          <p:nvPr/>
        </p:nvPicPr>
        <p:blipFill>
          <a:blip r:embed="rId3">
            <a:alphaModFix/>
          </a:blip>
          <a:stretch>
            <a:fillRect/>
          </a:stretch>
        </p:blipFill>
        <p:spPr>
          <a:xfrm>
            <a:off x="6900150" y="4478523"/>
            <a:ext cx="1977774" cy="397000"/>
          </a:xfrm>
          <a:prstGeom prst="rect">
            <a:avLst/>
          </a:prstGeom>
          <a:noFill/>
          <a:ln>
            <a:noFill/>
          </a:ln>
        </p:spPr>
      </p:pic>
      <p:cxnSp>
        <p:nvCxnSpPr>
          <p:cNvPr id="94" name="Google Shape;94;p17"/>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sp>
        <p:nvSpPr>
          <p:cNvPr id="98" name="Google Shape;98;p17"/>
          <p:cNvSpPr txBox="1">
            <a:spLocks noGrp="1"/>
          </p:cNvSpPr>
          <p:nvPr>
            <p:ph type="title"/>
          </p:nvPr>
        </p:nvSpPr>
        <p:spPr>
          <a:xfrm>
            <a:off x="1580083" y="376775"/>
            <a:ext cx="6609042" cy="396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SzPts val="891"/>
              <a:buNone/>
            </a:pPr>
            <a:r>
              <a:rPr lang="en" sz="1818" b="1" dirty="0">
                <a:solidFill>
                  <a:srgbClr val="004D4C"/>
                </a:solidFill>
                <a:latin typeface="PT Serif"/>
                <a:ea typeface="PT Serif"/>
                <a:cs typeface="PT Serif"/>
                <a:sym typeface="PT Serif"/>
              </a:rPr>
              <a:t>Questionnaire Process</a:t>
            </a:r>
            <a:endParaRPr sz="1818" b="1" dirty="0">
              <a:solidFill>
                <a:srgbClr val="004D4C"/>
              </a:solidFill>
              <a:latin typeface="PT Serif"/>
              <a:ea typeface="PT Serif"/>
              <a:cs typeface="PT Serif"/>
              <a:sym typeface="PT Serif"/>
            </a:endParaRPr>
          </a:p>
        </p:txBody>
      </p:sp>
      <p:pic>
        <p:nvPicPr>
          <p:cNvPr id="99" name="Google Shape;99;p17"/>
          <p:cNvPicPr preferRelativeResize="0"/>
          <p:nvPr/>
        </p:nvPicPr>
        <p:blipFill rotWithShape="1">
          <a:blip r:embed="rId4">
            <a:alphaModFix/>
          </a:blip>
          <a:srcRect l="53471" t="-1650" b="1649"/>
          <a:stretch/>
        </p:blipFill>
        <p:spPr>
          <a:xfrm rot="10800000">
            <a:off x="8189125" y="445025"/>
            <a:ext cx="957400" cy="260400"/>
          </a:xfrm>
          <a:prstGeom prst="rect">
            <a:avLst/>
          </a:prstGeom>
          <a:noFill/>
          <a:ln>
            <a:noFill/>
          </a:ln>
        </p:spPr>
      </p:pic>
      <p:sp>
        <p:nvSpPr>
          <p:cNvPr id="3" name="TextBox 2">
            <a:extLst>
              <a:ext uri="{FF2B5EF4-FFF2-40B4-BE49-F238E27FC236}">
                <a16:creationId xmlns:a16="http://schemas.microsoft.com/office/drawing/2014/main" id="{9E40EE20-78E0-25F1-21BF-92EFBCEFAC18}"/>
              </a:ext>
            </a:extLst>
          </p:cNvPr>
          <p:cNvSpPr txBox="1"/>
          <p:nvPr/>
        </p:nvSpPr>
        <p:spPr>
          <a:xfrm>
            <a:off x="5106010" y="1016813"/>
            <a:ext cx="3972153" cy="2508379"/>
          </a:xfrm>
          <a:prstGeom prst="rect">
            <a:avLst/>
          </a:prstGeom>
          <a:noFill/>
        </p:spPr>
        <p:txBody>
          <a:bodyPr wrap="square" rtlCol="0">
            <a:spAutoFit/>
          </a:bodyPr>
          <a:lstStyle/>
          <a:p>
            <a:r>
              <a:rPr lang="en-US" sz="1600" b="1" spc="-10" dirty="0">
                <a:solidFill>
                  <a:srgbClr val="1C546B"/>
                </a:solidFill>
                <a:latin typeface="Source Sans Pro" panose="020B0503030403020204" pitchFamily="34" charset="0"/>
                <a:ea typeface="Source Sans Pro" panose="020B0503030403020204" pitchFamily="34" charset="0"/>
              </a:rPr>
              <a:t>After the bonds sell:</a:t>
            </a:r>
          </a:p>
          <a:p>
            <a:pPr marL="227013" indent="-227013">
              <a:spcBef>
                <a:spcPts val="600"/>
              </a:spcBef>
              <a:buBlip>
                <a:blip r:embed="rId5"/>
              </a:buBlip>
            </a:pPr>
            <a:r>
              <a:rPr lang="en-US" spc="-10" dirty="0">
                <a:latin typeface="Source Sans Pro" panose="020B0503030403020204" pitchFamily="34" charset="0"/>
                <a:ea typeface="Source Sans Pro" panose="020B0503030403020204" pitchFamily="34" charset="0"/>
                <a:cs typeface="Georgia"/>
              </a:rPr>
              <a:t>Bonds available memo is issued (~ 2 weeks)</a:t>
            </a:r>
          </a:p>
          <a:p>
            <a:pPr marL="227013" indent="-227013">
              <a:spcBef>
                <a:spcPts val="600"/>
              </a:spcBef>
              <a:buBlip>
                <a:blip r:embed="rId5"/>
              </a:buBlip>
            </a:pPr>
            <a:r>
              <a:rPr lang="en-US" spc="-10" dirty="0">
                <a:latin typeface="Source Sans Pro" panose="020B0503030403020204" pitchFamily="34" charset="0"/>
                <a:ea typeface="Source Sans Pro" panose="020B0503030403020204" pitchFamily="34" charset="0"/>
                <a:cs typeface="Georgia"/>
              </a:rPr>
              <a:t>Conditions memo is issued (~2 to 4 weeks)</a:t>
            </a:r>
          </a:p>
          <a:p>
            <a:pPr marL="227013" indent="-227013">
              <a:spcBef>
                <a:spcPts val="600"/>
              </a:spcBef>
              <a:buBlip>
                <a:blip r:embed="rId5"/>
              </a:buBlip>
            </a:pPr>
            <a:r>
              <a:rPr lang="en-US" spc="-10" dirty="0">
                <a:latin typeface="Source Sans Pro" panose="020B0503030403020204" pitchFamily="34" charset="0"/>
                <a:ea typeface="Source Sans Pro" panose="020B0503030403020204" pitchFamily="34" charset="0"/>
                <a:cs typeface="Georgia"/>
              </a:rPr>
              <a:t>Projects are uploaded to Bond Tracking System for use in processing draw requests</a:t>
            </a:r>
          </a:p>
          <a:p>
            <a:pPr marL="227013" indent="-227013">
              <a:spcBef>
                <a:spcPts val="600"/>
              </a:spcBef>
              <a:buBlip>
                <a:blip r:embed="rId5"/>
              </a:buBlip>
            </a:pPr>
            <a:r>
              <a:rPr lang="en-US" spc="-10" dirty="0">
                <a:latin typeface="Source Sans Pro" panose="020B0503030403020204" pitchFamily="34" charset="0"/>
                <a:ea typeface="Source Sans Pro" panose="020B0503030403020204" pitchFamily="34" charset="0"/>
                <a:cs typeface="Georgia"/>
              </a:rPr>
              <a:t>Oversight agencies may issue grant agreements</a:t>
            </a:r>
          </a:p>
          <a:p>
            <a:pPr marL="227013" indent="-227013">
              <a:spcBef>
                <a:spcPts val="600"/>
              </a:spcBef>
              <a:buBlip>
                <a:blip r:embed="rId5"/>
              </a:buBlip>
            </a:pPr>
            <a:r>
              <a:rPr lang="en-US" spc="-10" dirty="0">
                <a:latin typeface="Source Sans Pro" panose="020B0503030403020204" pitchFamily="34" charset="0"/>
                <a:ea typeface="Source Sans Pro" panose="020B0503030403020204" pitchFamily="34" charset="0"/>
                <a:cs typeface="Georgia"/>
              </a:rPr>
              <a:t>The capital authorized but unissued list is posted (STBs only)</a:t>
            </a:r>
          </a:p>
          <a:p>
            <a:endParaRPr lang="en-US" sz="1800" b="1" spc="-10" dirty="0">
              <a:solidFill>
                <a:srgbClr val="1C546B"/>
              </a:solidFill>
              <a:latin typeface="Source Sans Pro" panose="020B0503030403020204" pitchFamily="34" charset="0"/>
              <a:ea typeface="Source Sans Pro" panose="020B0503030403020204" pitchFamily="34" charset="0"/>
            </a:endParaRPr>
          </a:p>
        </p:txBody>
      </p:sp>
      <p:pic>
        <p:nvPicPr>
          <p:cNvPr id="4" name="Picture 3">
            <a:extLst>
              <a:ext uri="{FF2B5EF4-FFF2-40B4-BE49-F238E27FC236}">
                <a16:creationId xmlns:a16="http://schemas.microsoft.com/office/drawing/2014/main" id="{7EA27664-C55C-2513-9855-F66026D94FC8}"/>
              </a:ext>
            </a:extLst>
          </p:cNvPr>
          <p:cNvPicPr>
            <a:picLocks noChangeAspect="1"/>
          </p:cNvPicPr>
          <p:nvPr/>
        </p:nvPicPr>
        <p:blipFill>
          <a:blip r:embed="rId6"/>
          <a:stretch>
            <a:fillRect/>
          </a:stretch>
        </p:blipFill>
        <p:spPr>
          <a:xfrm>
            <a:off x="204140" y="176131"/>
            <a:ext cx="4711674" cy="4463691"/>
          </a:xfrm>
          <a:prstGeom prst="rect">
            <a:avLst/>
          </a:prstGeom>
        </p:spPr>
      </p:pic>
    </p:spTree>
    <p:extLst>
      <p:ext uri="{BB962C8B-B14F-4D97-AF65-F5344CB8AC3E}">
        <p14:creationId xmlns:p14="http://schemas.microsoft.com/office/powerpoint/2010/main" val="3381920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2" name="Google Shape;92;p17"/>
          <p:cNvPicPr preferRelativeResize="0"/>
          <p:nvPr/>
        </p:nvPicPr>
        <p:blipFill>
          <a:blip r:embed="rId3">
            <a:alphaModFix/>
          </a:blip>
          <a:stretch>
            <a:fillRect/>
          </a:stretch>
        </p:blipFill>
        <p:spPr>
          <a:xfrm>
            <a:off x="6900150" y="4478523"/>
            <a:ext cx="1977774" cy="397000"/>
          </a:xfrm>
          <a:prstGeom prst="rect">
            <a:avLst/>
          </a:prstGeom>
          <a:noFill/>
          <a:ln>
            <a:noFill/>
          </a:ln>
        </p:spPr>
      </p:pic>
      <p:cxnSp>
        <p:nvCxnSpPr>
          <p:cNvPr id="94" name="Google Shape;94;p17"/>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sp>
        <p:nvSpPr>
          <p:cNvPr id="98" name="Google Shape;98;p17"/>
          <p:cNvSpPr txBox="1">
            <a:spLocks noGrp="1"/>
          </p:cNvSpPr>
          <p:nvPr>
            <p:ph type="title"/>
          </p:nvPr>
        </p:nvSpPr>
        <p:spPr>
          <a:xfrm>
            <a:off x="790042" y="376775"/>
            <a:ext cx="7399084" cy="396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SzPts val="891"/>
              <a:buNone/>
            </a:pPr>
            <a:r>
              <a:rPr lang="en" sz="1818" b="1" dirty="0">
                <a:solidFill>
                  <a:srgbClr val="004D4C"/>
                </a:solidFill>
                <a:latin typeface="PT Serif"/>
                <a:ea typeface="PT Serif"/>
                <a:cs typeface="PT Serif"/>
                <a:sym typeface="PT Serif"/>
              </a:rPr>
              <a:t>Why Questionnaires are Used and Required</a:t>
            </a:r>
            <a:endParaRPr sz="1818" b="1" dirty="0">
              <a:solidFill>
                <a:srgbClr val="004D4C"/>
              </a:solidFill>
              <a:latin typeface="PT Serif"/>
              <a:ea typeface="PT Serif"/>
              <a:cs typeface="PT Serif"/>
              <a:sym typeface="PT Serif"/>
            </a:endParaRPr>
          </a:p>
        </p:txBody>
      </p:sp>
      <p:pic>
        <p:nvPicPr>
          <p:cNvPr id="99" name="Google Shape;99;p17"/>
          <p:cNvPicPr preferRelativeResize="0"/>
          <p:nvPr/>
        </p:nvPicPr>
        <p:blipFill rotWithShape="1">
          <a:blip r:embed="rId4">
            <a:alphaModFix/>
          </a:blip>
          <a:srcRect l="53471" t="-1650" b="1649"/>
          <a:stretch/>
        </p:blipFill>
        <p:spPr>
          <a:xfrm rot="10800000">
            <a:off x="8189125" y="445025"/>
            <a:ext cx="957400" cy="260400"/>
          </a:xfrm>
          <a:prstGeom prst="rect">
            <a:avLst/>
          </a:prstGeom>
          <a:noFill/>
          <a:ln>
            <a:noFill/>
          </a:ln>
        </p:spPr>
      </p:pic>
      <p:sp>
        <p:nvSpPr>
          <p:cNvPr id="10" name="object 6">
            <a:extLst>
              <a:ext uri="{FF2B5EF4-FFF2-40B4-BE49-F238E27FC236}">
                <a16:creationId xmlns:a16="http://schemas.microsoft.com/office/drawing/2014/main" id="{CEC7BF8F-75C1-1A20-BBCD-102ED0622FDB}"/>
              </a:ext>
            </a:extLst>
          </p:cNvPr>
          <p:cNvSpPr txBox="1"/>
          <p:nvPr/>
        </p:nvSpPr>
        <p:spPr>
          <a:xfrm>
            <a:off x="311700" y="973355"/>
            <a:ext cx="8611848" cy="3375283"/>
          </a:xfrm>
          <a:prstGeom prst="rect">
            <a:avLst/>
          </a:prstGeom>
        </p:spPr>
        <p:txBody>
          <a:bodyPr vert="horz" wrap="square" lIns="0" tIns="0" rIns="0" bIns="0" rtlCol="0">
            <a:spAutoFit/>
          </a:bodyPr>
          <a:lstStyle/>
          <a:p>
            <a:pPr>
              <a:lnSpc>
                <a:spcPct val="100000"/>
              </a:lnSpc>
              <a:spcBef>
                <a:spcPts val="1200"/>
              </a:spcBef>
              <a:buClr>
                <a:srgbClr val="003A57"/>
              </a:buClr>
              <a:tabLst>
                <a:tab pos="299085" algn="l"/>
                <a:tab pos="299720" algn="l"/>
              </a:tabLst>
            </a:pPr>
            <a:r>
              <a:rPr lang="en-US" sz="1800" b="1" spc="-10" dirty="0">
                <a:solidFill>
                  <a:srgbClr val="1C546B"/>
                </a:solidFill>
                <a:latin typeface="Source Sans Pro" panose="020B0503030403020204" pitchFamily="34" charset="0"/>
                <a:ea typeface="Source Sans Pro" panose="020B0503030403020204" pitchFamily="34" charset="0"/>
              </a:rPr>
              <a:t>SBOF staff &amp; legal counsel review all projects for compliance with: </a:t>
            </a:r>
          </a:p>
          <a:p>
            <a:pPr>
              <a:lnSpc>
                <a:spcPct val="100000"/>
              </a:lnSpc>
              <a:spcBef>
                <a:spcPts val="1200"/>
              </a:spcBef>
              <a:buClr>
                <a:srgbClr val="003A57"/>
              </a:buClr>
              <a:tabLst>
                <a:tab pos="299085" algn="l"/>
                <a:tab pos="299720" algn="l"/>
              </a:tabLst>
            </a:pPr>
            <a:r>
              <a:rPr lang="en-US" dirty="0">
                <a:solidFill>
                  <a:srgbClr val="DE8B26"/>
                </a:solidFill>
                <a:latin typeface="Source Sans Pro"/>
                <a:ea typeface="Source Sans Pro"/>
              </a:rPr>
              <a:t>State &amp; Federal Tax Law</a:t>
            </a:r>
          </a:p>
          <a:p>
            <a:pPr marL="284163" lvl="1">
              <a:spcBef>
                <a:spcPts val="400"/>
              </a:spcBef>
              <a:buClr>
                <a:srgbClr val="003A57"/>
              </a:buClr>
              <a:tabLst>
                <a:tab pos="299085" algn="l"/>
                <a:tab pos="299720" algn="l"/>
              </a:tabLst>
            </a:pPr>
            <a:r>
              <a:rPr lang="en-US" sz="1200" spc="-10" dirty="0">
                <a:latin typeface="Source Sans Pro" panose="020B0503030403020204" pitchFamily="34" charset="0"/>
                <a:ea typeface="Source Sans Pro" panose="020B0503030403020204" pitchFamily="34" charset="0"/>
                <a:cs typeface="Georgia"/>
              </a:rPr>
              <a:t>Appropriate use — planned expenditures are allowable under appropriation</a:t>
            </a:r>
          </a:p>
          <a:p>
            <a:pPr marL="284163" lvl="1">
              <a:spcBef>
                <a:spcPts val="400"/>
              </a:spcBef>
              <a:buClr>
                <a:srgbClr val="003A57"/>
              </a:buClr>
              <a:tabLst>
                <a:tab pos="299085" algn="l"/>
                <a:tab pos="299720" algn="l"/>
              </a:tabLst>
            </a:pPr>
            <a:r>
              <a:rPr lang="en-US" sz="1200" spc="-10" dirty="0">
                <a:latin typeface="Source Sans Pro" panose="020B0503030403020204" pitchFamily="34" charset="0"/>
                <a:ea typeface="Source Sans Pro" panose="020B0503030403020204" pitchFamily="34" charset="0"/>
                <a:cs typeface="Georgia"/>
              </a:rPr>
              <a:t>Public purpose — must be for a public purpose</a:t>
            </a:r>
          </a:p>
          <a:p>
            <a:pPr marL="284163" lvl="1">
              <a:spcBef>
                <a:spcPts val="400"/>
              </a:spcBef>
              <a:buClr>
                <a:srgbClr val="003A57"/>
              </a:buClr>
              <a:tabLst>
                <a:tab pos="299085" algn="l"/>
                <a:tab pos="299720" algn="l"/>
              </a:tabLst>
            </a:pPr>
            <a:r>
              <a:rPr lang="en-US" sz="1200" spc="-10" dirty="0">
                <a:latin typeface="Source Sans Pro" panose="020B0503030403020204" pitchFamily="34" charset="0"/>
                <a:ea typeface="Source Sans Pro" panose="020B0503030403020204" pitchFamily="34" charset="0"/>
                <a:cs typeface="Georgia"/>
              </a:rPr>
              <a:t>Project readiness — has or will begin within 6 months, full project or well-defined phase will be funded</a:t>
            </a:r>
          </a:p>
          <a:p>
            <a:pPr marL="284163" lvl="1">
              <a:spcBef>
                <a:spcPts val="400"/>
              </a:spcBef>
              <a:buClr>
                <a:srgbClr val="003A57"/>
              </a:buClr>
              <a:tabLst>
                <a:tab pos="299085" algn="l"/>
                <a:tab pos="299720" algn="l"/>
              </a:tabLst>
            </a:pPr>
            <a:r>
              <a:rPr lang="en-US" sz="1200" spc="-10" dirty="0">
                <a:latin typeface="Source Sans Pro" panose="020B0503030403020204" pitchFamily="34" charset="0"/>
                <a:ea typeface="Source Sans Pro" panose="020B0503030403020204" pitchFamily="34" charset="0"/>
                <a:cs typeface="Georgia"/>
              </a:rPr>
              <a:t>Ability to expend funds in reasonable time —  3 years</a:t>
            </a:r>
          </a:p>
          <a:p>
            <a:pPr marL="284163" lvl="1">
              <a:spcBef>
                <a:spcPts val="600"/>
              </a:spcBef>
              <a:buClr>
                <a:srgbClr val="003A57"/>
              </a:buClr>
              <a:tabLst>
                <a:tab pos="299085" algn="l"/>
                <a:tab pos="299720" algn="l"/>
              </a:tabLst>
            </a:pPr>
            <a:r>
              <a:rPr lang="en-US" sz="1200" spc="-10" dirty="0">
                <a:latin typeface="Source Sans Pro" panose="020B0503030403020204" pitchFamily="34" charset="0"/>
                <a:ea typeface="Source Sans Pro" panose="020B0503030403020204" pitchFamily="34" charset="0"/>
                <a:cs typeface="Georgia"/>
              </a:rPr>
              <a:t>Capital use of funds — operational uses (aka “working capital) are not allowable</a:t>
            </a:r>
          </a:p>
          <a:p>
            <a:pPr marL="284163" lvl="1">
              <a:spcBef>
                <a:spcPts val="600"/>
              </a:spcBef>
              <a:buClr>
                <a:srgbClr val="003A57"/>
              </a:buClr>
              <a:tabLst>
                <a:tab pos="299085" algn="l"/>
                <a:tab pos="299720" algn="l"/>
              </a:tabLst>
            </a:pPr>
            <a:r>
              <a:rPr lang="en-US" sz="1200" spc="-10" dirty="0">
                <a:latin typeface="Source Sans Pro" panose="020B0503030403020204" pitchFamily="34" charset="0"/>
                <a:ea typeface="Source Sans Pro" panose="020B0503030403020204" pitchFamily="34" charset="0"/>
                <a:cs typeface="Georgia"/>
              </a:rPr>
              <a:t>Reimbursement of funds already spent — requires specific actions taken ahead of sale (strongly discouraged or not allowed)</a:t>
            </a:r>
          </a:p>
          <a:p>
            <a:pPr marL="284163" lvl="1">
              <a:spcBef>
                <a:spcPts val="600"/>
              </a:spcBef>
              <a:buClr>
                <a:srgbClr val="003A57"/>
              </a:buClr>
              <a:tabLst>
                <a:tab pos="299085" algn="l"/>
                <a:tab pos="299720" algn="l"/>
              </a:tabLst>
            </a:pPr>
            <a:r>
              <a:rPr lang="en-US" sz="1200" spc="-10" dirty="0">
                <a:latin typeface="Source Sans Pro" panose="020B0503030403020204" pitchFamily="34" charset="0"/>
                <a:ea typeface="Source Sans Pro" panose="020B0503030403020204" pitchFamily="34" charset="0"/>
                <a:cs typeface="Georgia"/>
              </a:rPr>
              <a:t>Constitutional anti-donation concerns (when a non-public entity owns or will be managing, operating, using the capital to be funded)</a:t>
            </a:r>
          </a:p>
          <a:p>
            <a:pPr lvl="1">
              <a:spcBef>
                <a:spcPts val="1800"/>
              </a:spcBef>
              <a:buClr>
                <a:srgbClr val="003A57"/>
              </a:buClr>
              <a:tabLst>
                <a:tab pos="299085" algn="l"/>
                <a:tab pos="299720" algn="l"/>
              </a:tabLst>
            </a:pPr>
            <a:r>
              <a:rPr lang="en-US" dirty="0">
                <a:solidFill>
                  <a:srgbClr val="DE8B26"/>
                </a:solidFill>
                <a:latin typeface="Source Sans Pro"/>
                <a:ea typeface="Source Sans Pro"/>
              </a:rPr>
              <a:t>Executive Order 2013–006</a:t>
            </a:r>
          </a:p>
          <a:p>
            <a:pPr marL="285750" lvl="1">
              <a:spcBef>
                <a:spcPts val="600"/>
              </a:spcBef>
              <a:buClr>
                <a:srgbClr val="003A57"/>
              </a:buClr>
              <a:tabLst>
                <a:tab pos="299085" algn="l"/>
                <a:tab pos="299720" algn="l"/>
              </a:tabLst>
            </a:pPr>
            <a:r>
              <a:rPr lang="en-US" sz="1200" spc="-10" dirty="0">
                <a:latin typeface="Source Sans Pro" panose="020B0503030403020204" pitchFamily="34" charset="0"/>
                <a:ea typeface="Source Sans Pro" panose="020B0503030403020204" pitchFamily="34" charset="0"/>
              </a:rPr>
              <a:t>Requires the entity to have submitted its most recent audit prior to receiving appropriated capital funds</a:t>
            </a:r>
          </a:p>
          <a:p>
            <a:pPr marL="688975" lvl="4">
              <a:spcBef>
                <a:spcPts val="600"/>
              </a:spcBef>
              <a:buClr>
                <a:srgbClr val="003A57"/>
              </a:buClr>
              <a:tabLst>
                <a:tab pos="688975" algn="ctr"/>
              </a:tabLst>
            </a:pPr>
            <a:endParaRPr lang="en-US" spc="-10" dirty="0">
              <a:latin typeface="Source Sans Pro" panose="020B0503030403020204" pitchFamily="34" charset="0"/>
              <a:ea typeface="Source Sans Pro" panose="020B0503030403020204" pitchFamily="34" charset="0"/>
              <a:cs typeface="Georgia"/>
            </a:endParaRPr>
          </a:p>
        </p:txBody>
      </p:sp>
    </p:spTree>
    <p:extLst>
      <p:ext uri="{BB962C8B-B14F-4D97-AF65-F5344CB8AC3E}">
        <p14:creationId xmlns:p14="http://schemas.microsoft.com/office/powerpoint/2010/main" val="31036951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2" name="Google Shape;92;p17"/>
          <p:cNvPicPr preferRelativeResize="0"/>
          <p:nvPr/>
        </p:nvPicPr>
        <p:blipFill>
          <a:blip r:embed="rId3">
            <a:alphaModFix/>
          </a:blip>
          <a:stretch>
            <a:fillRect/>
          </a:stretch>
        </p:blipFill>
        <p:spPr>
          <a:xfrm>
            <a:off x="6900150" y="4478523"/>
            <a:ext cx="1977774" cy="397000"/>
          </a:xfrm>
          <a:prstGeom prst="rect">
            <a:avLst/>
          </a:prstGeom>
          <a:noFill/>
          <a:ln>
            <a:noFill/>
          </a:ln>
        </p:spPr>
      </p:pic>
      <p:cxnSp>
        <p:nvCxnSpPr>
          <p:cNvPr id="94" name="Google Shape;94;p17"/>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sp>
        <p:nvSpPr>
          <p:cNvPr id="98" name="Google Shape;98;p17"/>
          <p:cNvSpPr txBox="1">
            <a:spLocks noGrp="1"/>
          </p:cNvSpPr>
          <p:nvPr>
            <p:ph type="title"/>
          </p:nvPr>
        </p:nvSpPr>
        <p:spPr>
          <a:xfrm>
            <a:off x="790042" y="376775"/>
            <a:ext cx="7399084" cy="396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SzPts val="891"/>
              <a:buNone/>
            </a:pPr>
            <a:r>
              <a:rPr lang="en" sz="1818" b="1" dirty="0">
                <a:solidFill>
                  <a:srgbClr val="004D4C"/>
                </a:solidFill>
                <a:latin typeface="PT Serif"/>
                <a:ea typeface="PT Serif"/>
                <a:cs typeface="PT Serif"/>
                <a:sym typeface="PT Serif"/>
              </a:rPr>
              <a:t>Project Status &amp; EO Compliance</a:t>
            </a:r>
            <a:endParaRPr sz="1818" b="1" dirty="0">
              <a:solidFill>
                <a:srgbClr val="004D4C"/>
              </a:solidFill>
              <a:latin typeface="PT Serif"/>
              <a:ea typeface="PT Serif"/>
              <a:cs typeface="PT Serif"/>
              <a:sym typeface="PT Serif"/>
            </a:endParaRPr>
          </a:p>
        </p:txBody>
      </p:sp>
      <p:pic>
        <p:nvPicPr>
          <p:cNvPr id="99" name="Google Shape;99;p17"/>
          <p:cNvPicPr preferRelativeResize="0"/>
          <p:nvPr/>
        </p:nvPicPr>
        <p:blipFill rotWithShape="1">
          <a:blip r:embed="rId4">
            <a:alphaModFix/>
          </a:blip>
          <a:srcRect l="53471" t="-1650" b="1649"/>
          <a:stretch/>
        </p:blipFill>
        <p:spPr>
          <a:xfrm rot="10800000">
            <a:off x="8189125" y="445025"/>
            <a:ext cx="957400" cy="260400"/>
          </a:xfrm>
          <a:prstGeom prst="rect">
            <a:avLst/>
          </a:prstGeom>
          <a:noFill/>
          <a:ln>
            <a:noFill/>
          </a:ln>
        </p:spPr>
      </p:pic>
      <p:sp>
        <p:nvSpPr>
          <p:cNvPr id="10" name="object 6">
            <a:extLst>
              <a:ext uri="{FF2B5EF4-FFF2-40B4-BE49-F238E27FC236}">
                <a16:creationId xmlns:a16="http://schemas.microsoft.com/office/drawing/2014/main" id="{CEC7BF8F-75C1-1A20-BBCD-102ED0622FDB}"/>
              </a:ext>
            </a:extLst>
          </p:cNvPr>
          <p:cNvSpPr txBox="1"/>
          <p:nvPr/>
        </p:nvSpPr>
        <p:spPr>
          <a:xfrm>
            <a:off x="266077" y="922149"/>
            <a:ext cx="8611848" cy="4539704"/>
          </a:xfrm>
          <a:prstGeom prst="rect">
            <a:avLst/>
          </a:prstGeom>
        </p:spPr>
        <p:txBody>
          <a:bodyPr vert="horz" wrap="square" lIns="0" tIns="0" rIns="0" bIns="0" rtlCol="0">
            <a:spAutoFit/>
          </a:bodyPr>
          <a:lstStyle/>
          <a:p>
            <a:pPr>
              <a:lnSpc>
                <a:spcPct val="100000"/>
              </a:lnSpc>
              <a:spcBef>
                <a:spcPts val="1200"/>
              </a:spcBef>
              <a:buClr>
                <a:srgbClr val="003A57"/>
              </a:buClr>
              <a:tabLst>
                <a:tab pos="299085" algn="l"/>
                <a:tab pos="299720" algn="l"/>
              </a:tabLst>
            </a:pPr>
            <a:r>
              <a:rPr lang="en-US" sz="1800" b="1" spc="-10" dirty="0">
                <a:solidFill>
                  <a:srgbClr val="1C546B"/>
                </a:solidFill>
                <a:latin typeface="Source Sans Pro" panose="020B0503030403020204" pitchFamily="34" charset="0"/>
                <a:ea typeface="Source Sans Pro" panose="020B0503030403020204" pitchFamily="34" charset="0"/>
              </a:rPr>
              <a:t>Questionnaire review results in a final project list and an authorized but unissued list.</a:t>
            </a:r>
          </a:p>
          <a:p>
            <a:pPr>
              <a:spcBef>
                <a:spcPts val="600"/>
              </a:spcBef>
              <a:buClr>
                <a:srgbClr val="003A57"/>
              </a:buClr>
              <a:tabLst>
                <a:tab pos="299085" algn="l"/>
                <a:tab pos="299720" algn="l"/>
              </a:tabLst>
            </a:pPr>
            <a:r>
              <a:rPr lang="en-US" dirty="0">
                <a:solidFill>
                  <a:srgbClr val="DE8B26"/>
                </a:solidFill>
                <a:latin typeface="Source Sans Pro"/>
                <a:ea typeface="Source Sans Pro"/>
              </a:rPr>
              <a:t>Final Project list</a:t>
            </a:r>
          </a:p>
          <a:p>
            <a:pPr marL="227013" indent="-227013">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Projects that are determined to comply with state and federal law are “READY” and will be included in the sale.</a:t>
            </a:r>
          </a:p>
          <a:p>
            <a:pPr marL="512763" indent="-111125">
              <a:lnSpc>
                <a:spcPct val="100000"/>
              </a:lnSpc>
              <a:spcBef>
                <a:spcPts val="600"/>
              </a:spcBef>
              <a:buClr>
                <a:srgbClr val="003A57"/>
              </a:buClr>
              <a:buFont typeface="Arial" panose="020B0604020202020204" pitchFamily="34" charset="0"/>
              <a:buChar char="•"/>
              <a:tabLst>
                <a:tab pos="298450" algn="l"/>
                <a:tab pos="512763" algn="l"/>
              </a:tabLst>
            </a:pPr>
            <a:r>
              <a:rPr lang="en-US" spc="-10" dirty="0">
                <a:latin typeface="Source Sans Pro" panose="020B0503030403020204" pitchFamily="34" charset="0"/>
                <a:ea typeface="Source Sans Pro" panose="020B0503030403020204" pitchFamily="34" charset="0"/>
                <a:cs typeface="Georgia"/>
              </a:rPr>
              <a:t>Some projects are “READY” immediately upon review.</a:t>
            </a:r>
          </a:p>
          <a:p>
            <a:pPr marL="512763" indent="-111125">
              <a:lnSpc>
                <a:spcPct val="100000"/>
              </a:lnSpc>
              <a:spcBef>
                <a:spcPts val="600"/>
              </a:spcBef>
              <a:buClr>
                <a:srgbClr val="003A57"/>
              </a:buClr>
              <a:buFont typeface="Arial" panose="020B0604020202020204" pitchFamily="34" charset="0"/>
              <a:buChar char="•"/>
              <a:tabLst>
                <a:tab pos="298450" algn="l"/>
                <a:tab pos="512763" algn="l"/>
              </a:tabLst>
            </a:pPr>
            <a:r>
              <a:rPr lang="en-US" spc="-10" dirty="0">
                <a:latin typeface="Source Sans Pro" panose="020B0503030403020204" pitchFamily="34" charset="0"/>
                <a:ea typeface="Source Sans Pro" panose="020B0503030403020204" pitchFamily="34" charset="0"/>
                <a:cs typeface="Georgia"/>
              </a:rPr>
              <a:t>Projects that require additional information be provided are “FOLLOW UP” and go through Q&amp;A to update and finalize the questionnaire information. The follow-up will result in the project being “READY” or “NOT READY”.</a:t>
            </a:r>
          </a:p>
          <a:p>
            <a:pPr marL="227013" indent="-227013">
              <a:lnSpc>
                <a:spcPct val="100000"/>
              </a:lnSpc>
              <a:spcBef>
                <a:spcPts val="12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Projects for which remaining issues may be cleared fairly quickly but after the bond sale (primarily third-party agreements) are ‘READY WITH CONDITIONS” and included in the sale but also in the conditions memo.</a:t>
            </a:r>
          </a:p>
          <a:p>
            <a:pPr>
              <a:spcBef>
                <a:spcPts val="1200"/>
              </a:spcBef>
              <a:buClr>
                <a:srgbClr val="003A57"/>
              </a:buClr>
              <a:tabLst>
                <a:tab pos="299085" algn="l"/>
                <a:tab pos="299720" algn="l"/>
              </a:tabLst>
            </a:pPr>
            <a:r>
              <a:rPr lang="en-US" dirty="0">
                <a:solidFill>
                  <a:srgbClr val="DE8B26"/>
                </a:solidFill>
                <a:latin typeface="Source Sans Pro"/>
                <a:ea typeface="Source Sans Pro"/>
              </a:rPr>
              <a:t>Authorized but Unissued List</a:t>
            </a:r>
          </a:p>
          <a:p>
            <a:pPr marL="298450" indent="-298450">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Projects for which the entity (1) rejects funding at that time, (2) the questionnaire is missing, or (3) state/tax law issues cannot be resolved are “NOT READY” and are added to the authorized but unissued list to be considered for a future sale.</a:t>
            </a:r>
          </a:p>
          <a:p>
            <a:pPr>
              <a:spcBef>
                <a:spcPts val="600"/>
              </a:spcBef>
              <a:buClr>
                <a:srgbClr val="003A57"/>
              </a:buClr>
              <a:tabLst>
                <a:tab pos="299085" algn="l"/>
                <a:tab pos="299720" algn="l"/>
              </a:tabLst>
            </a:pPr>
            <a:r>
              <a:rPr lang="en-US" sz="1800" b="1" dirty="0">
                <a:solidFill>
                  <a:srgbClr val="DE8B26"/>
                </a:solidFill>
                <a:latin typeface="Source Sans Pro"/>
                <a:ea typeface="Source Sans Pro"/>
                <a:cs typeface="Source Sans Pro"/>
                <a:sym typeface="Source Sans Pro"/>
              </a:rPr>
              <a:t>!!! </a:t>
            </a:r>
            <a:r>
              <a:rPr lang="en-US" sz="1200" dirty="0">
                <a:solidFill>
                  <a:srgbClr val="DE8B26"/>
                </a:solidFill>
                <a:latin typeface="Source Sans Pro"/>
                <a:ea typeface="Source Sans Pro"/>
                <a:cs typeface="Source Sans Pro"/>
                <a:sym typeface="Source Sans Pro"/>
              </a:rPr>
              <a:t>Projects have two years to be considered for a bond sale, unless statute specifies otherwise. </a:t>
            </a:r>
          </a:p>
          <a:p>
            <a:pPr marL="285750">
              <a:buClr>
                <a:srgbClr val="003A57"/>
              </a:buClr>
              <a:tabLst>
                <a:tab pos="299085" algn="l"/>
                <a:tab pos="299720" algn="l"/>
              </a:tabLst>
            </a:pPr>
            <a:r>
              <a:rPr lang="en-US" sz="1200" spc="-10" dirty="0">
                <a:solidFill>
                  <a:srgbClr val="DE8B26"/>
                </a:solidFill>
                <a:latin typeface="Source Sans Pro"/>
                <a:ea typeface="Source Sans Pro"/>
                <a:cs typeface="Georgia"/>
                <a:sym typeface="Source Sans Pro"/>
              </a:rPr>
              <a:t>Should a project require more time, it can be reauthorized for a time extension.</a:t>
            </a:r>
            <a:endParaRPr lang="en-US" sz="1200" spc="-10" dirty="0">
              <a:latin typeface="Source Sans Pro" panose="020B0503030403020204" pitchFamily="34" charset="0"/>
              <a:ea typeface="Source Sans Pro" panose="020B0503030403020204" pitchFamily="34" charset="0"/>
              <a:cs typeface="Georgia"/>
            </a:endParaRPr>
          </a:p>
          <a:p>
            <a:pPr>
              <a:lnSpc>
                <a:spcPct val="100000"/>
              </a:lnSpc>
              <a:spcBef>
                <a:spcPts val="1200"/>
              </a:spcBef>
              <a:buClr>
                <a:srgbClr val="003A57"/>
              </a:buClr>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 </a:t>
            </a:r>
          </a:p>
          <a:p>
            <a:pPr marL="688975" lvl="4">
              <a:spcBef>
                <a:spcPts val="600"/>
              </a:spcBef>
              <a:buClr>
                <a:srgbClr val="003A57"/>
              </a:buClr>
              <a:tabLst>
                <a:tab pos="688975" algn="ctr"/>
              </a:tabLst>
            </a:pPr>
            <a:endParaRPr lang="en-US" spc="-10" dirty="0">
              <a:latin typeface="Source Sans Pro" panose="020B0503030403020204" pitchFamily="34" charset="0"/>
              <a:ea typeface="Source Sans Pro" panose="020B0503030403020204" pitchFamily="34" charset="0"/>
              <a:cs typeface="Georgia"/>
            </a:endParaRPr>
          </a:p>
        </p:txBody>
      </p:sp>
    </p:spTree>
    <p:extLst>
      <p:ext uri="{BB962C8B-B14F-4D97-AF65-F5344CB8AC3E}">
        <p14:creationId xmlns:p14="http://schemas.microsoft.com/office/powerpoint/2010/main" val="16741438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2" name="Google Shape;92;p17"/>
          <p:cNvPicPr preferRelativeResize="0"/>
          <p:nvPr/>
        </p:nvPicPr>
        <p:blipFill>
          <a:blip r:embed="rId3">
            <a:alphaModFix/>
          </a:blip>
          <a:stretch>
            <a:fillRect/>
          </a:stretch>
        </p:blipFill>
        <p:spPr>
          <a:xfrm>
            <a:off x="6900150" y="4478523"/>
            <a:ext cx="1977774" cy="397000"/>
          </a:xfrm>
          <a:prstGeom prst="rect">
            <a:avLst/>
          </a:prstGeom>
          <a:noFill/>
          <a:ln>
            <a:noFill/>
          </a:ln>
        </p:spPr>
      </p:pic>
      <p:cxnSp>
        <p:nvCxnSpPr>
          <p:cNvPr id="94" name="Google Shape;94;p17"/>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sp>
        <p:nvSpPr>
          <p:cNvPr id="98" name="Google Shape;98;p17"/>
          <p:cNvSpPr txBox="1">
            <a:spLocks noGrp="1"/>
          </p:cNvSpPr>
          <p:nvPr>
            <p:ph type="title"/>
          </p:nvPr>
        </p:nvSpPr>
        <p:spPr>
          <a:xfrm>
            <a:off x="790042" y="376775"/>
            <a:ext cx="7399084" cy="396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SzPts val="891"/>
              <a:buNone/>
            </a:pPr>
            <a:r>
              <a:rPr lang="en" sz="1818" b="1" dirty="0">
                <a:solidFill>
                  <a:srgbClr val="004D4C"/>
                </a:solidFill>
                <a:latin typeface="PT Serif"/>
                <a:ea typeface="PT Serif"/>
                <a:cs typeface="PT Serif"/>
                <a:sym typeface="PT Serif"/>
              </a:rPr>
              <a:t>The Bond Sale Process</a:t>
            </a:r>
            <a:endParaRPr sz="1818" b="1" dirty="0">
              <a:solidFill>
                <a:srgbClr val="004D4C"/>
              </a:solidFill>
              <a:latin typeface="PT Serif"/>
              <a:ea typeface="PT Serif"/>
              <a:cs typeface="PT Serif"/>
              <a:sym typeface="PT Serif"/>
            </a:endParaRPr>
          </a:p>
        </p:txBody>
      </p:sp>
      <p:pic>
        <p:nvPicPr>
          <p:cNvPr id="99" name="Google Shape;99;p17"/>
          <p:cNvPicPr preferRelativeResize="0"/>
          <p:nvPr/>
        </p:nvPicPr>
        <p:blipFill rotWithShape="1">
          <a:blip r:embed="rId4">
            <a:alphaModFix/>
          </a:blip>
          <a:srcRect l="53471" t="-1650" b="1649"/>
          <a:stretch/>
        </p:blipFill>
        <p:spPr>
          <a:xfrm rot="10800000">
            <a:off x="8189125" y="445025"/>
            <a:ext cx="957400" cy="260400"/>
          </a:xfrm>
          <a:prstGeom prst="rect">
            <a:avLst/>
          </a:prstGeom>
          <a:noFill/>
          <a:ln>
            <a:noFill/>
          </a:ln>
        </p:spPr>
      </p:pic>
      <p:sp>
        <p:nvSpPr>
          <p:cNvPr id="10" name="object 6">
            <a:extLst>
              <a:ext uri="{FF2B5EF4-FFF2-40B4-BE49-F238E27FC236}">
                <a16:creationId xmlns:a16="http://schemas.microsoft.com/office/drawing/2014/main" id="{CEC7BF8F-75C1-1A20-BBCD-102ED0622FDB}"/>
              </a:ext>
            </a:extLst>
          </p:cNvPr>
          <p:cNvSpPr txBox="1"/>
          <p:nvPr/>
        </p:nvSpPr>
        <p:spPr>
          <a:xfrm>
            <a:off x="266077" y="922149"/>
            <a:ext cx="8611848" cy="3139321"/>
          </a:xfrm>
          <a:prstGeom prst="rect">
            <a:avLst/>
          </a:prstGeom>
        </p:spPr>
        <p:txBody>
          <a:bodyPr vert="horz" wrap="square" lIns="0" tIns="0" rIns="0" bIns="0" rtlCol="0">
            <a:spAutoFit/>
          </a:bodyPr>
          <a:lstStyle/>
          <a:p>
            <a:pPr>
              <a:lnSpc>
                <a:spcPct val="100000"/>
              </a:lnSpc>
              <a:spcBef>
                <a:spcPts val="1200"/>
              </a:spcBef>
              <a:buClr>
                <a:srgbClr val="003A57"/>
              </a:buClr>
              <a:tabLst>
                <a:tab pos="299085" algn="l"/>
                <a:tab pos="299720" algn="l"/>
              </a:tabLst>
            </a:pPr>
            <a:r>
              <a:rPr lang="en-US" sz="1800" b="1" spc="-10" dirty="0">
                <a:solidFill>
                  <a:srgbClr val="1C546B"/>
                </a:solidFill>
                <a:latin typeface="Source Sans Pro" panose="020B0503030403020204" pitchFamily="34" charset="0"/>
                <a:ea typeface="Source Sans Pro" panose="020B0503030403020204" pitchFamily="34" charset="0"/>
              </a:rPr>
              <a:t>The bond sale process is very involved and typically takes 3 months in total.</a:t>
            </a:r>
          </a:p>
          <a:p>
            <a:pPr>
              <a:lnSpc>
                <a:spcPct val="100000"/>
              </a:lnSpc>
              <a:spcBef>
                <a:spcPts val="1200"/>
              </a:spcBef>
              <a:buClr>
                <a:srgbClr val="003A57"/>
              </a:buClr>
              <a:tabLst>
                <a:tab pos="299085" algn="l"/>
                <a:tab pos="299720" algn="l"/>
              </a:tabLst>
            </a:pPr>
            <a:endParaRPr lang="en-US" sz="1800" b="1" spc="-10" dirty="0">
              <a:solidFill>
                <a:srgbClr val="1C546B"/>
              </a:solidFill>
              <a:latin typeface="Source Sans Pro" panose="020B0503030403020204" pitchFamily="34" charset="0"/>
              <a:ea typeface="Source Sans Pro" panose="020B0503030403020204" pitchFamily="34" charset="0"/>
            </a:endParaRPr>
          </a:p>
          <a:p>
            <a:pPr>
              <a:lnSpc>
                <a:spcPct val="100000"/>
              </a:lnSpc>
              <a:spcBef>
                <a:spcPts val="1200"/>
              </a:spcBef>
              <a:buClr>
                <a:srgbClr val="003A57"/>
              </a:buClr>
              <a:tabLst>
                <a:tab pos="299085" algn="l"/>
                <a:tab pos="299720" algn="l"/>
              </a:tabLst>
            </a:pPr>
            <a:endParaRPr lang="en-US" sz="1800" b="1" spc="-10" dirty="0">
              <a:solidFill>
                <a:srgbClr val="1C546B"/>
              </a:solidFill>
              <a:latin typeface="Source Sans Pro" panose="020B0503030403020204" pitchFamily="34" charset="0"/>
              <a:ea typeface="Source Sans Pro" panose="020B0503030403020204" pitchFamily="34" charset="0"/>
            </a:endParaRPr>
          </a:p>
          <a:p>
            <a:pPr>
              <a:lnSpc>
                <a:spcPct val="100000"/>
              </a:lnSpc>
              <a:spcBef>
                <a:spcPts val="1200"/>
              </a:spcBef>
              <a:buClr>
                <a:srgbClr val="003A57"/>
              </a:buClr>
              <a:tabLst>
                <a:tab pos="299085" algn="l"/>
                <a:tab pos="299720" algn="l"/>
              </a:tabLst>
            </a:pPr>
            <a:endParaRPr lang="en-US" sz="1800" b="1" spc="-10" dirty="0">
              <a:solidFill>
                <a:srgbClr val="1C546B"/>
              </a:solidFill>
              <a:latin typeface="Source Sans Pro" panose="020B0503030403020204" pitchFamily="34" charset="0"/>
              <a:ea typeface="Source Sans Pro" panose="020B0503030403020204" pitchFamily="34" charset="0"/>
            </a:endParaRPr>
          </a:p>
          <a:p>
            <a:pPr>
              <a:lnSpc>
                <a:spcPct val="100000"/>
              </a:lnSpc>
              <a:spcBef>
                <a:spcPts val="1200"/>
              </a:spcBef>
              <a:buClr>
                <a:srgbClr val="003A57"/>
              </a:buClr>
              <a:tabLst>
                <a:tab pos="299085" algn="l"/>
                <a:tab pos="299720" algn="l"/>
              </a:tabLst>
            </a:pPr>
            <a:endParaRPr lang="en-US" sz="1800" b="1" spc="-10" dirty="0">
              <a:solidFill>
                <a:srgbClr val="1C546B"/>
              </a:solidFill>
              <a:latin typeface="Source Sans Pro" panose="020B0503030403020204" pitchFamily="34" charset="0"/>
              <a:ea typeface="Source Sans Pro" panose="020B0503030403020204" pitchFamily="34" charset="0"/>
            </a:endParaRPr>
          </a:p>
          <a:p>
            <a:pPr>
              <a:lnSpc>
                <a:spcPct val="100000"/>
              </a:lnSpc>
              <a:spcBef>
                <a:spcPts val="1200"/>
              </a:spcBef>
              <a:buClr>
                <a:srgbClr val="003A57"/>
              </a:buClr>
              <a:tabLst>
                <a:tab pos="299085" algn="l"/>
                <a:tab pos="299720" algn="l"/>
              </a:tabLst>
            </a:pPr>
            <a:endParaRPr lang="en-US" sz="1800" b="1" spc="-10" dirty="0">
              <a:solidFill>
                <a:srgbClr val="1C546B"/>
              </a:solidFill>
              <a:latin typeface="Source Sans Pro" panose="020B0503030403020204" pitchFamily="34" charset="0"/>
              <a:ea typeface="Source Sans Pro" panose="020B0503030403020204" pitchFamily="34" charset="0"/>
            </a:endParaRPr>
          </a:p>
          <a:p>
            <a:pPr>
              <a:lnSpc>
                <a:spcPct val="100000"/>
              </a:lnSpc>
              <a:spcBef>
                <a:spcPts val="1200"/>
              </a:spcBef>
              <a:buClr>
                <a:srgbClr val="003A57"/>
              </a:buClr>
              <a:tabLst>
                <a:tab pos="299085" algn="l"/>
                <a:tab pos="299720" algn="l"/>
              </a:tabLst>
            </a:pPr>
            <a:r>
              <a:rPr lang="en-US" sz="1800" b="1" spc="-10" dirty="0">
                <a:solidFill>
                  <a:srgbClr val="1C546B"/>
                </a:solidFill>
                <a:latin typeface="Source Sans Pro" panose="020B0503030403020204" pitchFamily="34" charset="0"/>
                <a:ea typeface="Source Sans Pro" panose="020B0503030403020204" pitchFamily="34" charset="0"/>
              </a:rPr>
              <a:t>Participants are broad and include several state departments, legal counsel, and the State’s financial advisor, in addition to the State Board of Finance.</a:t>
            </a:r>
          </a:p>
        </p:txBody>
      </p:sp>
      <p:pic>
        <p:nvPicPr>
          <p:cNvPr id="2" name="Picture 1">
            <a:extLst>
              <a:ext uri="{FF2B5EF4-FFF2-40B4-BE49-F238E27FC236}">
                <a16:creationId xmlns:a16="http://schemas.microsoft.com/office/drawing/2014/main" id="{351E3228-88E1-6DB0-DE3B-ECA377DAFD64}"/>
              </a:ext>
            </a:extLst>
          </p:cNvPr>
          <p:cNvPicPr>
            <a:picLocks noChangeAspect="1"/>
          </p:cNvPicPr>
          <p:nvPr/>
        </p:nvPicPr>
        <p:blipFill>
          <a:blip r:embed="rId5"/>
          <a:stretch>
            <a:fillRect/>
          </a:stretch>
        </p:blipFill>
        <p:spPr>
          <a:xfrm>
            <a:off x="-87565" y="986863"/>
            <a:ext cx="9041152" cy="2743438"/>
          </a:xfrm>
          <a:prstGeom prst="rect">
            <a:avLst/>
          </a:prstGeom>
        </p:spPr>
      </p:pic>
    </p:spTree>
    <p:extLst>
      <p:ext uri="{BB962C8B-B14F-4D97-AF65-F5344CB8AC3E}">
        <p14:creationId xmlns:p14="http://schemas.microsoft.com/office/powerpoint/2010/main" val="3390298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2" name="Google Shape;92;p17"/>
          <p:cNvPicPr preferRelativeResize="0"/>
          <p:nvPr/>
        </p:nvPicPr>
        <p:blipFill>
          <a:blip r:embed="rId3">
            <a:alphaModFix/>
          </a:blip>
          <a:stretch>
            <a:fillRect/>
          </a:stretch>
        </p:blipFill>
        <p:spPr>
          <a:xfrm>
            <a:off x="6900150" y="4478523"/>
            <a:ext cx="1977774" cy="397000"/>
          </a:xfrm>
          <a:prstGeom prst="rect">
            <a:avLst/>
          </a:prstGeom>
          <a:noFill/>
          <a:ln>
            <a:noFill/>
          </a:ln>
        </p:spPr>
      </p:pic>
      <p:cxnSp>
        <p:nvCxnSpPr>
          <p:cNvPr id="94" name="Google Shape;94;p17"/>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sp>
        <p:nvSpPr>
          <p:cNvPr id="98" name="Google Shape;98;p17"/>
          <p:cNvSpPr txBox="1">
            <a:spLocks noGrp="1"/>
          </p:cNvSpPr>
          <p:nvPr>
            <p:ph type="title"/>
          </p:nvPr>
        </p:nvSpPr>
        <p:spPr>
          <a:xfrm>
            <a:off x="2618842" y="376775"/>
            <a:ext cx="5570283" cy="396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SzPts val="891"/>
              <a:buNone/>
            </a:pPr>
            <a:r>
              <a:rPr lang="en" sz="1818" b="1" dirty="0">
                <a:solidFill>
                  <a:srgbClr val="004D4C"/>
                </a:solidFill>
                <a:latin typeface="PT Serif"/>
                <a:ea typeface="PT Serif"/>
                <a:cs typeface="PT Serif"/>
                <a:sym typeface="PT Serif"/>
              </a:rPr>
              <a:t>Bill/Voter Approval through Bond Sale</a:t>
            </a:r>
            <a:endParaRPr sz="1818" b="1" dirty="0">
              <a:solidFill>
                <a:srgbClr val="004D4C"/>
              </a:solidFill>
              <a:latin typeface="PT Serif"/>
              <a:ea typeface="PT Serif"/>
              <a:cs typeface="PT Serif"/>
              <a:sym typeface="PT Serif"/>
            </a:endParaRPr>
          </a:p>
        </p:txBody>
      </p:sp>
      <p:pic>
        <p:nvPicPr>
          <p:cNvPr id="99" name="Google Shape;99;p17"/>
          <p:cNvPicPr preferRelativeResize="0"/>
          <p:nvPr/>
        </p:nvPicPr>
        <p:blipFill rotWithShape="1">
          <a:blip r:embed="rId4">
            <a:alphaModFix/>
          </a:blip>
          <a:srcRect l="53471" t="-1650" b="1649"/>
          <a:stretch/>
        </p:blipFill>
        <p:spPr>
          <a:xfrm rot="10800000">
            <a:off x="8189125" y="445025"/>
            <a:ext cx="957400" cy="260400"/>
          </a:xfrm>
          <a:prstGeom prst="rect">
            <a:avLst/>
          </a:prstGeom>
          <a:noFill/>
          <a:ln>
            <a:noFill/>
          </a:ln>
        </p:spPr>
      </p:pic>
      <p:pic>
        <p:nvPicPr>
          <p:cNvPr id="2" name="Picture 1">
            <a:extLst>
              <a:ext uri="{FF2B5EF4-FFF2-40B4-BE49-F238E27FC236}">
                <a16:creationId xmlns:a16="http://schemas.microsoft.com/office/drawing/2014/main" id="{76C02104-92A7-EC07-3C96-AAE6B26D7F09}"/>
              </a:ext>
            </a:extLst>
          </p:cNvPr>
          <p:cNvPicPr>
            <a:picLocks noChangeAspect="1"/>
          </p:cNvPicPr>
          <p:nvPr/>
        </p:nvPicPr>
        <p:blipFill>
          <a:blip r:embed="rId5"/>
          <a:stretch>
            <a:fillRect/>
          </a:stretch>
        </p:blipFill>
        <p:spPr>
          <a:xfrm>
            <a:off x="642823" y="1052770"/>
            <a:ext cx="5838445" cy="3498034"/>
          </a:xfrm>
          <a:prstGeom prst="rect">
            <a:avLst/>
          </a:prstGeom>
        </p:spPr>
      </p:pic>
    </p:spTree>
    <p:extLst>
      <p:ext uri="{BB962C8B-B14F-4D97-AF65-F5344CB8AC3E}">
        <p14:creationId xmlns:p14="http://schemas.microsoft.com/office/powerpoint/2010/main" val="1951359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8"/>
          <p:cNvSpPr/>
          <p:nvPr/>
        </p:nvSpPr>
        <p:spPr>
          <a:xfrm>
            <a:off x="-18900" y="1017725"/>
            <a:ext cx="9162900" cy="4173600"/>
          </a:xfrm>
          <a:prstGeom prst="rect">
            <a:avLst/>
          </a:prstGeom>
          <a:solidFill>
            <a:srgbClr val="004D4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05" name="Google Shape;105;p18"/>
          <p:cNvPicPr preferRelativeResize="0"/>
          <p:nvPr/>
        </p:nvPicPr>
        <p:blipFill rotWithShape="1">
          <a:blip r:embed="rId3">
            <a:alphaModFix/>
          </a:blip>
          <a:srcRect/>
          <a:stretch/>
        </p:blipFill>
        <p:spPr>
          <a:xfrm>
            <a:off x="0" y="445025"/>
            <a:ext cx="3304074" cy="534700"/>
          </a:xfrm>
          <a:prstGeom prst="rect">
            <a:avLst/>
          </a:prstGeom>
          <a:noFill/>
          <a:ln>
            <a:noFill/>
          </a:ln>
        </p:spPr>
      </p:pic>
      <p:sp>
        <p:nvSpPr>
          <p:cNvPr id="106" name="Google Shape;106;p18"/>
          <p:cNvSpPr txBox="1">
            <a:spLocks noGrp="1"/>
          </p:cNvSpPr>
          <p:nvPr>
            <p:ph type="title"/>
          </p:nvPr>
        </p:nvSpPr>
        <p:spPr>
          <a:xfrm>
            <a:off x="357325" y="445025"/>
            <a:ext cx="28170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n" sz="2020" b="1" dirty="0">
                <a:solidFill>
                  <a:schemeClr val="lt1"/>
                </a:solidFill>
                <a:latin typeface="PT Serif"/>
                <a:ea typeface="PT Serif"/>
                <a:cs typeface="PT Serif"/>
                <a:sym typeface="PT Serif"/>
              </a:rPr>
              <a:t>Agenda</a:t>
            </a:r>
            <a:endParaRPr sz="2020" b="1" dirty="0">
              <a:solidFill>
                <a:schemeClr val="lt1"/>
              </a:solidFill>
              <a:latin typeface="PT Serif"/>
              <a:ea typeface="PT Serif"/>
              <a:cs typeface="PT Serif"/>
              <a:sym typeface="PT Serif"/>
            </a:endParaRPr>
          </a:p>
        </p:txBody>
      </p:sp>
      <p:sp>
        <p:nvSpPr>
          <p:cNvPr id="107" name="Google Shape;107;p18"/>
          <p:cNvSpPr txBox="1">
            <a:spLocks noGrp="1"/>
          </p:cNvSpPr>
          <p:nvPr>
            <p:ph type="body" idx="1"/>
          </p:nvPr>
        </p:nvSpPr>
        <p:spPr>
          <a:xfrm>
            <a:off x="87783" y="1281850"/>
            <a:ext cx="9056217" cy="3510050"/>
          </a:xfrm>
          <a:prstGeom prst="rect">
            <a:avLst/>
          </a:prstGeom>
        </p:spPr>
        <p:txBody>
          <a:bodyPr spcFirstLastPara="1" wrap="square" lIns="91425" tIns="91425" rIns="91425" bIns="91425" numCol="2" spcCol="274320" anchor="t" anchorCtr="0">
            <a:noAutofit/>
          </a:bodyPr>
          <a:lstStyle/>
          <a:p>
            <a:pPr marL="0" lvl="0" indent="0" algn="l" rtl="0">
              <a:spcAft>
                <a:spcPts val="600"/>
              </a:spcAft>
              <a:buSzPts val="852"/>
              <a:buNone/>
            </a:pPr>
            <a:r>
              <a:rPr lang="en" sz="2000" b="1" dirty="0">
                <a:solidFill>
                  <a:schemeClr val="lt1"/>
                </a:solidFill>
                <a:latin typeface="Source Sans Pro"/>
                <a:ea typeface="Source Sans Pro"/>
                <a:cs typeface="Source Sans Pro"/>
                <a:sym typeface="Source Sans Pro"/>
              </a:rPr>
              <a:t>Municipal Bonds &amp; Program Overview</a:t>
            </a:r>
          </a:p>
          <a:p>
            <a:pPr marL="285750" lvl="0" indent="-285750" algn="l" rtl="0">
              <a:spcBef>
                <a:spcPts val="0"/>
              </a:spcBef>
              <a:spcAft>
                <a:spcPts val="600"/>
              </a:spcAft>
              <a:buSzPct val="100000"/>
              <a:buBlip>
                <a:blip r:embed="rId4"/>
              </a:buBlip>
            </a:pPr>
            <a:r>
              <a:rPr lang="en" sz="1400" b="1" dirty="0">
                <a:solidFill>
                  <a:srgbClr val="DE8B26"/>
                </a:solidFill>
                <a:latin typeface="Source Sans Pro"/>
                <a:ea typeface="Source Sans Pro"/>
                <a:cs typeface="Source Sans Pro"/>
                <a:sym typeface="Source Sans Pro"/>
              </a:rPr>
              <a:t>Municipal bonds and how they work</a:t>
            </a:r>
          </a:p>
          <a:p>
            <a:pPr marL="285750" lvl="0" indent="-285750" algn="l" rtl="0">
              <a:spcBef>
                <a:spcPts val="0"/>
              </a:spcBef>
              <a:spcAft>
                <a:spcPts val="600"/>
              </a:spcAft>
              <a:buSzPct val="100000"/>
              <a:buBlip>
                <a:blip r:embed="rId4"/>
              </a:buBlip>
            </a:pPr>
            <a:r>
              <a:rPr lang="en" sz="1400" b="1" dirty="0">
                <a:solidFill>
                  <a:srgbClr val="DE8B26"/>
                </a:solidFill>
                <a:latin typeface="Source Sans Pro"/>
                <a:ea typeface="Source Sans Pro"/>
                <a:cs typeface="Source Sans Pro"/>
                <a:sym typeface="Source Sans Pro"/>
              </a:rPr>
              <a:t>New Mexico’s General Obligation and Severance Tax bonding programs</a:t>
            </a:r>
          </a:p>
          <a:p>
            <a:pPr marL="0" indent="0">
              <a:spcBef>
                <a:spcPts val="2400"/>
              </a:spcBef>
              <a:spcAft>
                <a:spcPts val="600"/>
              </a:spcAft>
              <a:buSzPct val="100000"/>
              <a:buNone/>
            </a:pPr>
            <a:r>
              <a:rPr lang="en" sz="2000" b="1" dirty="0">
                <a:solidFill>
                  <a:schemeClr val="lt1"/>
                </a:solidFill>
                <a:latin typeface="Source Sans Pro"/>
                <a:ea typeface="Source Sans Pro"/>
                <a:sym typeface="Source Sans Pro"/>
              </a:rPr>
              <a:t>Bonds as a Source of Capital Funding</a:t>
            </a:r>
            <a:endParaRPr lang="en" sz="1400" b="1" dirty="0">
              <a:solidFill>
                <a:schemeClr val="lt1"/>
              </a:solidFill>
              <a:latin typeface="Source Sans Pro"/>
              <a:ea typeface="Source Sans Pro"/>
              <a:cs typeface="Source Sans Pro"/>
              <a:sym typeface="Source Sans Pro"/>
            </a:endParaRPr>
          </a:p>
          <a:p>
            <a:pPr marL="285750" lvl="0" indent="-285750" algn="l" rtl="0">
              <a:spcBef>
                <a:spcPts val="0"/>
              </a:spcBef>
              <a:spcAft>
                <a:spcPts val="600"/>
              </a:spcAft>
              <a:buSzPct val="100000"/>
              <a:buBlip>
                <a:blip r:embed="rId4"/>
              </a:buBlip>
            </a:pPr>
            <a:r>
              <a:rPr lang="en" sz="1400" b="1" dirty="0">
                <a:solidFill>
                  <a:srgbClr val="DE8B26"/>
                </a:solidFill>
                <a:latin typeface="Source Sans Pro"/>
                <a:ea typeface="Source Sans Pro"/>
                <a:cs typeface="Source Sans Pro"/>
                <a:sym typeface="Source Sans Pro"/>
              </a:rPr>
              <a:t>Factors and timing of bonding capacity</a:t>
            </a:r>
          </a:p>
          <a:p>
            <a:pPr marL="285750" lvl="0" indent="-285750" algn="l" rtl="0">
              <a:spcBef>
                <a:spcPts val="0"/>
              </a:spcBef>
              <a:spcAft>
                <a:spcPts val="600"/>
              </a:spcAft>
              <a:buSzPct val="100000"/>
              <a:buBlip>
                <a:blip r:embed="rId4"/>
              </a:buBlip>
            </a:pPr>
            <a:r>
              <a:rPr lang="en" sz="1400" b="1" dirty="0">
                <a:solidFill>
                  <a:srgbClr val="DE8B26"/>
                </a:solidFill>
                <a:latin typeface="Source Sans Pro"/>
                <a:ea typeface="Source Sans Pro"/>
                <a:cs typeface="Source Sans Pro"/>
                <a:sym typeface="Source Sans Pro"/>
              </a:rPr>
              <a:t>Bonding capacity and capital appropriations</a:t>
            </a:r>
          </a:p>
          <a:p>
            <a:pPr marL="285750" lvl="0" indent="-285750" algn="l" rtl="0">
              <a:spcBef>
                <a:spcPts val="0"/>
              </a:spcBef>
              <a:spcAft>
                <a:spcPts val="600"/>
              </a:spcAft>
              <a:buSzPct val="100000"/>
              <a:buBlip>
                <a:blip r:embed="rId4"/>
              </a:buBlip>
            </a:pPr>
            <a:endParaRPr lang="en" sz="1400" b="1" dirty="0">
              <a:solidFill>
                <a:schemeClr val="lt1"/>
              </a:solidFill>
              <a:latin typeface="Source Sans Pro"/>
              <a:ea typeface="Source Sans Pro"/>
              <a:cs typeface="Source Sans Pro"/>
              <a:sym typeface="Source Sans Pro"/>
            </a:endParaRPr>
          </a:p>
          <a:p>
            <a:pPr marL="0" lvl="0" indent="0" algn="l" rtl="0">
              <a:spcBef>
                <a:spcPts val="0"/>
              </a:spcBef>
              <a:spcAft>
                <a:spcPts val="600"/>
              </a:spcAft>
              <a:buSzPct val="100000"/>
              <a:buNone/>
            </a:pPr>
            <a:endParaRPr lang="en" sz="1400" b="1" dirty="0">
              <a:solidFill>
                <a:schemeClr val="lt1"/>
              </a:solidFill>
              <a:latin typeface="Source Sans Pro"/>
              <a:ea typeface="Source Sans Pro"/>
              <a:cs typeface="Source Sans Pro"/>
              <a:sym typeface="Source Sans Pro"/>
            </a:endParaRPr>
          </a:p>
          <a:p>
            <a:pPr marL="0" lvl="0" indent="0" algn="l" rtl="0">
              <a:spcBef>
                <a:spcPts val="0"/>
              </a:spcBef>
              <a:spcAft>
                <a:spcPts val="600"/>
              </a:spcAft>
              <a:buSzPct val="100000"/>
              <a:buNone/>
            </a:pPr>
            <a:endParaRPr lang="en" sz="1400" b="1" dirty="0">
              <a:solidFill>
                <a:schemeClr val="lt1"/>
              </a:solidFill>
              <a:latin typeface="Source Sans Pro"/>
              <a:ea typeface="Source Sans Pro"/>
              <a:cs typeface="Source Sans Pro"/>
              <a:sym typeface="Source Sans Pro"/>
            </a:endParaRPr>
          </a:p>
          <a:p>
            <a:pPr marL="285750" lvl="0" indent="-285750" algn="l" rtl="0">
              <a:spcBef>
                <a:spcPts val="0"/>
              </a:spcBef>
              <a:spcAft>
                <a:spcPts val="600"/>
              </a:spcAft>
              <a:buSzPct val="100000"/>
              <a:buBlip>
                <a:blip r:embed="rId4"/>
              </a:buBlip>
            </a:pPr>
            <a:endParaRPr lang="en" sz="1400" b="1" dirty="0">
              <a:solidFill>
                <a:schemeClr val="lt1"/>
              </a:solidFill>
              <a:latin typeface="Source Sans Pro"/>
              <a:ea typeface="Source Sans Pro"/>
              <a:cs typeface="Source Sans Pro"/>
              <a:sym typeface="Source Sans Pro"/>
            </a:endParaRPr>
          </a:p>
          <a:p>
            <a:pPr marL="285750" lvl="0" indent="-285750" algn="l" rtl="0">
              <a:spcBef>
                <a:spcPts val="0"/>
              </a:spcBef>
              <a:spcAft>
                <a:spcPts val="600"/>
              </a:spcAft>
              <a:buSzPct val="100000"/>
              <a:buBlip>
                <a:blip r:embed="rId4"/>
              </a:buBlip>
            </a:pPr>
            <a:endParaRPr lang="en" sz="1400" b="1" dirty="0">
              <a:solidFill>
                <a:schemeClr val="lt1"/>
              </a:solidFill>
              <a:latin typeface="Source Sans Pro"/>
              <a:ea typeface="Source Sans Pro"/>
              <a:cs typeface="Source Sans Pro"/>
              <a:sym typeface="Source Sans Pro"/>
            </a:endParaRPr>
          </a:p>
          <a:p>
            <a:pPr marL="168275" indent="0">
              <a:spcAft>
                <a:spcPts val="600"/>
              </a:spcAft>
              <a:buSzPct val="100000"/>
              <a:buNone/>
            </a:pPr>
            <a:r>
              <a:rPr lang="en" sz="2000" b="1" dirty="0">
                <a:solidFill>
                  <a:schemeClr val="lt1"/>
                </a:solidFill>
                <a:latin typeface="Source Sans Pro"/>
                <a:ea typeface="Source Sans Pro"/>
                <a:cs typeface="Source Sans Pro"/>
                <a:sym typeface="Source Sans Pro"/>
              </a:rPr>
              <a:t>Selling Bonds/Notes</a:t>
            </a:r>
            <a:endParaRPr lang="en" sz="1400" b="1" dirty="0">
              <a:solidFill>
                <a:schemeClr val="lt1"/>
              </a:solidFill>
              <a:latin typeface="Source Sans Pro"/>
              <a:ea typeface="Source Sans Pro"/>
              <a:cs typeface="Source Sans Pro"/>
              <a:sym typeface="Source Sans Pro"/>
            </a:endParaRPr>
          </a:p>
          <a:p>
            <a:pPr marL="460375" lvl="0" indent="-285750" algn="l" rtl="0">
              <a:spcBef>
                <a:spcPts val="0"/>
              </a:spcBef>
              <a:spcAft>
                <a:spcPts val="600"/>
              </a:spcAft>
              <a:buSzPct val="100000"/>
              <a:buBlip>
                <a:blip r:embed="rId4"/>
              </a:buBlip>
            </a:pPr>
            <a:r>
              <a:rPr lang="en" sz="1400" b="1" dirty="0">
                <a:solidFill>
                  <a:srgbClr val="DE8B26"/>
                </a:solidFill>
                <a:latin typeface="Source Sans Pro"/>
                <a:ea typeface="Source Sans Pro"/>
                <a:cs typeface="Source Sans Pro"/>
                <a:sym typeface="Source Sans Pro"/>
              </a:rPr>
              <a:t>Capital project review &amp; questionnaires</a:t>
            </a:r>
          </a:p>
          <a:p>
            <a:pPr marL="460375" lvl="0" indent="-285750" algn="l" rtl="0">
              <a:spcBef>
                <a:spcPts val="0"/>
              </a:spcBef>
              <a:spcAft>
                <a:spcPts val="600"/>
              </a:spcAft>
              <a:buSzPct val="100000"/>
              <a:buBlip>
                <a:blip r:embed="rId4"/>
              </a:buBlip>
            </a:pPr>
            <a:r>
              <a:rPr lang="en" sz="1400" b="1" dirty="0">
                <a:solidFill>
                  <a:srgbClr val="DE8B26"/>
                </a:solidFill>
                <a:latin typeface="Source Sans Pro"/>
                <a:ea typeface="Source Sans Pro"/>
                <a:cs typeface="Source Sans Pro"/>
                <a:sym typeface="Source Sans Pro"/>
              </a:rPr>
              <a:t>The bond sale</a:t>
            </a:r>
          </a:p>
          <a:p>
            <a:pPr marL="168275" indent="0">
              <a:spcBef>
                <a:spcPts val="3000"/>
              </a:spcBef>
              <a:spcAft>
                <a:spcPts val="600"/>
              </a:spcAft>
              <a:buSzPct val="100000"/>
              <a:buNone/>
            </a:pPr>
            <a:r>
              <a:rPr lang="en" sz="2000" b="1" dirty="0">
                <a:solidFill>
                  <a:schemeClr val="lt1"/>
                </a:solidFill>
                <a:latin typeface="Source Sans Pro"/>
                <a:ea typeface="Source Sans Pro"/>
                <a:cs typeface="Source Sans Pro"/>
                <a:sym typeface="Source Sans Pro"/>
              </a:rPr>
              <a:t>Bond Proceed Disbursement &amp; Reversions</a:t>
            </a:r>
            <a:endParaRPr lang="en" sz="1400" b="1" dirty="0">
              <a:solidFill>
                <a:schemeClr val="lt1"/>
              </a:solidFill>
              <a:latin typeface="Source Sans Pro"/>
              <a:ea typeface="Source Sans Pro"/>
              <a:cs typeface="Source Sans Pro"/>
              <a:sym typeface="Source Sans Pro"/>
            </a:endParaRPr>
          </a:p>
          <a:p>
            <a:pPr marL="460375" lvl="0" indent="-285750" algn="l" rtl="0">
              <a:spcBef>
                <a:spcPts val="0"/>
              </a:spcBef>
              <a:spcAft>
                <a:spcPts val="600"/>
              </a:spcAft>
              <a:buSzPct val="100000"/>
              <a:buBlip>
                <a:blip r:embed="rId4"/>
              </a:buBlip>
            </a:pPr>
            <a:r>
              <a:rPr lang="en-US" sz="1400" b="1" dirty="0">
                <a:solidFill>
                  <a:srgbClr val="DE8B26"/>
                </a:solidFill>
                <a:latin typeface="Source Sans Pro"/>
                <a:ea typeface="Source Sans Pro"/>
                <a:cs typeface="Source Sans Pro"/>
                <a:sym typeface="Source Sans Pro"/>
              </a:rPr>
              <a:t>The bond proceed draw request process </a:t>
            </a:r>
          </a:p>
          <a:p>
            <a:pPr marL="460375" lvl="0" indent="-285750" algn="l" rtl="0">
              <a:spcBef>
                <a:spcPts val="0"/>
              </a:spcBef>
              <a:spcAft>
                <a:spcPts val="600"/>
              </a:spcAft>
              <a:buSzPct val="100000"/>
              <a:buBlip>
                <a:blip r:embed="rId4"/>
              </a:buBlip>
            </a:pPr>
            <a:r>
              <a:rPr lang="en-US" sz="1400" b="1" dirty="0">
                <a:solidFill>
                  <a:srgbClr val="DE8B26"/>
                </a:solidFill>
                <a:latin typeface="Source Sans Pro"/>
                <a:ea typeface="Source Sans Pro"/>
                <a:cs typeface="Source Sans Pro"/>
                <a:sym typeface="Source Sans Pro"/>
              </a:rPr>
              <a:t>HEI draw requirements</a:t>
            </a:r>
          </a:p>
          <a:p>
            <a:pPr marL="460375" lvl="0" indent="-285750" algn="l" rtl="0">
              <a:spcBef>
                <a:spcPts val="0"/>
              </a:spcBef>
              <a:spcAft>
                <a:spcPts val="600"/>
              </a:spcAft>
              <a:buSzPct val="100000"/>
              <a:buBlip>
                <a:blip r:embed="rId4"/>
              </a:buBlip>
            </a:pPr>
            <a:r>
              <a:rPr lang="en-US" sz="1400" b="1" dirty="0">
                <a:solidFill>
                  <a:srgbClr val="DE8B26"/>
                </a:solidFill>
                <a:latin typeface="Source Sans Pro"/>
                <a:ea typeface="Source Sans Pro"/>
                <a:cs typeface="Source Sans Pro"/>
                <a:sym typeface="Source Sans Pro"/>
              </a:rPr>
              <a:t>Reversions</a:t>
            </a:r>
            <a:endParaRPr lang="en" sz="1400" b="1" dirty="0">
              <a:solidFill>
                <a:srgbClr val="DE8B26"/>
              </a:solidFill>
              <a:latin typeface="Source Sans Pro"/>
              <a:ea typeface="Source Sans Pro"/>
              <a:cs typeface="Source Sans Pro"/>
              <a:sym typeface="Source Sans Pro"/>
            </a:endParaRPr>
          </a:p>
          <a:p>
            <a:pPr marL="0" lvl="0" indent="0" algn="l" rtl="0">
              <a:spcBef>
                <a:spcPts val="0"/>
              </a:spcBef>
              <a:spcAft>
                <a:spcPts val="1200"/>
              </a:spcAft>
              <a:buSzPts val="852"/>
              <a:buNone/>
            </a:pPr>
            <a:endParaRPr lang="en" sz="2500" b="1" dirty="0">
              <a:solidFill>
                <a:schemeClr val="lt1"/>
              </a:solidFill>
              <a:latin typeface="Source Sans Pro"/>
              <a:ea typeface="Source Sans Pro"/>
              <a:cs typeface="Source Sans Pro"/>
              <a:sym typeface="Source Sans Pro"/>
            </a:endParaRPr>
          </a:p>
          <a:p>
            <a:pPr marL="0" lvl="0" indent="0" algn="l" rtl="0">
              <a:spcBef>
                <a:spcPts val="0"/>
              </a:spcBef>
              <a:spcAft>
                <a:spcPts val="1200"/>
              </a:spcAft>
              <a:buSzPts val="852"/>
              <a:buNone/>
            </a:pPr>
            <a:endParaRPr sz="2500" b="1" dirty="0">
              <a:solidFill>
                <a:schemeClr val="lt1"/>
              </a:solidFill>
              <a:latin typeface="Source Sans Pro"/>
              <a:ea typeface="Source Sans Pro"/>
              <a:cs typeface="Source Sans Pro"/>
              <a:sym typeface="Source Sans Pro"/>
            </a:endParaRPr>
          </a:p>
        </p:txBody>
      </p:sp>
      <p:cxnSp>
        <p:nvCxnSpPr>
          <p:cNvPr id="109" name="Google Shape;109;p18"/>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pic>
        <p:nvPicPr>
          <p:cNvPr id="113" name="Google Shape;113;p18"/>
          <p:cNvPicPr preferRelativeResize="0"/>
          <p:nvPr/>
        </p:nvPicPr>
        <p:blipFill>
          <a:blip r:embed="rId5">
            <a:alphaModFix/>
          </a:blip>
          <a:stretch>
            <a:fillRect/>
          </a:stretch>
        </p:blipFill>
        <p:spPr>
          <a:xfrm>
            <a:off x="7000184" y="4433400"/>
            <a:ext cx="1877842" cy="57270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6"/>
          <p:cNvSpPr/>
          <p:nvPr/>
        </p:nvSpPr>
        <p:spPr>
          <a:xfrm>
            <a:off x="-18900" y="1017725"/>
            <a:ext cx="9162900" cy="4173600"/>
          </a:xfrm>
          <a:prstGeom prst="rect">
            <a:avLst/>
          </a:prstGeom>
          <a:solidFill>
            <a:srgbClr val="004D4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82" name="Google Shape;82;p16"/>
          <p:cNvPicPr preferRelativeResize="0"/>
          <p:nvPr/>
        </p:nvPicPr>
        <p:blipFill>
          <a:blip r:embed="rId3">
            <a:alphaModFix/>
          </a:blip>
          <a:stretch>
            <a:fillRect/>
          </a:stretch>
        </p:blipFill>
        <p:spPr>
          <a:xfrm rot="5400000">
            <a:off x="7716062" y="3760162"/>
            <a:ext cx="1473400" cy="1388925"/>
          </a:xfrm>
          <a:prstGeom prst="rect">
            <a:avLst/>
          </a:prstGeom>
          <a:noFill/>
          <a:ln>
            <a:noFill/>
          </a:ln>
        </p:spPr>
      </p:pic>
      <p:sp>
        <p:nvSpPr>
          <p:cNvPr id="83" name="Google Shape;83;p16"/>
          <p:cNvSpPr txBox="1">
            <a:spLocks noGrp="1"/>
          </p:cNvSpPr>
          <p:nvPr>
            <p:ph type="body" idx="1"/>
          </p:nvPr>
        </p:nvSpPr>
        <p:spPr>
          <a:xfrm>
            <a:off x="357325" y="1188425"/>
            <a:ext cx="8520600" cy="3969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SzPts val="852"/>
              <a:buNone/>
            </a:pPr>
            <a:r>
              <a:rPr lang="en-US" sz="3500" b="1" dirty="0">
                <a:solidFill>
                  <a:schemeClr val="lt1"/>
                </a:solidFill>
                <a:latin typeface="Source Sans Pro"/>
                <a:ea typeface="Source Sans Pro"/>
                <a:cs typeface="Source Sans Pro"/>
                <a:sym typeface="Source Sans Pro"/>
              </a:rPr>
              <a:t>Bond Proceed Disbursement</a:t>
            </a:r>
          </a:p>
        </p:txBody>
      </p:sp>
      <p:sp>
        <p:nvSpPr>
          <p:cNvPr id="84" name="Google Shape;84;p16"/>
          <p:cNvSpPr txBox="1">
            <a:spLocks noGrp="1"/>
          </p:cNvSpPr>
          <p:nvPr>
            <p:ph type="body" idx="1"/>
          </p:nvPr>
        </p:nvSpPr>
        <p:spPr>
          <a:xfrm>
            <a:off x="357325" y="1794025"/>
            <a:ext cx="8520600" cy="3969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SzPts val="852"/>
              <a:buNone/>
            </a:pPr>
            <a:r>
              <a:rPr lang="en-US" sz="2095" dirty="0">
                <a:solidFill>
                  <a:srgbClr val="DE8B26"/>
                </a:solidFill>
                <a:latin typeface="Source Sans Pro"/>
                <a:ea typeface="Source Sans Pro"/>
                <a:cs typeface="Source Sans Pro"/>
                <a:sym typeface="Source Sans Pro"/>
              </a:rPr>
              <a:t>The bond proceed draw request process </a:t>
            </a:r>
          </a:p>
          <a:p>
            <a:pPr marL="0" lvl="0" indent="0" algn="l" rtl="0">
              <a:spcBef>
                <a:spcPts val="0"/>
              </a:spcBef>
              <a:spcAft>
                <a:spcPts val="1200"/>
              </a:spcAft>
              <a:buSzPts val="852"/>
              <a:buNone/>
            </a:pPr>
            <a:r>
              <a:rPr lang="en-US" sz="2095" dirty="0">
                <a:solidFill>
                  <a:srgbClr val="DE8B26"/>
                </a:solidFill>
                <a:latin typeface="Source Sans Pro"/>
                <a:ea typeface="Source Sans Pro"/>
                <a:cs typeface="Source Sans Pro"/>
                <a:sym typeface="Source Sans Pro"/>
              </a:rPr>
              <a:t>HEI draw requirements</a:t>
            </a:r>
          </a:p>
          <a:p>
            <a:pPr marL="0" lvl="0" indent="0" algn="l" rtl="0">
              <a:spcBef>
                <a:spcPts val="0"/>
              </a:spcBef>
              <a:spcAft>
                <a:spcPts val="1200"/>
              </a:spcAft>
              <a:buSzPts val="852"/>
              <a:buNone/>
            </a:pPr>
            <a:r>
              <a:rPr lang="en-US" sz="2095" dirty="0">
                <a:solidFill>
                  <a:srgbClr val="DE8B26"/>
                </a:solidFill>
                <a:latin typeface="Source Sans Pro"/>
                <a:ea typeface="Source Sans Pro"/>
                <a:cs typeface="Source Sans Pro"/>
                <a:sym typeface="Source Sans Pro"/>
              </a:rPr>
              <a:t>Reversions</a:t>
            </a:r>
          </a:p>
        </p:txBody>
      </p:sp>
      <p:cxnSp>
        <p:nvCxnSpPr>
          <p:cNvPr id="85" name="Google Shape;85;p16"/>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pic>
        <p:nvPicPr>
          <p:cNvPr id="86" name="Google Shape;86;p16"/>
          <p:cNvPicPr preferRelativeResize="0"/>
          <p:nvPr/>
        </p:nvPicPr>
        <p:blipFill>
          <a:blip r:embed="rId4">
            <a:alphaModFix/>
          </a:blip>
          <a:stretch>
            <a:fillRect/>
          </a:stretch>
        </p:blipFill>
        <p:spPr>
          <a:xfrm>
            <a:off x="311709" y="4433400"/>
            <a:ext cx="1877842" cy="572700"/>
          </a:xfrm>
          <a:prstGeom prst="rect">
            <a:avLst/>
          </a:prstGeom>
          <a:noFill/>
          <a:ln>
            <a:noFill/>
          </a:ln>
        </p:spPr>
      </p:pic>
    </p:spTree>
    <p:extLst>
      <p:ext uri="{BB962C8B-B14F-4D97-AF65-F5344CB8AC3E}">
        <p14:creationId xmlns:p14="http://schemas.microsoft.com/office/powerpoint/2010/main" val="42933368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2" name="Google Shape;92;p17"/>
          <p:cNvPicPr preferRelativeResize="0"/>
          <p:nvPr/>
        </p:nvPicPr>
        <p:blipFill>
          <a:blip r:embed="rId3">
            <a:alphaModFix/>
          </a:blip>
          <a:stretch>
            <a:fillRect/>
          </a:stretch>
        </p:blipFill>
        <p:spPr>
          <a:xfrm>
            <a:off x="6900150" y="4478523"/>
            <a:ext cx="1977774" cy="397000"/>
          </a:xfrm>
          <a:prstGeom prst="rect">
            <a:avLst/>
          </a:prstGeom>
          <a:noFill/>
          <a:ln>
            <a:noFill/>
          </a:ln>
        </p:spPr>
      </p:pic>
      <p:cxnSp>
        <p:nvCxnSpPr>
          <p:cNvPr id="94" name="Google Shape;94;p17"/>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sp>
        <p:nvSpPr>
          <p:cNvPr id="98" name="Google Shape;98;p17"/>
          <p:cNvSpPr txBox="1">
            <a:spLocks noGrp="1"/>
          </p:cNvSpPr>
          <p:nvPr>
            <p:ph type="title"/>
          </p:nvPr>
        </p:nvSpPr>
        <p:spPr>
          <a:xfrm>
            <a:off x="790042" y="376775"/>
            <a:ext cx="7399084" cy="396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SzPts val="891"/>
              <a:buNone/>
            </a:pPr>
            <a:r>
              <a:rPr lang="en" sz="1818" b="1" dirty="0">
                <a:solidFill>
                  <a:srgbClr val="004D4C"/>
                </a:solidFill>
                <a:latin typeface="PT Serif"/>
                <a:ea typeface="PT Serif"/>
                <a:cs typeface="PT Serif"/>
                <a:sym typeface="PT Serif"/>
              </a:rPr>
              <a:t>The Bond Proceed Draw Process</a:t>
            </a:r>
            <a:endParaRPr sz="1818" b="1" dirty="0">
              <a:solidFill>
                <a:srgbClr val="004D4C"/>
              </a:solidFill>
              <a:latin typeface="PT Serif"/>
              <a:ea typeface="PT Serif"/>
              <a:cs typeface="PT Serif"/>
              <a:sym typeface="PT Serif"/>
            </a:endParaRPr>
          </a:p>
        </p:txBody>
      </p:sp>
      <p:pic>
        <p:nvPicPr>
          <p:cNvPr id="99" name="Google Shape;99;p17"/>
          <p:cNvPicPr preferRelativeResize="0"/>
          <p:nvPr/>
        </p:nvPicPr>
        <p:blipFill rotWithShape="1">
          <a:blip r:embed="rId4">
            <a:alphaModFix/>
          </a:blip>
          <a:srcRect l="53471" t="-1650" b="1649"/>
          <a:stretch/>
        </p:blipFill>
        <p:spPr>
          <a:xfrm rot="10800000">
            <a:off x="8189125" y="445025"/>
            <a:ext cx="957400" cy="260400"/>
          </a:xfrm>
          <a:prstGeom prst="rect">
            <a:avLst/>
          </a:prstGeom>
          <a:noFill/>
          <a:ln>
            <a:noFill/>
          </a:ln>
        </p:spPr>
      </p:pic>
      <p:sp>
        <p:nvSpPr>
          <p:cNvPr id="10" name="object 6">
            <a:extLst>
              <a:ext uri="{FF2B5EF4-FFF2-40B4-BE49-F238E27FC236}">
                <a16:creationId xmlns:a16="http://schemas.microsoft.com/office/drawing/2014/main" id="{CEC7BF8F-75C1-1A20-BBCD-102ED0622FDB}"/>
              </a:ext>
            </a:extLst>
          </p:cNvPr>
          <p:cNvSpPr txBox="1"/>
          <p:nvPr/>
        </p:nvSpPr>
        <p:spPr>
          <a:xfrm>
            <a:off x="266077" y="922149"/>
            <a:ext cx="8611848" cy="3293209"/>
          </a:xfrm>
          <a:prstGeom prst="rect">
            <a:avLst/>
          </a:prstGeom>
        </p:spPr>
        <p:txBody>
          <a:bodyPr vert="horz" wrap="square" lIns="0" tIns="0" rIns="0" bIns="0" rtlCol="0">
            <a:spAutoFit/>
          </a:bodyPr>
          <a:lstStyle/>
          <a:p>
            <a:pPr>
              <a:lnSpc>
                <a:spcPct val="100000"/>
              </a:lnSpc>
              <a:spcBef>
                <a:spcPts val="1200"/>
              </a:spcBef>
              <a:buClr>
                <a:srgbClr val="003A57"/>
              </a:buClr>
              <a:tabLst>
                <a:tab pos="299085" algn="l"/>
                <a:tab pos="299720" algn="l"/>
              </a:tabLst>
            </a:pPr>
            <a:r>
              <a:rPr lang="en-US" sz="1800" b="1" spc="-10" dirty="0">
                <a:solidFill>
                  <a:srgbClr val="1C546B"/>
                </a:solidFill>
                <a:latin typeface="Source Sans Pro" panose="020B0503030403020204" pitchFamily="34" charset="0"/>
                <a:ea typeface="Source Sans Pro" panose="020B0503030403020204" pitchFamily="34" charset="0"/>
              </a:rPr>
              <a:t>All bond proceeds are provided through the draw process on a </a:t>
            </a:r>
            <a:r>
              <a:rPr lang="en-US" sz="1800" b="1" u="sng" spc="-10" dirty="0">
                <a:solidFill>
                  <a:srgbClr val="1C546B"/>
                </a:solidFill>
                <a:latin typeface="Source Sans Pro" panose="020B0503030403020204" pitchFamily="34" charset="0"/>
                <a:ea typeface="Source Sans Pro" panose="020B0503030403020204" pitchFamily="34" charset="0"/>
              </a:rPr>
              <a:t>reimbursement basis</a:t>
            </a:r>
            <a:r>
              <a:rPr lang="en-US" sz="1800" b="1" spc="-10" dirty="0">
                <a:solidFill>
                  <a:srgbClr val="1C546B"/>
                </a:solidFill>
                <a:latin typeface="Source Sans Pro" panose="020B0503030403020204" pitchFamily="34" charset="0"/>
                <a:ea typeface="Source Sans Pro" panose="020B0503030403020204" pitchFamily="34" charset="0"/>
              </a:rPr>
              <a:t>.</a:t>
            </a:r>
          </a:p>
          <a:p>
            <a:pPr>
              <a:lnSpc>
                <a:spcPct val="100000"/>
              </a:lnSpc>
              <a:spcBef>
                <a:spcPts val="1200"/>
              </a:spcBef>
              <a:buClr>
                <a:srgbClr val="003A57"/>
              </a:buClr>
              <a:tabLst>
                <a:tab pos="299085" algn="l"/>
                <a:tab pos="299720" algn="l"/>
              </a:tabLst>
            </a:pPr>
            <a:r>
              <a:rPr lang="en-US" sz="1800" b="1" spc="-10" dirty="0">
                <a:solidFill>
                  <a:srgbClr val="1C546B"/>
                </a:solidFill>
                <a:latin typeface="Source Sans Pro" panose="020B0503030403020204" pitchFamily="34" charset="0"/>
                <a:ea typeface="Source Sans Pro" panose="020B0503030403020204" pitchFamily="34" charset="0"/>
              </a:rPr>
              <a:t>Draw request are due on the 1</a:t>
            </a:r>
            <a:r>
              <a:rPr lang="en-US" sz="1800" b="1" spc="-10" baseline="30000" dirty="0">
                <a:solidFill>
                  <a:srgbClr val="1C546B"/>
                </a:solidFill>
                <a:latin typeface="Source Sans Pro" panose="020B0503030403020204" pitchFamily="34" charset="0"/>
                <a:ea typeface="Source Sans Pro" panose="020B0503030403020204" pitchFamily="34" charset="0"/>
              </a:rPr>
              <a:t>st</a:t>
            </a:r>
            <a:r>
              <a:rPr lang="en-US" sz="1800" b="1" spc="-10" dirty="0">
                <a:solidFill>
                  <a:srgbClr val="1C546B"/>
                </a:solidFill>
                <a:latin typeface="Source Sans Pro" panose="020B0503030403020204" pitchFamily="34" charset="0"/>
                <a:ea typeface="Source Sans Pro" panose="020B0503030403020204" pitchFamily="34" charset="0"/>
              </a:rPr>
              <a:t> &amp; 15</a:t>
            </a:r>
            <a:r>
              <a:rPr lang="en-US" sz="1800" b="1" spc="-10" baseline="30000" dirty="0">
                <a:solidFill>
                  <a:srgbClr val="1C546B"/>
                </a:solidFill>
                <a:latin typeface="Source Sans Pro" panose="020B0503030403020204" pitchFamily="34" charset="0"/>
                <a:ea typeface="Source Sans Pro" panose="020B0503030403020204" pitchFamily="34" charset="0"/>
              </a:rPr>
              <a:t>th</a:t>
            </a:r>
            <a:r>
              <a:rPr lang="en-US" sz="1800" b="1" spc="-10" dirty="0">
                <a:solidFill>
                  <a:srgbClr val="1C546B"/>
                </a:solidFill>
                <a:latin typeface="Source Sans Pro" panose="020B0503030403020204" pitchFamily="34" charset="0"/>
                <a:ea typeface="Source Sans Pro" panose="020B0503030403020204" pitchFamily="34" charset="0"/>
              </a:rPr>
              <a:t> of each month. Once received, SBOF:</a:t>
            </a:r>
          </a:p>
          <a:p>
            <a:pPr>
              <a:lnSpc>
                <a:spcPct val="100000"/>
              </a:lnSpc>
              <a:spcBef>
                <a:spcPts val="1200"/>
              </a:spcBef>
              <a:buClr>
                <a:srgbClr val="003A57"/>
              </a:buClr>
              <a:tabLst>
                <a:tab pos="299085" algn="l"/>
                <a:tab pos="299720" algn="l"/>
              </a:tabLst>
            </a:pPr>
            <a:endParaRPr lang="en-US" sz="1800" b="1" spc="-10" dirty="0">
              <a:solidFill>
                <a:srgbClr val="1C546B"/>
              </a:solidFill>
              <a:latin typeface="Source Sans Pro" panose="020B0503030403020204" pitchFamily="34" charset="0"/>
              <a:ea typeface="Source Sans Pro" panose="020B0503030403020204" pitchFamily="34" charset="0"/>
            </a:endParaRPr>
          </a:p>
          <a:p>
            <a:pPr>
              <a:lnSpc>
                <a:spcPct val="100000"/>
              </a:lnSpc>
              <a:spcBef>
                <a:spcPts val="1200"/>
              </a:spcBef>
              <a:buClr>
                <a:srgbClr val="003A57"/>
              </a:buClr>
              <a:tabLst>
                <a:tab pos="299085" algn="l"/>
                <a:tab pos="299720" algn="l"/>
              </a:tabLst>
            </a:pPr>
            <a:endParaRPr lang="en-US" sz="1800" b="1" spc="-10" dirty="0">
              <a:solidFill>
                <a:srgbClr val="1C546B"/>
              </a:solidFill>
              <a:latin typeface="Source Sans Pro" panose="020B0503030403020204" pitchFamily="34" charset="0"/>
              <a:ea typeface="Source Sans Pro" panose="020B0503030403020204" pitchFamily="34" charset="0"/>
            </a:endParaRPr>
          </a:p>
          <a:p>
            <a:pPr>
              <a:lnSpc>
                <a:spcPct val="100000"/>
              </a:lnSpc>
              <a:spcBef>
                <a:spcPts val="1200"/>
              </a:spcBef>
              <a:buClr>
                <a:srgbClr val="003A57"/>
              </a:buClr>
              <a:tabLst>
                <a:tab pos="299085" algn="l"/>
                <a:tab pos="299720" algn="l"/>
              </a:tabLst>
            </a:pPr>
            <a:endParaRPr lang="en-US" sz="1800" b="1" spc="-10" dirty="0">
              <a:solidFill>
                <a:srgbClr val="1C546B"/>
              </a:solidFill>
              <a:latin typeface="Source Sans Pro" panose="020B0503030403020204" pitchFamily="34" charset="0"/>
              <a:ea typeface="Source Sans Pro" panose="020B0503030403020204" pitchFamily="34" charset="0"/>
            </a:endParaRPr>
          </a:p>
          <a:p>
            <a:pPr>
              <a:lnSpc>
                <a:spcPct val="100000"/>
              </a:lnSpc>
              <a:spcBef>
                <a:spcPts val="1200"/>
              </a:spcBef>
              <a:buClr>
                <a:srgbClr val="003A57"/>
              </a:buClr>
              <a:tabLst>
                <a:tab pos="299085" algn="l"/>
                <a:tab pos="299720" algn="l"/>
              </a:tabLst>
            </a:pPr>
            <a:endParaRPr lang="en-US" sz="1800" b="1" spc="-10" dirty="0">
              <a:solidFill>
                <a:srgbClr val="1C546B"/>
              </a:solidFill>
              <a:latin typeface="Source Sans Pro" panose="020B0503030403020204" pitchFamily="34" charset="0"/>
              <a:ea typeface="Source Sans Pro" panose="020B0503030403020204" pitchFamily="34" charset="0"/>
            </a:endParaRPr>
          </a:p>
          <a:p>
            <a:pPr>
              <a:lnSpc>
                <a:spcPct val="100000"/>
              </a:lnSpc>
              <a:spcBef>
                <a:spcPts val="1200"/>
              </a:spcBef>
              <a:buClr>
                <a:srgbClr val="003A57"/>
              </a:buClr>
              <a:tabLst>
                <a:tab pos="299085" algn="l"/>
                <a:tab pos="299720" algn="l"/>
              </a:tabLst>
            </a:pPr>
            <a:endParaRPr lang="en-US" sz="1800" b="1" spc="-10" dirty="0">
              <a:solidFill>
                <a:srgbClr val="1C546B"/>
              </a:solidFill>
              <a:latin typeface="Source Sans Pro" panose="020B0503030403020204" pitchFamily="34" charset="0"/>
              <a:ea typeface="Source Sans Pro" panose="020B0503030403020204" pitchFamily="34" charset="0"/>
            </a:endParaRPr>
          </a:p>
          <a:p>
            <a:pPr>
              <a:lnSpc>
                <a:spcPct val="100000"/>
              </a:lnSpc>
              <a:spcBef>
                <a:spcPts val="1200"/>
              </a:spcBef>
              <a:buClr>
                <a:srgbClr val="003A57"/>
              </a:buClr>
              <a:tabLst>
                <a:tab pos="299085" algn="l"/>
                <a:tab pos="299720" algn="l"/>
              </a:tabLst>
            </a:pPr>
            <a:endParaRPr lang="en-US" sz="1800" b="1" spc="-10" dirty="0">
              <a:solidFill>
                <a:srgbClr val="1C546B"/>
              </a:solidFill>
              <a:latin typeface="Source Sans Pro" panose="020B0503030403020204" pitchFamily="34" charset="0"/>
              <a:ea typeface="Source Sans Pro" panose="020B0503030403020204" pitchFamily="34" charset="0"/>
            </a:endParaRPr>
          </a:p>
        </p:txBody>
      </p:sp>
      <p:pic>
        <p:nvPicPr>
          <p:cNvPr id="3" name="Picture 2">
            <a:extLst>
              <a:ext uri="{FF2B5EF4-FFF2-40B4-BE49-F238E27FC236}">
                <a16:creationId xmlns:a16="http://schemas.microsoft.com/office/drawing/2014/main" id="{177CB770-486F-2A1B-999A-CA43E5CD4E70}"/>
              </a:ext>
            </a:extLst>
          </p:cNvPr>
          <p:cNvPicPr>
            <a:picLocks noChangeAspect="1"/>
          </p:cNvPicPr>
          <p:nvPr/>
        </p:nvPicPr>
        <p:blipFill>
          <a:blip r:embed="rId5"/>
          <a:stretch>
            <a:fillRect/>
          </a:stretch>
        </p:blipFill>
        <p:spPr>
          <a:xfrm>
            <a:off x="685439" y="1713241"/>
            <a:ext cx="7503686" cy="2891420"/>
          </a:xfrm>
          <a:prstGeom prst="rect">
            <a:avLst/>
          </a:prstGeom>
        </p:spPr>
      </p:pic>
    </p:spTree>
    <p:extLst>
      <p:ext uri="{BB962C8B-B14F-4D97-AF65-F5344CB8AC3E}">
        <p14:creationId xmlns:p14="http://schemas.microsoft.com/office/powerpoint/2010/main" val="31517073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2" name="Google Shape;92;p17"/>
          <p:cNvPicPr preferRelativeResize="0"/>
          <p:nvPr/>
        </p:nvPicPr>
        <p:blipFill>
          <a:blip r:embed="rId3">
            <a:alphaModFix/>
          </a:blip>
          <a:stretch>
            <a:fillRect/>
          </a:stretch>
        </p:blipFill>
        <p:spPr>
          <a:xfrm>
            <a:off x="6900150" y="4478523"/>
            <a:ext cx="1977774" cy="397000"/>
          </a:xfrm>
          <a:prstGeom prst="rect">
            <a:avLst/>
          </a:prstGeom>
          <a:noFill/>
          <a:ln>
            <a:noFill/>
          </a:ln>
        </p:spPr>
      </p:pic>
      <p:cxnSp>
        <p:nvCxnSpPr>
          <p:cNvPr id="94" name="Google Shape;94;p17"/>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sp>
        <p:nvSpPr>
          <p:cNvPr id="98" name="Google Shape;98;p17"/>
          <p:cNvSpPr txBox="1">
            <a:spLocks noGrp="1"/>
          </p:cNvSpPr>
          <p:nvPr>
            <p:ph type="title"/>
          </p:nvPr>
        </p:nvSpPr>
        <p:spPr>
          <a:xfrm>
            <a:off x="790042" y="376775"/>
            <a:ext cx="7399084" cy="396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SzPts val="891"/>
              <a:buNone/>
            </a:pPr>
            <a:r>
              <a:rPr lang="en" sz="1818" b="1" dirty="0">
                <a:solidFill>
                  <a:srgbClr val="004D4C"/>
                </a:solidFill>
                <a:latin typeface="PT Serif"/>
                <a:ea typeface="PT Serif"/>
                <a:cs typeface="PT Serif"/>
                <a:sym typeface="PT Serif"/>
              </a:rPr>
              <a:t>HEI Draw Requirements</a:t>
            </a:r>
            <a:endParaRPr sz="1818" b="1" dirty="0">
              <a:solidFill>
                <a:srgbClr val="004D4C"/>
              </a:solidFill>
              <a:latin typeface="PT Serif"/>
              <a:ea typeface="PT Serif"/>
              <a:cs typeface="PT Serif"/>
              <a:sym typeface="PT Serif"/>
            </a:endParaRPr>
          </a:p>
        </p:txBody>
      </p:sp>
      <p:pic>
        <p:nvPicPr>
          <p:cNvPr id="99" name="Google Shape;99;p17"/>
          <p:cNvPicPr preferRelativeResize="0"/>
          <p:nvPr/>
        </p:nvPicPr>
        <p:blipFill rotWithShape="1">
          <a:blip r:embed="rId4">
            <a:alphaModFix/>
          </a:blip>
          <a:srcRect l="53471" t="-1650" b="1649"/>
          <a:stretch/>
        </p:blipFill>
        <p:spPr>
          <a:xfrm rot="10800000">
            <a:off x="8189125" y="445025"/>
            <a:ext cx="957400" cy="260400"/>
          </a:xfrm>
          <a:prstGeom prst="rect">
            <a:avLst/>
          </a:prstGeom>
          <a:noFill/>
          <a:ln>
            <a:noFill/>
          </a:ln>
        </p:spPr>
      </p:pic>
      <p:sp>
        <p:nvSpPr>
          <p:cNvPr id="10" name="object 6">
            <a:extLst>
              <a:ext uri="{FF2B5EF4-FFF2-40B4-BE49-F238E27FC236}">
                <a16:creationId xmlns:a16="http://schemas.microsoft.com/office/drawing/2014/main" id="{CEC7BF8F-75C1-1A20-BBCD-102ED0622FDB}"/>
              </a:ext>
            </a:extLst>
          </p:cNvPr>
          <p:cNvSpPr txBox="1"/>
          <p:nvPr/>
        </p:nvSpPr>
        <p:spPr>
          <a:xfrm>
            <a:off x="266077" y="922149"/>
            <a:ext cx="8611848" cy="3893374"/>
          </a:xfrm>
          <a:prstGeom prst="rect">
            <a:avLst/>
          </a:prstGeom>
        </p:spPr>
        <p:txBody>
          <a:bodyPr vert="horz" wrap="square" lIns="0" tIns="0" rIns="0" bIns="0" rtlCol="0">
            <a:spAutoFit/>
          </a:bodyPr>
          <a:lstStyle/>
          <a:p>
            <a:pPr>
              <a:lnSpc>
                <a:spcPct val="100000"/>
              </a:lnSpc>
              <a:spcBef>
                <a:spcPts val="1200"/>
              </a:spcBef>
              <a:buClr>
                <a:srgbClr val="003A57"/>
              </a:buClr>
              <a:tabLst>
                <a:tab pos="299085" algn="l"/>
                <a:tab pos="299720" algn="l"/>
              </a:tabLst>
            </a:pPr>
            <a:r>
              <a:rPr lang="en-US" sz="1800" b="1" spc="-10" dirty="0">
                <a:solidFill>
                  <a:srgbClr val="1C546B"/>
                </a:solidFill>
                <a:latin typeface="Source Sans Pro" panose="020B0503030403020204" pitchFamily="34" charset="0"/>
                <a:ea typeface="Source Sans Pro" panose="020B0503030403020204" pitchFamily="34" charset="0"/>
              </a:rPr>
              <a:t>When reviewing HEI draw request forms, the SBOF is looking for:</a:t>
            </a:r>
          </a:p>
          <a:p>
            <a:pPr marL="227013" indent="-227013">
              <a:lnSpc>
                <a:spcPct val="100000"/>
              </a:lnSpc>
              <a:spcBef>
                <a:spcPts val="12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Correct Appropriation stated in the top right corner</a:t>
            </a:r>
          </a:p>
          <a:p>
            <a:pPr marL="227013" indent="-227013">
              <a:lnSpc>
                <a:spcPct val="100000"/>
              </a:lnSpc>
              <a:spcBef>
                <a:spcPts val="12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Correct Bond Series filled out</a:t>
            </a:r>
          </a:p>
          <a:p>
            <a:pPr marL="227013" indent="-227013">
              <a:lnSpc>
                <a:spcPct val="100000"/>
              </a:lnSpc>
              <a:spcBef>
                <a:spcPts val="12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Correct Title to Appropriation </a:t>
            </a:r>
          </a:p>
          <a:p>
            <a:pPr marL="227013" indent="-227013">
              <a:lnSpc>
                <a:spcPct val="100000"/>
              </a:lnSpc>
              <a:spcBef>
                <a:spcPts val="12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Draw request amount stated</a:t>
            </a:r>
          </a:p>
          <a:p>
            <a:pPr marL="227013" indent="-227013">
              <a:lnSpc>
                <a:spcPct val="100000"/>
              </a:lnSpc>
              <a:spcBef>
                <a:spcPts val="12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Authorizing signature and Notary signature with stamp</a:t>
            </a:r>
          </a:p>
          <a:p>
            <a:pPr marL="227013" indent="-227013">
              <a:lnSpc>
                <a:spcPct val="100000"/>
              </a:lnSpc>
              <a:spcBef>
                <a:spcPts val="12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HED Review and Approval</a:t>
            </a:r>
          </a:p>
          <a:p>
            <a:pPr marL="227013" indent="-227013">
              <a:lnSpc>
                <a:spcPct val="100000"/>
              </a:lnSpc>
              <a:spcBef>
                <a:spcPts val="12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State BOF Actions (if applicable)</a:t>
            </a:r>
          </a:p>
          <a:p>
            <a:pPr marL="227013" indent="-227013">
              <a:lnSpc>
                <a:spcPct val="100000"/>
              </a:lnSpc>
              <a:spcBef>
                <a:spcPts val="12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Necessary back-up documentation has been provided</a:t>
            </a:r>
          </a:p>
          <a:p>
            <a:pPr>
              <a:lnSpc>
                <a:spcPct val="100000"/>
              </a:lnSpc>
              <a:spcBef>
                <a:spcPts val="1200"/>
              </a:spcBef>
              <a:buClr>
                <a:srgbClr val="003A57"/>
              </a:buClr>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 </a:t>
            </a:r>
          </a:p>
          <a:p>
            <a:pPr marL="688975" lvl="4">
              <a:spcBef>
                <a:spcPts val="600"/>
              </a:spcBef>
              <a:buClr>
                <a:srgbClr val="003A57"/>
              </a:buClr>
              <a:tabLst>
                <a:tab pos="688975" algn="ctr"/>
              </a:tabLst>
            </a:pPr>
            <a:endParaRPr lang="en-US" spc="-10" dirty="0">
              <a:latin typeface="Source Sans Pro" panose="020B0503030403020204" pitchFamily="34" charset="0"/>
              <a:ea typeface="Source Sans Pro" panose="020B0503030403020204" pitchFamily="34" charset="0"/>
              <a:cs typeface="Georgia"/>
            </a:endParaRPr>
          </a:p>
        </p:txBody>
      </p:sp>
      <p:pic>
        <p:nvPicPr>
          <p:cNvPr id="5" name="Picture 4">
            <a:extLst>
              <a:ext uri="{FF2B5EF4-FFF2-40B4-BE49-F238E27FC236}">
                <a16:creationId xmlns:a16="http://schemas.microsoft.com/office/drawing/2014/main" id="{4A60DD9C-400B-ED50-8035-F33941257CFB}"/>
              </a:ext>
            </a:extLst>
          </p:cNvPr>
          <p:cNvPicPr>
            <a:picLocks noChangeAspect="1"/>
          </p:cNvPicPr>
          <p:nvPr/>
        </p:nvPicPr>
        <p:blipFill>
          <a:blip r:embed="rId6"/>
          <a:stretch>
            <a:fillRect/>
          </a:stretch>
        </p:blipFill>
        <p:spPr>
          <a:xfrm>
            <a:off x="4181284" y="1670838"/>
            <a:ext cx="5437731" cy="2081859"/>
          </a:xfrm>
          <a:prstGeom prst="rect">
            <a:avLst/>
          </a:prstGeom>
        </p:spPr>
      </p:pic>
    </p:spTree>
    <p:extLst>
      <p:ext uri="{BB962C8B-B14F-4D97-AF65-F5344CB8AC3E}">
        <p14:creationId xmlns:p14="http://schemas.microsoft.com/office/powerpoint/2010/main" val="33464233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2" name="Google Shape;92;p17"/>
          <p:cNvPicPr preferRelativeResize="0"/>
          <p:nvPr/>
        </p:nvPicPr>
        <p:blipFill>
          <a:blip r:embed="rId3">
            <a:alphaModFix/>
          </a:blip>
          <a:stretch>
            <a:fillRect/>
          </a:stretch>
        </p:blipFill>
        <p:spPr>
          <a:xfrm>
            <a:off x="6900150" y="4478523"/>
            <a:ext cx="1977774" cy="397000"/>
          </a:xfrm>
          <a:prstGeom prst="rect">
            <a:avLst/>
          </a:prstGeom>
          <a:noFill/>
          <a:ln>
            <a:noFill/>
          </a:ln>
        </p:spPr>
      </p:pic>
      <p:cxnSp>
        <p:nvCxnSpPr>
          <p:cNvPr id="94" name="Google Shape;94;p17"/>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sp>
        <p:nvSpPr>
          <p:cNvPr id="98" name="Google Shape;98;p17"/>
          <p:cNvSpPr txBox="1">
            <a:spLocks noGrp="1"/>
          </p:cNvSpPr>
          <p:nvPr>
            <p:ph type="title"/>
          </p:nvPr>
        </p:nvSpPr>
        <p:spPr>
          <a:xfrm>
            <a:off x="790042" y="376775"/>
            <a:ext cx="7399084" cy="396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SzPts val="891"/>
              <a:buNone/>
            </a:pPr>
            <a:r>
              <a:rPr lang="en" sz="1818" b="1" dirty="0">
                <a:solidFill>
                  <a:srgbClr val="004D4C"/>
                </a:solidFill>
                <a:latin typeface="PT Serif"/>
                <a:ea typeface="PT Serif"/>
                <a:cs typeface="PT Serif"/>
                <a:sym typeface="PT Serif"/>
              </a:rPr>
              <a:t>Draw Request Required Fields &amp; Back-Up Documentation</a:t>
            </a:r>
            <a:endParaRPr sz="1818" b="1" dirty="0">
              <a:solidFill>
                <a:srgbClr val="004D4C"/>
              </a:solidFill>
              <a:latin typeface="PT Serif"/>
              <a:ea typeface="PT Serif"/>
              <a:cs typeface="PT Serif"/>
              <a:sym typeface="PT Serif"/>
            </a:endParaRPr>
          </a:p>
        </p:txBody>
      </p:sp>
      <p:pic>
        <p:nvPicPr>
          <p:cNvPr id="99" name="Google Shape;99;p17"/>
          <p:cNvPicPr preferRelativeResize="0"/>
          <p:nvPr/>
        </p:nvPicPr>
        <p:blipFill rotWithShape="1">
          <a:blip r:embed="rId4">
            <a:alphaModFix/>
          </a:blip>
          <a:srcRect l="53471" t="-1650" b="1649"/>
          <a:stretch/>
        </p:blipFill>
        <p:spPr>
          <a:xfrm rot="10800000">
            <a:off x="8189125" y="445025"/>
            <a:ext cx="957400" cy="260400"/>
          </a:xfrm>
          <a:prstGeom prst="rect">
            <a:avLst/>
          </a:prstGeom>
          <a:noFill/>
          <a:ln>
            <a:noFill/>
          </a:ln>
        </p:spPr>
      </p:pic>
      <p:sp>
        <p:nvSpPr>
          <p:cNvPr id="5" name="object 6">
            <a:extLst>
              <a:ext uri="{FF2B5EF4-FFF2-40B4-BE49-F238E27FC236}">
                <a16:creationId xmlns:a16="http://schemas.microsoft.com/office/drawing/2014/main" id="{2046B7EE-88CF-C867-34C2-315AAD7BD1FE}"/>
              </a:ext>
            </a:extLst>
          </p:cNvPr>
          <p:cNvSpPr txBox="1"/>
          <p:nvPr/>
        </p:nvSpPr>
        <p:spPr>
          <a:xfrm>
            <a:off x="380665" y="1007412"/>
            <a:ext cx="3773772" cy="4293483"/>
          </a:xfrm>
          <a:prstGeom prst="rect">
            <a:avLst/>
          </a:prstGeom>
        </p:spPr>
        <p:txBody>
          <a:bodyPr vert="horz" wrap="square" lIns="0" tIns="0" rIns="0" bIns="0" rtlCol="0">
            <a:spAutoFit/>
          </a:bodyPr>
          <a:lstStyle/>
          <a:p>
            <a:pPr>
              <a:lnSpc>
                <a:spcPct val="100000"/>
              </a:lnSpc>
              <a:spcBef>
                <a:spcPts val="1200"/>
              </a:spcBef>
              <a:buClr>
                <a:srgbClr val="003A57"/>
              </a:buClr>
              <a:tabLst>
                <a:tab pos="299085" algn="l"/>
                <a:tab pos="299720" algn="l"/>
              </a:tabLst>
            </a:pPr>
            <a:r>
              <a:rPr lang="en-US" sz="1800" b="1" spc="-10" dirty="0">
                <a:solidFill>
                  <a:srgbClr val="1C546B"/>
                </a:solidFill>
                <a:latin typeface="Source Sans Pro" panose="020B0503030403020204" pitchFamily="34" charset="0"/>
                <a:ea typeface="Source Sans Pro" panose="020B0503030403020204" pitchFamily="34" charset="0"/>
              </a:rPr>
              <a:t>Draw Request Form Required Fields</a:t>
            </a:r>
          </a:p>
          <a:p>
            <a:pPr marL="227013" indent="-227013">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Date, Name of HEI &amp; Appropriation Language</a:t>
            </a:r>
          </a:p>
          <a:p>
            <a:pPr marL="227013" indent="-227013">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SBOF Project Number</a:t>
            </a:r>
          </a:p>
          <a:p>
            <a:pPr marL="227013" indent="-227013">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General Obligation, Severance Tax Bond, or Supplemental Severance Tax Bond Series</a:t>
            </a:r>
          </a:p>
          <a:p>
            <a:pPr marL="227013" indent="-227013">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Project Title &amp; Appropriation Language</a:t>
            </a:r>
          </a:p>
          <a:p>
            <a:pPr marL="227013" indent="-227013">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Law Reference, Reversion Date &amp; Amount of Bonds Sold</a:t>
            </a:r>
          </a:p>
          <a:p>
            <a:pPr marL="227013" indent="-227013">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Reauthorization Information </a:t>
            </a:r>
            <a:r>
              <a:rPr lang="en-US" sz="1100" spc="-10" dirty="0">
                <a:latin typeface="Source Sans Pro" panose="020B0503030403020204" pitchFamily="34" charset="0"/>
                <a:ea typeface="Source Sans Pro" panose="020B0503030403020204" pitchFamily="34" charset="0"/>
                <a:cs typeface="Georgia"/>
              </a:rPr>
              <a:t>(if applicable)</a:t>
            </a:r>
          </a:p>
          <a:p>
            <a:pPr marL="227013" indent="-227013">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Amount of Draw</a:t>
            </a:r>
          </a:p>
          <a:p>
            <a:pPr marL="227013" indent="-227013">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Accounting Information</a:t>
            </a:r>
          </a:p>
          <a:p>
            <a:pPr marL="227013" indent="-227013">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Authorized Signature</a:t>
            </a:r>
          </a:p>
          <a:p>
            <a:pPr marL="227013" indent="-227013">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Notary Public Signature and Seal</a:t>
            </a:r>
          </a:p>
          <a:p>
            <a:pPr>
              <a:lnSpc>
                <a:spcPct val="100000"/>
              </a:lnSpc>
              <a:spcBef>
                <a:spcPts val="1200"/>
              </a:spcBef>
              <a:buClr>
                <a:srgbClr val="003A57"/>
              </a:buClr>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 </a:t>
            </a:r>
          </a:p>
          <a:p>
            <a:pPr marL="688975" lvl="4">
              <a:spcBef>
                <a:spcPts val="600"/>
              </a:spcBef>
              <a:buClr>
                <a:srgbClr val="003A57"/>
              </a:buClr>
              <a:tabLst>
                <a:tab pos="688975" algn="ctr"/>
              </a:tabLst>
            </a:pPr>
            <a:endParaRPr lang="en-US" spc="-10" dirty="0">
              <a:latin typeface="Source Sans Pro" panose="020B0503030403020204" pitchFamily="34" charset="0"/>
              <a:ea typeface="Source Sans Pro" panose="020B0503030403020204" pitchFamily="34" charset="0"/>
              <a:cs typeface="Georgia"/>
            </a:endParaRPr>
          </a:p>
        </p:txBody>
      </p:sp>
      <p:sp>
        <p:nvSpPr>
          <p:cNvPr id="6" name="object 6">
            <a:extLst>
              <a:ext uri="{FF2B5EF4-FFF2-40B4-BE49-F238E27FC236}">
                <a16:creationId xmlns:a16="http://schemas.microsoft.com/office/drawing/2014/main" id="{1167E3BF-5AC9-4430-18C7-FF2A247005E1}"/>
              </a:ext>
            </a:extLst>
          </p:cNvPr>
          <p:cNvSpPr txBox="1"/>
          <p:nvPr/>
        </p:nvSpPr>
        <p:spPr>
          <a:xfrm>
            <a:off x="4356187" y="1007412"/>
            <a:ext cx="4684426" cy="4093428"/>
          </a:xfrm>
          <a:prstGeom prst="rect">
            <a:avLst/>
          </a:prstGeom>
        </p:spPr>
        <p:txBody>
          <a:bodyPr vert="horz" wrap="square" lIns="0" tIns="0" rIns="0" bIns="0" rtlCol="0">
            <a:spAutoFit/>
          </a:bodyPr>
          <a:lstStyle/>
          <a:p>
            <a:pPr>
              <a:lnSpc>
                <a:spcPct val="100000"/>
              </a:lnSpc>
              <a:spcBef>
                <a:spcPts val="1200"/>
              </a:spcBef>
              <a:buClr>
                <a:srgbClr val="003A57"/>
              </a:buClr>
              <a:tabLst>
                <a:tab pos="299085" algn="l"/>
                <a:tab pos="299720" algn="l"/>
              </a:tabLst>
            </a:pPr>
            <a:r>
              <a:rPr lang="en-US" sz="1800" b="1" spc="-10" dirty="0">
                <a:solidFill>
                  <a:srgbClr val="1C546B"/>
                </a:solidFill>
                <a:latin typeface="Source Sans Pro" panose="020B0503030403020204" pitchFamily="34" charset="0"/>
                <a:ea typeface="Source Sans Pro" panose="020B0503030403020204" pitchFamily="34" charset="0"/>
              </a:rPr>
              <a:t>Required Back-Up Documents</a:t>
            </a:r>
          </a:p>
          <a:p>
            <a:pPr marL="227013" indent="-227013">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NMHED review not required</a:t>
            </a:r>
          </a:p>
          <a:p>
            <a:pPr marL="569913">
              <a:spcBef>
                <a:spcPts val="600"/>
              </a:spcBef>
              <a:buClr>
                <a:srgbClr val="003A57"/>
              </a:buClr>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Project Approval Verification</a:t>
            </a:r>
          </a:p>
          <a:p>
            <a:pPr marL="569913">
              <a:spcBef>
                <a:spcPts val="600"/>
              </a:spcBef>
              <a:buClr>
                <a:srgbClr val="003A57"/>
              </a:buClr>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Detailed information on expenditure timing</a:t>
            </a:r>
          </a:p>
          <a:p>
            <a:pPr marL="227013" indent="-227013">
              <a:lnSpc>
                <a:spcPct val="100000"/>
              </a:lnSpc>
              <a:spcBef>
                <a:spcPts val="12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NMHED Approval &amp; SBOF and Non-SBOF review required      </a:t>
            </a:r>
          </a:p>
          <a:p>
            <a:pPr marL="569913">
              <a:lnSpc>
                <a:spcPct val="100000"/>
              </a:lnSpc>
              <a:spcBef>
                <a:spcPts val="600"/>
              </a:spcBef>
              <a:buClr>
                <a:srgbClr val="003A57"/>
              </a:buClr>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NMHED Approval Letter w/ Secretary Signature</a:t>
            </a:r>
            <a:endParaRPr lang="en-US" sz="1100" spc="-10" dirty="0">
              <a:latin typeface="Source Sans Pro" panose="020B0503030403020204" pitchFamily="34" charset="0"/>
              <a:ea typeface="Source Sans Pro" panose="020B0503030403020204" pitchFamily="34" charset="0"/>
              <a:cs typeface="Georgia"/>
            </a:endParaRPr>
          </a:p>
          <a:p>
            <a:pPr marL="227013" indent="-227013">
              <a:lnSpc>
                <a:spcPct val="100000"/>
              </a:lnSpc>
              <a:spcBef>
                <a:spcPts val="12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rPr>
              <a:t>SBOF approval required</a:t>
            </a:r>
          </a:p>
          <a:p>
            <a:pPr marL="569913">
              <a:lnSpc>
                <a:spcPct val="100000"/>
              </a:lnSpc>
              <a:spcBef>
                <a:spcPts val="600"/>
              </a:spcBef>
              <a:buClr>
                <a:srgbClr val="003A57"/>
              </a:buClr>
              <a:tabLst>
                <a:tab pos="299085" algn="l"/>
                <a:tab pos="299720" algn="l"/>
              </a:tabLst>
            </a:pPr>
            <a:r>
              <a:rPr lang="en-US" spc="-10" dirty="0">
                <a:latin typeface="Source Sans Pro" panose="020B0503030403020204" pitchFamily="34" charset="0"/>
                <a:ea typeface="Source Sans Pro" panose="020B0503030403020204" pitchFamily="34" charset="0"/>
              </a:rPr>
              <a:t>SBOF Actions/Approval</a:t>
            </a:r>
          </a:p>
          <a:p>
            <a:pPr marL="569913">
              <a:spcBef>
                <a:spcPts val="600"/>
              </a:spcBef>
              <a:buClr>
                <a:srgbClr val="003A57"/>
              </a:buClr>
              <a:tabLst>
                <a:tab pos="299085" algn="l"/>
                <a:tab pos="299720" algn="l"/>
              </a:tabLst>
            </a:pPr>
            <a:r>
              <a:rPr lang="en-US" spc="-10" dirty="0">
                <a:latin typeface="Source Sans Pro" panose="020B0503030403020204" pitchFamily="34" charset="0"/>
                <a:ea typeface="Source Sans Pro" panose="020B0503030403020204" pitchFamily="34" charset="0"/>
              </a:rPr>
              <a:t>Evidence conditions have been satisfied </a:t>
            </a:r>
            <a:r>
              <a:rPr lang="en-US" sz="1100" spc="-10" dirty="0">
                <a:latin typeface="Source Sans Pro" panose="020B0503030403020204" pitchFamily="34" charset="0"/>
                <a:ea typeface="Source Sans Pro" panose="020B0503030403020204" pitchFamily="34" charset="0"/>
              </a:rPr>
              <a:t>(if applicable)</a:t>
            </a:r>
          </a:p>
          <a:p>
            <a:pPr marL="227013" indent="-227013">
              <a:spcBef>
                <a:spcPts val="1200"/>
              </a:spcBef>
              <a:buClr>
                <a:srgbClr val="003A57"/>
              </a:buClr>
              <a:buBlip>
                <a:blip r:embed="rId5"/>
              </a:buBlip>
              <a:tabLst>
                <a:tab pos="299085" algn="l"/>
                <a:tab pos="299720" algn="l"/>
              </a:tabLst>
            </a:pPr>
            <a:endParaRPr lang="en-US" spc="-10" dirty="0">
              <a:latin typeface="Source Sans Pro" panose="020B0503030403020204" pitchFamily="34" charset="0"/>
              <a:ea typeface="Source Sans Pro" panose="020B0503030403020204" pitchFamily="34" charset="0"/>
            </a:endParaRPr>
          </a:p>
          <a:p>
            <a:pPr marL="227013" indent="-227013">
              <a:lnSpc>
                <a:spcPct val="100000"/>
              </a:lnSpc>
              <a:spcBef>
                <a:spcPts val="600"/>
              </a:spcBef>
              <a:buClr>
                <a:srgbClr val="003A57"/>
              </a:buClr>
              <a:buBlip>
                <a:blip r:embed="rId5"/>
              </a:buBlip>
              <a:tabLst>
                <a:tab pos="299085" algn="l"/>
                <a:tab pos="299720" algn="l"/>
              </a:tabLst>
            </a:pPr>
            <a:endParaRPr lang="en-US" spc="-10" dirty="0">
              <a:latin typeface="Source Sans Pro" panose="020B0503030403020204" pitchFamily="34" charset="0"/>
              <a:ea typeface="Source Sans Pro" panose="020B0503030403020204" pitchFamily="34" charset="0"/>
              <a:cs typeface="Georgia"/>
            </a:endParaRPr>
          </a:p>
          <a:p>
            <a:pPr>
              <a:lnSpc>
                <a:spcPct val="100000"/>
              </a:lnSpc>
              <a:spcBef>
                <a:spcPts val="1200"/>
              </a:spcBef>
              <a:buClr>
                <a:srgbClr val="003A57"/>
              </a:buClr>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 </a:t>
            </a:r>
          </a:p>
          <a:p>
            <a:pPr marL="688975" lvl="4">
              <a:spcBef>
                <a:spcPts val="600"/>
              </a:spcBef>
              <a:buClr>
                <a:srgbClr val="003A57"/>
              </a:buClr>
              <a:tabLst>
                <a:tab pos="688975" algn="ctr"/>
              </a:tabLst>
            </a:pPr>
            <a:endParaRPr lang="en-US" spc="-10" dirty="0">
              <a:latin typeface="Source Sans Pro" panose="020B0503030403020204" pitchFamily="34" charset="0"/>
              <a:ea typeface="Source Sans Pro" panose="020B0503030403020204" pitchFamily="34" charset="0"/>
              <a:cs typeface="Georgia"/>
            </a:endParaRPr>
          </a:p>
        </p:txBody>
      </p:sp>
      <p:sp>
        <p:nvSpPr>
          <p:cNvPr id="7" name="Isosceles Triangle 6">
            <a:extLst>
              <a:ext uri="{FF2B5EF4-FFF2-40B4-BE49-F238E27FC236}">
                <a16:creationId xmlns:a16="http://schemas.microsoft.com/office/drawing/2014/main" id="{2B6DA79F-D8BB-86B9-62CE-03572CA09D02}"/>
              </a:ext>
            </a:extLst>
          </p:cNvPr>
          <p:cNvSpPr/>
          <p:nvPr/>
        </p:nvSpPr>
        <p:spPr>
          <a:xfrm rot="5400000">
            <a:off x="4729068" y="1684354"/>
            <a:ext cx="202367" cy="116171"/>
          </a:xfrm>
          <a:prstGeom prst="triangle">
            <a:avLst/>
          </a:prstGeom>
          <a:solidFill>
            <a:schemeClr val="accent4">
              <a:lumMod val="75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8" name="Isosceles Triangle 7">
            <a:extLst>
              <a:ext uri="{FF2B5EF4-FFF2-40B4-BE49-F238E27FC236}">
                <a16:creationId xmlns:a16="http://schemas.microsoft.com/office/drawing/2014/main" id="{CCB7690C-CE7C-64F8-9798-4475EE8EB467}"/>
              </a:ext>
            </a:extLst>
          </p:cNvPr>
          <p:cNvSpPr/>
          <p:nvPr/>
        </p:nvSpPr>
        <p:spPr>
          <a:xfrm rot="5400000">
            <a:off x="4729069" y="2647025"/>
            <a:ext cx="202367" cy="116171"/>
          </a:xfrm>
          <a:prstGeom prst="triangle">
            <a:avLst/>
          </a:prstGeom>
          <a:solidFill>
            <a:schemeClr val="accent4">
              <a:lumMod val="75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9" name="Isosceles Triangle 8">
            <a:extLst>
              <a:ext uri="{FF2B5EF4-FFF2-40B4-BE49-F238E27FC236}">
                <a16:creationId xmlns:a16="http://schemas.microsoft.com/office/drawing/2014/main" id="{4DE03638-0CAD-17BE-A6AF-E0AE5EA786F4}"/>
              </a:ext>
            </a:extLst>
          </p:cNvPr>
          <p:cNvSpPr/>
          <p:nvPr/>
        </p:nvSpPr>
        <p:spPr>
          <a:xfrm rot="5400000">
            <a:off x="4729067" y="3309008"/>
            <a:ext cx="202367" cy="116171"/>
          </a:xfrm>
          <a:prstGeom prst="triangle">
            <a:avLst/>
          </a:prstGeom>
          <a:solidFill>
            <a:schemeClr val="accent4">
              <a:lumMod val="75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11" name="Isosceles Triangle 10">
            <a:extLst>
              <a:ext uri="{FF2B5EF4-FFF2-40B4-BE49-F238E27FC236}">
                <a16:creationId xmlns:a16="http://schemas.microsoft.com/office/drawing/2014/main" id="{700E7B2F-B3CF-E464-8AC0-A82D552208D0}"/>
              </a:ext>
            </a:extLst>
          </p:cNvPr>
          <p:cNvSpPr/>
          <p:nvPr/>
        </p:nvSpPr>
        <p:spPr>
          <a:xfrm rot="5400000">
            <a:off x="4729067" y="3585728"/>
            <a:ext cx="202367" cy="116171"/>
          </a:xfrm>
          <a:prstGeom prst="triangle">
            <a:avLst/>
          </a:prstGeom>
          <a:solidFill>
            <a:schemeClr val="accent4">
              <a:lumMod val="75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2" name="Isosceles Triangle 1">
            <a:extLst>
              <a:ext uri="{FF2B5EF4-FFF2-40B4-BE49-F238E27FC236}">
                <a16:creationId xmlns:a16="http://schemas.microsoft.com/office/drawing/2014/main" id="{5A9E1475-94DE-3529-C521-3D8295E68E45}"/>
              </a:ext>
            </a:extLst>
          </p:cNvPr>
          <p:cNvSpPr/>
          <p:nvPr/>
        </p:nvSpPr>
        <p:spPr>
          <a:xfrm rot="5400000">
            <a:off x="4729066" y="1982817"/>
            <a:ext cx="202367" cy="116171"/>
          </a:xfrm>
          <a:prstGeom prst="triangle">
            <a:avLst/>
          </a:prstGeom>
          <a:solidFill>
            <a:schemeClr val="accent4">
              <a:lumMod val="75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325844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2" name="Google Shape;92;p17"/>
          <p:cNvPicPr preferRelativeResize="0"/>
          <p:nvPr/>
        </p:nvPicPr>
        <p:blipFill>
          <a:blip r:embed="rId3">
            <a:alphaModFix/>
          </a:blip>
          <a:stretch>
            <a:fillRect/>
          </a:stretch>
        </p:blipFill>
        <p:spPr>
          <a:xfrm>
            <a:off x="6900150" y="4478523"/>
            <a:ext cx="1977774" cy="397000"/>
          </a:xfrm>
          <a:prstGeom prst="rect">
            <a:avLst/>
          </a:prstGeom>
          <a:noFill/>
          <a:ln>
            <a:noFill/>
          </a:ln>
        </p:spPr>
      </p:pic>
      <p:cxnSp>
        <p:nvCxnSpPr>
          <p:cNvPr id="94" name="Google Shape;94;p17"/>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sp>
        <p:nvSpPr>
          <p:cNvPr id="98" name="Google Shape;98;p17"/>
          <p:cNvSpPr txBox="1">
            <a:spLocks noGrp="1"/>
          </p:cNvSpPr>
          <p:nvPr>
            <p:ph type="title"/>
          </p:nvPr>
        </p:nvSpPr>
        <p:spPr>
          <a:xfrm>
            <a:off x="790042" y="376775"/>
            <a:ext cx="7399084" cy="396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SzPts val="891"/>
              <a:buNone/>
            </a:pPr>
            <a:r>
              <a:rPr lang="en" sz="1818" b="1" dirty="0">
                <a:solidFill>
                  <a:srgbClr val="004D4C"/>
                </a:solidFill>
                <a:latin typeface="PT Serif"/>
                <a:ea typeface="PT Serif"/>
                <a:cs typeface="PT Serif"/>
                <a:sym typeface="PT Serif"/>
              </a:rPr>
              <a:t>Reversions</a:t>
            </a:r>
            <a:endParaRPr sz="1818" b="1" dirty="0">
              <a:solidFill>
                <a:srgbClr val="004D4C"/>
              </a:solidFill>
              <a:latin typeface="PT Serif"/>
              <a:ea typeface="PT Serif"/>
              <a:cs typeface="PT Serif"/>
              <a:sym typeface="PT Serif"/>
            </a:endParaRPr>
          </a:p>
        </p:txBody>
      </p:sp>
      <p:pic>
        <p:nvPicPr>
          <p:cNvPr id="99" name="Google Shape;99;p17"/>
          <p:cNvPicPr preferRelativeResize="0"/>
          <p:nvPr/>
        </p:nvPicPr>
        <p:blipFill rotWithShape="1">
          <a:blip r:embed="rId4">
            <a:alphaModFix/>
          </a:blip>
          <a:srcRect l="53471" t="-1650" b="1649"/>
          <a:stretch/>
        </p:blipFill>
        <p:spPr>
          <a:xfrm rot="10800000">
            <a:off x="8189125" y="445025"/>
            <a:ext cx="957400" cy="260400"/>
          </a:xfrm>
          <a:prstGeom prst="rect">
            <a:avLst/>
          </a:prstGeom>
          <a:noFill/>
          <a:ln>
            <a:noFill/>
          </a:ln>
        </p:spPr>
      </p:pic>
      <p:sp>
        <p:nvSpPr>
          <p:cNvPr id="5" name="object 6">
            <a:extLst>
              <a:ext uri="{FF2B5EF4-FFF2-40B4-BE49-F238E27FC236}">
                <a16:creationId xmlns:a16="http://schemas.microsoft.com/office/drawing/2014/main" id="{2046B7EE-88CF-C867-34C2-315AAD7BD1FE}"/>
              </a:ext>
            </a:extLst>
          </p:cNvPr>
          <p:cNvSpPr txBox="1"/>
          <p:nvPr/>
        </p:nvSpPr>
        <p:spPr>
          <a:xfrm>
            <a:off x="380664" y="985259"/>
            <a:ext cx="8009869" cy="3493264"/>
          </a:xfrm>
          <a:prstGeom prst="rect">
            <a:avLst/>
          </a:prstGeom>
        </p:spPr>
        <p:txBody>
          <a:bodyPr vert="horz" wrap="square" lIns="0" tIns="0" rIns="0" bIns="0" rtlCol="0">
            <a:spAutoFit/>
          </a:bodyPr>
          <a:lstStyle/>
          <a:p>
            <a:pPr>
              <a:lnSpc>
                <a:spcPct val="100000"/>
              </a:lnSpc>
              <a:spcBef>
                <a:spcPts val="1200"/>
              </a:spcBef>
              <a:buClr>
                <a:srgbClr val="003A57"/>
              </a:buClr>
              <a:tabLst>
                <a:tab pos="299085" algn="l"/>
                <a:tab pos="299720" algn="l"/>
              </a:tabLst>
            </a:pPr>
            <a:r>
              <a:rPr lang="en-US" sz="1800" b="1" spc="-10" dirty="0">
                <a:solidFill>
                  <a:srgbClr val="1C546B"/>
                </a:solidFill>
                <a:latin typeface="Source Sans Pro" panose="020B0503030403020204" pitchFamily="34" charset="0"/>
                <a:ea typeface="Source Sans Pro" panose="020B0503030403020204" pitchFamily="34" charset="0"/>
              </a:rPr>
              <a:t>SBOF staff process reversions at the end of each year.</a:t>
            </a:r>
          </a:p>
          <a:p>
            <a:pPr marL="227013" indent="-227013">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Reversion request is sent to all oversight agencies three years after the oversight agency certifies the need of the proceeds.</a:t>
            </a:r>
          </a:p>
          <a:p>
            <a:pPr marL="460375" indent="-174625">
              <a:lnSpc>
                <a:spcPct val="100000"/>
              </a:lnSpc>
              <a:spcBef>
                <a:spcPts val="600"/>
              </a:spcBef>
              <a:buClr>
                <a:srgbClr val="003A57"/>
              </a:buClr>
              <a:buFont typeface="Arial" panose="020B0604020202020204" pitchFamily="34" charset="0"/>
              <a:buChar char="•"/>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NMHED/HEI is required to identify any proceeds that are to be reverted.</a:t>
            </a:r>
          </a:p>
          <a:p>
            <a:pPr marL="227013" indent="-227013">
              <a:lnSpc>
                <a:spcPct val="100000"/>
              </a:lnSpc>
              <a:spcBef>
                <a:spcPts val="12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NMHED/HEIs must have their draw requests in prior to July 8, 2023. This deadline provides adequate time to review and process requests to comply with 2.61.6 NMAC.</a:t>
            </a:r>
          </a:p>
          <a:p>
            <a:pPr marL="227013" indent="-227013">
              <a:lnSpc>
                <a:spcPct val="100000"/>
              </a:lnSpc>
              <a:spcBef>
                <a:spcPts val="12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If NMHED/HEI identifies draw requests after 7/8/23, they may process a manual journal entry until June 30.</a:t>
            </a:r>
          </a:p>
          <a:p>
            <a:pPr marL="227013" indent="-227013">
              <a:lnSpc>
                <a:spcPct val="100000"/>
              </a:lnSpc>
              <a:spcBef>
                <a:spcPts val="12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Bond proceeds revert two years (equipment) and four years (capital) following certification by the oversight agency</a:t>
            </a:r>
          </a:p>
          <a:p>
            <a:pPr marL="227013" indent="-227013">
              <a:lnSpc>
                <a:spcPct val="100000"/>
              </a:lnSpc>
              <a:spcBef>
                <a:spcPts val="12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If the project has encumbered obligations at the time the reversion request is sent (three years after certification), the HEI has one additional year to expend funds until reversion is required.</a:t>
            </a:r>
          </a:p>
          <a:p>
            <a:pPr marL="688975" lvl="4">
              <a:spcBef>
                <a:spcPts val="600"/>
              </a:spcBef>
              <a:buClr>
                <a:srgbClr val="003A57"/>
              </a:buClr>
              <a:tabLst>
                <a:tab pos="688975" algn="ctr"/>
              </a:tabLst>
            </a:pPr>
            <a:endParaRPr lang="en-US" spc="-10" dirty="0">
              <a:latin typeface="Source Sans Pro" panose="020B0503030403020204" pitchFamily="34" charset="0"/>
              <a:ea typeface="Source Sans Pro" panose="020B0503030403020204" pitchFamily="34" charset="0"/>
              <a:cs typeface="Georgia"/>
            </a:endParaRPr>
          </a:p>
        </p:txBody>
      </p:sp>
    </p:spTree>
    <p:extLst>
      <p:ext uri="{BB962C8B-B14F-4D97-AF65-F5344CB8AC3E}">
        <p14:creationId xmlns:p14="http://schemas.microsoft.com/office/powerpoint/2010/main" val="16955350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pic>
        <p:nvPicPr>
          <p:cNvPr id="147" name="Google Shape;147;p21"/>
          <p:cNvPicPr preferRelativeResize="0"/>
          <p:nvPr/>
        </p:nvPicPr>
        <p:blipFill>
          <a:blip r:embed="rId3">
            <a:alphaModFix/>
          </a:blip>
          <a:stretch>
            <a:fillRect/>
          </a:stretch>
        </p:blipFill>
        <p:spPr>
          <a:xfrm>
            <a:off x="6900146" y="-4"/>
            <a:ext cx="2243850" cy="2115245"/>
          </a:xfrm>
          <a:prstGeom prst="rect">
            <a:avLst/>
          </a:prstGeom>
          <a:noFill/>
          <a:ln>
            <a:noFill/>
          </a:ln>
        </p:spPr>
      </p:pic>
      <p:sp>
        <p:nvSpPr>
          <p:cNvPr id="148" name="Google Shape;148;p21"/>
          <p:cNvSpPr txBox="1">
            <a:spLocks noGrp="1"/>
          </p:cNvSpPr>
          <p:nvPr>
            <p:ph type="ctrTitle" idx="4294967295"/>
          </p:nvPr>
        </p:nvSpPr>
        <p:spPr>
          <a:xfrm>
            <a:off x="311700" y="1707750"/>
            <a:ext cx="8520600" cy="864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n" sz="3900" b="1">
                <a:solidFill>
                  <a:srgbClr val="004D4C"/>
                </a:solidFill>
                <a:latin typeface="PT Serif"/>
                <a:ea typeface="PT Serif"/>
                <a:cs typeface="PT Serif"/>
                <a:sym typeface="PT Serif"/>
              </a:rPr>
              <a:t>Thank You</a:t>
            </a:r>
            <a:endParaRPr sz="3900" b="1">
              <a:solidFill>
                <a:srgbClr val="004D4C"/>
              </a:solidFill>
              <a:latin typeface="PT Serif"/>
              <a:ea typeface="PT Serif"/>
              <a:cs typeface="PT Serif"/>
              <a:sym typeface="PT Serif"/>
            </a:endParaRPr>
          </a:p>
        </p:txBody>
      </p:sp>
      <p:pic>
        <p:nvPicPr>
          <p:cNvPr id="149" name="Google Shape;149;p21"/>
          <p:cNvPicPr preferRelativeResize="0"/>
          <p:nvPr/>
        </p:nvPicPr>
        <p:blipFill>
          <a:blip r:embed="rId4">
            <a:alphaModFix/>
          </a:blip>
          <a:stretch>
            <a:fillRect/>
          </a:stretch>
        </p:blipFill>
        <p:spPr>
          <a:xfrm>
            <a:off x="6900150" y="4478523"/>
            <a:ext cx="1977774" cy="397000"/>
          </a:xfrm>
          <a:prstGeom prst="rect">
            <a:avLst/>
          </a:prstGeom>
          <a:noFill/>
          <a:ln>
            <a:noFill/>
          </a:ln>
        </p:spPr>
      </p:pic>
      <p:cxnSp>
        <p:nvCxnSpPr>
          <p:cNvPr id="150" name="Google Shape;150;p21"/>
          <p:cNvCxnSpPr/>
          <p:nvPr/>
        </p:nvCxnSpPr>
        <p:spPr>
          <a:xfrm>
            <a:off x="-41025" y="2416225"/>
            <a:ext cx="3010800" cy="0"/>
          </a:xfrm>
          <a:prstGeom prst="straightConnector1">
            <a:avLst/>
          </a:prstGeom>
          <a:noFill/>
          <a:ln w="38100" cap="flat" cmpd="sng">
            <a:solidFill>
              <a:srgbClr val="004D4C"/>
            </a:solidFill>
            <a:prstDash val="solid"/>
            <a:round/>
            <a:headEnd type="none" w="med" len="med"/>
            <a:tailEnd type="none" w="med" len="med"/>
          </a:ln>
        </p:spPr>
      </p:cxnSp>
      <p:sp>
        <p:nvSpPr>
          <p:cNvPr id="2" name="Google Shape;55;p13">
            <a:extLst>
              <a:ext uri="{FF2B5EF4-FFF2-40B4-BE49-F238E27FC236}">
                <a16:creationId xmlns:a16="http://schemas.microsoft.com/office/drawing/2014/main" id="{D6144B61-98A1-8344-0506-D402BAB01CB8}"/>
              </a:ext>
            </a:extLst>
          </p:cNvPr>
          <p:cNvSpPr txBox="1">
            <a:spLocks/>
          </p:cNvSpPr>
          <p:nvPr/>
        </p:nvSpPr>
        <p:spPr>
          <a:xfrm>
            <a:off x="311700" y="2416225"/>
            <a:ext cx="8520600" cy="941452"/>
          </a:xfrm>
          <a:prstGeom prst="rect">
            <a:avLst/>
          </a:prstGeom>
          <a:noFill/>
          <a:ln>
            <a:noFill/>
          </a:ln>
        </p:spPr>
        <p:txBody>
          <a:bodyPr spcFirstLastPara="1" wrap="square" lIns="91425" tIns="91425" rIns="91425" bIns="91425" anchor="t" anchorCtr="0">
            <a:normAutofit fontScale="62500" lnSpcReduction="20000"/>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marL="0" indent="0">
              <a:buFont typeface="Arial"/>
              <a:buNone/>
            </a:pPr>
            <a:r>
              <a:rPr lang="en-US" sz="2000" b="1" dirty="0">
                <a:solidFill>
                  <a:srgbClr val="DE8B26"/>
                </a:solidFill>
                <a:latin typeface="Source Sans Pro"/>
                <a:ea typeface="Source Sans Pro"/>
                <a:cs typeface="Source Sans Pro"/>
                <a:sym typeface="Source Sans Pro"/>
              </a:rPr>
              <a:t>Ashley Leach, Director</a:t>
            </a:r>
          </a:p>
          <a:p>
            <a:pPr marL="0" indent="0">
              <a:buFont typeface="Arial"/>
              <a:buNone/>
            </a:pPr>
            <a:r>
              <a:rPr lang="en-US" sz="2000" b="1" dirty="0">
                <a:solidFill>
                  <a:srgbClr val="DE8B26"/>
                </a:solidFill>
                <a:latin typeface="Source Sans Pro"/>
                <a:ea typeface="Source Sans Pro"/>
                <a:cs typeface="Source Sans Pro"/>
                <a:sym typeface="Source Sans Pro"/>
              </a:rPr>
              <a:t>Nicholas Gonzales, Financial Coordinator</a:t>
            </a:r>
          </a:p>
          <a:p>
            <a:pPr marL="0" indent="0">
              <a:spcBef>
                <a:spcPts val="1200"/>
              </a:spcBef>
              <a:buFont typeface="Arial"/>
              <a:buNone/>
            </a:pPr>
            <a:r>
              <a:rPr lang="en-US" sz="2000" b="1" dirty="0">
                <a:solidFill>
                  <a:srgbClr val="DE8B26"/>
                </a:solidFill>
                <a:latin typeface="Source Sans Pro"/>
                <a:ea typeface="Source Sans Pro"/>
                <a:cs typeface="Source Sans Pro"/>
                <a:sym typeface="Source Sans Pro"/>
              </a:rPr>
              <a:t>New Mexico State Board of Finance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6"/>
          <p:cNvSpPr/>
          <p:nvPr/>
        </p:nvSpPr>
        <p:spPr>
          <a:xfrm>
            <a:off x="-18900" y="1017725"/>
            <a:ext cx="9162900" cy="4173600"/>
          </a:xfrm>
          <a:prstGeom prst="rect">
            <a:avLst/>
          </a:prstGeom>
          <a:solidFill>
            <a:srgbClr val="004D4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82" name="Google Shape;82;p16"/>
          <p:cNvPicPr preferRelativeResize="0"/>
          <p:nvPr/>
        </p:nvPicPr>
        <p:blipFill>
          <a:blip r:embed="rId3">
            <a:alphaModFix/>
          </a:blip>
          <a:stretch>
            <a:fillRect/>
          </a:stretch>
        </p:blipFill>
        <p:spPr>
          <a:xfrm rot="5400000">
            <a:off x="7716062" y="3760162"/>
            <a:ext cx="1473400" cy="1388925"/>
          </a:xfrm>
          <a:prstGeom prst="rect">
            <a:avLst/>
          </a:prstGeom>
          <a:noFill/>
          <a:ln>
            <a:noFill/>
          </a:ln>
        </p:spPr>
      </p:pic>
      <p:sp>
        <p:nvSpPr>
          <p:cNvPr id="83" name="Google Shape;83;p16"/>
          <p:cNvSpPr txBox="1">
            <a:spLocks noGrp="1"/>
          </p:cNvSpPr>
          <p:nvPr>
            <p:ph type="body" idx="1"/>
          </p:nvPr>
        </p:nvSpPr>
        <p:spPr>
          <a:xfrm>
            <a:off x="357325" y="1188425"/>
            <a:ext cx="8520600" cy="3969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SzPts val="852"/>
              <a:buNone/>
            </a:pPr>
            <a:r>
              <a:rPr lang="en" sz="3500" b="1" dirty="0">
                <a:solidFill>
                  <a:schemeClr val="lt1"/>
                </a:solidFill>
                <a:latin typeface="Source Sans Pro"/>
                <a:ea typeface="Source Sans Pro"/>
                <a:cs typeface="Source Sans Pro"/>
                <a:sym typeface="Source Sans Pro"/>
              </a:rPr>
              <a:t>Municipal Bonds &amp; Program Overview</a:t>
            </a:r>
            <a:endParaRPr sz="3500" b="1" dirty="0">
              <a:solidFill>
                <a:schemeClr val="lt1"/>
              </a:solidFill>
              <a:latin typeface="Source Sans Pro"/>
              <a:ea typeface="Source Sans Pro"/>
              <a:cs typeface="Source Sans Pro"/>
              <a:sym typeface="Source Sans Pro"/>
            </a:endParaRPr>
          </a:p>
        </p:txBody>
      </p:sp>
      <p:sp>
        <p:nvSpPr>
          <p:cNvPr id="84" name="Google Shape;84;p16"/>
          <p:cNvSpPr txBox="1">
            <a:spLocks noGrp="1"/>
          </p:cNvSpPr>
          <p:nvPr>
            <p:ph type="body" idx="1"/>
          </p:nvPr>
        </p:nvSpPr>
        <p:spPr>
          <a:xfrm>
            <a:off x="357325" y="1794025"/>
            <a:ext cx="8520600" cy="3969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SzPts val="852"/>
              <a:buNone/>
            </a:pPr>
            <a:r>
              <a:rPr lang="en-US" sz="2095" dirty="0">
                <a:solidFill>
                  <a:srgbClr val="DE8B26"/>
                </a:solidFill>
                <a:latin typeface="Source Sans Pro"/>
                <a:ea typeface="Source Sans Pro"/>
                <a:cs typeface="Source Sans Pro"/>
                <a:sym typeface="Source Sans Pro"/>
              </a:rPr>
              <a:t>Municipal bonds and how they work</a:t>
            </a:r>
          </a:p>
          <a:p>
            <a:pPr marL="0" lvl="0" indent="0" algn="l" rtl="0">
              <a:spcBef>
                <a:spcPts val="0"/>
              </a:spcBef>
              <a:spcAft>
                <a:spcPts val="1200"/>
              </a:spcAft>
              <a:buSzPts val="852"/>
              <a:buNone/>
            </a:pPr>
            <a:r>
              <a:rPr lang="en-US" sz="2095" dirty="0">
                <a:solidFill>
                  <a:srgbClr val="DE8B26"/>
                </a:solidFill>
                <a:latin typeface="Source Sans Pro"/>
                <a:ea typeface="Source Sans Pro"/>
                <a:cs typeface="Source Sans Pro"/>
                <a:sym typeface="Source Sans Pro"/>
              </a:rPr>
              <a:t>New Mexico’s General Obligation and Severance Tax bonding programs</a:t>
            </a:r>
          </a:p>
        </p:txBody>
      </p:sp>
      <p:cxnSp>
        <p:nvCxnSpPr>
          <p:cNvPr id="85" name="Google Shape;85;p16"/>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pic>
        <p:nvPicPr>
          <p:cNvPr id="86" name="Google Shape;86;p16"/>
          <p:cNvPicPr preferRelativeResize="0"/>
          <p:nvPr/>
        </p:nvPicPr>
        <p:blipFill>
          <a:blip r:embed="rId4">
            <a:alphaModFix/>
          </a:blip>
          <a:stretch>
            <a:fillRect/>
          </a:stretch>
        </p:blipFill>
        <p:spPr>
          <a:xfrm>
            <a:off x="311709" y="4433400"/>
            <a:ext cx="1877842" cy="5727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7"/>
          <p:cNvSpPr txBox="1">
            <a:spLocks noGrp="1"/>
          </p:cNvSpPr>
          <p:nvPr>
            <p:ph type="body" idx="1"/>
          </p:nvPr>
        </p:nvSpPr>
        <p:spPr>
          <a:xfrm>
            <a:off x="357325" y="773674"/>
            <a:ext cx="8520600" cy="539621"/>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SzPts val="852"/>
              <a:buNone/>
            </a:pPr>
            <a:r>
              <a:rPr lang="en" sz="2500" b="1" dirty="0">
                <a:solidFill>
                  <a:srgbClr val="004D4C"/>
                </a:solidFill>
                <a:latin typeface="Source Sans Pro"/>
                <a:ea typeface="Source Sans Pro"/>
                <a:cs typeface="Source Sans Pro"/>
                <a:sym typeface="Source Sans Pro"/>
              </a:rPr>
              <a:t>A Municipal Bond is…</a:t>
            </a:r>
            <a:endParaRPr sz="2500" b="1" dirty="0">
              <a:solidFill>
                <a:srgbClr val="004D4C"/>
              </a:solidFill>
              <a:latin typeface="Source Sans Pro"/>
              <a:ea typeface="Source Sans Pro"/>
              <a:cs typeface="Source Sans Pro"/>
              <a:sym typeface="Source Sans Pro"/>
            </a:endParaRPr>
          </a:p>
        </p:txBody>
      </p:sp>
      <p:pic>
        <p:nvPicPr>
          <p:cNvPr id="92" name="Google Shape;92;p17"/>
          <p:cNvPicPr preferRelativeResize="0"/>
          <p:nvPr/>
        </p:nvPicPr>
        <p:blipFill>
          <a:blip r:embed="rId3">
            <a:alphaModFix/>
          </a:blip>
          <a:stretch>
            <a:fillRect/>
          </a:stretch>
        </p:blipFill>
        <p:spPr>
          <a:xfrm>
            <a:off x="6900150" y="4478523"/>
            <a:ext cx="1977774" cy="397000"/>
          </a:xfrm>
          <a:prstGeom prst="rect">
            <a:avLst/>
          </a:prstGeom>
          <a:noFill/>
          <a:ln>
            <a:noFill/>
          </a:ln>
        </p:spPr>
      </p:pic>
      <p:cxnSp>
        <p:nvCxnSpPr>
          <p:cNvPr id="94" name="Google Shape;94;p17"/>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pic>
        <p:nvPicPr>
          <p:cNvPr id="95" name="Google Shape;95;p17"/>
          <p:cNvPicPr preferRelativeResize="0"/>
          <p:nvPr/>
        </p:nvPicPr>
        <p:blipFill>
          <a:blip r:embed="rId4">
            <a:alphaModFix/>
          </a:blip>
          <a:stretch>
            <a:fillRect/>
          </a:stretch>
        </p:blipFill>
        <p:spPr>
          <a:xfrm>
            <a:off x="1419558" y="2283405"/>
            <a:ext cx="267493" cy="266905"/>
          </a:xfrm>
          <a:prstGeom prst="rect">
            <a:avLst/>
          </a:prstGeom>
          <a:noFill/>
          <a:ln>
            <a:noFill/>
          </a:ln>
        </p:spPr>
      </p:pic>
      <p:sp>
        <p:nvSpPr>
          <p:cNvPr id="97" name="Google Shape;97;p17"/>
          <p:cNvSpPr txBox="1">
            <a:spLocks noGrp="1"/>
          </p:cNvSpPr>
          <p:nvPr>
            <p:ph type="body" idx="1"/>
          </p:nvPr>
        </p:nvSpPr>
        <p:spPr>
          <a:xfrm>
            <a:off x="6553387" y="1388792"/>
            <a:ext cx="2600556" cy="3063835"/>
          </a:xfrm>
          <a:prstGeom prst="rect">
            <a:avLst/>
          </a:prstGeom>
        </p:spPr>
        <p:txBody>
          <a:bodyPr spcFirstLastPara="1" wrap="square" lIns="91425" tIns="91425" rIns="91425" bIns="91425" anchor="t" anchorCtr="0">
            <a:noAutofit/>
          </a:bodyPr>
          <a:lstStyle/>
          <a:p>
            <a:pPr marL="0" marR="279400" lvl="0" indent="0" algn="ctr" rtl="0">
              <a:spcBef>
                <a:spcPts val="800"/>
              </a:spcBef>
              <a:spcAft>
                <a:spcPts val="0"/>
              </a:spcAft>
              <a:buSzPts val="1100"/>
              <a:buNone/>
            </a:pPr>
            <a:r>
              <a:rPr lang="en-US" sz="1600" b="1" i="1" dirty="0">
                <a:solidFill>
                  <a:srgbClr val="DE8B26"/>
                </a:solidFill>
                <a:latin typeface="Source Sans Pro"/>
                <a:ea typeface="Source Sans Pro"/>
                <a:cs typeface="Source Sans Pro"/>
                <a:sym typeface="Source Sans Pro"/>
              </a:rPr>
              <a:t>Why borrow?</a:t>
            </a:r>
          </a:p>
          <a:p>
            <a:pPr marL="0" marR="279400" lvl="0" indent="0" algn="ctr" rtl="0">
              <a:spcBef>
                <a:spcPts val="800"/>
              </a:spcBef>
              <a:spcAft>
                <a:spcPts val="0"/>
              </a:spcAft>
              <a:buSzPts val="1100"/>
              <a:buNone/>
            </a:pPr>
            <a:r>
              <a:rPr lang="en-US" sz="1200" b="1" i="1" dirty="0">
                <a:solidFill>
                  <a:srgbClr val="DE8B26"/>
                </a:solidFill>
                <a:latin typeface="Source Sans Pro"/>
                <a:ea typeface="Source Sans Pro"/>
                <a:cs typeface="Source Sans Pro"/>
                <a:sym typeface="Source Sans Pro"/>
              </a:rPr>
              <a:t>Allows the state to fund capital projects regardless of the money available from the General  Fund (note that General Fund dollars are not pledged to paying the debt)</a:t>
            </a:r>
          </a:p>
          <a:p>
            <a:pPr marL="0" marR="279400" lvl="0" indent="0" algn="ctr" rtl="0">
              <a:spcBef>
                <a:spcPts val="800"/>
              </a:spcBef>
              <a:spcAft>
                <a:spcPts val="0"/>
              </a:spcAft>
              <a:buSzPts val="1100"/>
              <a:buNone/>
            </a:pPr>
            <a:r>
              <a:rPr lang="en-US" sz="1200" b="1" i="1" dirty="0">
                <a:solidFill>
                  <a:srgbClr val="DE8B26"/>
                </a:solidFill>
                <a:latin typeface="Source Sans Pro"/>
                <a:ea typeface="Source Sans Pro"/>
                <a:cs typeface="Source Sans Pro"/>
                <a:sym typeface="Source Sans Pro"/>
              </a:rPr>
              <a:t>Often advantageous if the interest rate on the debt is very low.</a:t>
            </a:r>
          </a:p>
          <a:p>
            <a:pPr marL="0" lvl="0" indent="0" algn="ctr" rtl="0">
              <a:spcBef>
                <a:spcPts val="1900"/>
              </a:spcBef>
              <a:spcAft>
                <a:spcPts val="1200"/>
              </a:spcAft>
              <a:buSzPts val="852"/>
              <a:buNone/>
            </a:pPr>
            <a:endParaRPr sz="2095" dirty="0">
              <a:solidFill>
                <a:srgbClr val="DE8B26"/>
              </a:solidFill>
              <a:latin typeface="Source Sans Pro"/>
              <a:ea typeface="Source Sans Pro"/>
              <a:cs typeface="Source Sans Pro"/>
              <a:sym typeface="Source Sans Pro"/>
            </a:endParaRPr>
          </a:p>
        </p:txBody>
      </p:sp>
      <p:sp>
        <p:nvSpPr>
          <p:cNvPr id="98" name="Google Shape;98;p17"/>
          <p:cNvSpPr txBox="1">
            <a:spLocks noGrp="1"/>
          </p:cNvSpPr>
          <p:nvPr>
            <p:ph type="title"/>
          </p:nvPr>
        </p:nvSpPr>
        <p:spPr>
          <a:xfrm>
            <a:off x="4520794" y="376775"/>
            <a:ext cx="3668331" cy="396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SzPts val="891"/>
              <a:buNone/>
            </a:pPr>
            <a:r>
              <a:rPr lang="en" sz="1818" b="1" dirty="0">
                <a:solidFill>
                  <a:srgbClr val="004D4C"/>
                </a:solidFill>
                <a:latin typeface="PT Serif"/>
                <a:ea typeface="PT Serif"/>
                <a:cs typeface="PT Serif"/>
                <a:sym typeface="PT Serif"/>
              </a:rPr>
              <a:t>What is a Municipal Bond?</a:t>
            </a:r>
            <a:endParaRPr sz="1818" b="1" dirty="0">
              <a:solidFill>
                <a:srgbClr val="004D4C"/>
              </a:solidFill>
              <a:latin typeface="PT Serif"/>
              <a:ea typeface="PT Serif"/>
              <a:cs typeface="PT Serif"/>
              <a:sym typeface="PT Serif"/>
            </a:endParaRPr>
          </a:p>
        </p:txBody>
      </p:sp>
      <p:pic>
        <p:nvPicPr>
          <p:cNvPr id="99" name="Google Shape;99;p17"/>
          <p:cNvPicPr preferRelativeResize="0"/>
          <p:nvPr/>
        </p:nvPicPr>
        <p:blipFill rotWithShape="1">
          <a:blip r:embed="rId5">
            <a:alphaModFix/>
          </a:blip>
          <a:srcRect l="53471" t="-1650" b="1649"/>
          <a:stretch/>
        </p:blipFill>
        <p:spPr>
          <a:xfrm rot="10800000">
            <a:off x="8189125" y="445025"/>
            <a:ext cx="957400" cy="260400"/>
          </a:xfrm>
          <a:prstGeom prst="rect">
            <a:avLst/>
          </a:prstGeom>
          <a:noFill/>
          <a:ln>
            <a:noFill/>
          </a:ln>
        </p:spPr>
      </p:pic>
      <p:sp>
        <p:nvSpPr>
          <p:cNvPr id="3" name="object 4">
            <a:extLst>
              <a:ext uri="{FF2B5EF4-FFF2-40B4-BE49-F238E27FC236}">
                <a16:creationId xmlns:a16="http://schemas.microsoft.com/office/drawing/2014/main" id="{9C9901C0-BEF7-7951-4B71-EC2A2044F7DA}"/>
              </a:ext>
            </a:extLst>
          </p:cNvPr>
          <p:cNvSpPr txBox="1"/>
          <p:nvPr/>
        </p:nvSpPr>
        <p:spPr>
          <a:xfrm>
            <a:off x="463135" y="2623347"/>
            <a:ext cx="2180337" cy="864276"/>
          </a:xfrm>
          <a:prstGeom prst="rect">
            <a:avLst/>
          </a:prstGeom>
        </p:spPr>
        <p:txBody>
          <a:bodyPr vert="horz" wrap="square" lIns="0" tIns="0" rIns="0" bIns="0" rtlCol="0">
            <a:spAutoFit/>
          </a:bodyPr>
          <a:lstStyle/>
          <a:p>
            <a:pPr marL="12065" marR="5080" algn="ctr">
              <a:lnSpc>
                <a:spcPts val="1730"/>
              </a:lnSpc>
            </a:pPr>
            <a:r>
              <a:rPr spc="-5" dirty="0">
                <a:latin typeface="Source Sans Pro" panose="020B0503030403020204" pitchFamily="34" charset="0"/>
                <a:ea typeface="Source Sans Pro" panose="020B0503030403020204" pitchFamily="34" charset="0"/>
                <a:cs typeface="Georgia"/>
              </a:rPr>
              <a:t>New </a:t>
            </a:r>
            <a:r>
              <a:rPr spc="-10" dirty="0">
                <a:latin typeface="Source Sans Pro" panose="020B0503030403020204" pitchFamily="34" charset="0"/>
                <a:ea typeface="Source Sans Pro" panose="020B0503030403020204" pitchFamily="34" charset="0"/>
                <a:cs typeface="Georgia"/>
              </a:rPr>
              <a:t>Mexico </a:t>
            </a:r>
            <a:r>
              <a:rPr spc="-5" dirty="0">
                <a:latin typeface="Source Sans Pro" panose="020B0503030403020204" pitchFamily="34" charset="0"/>
                <a:ea typeface="Source Sans Pro" panose="020B0503030403020204" pitchFamily="34" charset="0"/>
                <a:cs typeface="Georgia"/>
              </a:rPr>
              <a:t>wants to fund capital  projects. To do so, </a:t>
            </a:r>
            <a:r>
              <a:rPr lang="en-US" spc="-5" dirty="0">
                <a:latin typeface="Source Sans Pro" panose="020B0503030403020204" pitchFamily="34" charset="0"/>
                <a:ea typeface="Source Sans Pro" panose="020B0503030403020204" pitchFamily="34" charset="0"/>
                <a:cs typeface="Georgia"/>
              </a:rPr>
              <a:t>it</a:t>
            </a:r>
            <a:r>
              <a:rPr spc="-5" dirty="0">
                <a:latin typeface="Source Sans Pro" panose="020B0503030403020204" pitchFamily="34" charset="0"/>
                <a:ea typeface="Source Sans Pro" panose="020B0503030403020204" pitchFamily="34" charset="0"/>
                <a:cs typeface="Georgia"/>
              </a:rPr>
              <a:t> usually  </a:t>
            </a:r>
            <a:r>
              <a:rPr spc="-10" dirty="0">
                <a:latin typeface="Source Sans Pro" panose="020B0503030403020204" pitchFamily="34" charset="0"/>
                <a:ea typeface="Source Sans Pro" panose="020B0503030403020204" pitchFamily="34" charset="0"/>
                <a:cs typeface="Georgia"/>
              </a:rPr>
              <a:t>“borrow</a:t>
            </a:r>
            <a:r>
              <a:rPr lang="en-US" spc="-10" dirty="0">
                <a:latin typeface="Source Sans Pro" panose="020B0503030403020204" pitchFamily="34" charset="0"/>
                <a:ea typeface="Source Sans Pro" panose="020B0503030403020204" pitchFamily="34" charset="0"/>
                <a:cs typeface="Georgia"/>
              </a:rPr>
              <a:t>s</a:t>
            </a:r>
            <a:r>
              <a:rPr spc="-10" dirty="0">
                <a:latin typeface="Source Sans Pro" panose="020B0503030403020204" pitchFamily="34" charset="0"/>
                <a:ea typeface="Source Sans Pro" panose="020B0503030403020204" pitchFamily="34" charset="0"/>
                <a:cs typeface="Georgia"/>
              </a:rPr>
              <a:t>” </a:t>
            </a:r>
            <a:r>
              <a:rPr spc="-5" dirty="0">
                <a:latin typeface="Source Sans Pro" panose="020B0503030403020204" pitchFamily="34" charset="0"/>
                <a:ea typeface="Source Sans Pro" panose="020B0503030403020204" pitchFamily="34" charset="0"/>
                <a:cs typeface="Georgia"/>
              </a:rPr>
              <a:t>the money </a:t>
            </a:r>
            <a:r>
              <a:rPr spc="-10" dirty="0">
                <a:latin typeface="Source Sans Pro" panose="020B0503030403020204" pitchFamily="34" charset="0"/>
                <a:ea typeface="Source Sans Pro" panose="020B0503030403020204" pitchFamily="34" charset="0"/>
                <a:cs typeface="Georgia"/>
              </a:rPr>
              <a:t>by </a:t>
            </a:r>
            <a:r>
              <a:rPr spc="-5" dirty="0">
                <a:latin typeface="Source Sans Pro" panose="020B0503030403020204" pitchFamily="34" charset="0"/>
                <a:ea typeface="Source Sans Pro" panose="020B0503030403020204" pitchFamily="34" charset="0"/>
                <a:cs typeface="Georgia"/>
              </a:rPr>
              <a:t>selling</a:t>
            </a:r>
            <a:r>
              <a:rPr spc="75" dirty="0">
                <a:latin typeface="Source Sans Pro" panose="020B0503030403020204" pitchFamily="34" charset="0"/>
                <a:ea typeface="Source Sans Pro" panose="020B0503030403020204" pitchFamily="34" charset="0"/>
                <a:cs typeface="Georgia"/>
              </a:rPr>
              <a:t> </a:t>
            </a:r>
            <a:r>
              <a:rPr spc="-5" dirty="0">
                <a:latin typeface="Source Sans Pro" panose="020B0503030403020204" pitchFamily="34" charset="0"/>
                <a:ea typeface="Source Sans Pro" panose="020B0503030403020204" pitchFamily="34" charset="0"/>
                <a:cs typeface="Georgia"/>
              </a:rPr>
              <a:t>bonds.</a:t>
            </a:r>
            <a:endParaRPr dirty="0">
              <a:latin typeface="Source Sans Pro" panose="020B0503030403020204" pitchFamily="34" charset="0"/>
              <a:ea typeface="Source Sans Pro" panose="020B0503030403020204" pitchFamily="34" charset="0"/>
              <a:cs typeface="Georgia"/>
            </a:endParaRPr>
          </a:p>
        </p:txBody>
      </p:sp>
      <p:sp>
        <p:nvSpPr>
          <p:cNvPr id="5" name="object 7">
            <a:extLst>
              <a:ext uri="{FF2B5EF4-FFF2-40B4-BE49-F238E27FC236}">
                <a16:creationId xmlns:a16="http://schemas.microsoft.com/office/drawing/2014/main" id="{1B0AEDE2-62F7-FDBE-9AD6-4A82DAD6E453}"/>
              </a:ext>
            </a:extLst>
          </p:cNvPr>
          <p:cNvSpPr txBox="1"/>
          <p:nvPr/>
        </p:nvSpPr>
        <p:spPr>
          <a:xfrm>
            <a:off x="2923500" y="2634354"/>
            <a:ext cx="1620885" cy="872034"/>
          </a:xfrm>
          <a:prstGeom prst="rect">
            <a:avLst/>
          </a:prstGeom>
        </p:spPr>
        <p:txBody>
          <a:bodyPr vert="horz" wrap="square" lIns="0" tIns="0" rIns="0" bIns="0" rtlCol="0">
            <a:spAutoFit/>
          </a:bodyPr>
          <a:lstStyle/>
          <a:p>
            <a:pPr marL="12700" marR="5080" indent="-1270" algn="ctr">
              <a:lnSpc>
                <a:spcPts val="1730"/>
              </a:lnSpc>
            </a:pPr>
            <a:r>
              <a:rPr spc="-10" dirty="0">
                <a:latin typeface="Source Sans Pro" panose="020B0503030403020204" pitchFamily="34" charset="0"/>
                <a:ea typeface="Source Sans Pro" panose="020B0503030403020204" pitchFamily="34" charset="0"/>
                <a:cs typeface="Georgia"/>
              </a:rPr>
              <a:t>New Mexico  </a:t>
            </a:r>
            <a:r>
              <a:rPr spc="-5" dirty="0">
                <a:latin typeface="Source Sans Pro" panose="020B0503030403020204" pitchFamily="34" charset="0"/>
                <a:ea typeface="Source Sans Pro" panose="020B0503030403020204" pitchFamily="34" charset="0"/>
                <a:cs typeface="Georgia"/>
              </a:rPr>
              <a:t>pledges/guarantees to pay </a:t>
            </a:r>
            <a:r>
              <a:rPr spc="-10" dirty="0">
                <a:latin typeface="Source Sans Pro" panose="020B0503030403020204" pitchFamily="34" charset="0"/>
                <a:ea typeface="Source Sans Pro" panose="020B0503030403020204" pitchFamily="34" charset="0"/>
                <a:cs typeface="Georgia"/>
              </a:rPr>
              <a:t>back  </a:t>
            </a:r>
            <a:r>
              <a:rPr spc="-5" dirty="0">
                <a:latin typeface="Source Sans Pro" panose="020B0503030403020204" pitchFamily="34" charset="0"/>
                <a:ea typeface="Source Sans Pro" panose="020B0503030403020204" pitchFamily="34" charset="0"/>
                <a:cs typeface="Georgia"/>
              </a:rPr>
              <a:t>the money</a:t>
            </a:r>
            <a:r>
              <a:rPr spc="-30" dirty="0">
                <a:latin typeface="Source Sans Pro" panose="020B0503030403020204" pitchFamily="34" charset="0"/>
                <a:ea typeface="Source Sans Pro" panose="020B0503030403020204" pitchFamily="34" charset="0"/>
                <a:cs typeface="Georgia"/>
              </a:rPr>
              <a:t> </a:t>
            </a:r>
            <a:r>
              <a:rPr spc="-10" dirty="0">
                <a:latin typeface="Source Sans Pro" panose="020B0503030403020204" pitchFamily="34" charset="0"/>
                <a:ea typeface="Source Sans Pro" panose="020B0503030403020204" pitchFamily="34" charset="0"/>
                <a:cs typeface="Georgia"/>
              </a:rPr>
              <a:t>borrowed.</a:t>
            </a:r>
            <a:endParaRPr dirty="0">
              <a:latin typeface="Source Sans Pro" panose="020B0503030403020204" pitchFamily="34" charset="0"/>
              <a:ea typeface="Source Sans Pro" panose="020B0503030403020204" pitchFamily="34" charset="0"/>
              <a:cs typeface="Georgia"/>
            </a:endParaRPr>
          </a:p>
        </p:txBody>
      </p:sp>
      <p:sp>
        <p:nvSpPr>
          <p:cNvPr id="6" name="object 8">
            <a:extLst>
              <a:ext uri="{FF2B5EF4-FFF2-40B4-BE49-F238E27FC236}">
                <a16:creationId xmlns:a16="http://schemas.microsoft.com/office/drawing/2014/main" id="{098F4508-D3E3-5A07-EF24-2A591B398A59}"/>
              </a:ext>
            </a:extLst>
          </p:cNvPr>
          <p:cNvSpPr txBox="1"/>
          <p:nvPr/>
        </p:nvSpPr>
        <p:spPr>
          <a:xfrm>
            <a:off x="4588238" y="1833651"/>
            <a:ext cx="1864738" cy="243656"/>
          </a:xfrm>
          <a:prstGeom prst="rect">
            <a:avLst/>
          </a:prstGeom>
        </p:spPr>
        <p:txBody>
          <a:bodyPr vert="horz" wrap="square" lIns="0" tIns="0" rIns="0" bIns="0" rtlCol="0">
            <a:spAutoFit/>
          </a:bodyPr>
          <a:lstStyle/>
          <a:p>
            <a:pPr marR="5080" indent="-713740" algn="ctr">
              <a:lnSpc>
                <a:spcPts val="1939"/>
              </a:lnSpc>
            </a:pPr>
            <a:r>
              <a:rPr lang="en-US" sz="1600" b="1" spc="-5" dirty="0">
                <a:solidFill>
                  <a:srgbClr val="1C546B"/>
                </a:solidFill>
                <a:latin typeface="Source Sans Pro" panose="020B0503030403020204" pitchFamily="34" charset="0"/>
                <a:ea typeface="Source Sans Pro" panose="020B0503030403020204" pitchFamily="34" charset="0"/>
                <a:cs typeface="Georgia"/>
              </a:rPr>
              <a:t>A</a:t>
            </a:r>
            <a:r>
              <a:rPr sz="1600" b="1" spc="-5" dirty="0">
                <a:solidFill>
                  <a:srgbClr val="1C546B"/>
                </a:solidFill>
                <a:latin typeface="Source Sans Pro" panose="020B0503030403020204" pitchFamily="34" charset="0"/>
                <a:ea typeface="Source Sans Pro" panose="020B0503030403020204" pitchFamily="34" charset="0"/>
                <a:cs typeface="Georgia"/>
              </a:rPr>
              <a:t>n  </a:t>
            </a:r>
            <a:r>
              <a:rPr sz="1600" b="1" u="heavy" spc="-5" dirty="0">
                <a:solidFill>
                  <a:srgbClr val="1C546B"/>
                </a:solidFill>
                <a:latin typeface="Source Sans Pro" panose="020B0503030403020204" pitchFamily="34" charset="0"/>
                <a:ea typeface="Source Sans Pro" panose="020B0503030403020204" pitchFamily="34" charset="0"/>
                <a:cs typeface="Georgia"/>
              </a:rPr>
              <a:t>obligation</a:t>
            </a:r>
            <a:r>
              <a:rPr sz="1600" b="1" spc="-5" dirty="0">
                <a:solidFill>
                  <a:srgbClr val="1C546B"/>
                </a:solidFill>
                <a:latin typeface="Source Sans Pro" panose="020B0503030403020204" pitchFamily="34" charset="0"/>
                <a:ea typeface="Source Sans Pro" panose="020B0503030403020204" pitchFamily="34" charset="0"/>
                <a:cs typeface="Georgia"/>
              </a:rPr>
              <a:t>.</a:t>
            </a:r>
            <a:endParaRPr sz="1600" dirty="0">
              <a:solidFill>
                <a:srgbClr val="1C546B"/>
              </a:solidFill>
              <a:latin typeface="Source Sans Pro" panose="020B0503030403020204" pitchFamily="34" charset="0"/>
              <a:ea typeface="Source Sans Pro" panose="020B0503030403020204" pitchFamily="34" charset="0"/>
              <a:cs typeface="Georgia"/>
            </a:endParaRPr>
          </a:p>
        </p:txBody>
      </p:sp>
      <p:sp>
        <p:nvSpPr>
          <p:cNvPr id="7" name="object 9">
            <a:extLst>
              <a:ext uri="{FF2B5EF4-FFF2-40B4-BE49-F238E27FC236}">
                <a16:creationId xmlns:a16="http://schemas.microsoft.com/office/drawing/2014/main" id="{9C344DFA-C654-DF54-1548-6C194F0188A8}"/>
              </a:ext>
            </a:extLst>
          </p:cNvPr>
          <p:cNvSpPr txBox="1"/>
          <p:nvPr/>
        </p:nvSpPr>
        <p:spPr>
          <a:xfrm>
            <a:off x="4710418" y="2701532"/>
            <a:ext cx="1620885" cy="646267"/>
          </a:xfrm>
          <a:prstGeom prst="rect">
            <a:avLst/>
          </a:prstGeom>
        </p:spPr>
        <p:txBody>
          <a:bodyPr vert="horz" wrap="square" lIns="0" tIns="0" rIns="0" bIns="0" rtlCol="0">
            <a:spAutoFit/>
          </a:bodyPr>
          <a:lstStyle/>
          <a:p>
            <a:pPr marR="5080" indent="-567055" algn="ctr">
              <a:lnSpc>
                <a:spcPts val="1730"/>
              </a:lnSpc>
            </a:pPr>
            <a:r>
              <a:rPr lang="en-US" spc="-5" dirty="0">
                <a:latin typeface="Source Sans Pro" panose="020B0503030403020204" pitchFamily="34" charset="0"/>
                <a:ea typeface="Source Sans Pro" panose="020B0503030403020204" pitchFamily="34" charset="0"/>
                <a:cs typeface="Georgia"/>
              </a:rPr>
              <a:t>New Mexico is obligated to repay the debt</a:t>
            </a:r>
            <a:endParaRPr dirty="0">
              <a:latin typeface="Source Sans Pro" panose="020B0503030403020204" pitchFamily="34" charset="0"/>
              <a:ea typeface="Source Sans Pro" panose="020B0503030403020204" pitchFamily="34" charset="0"/>
              <a:cs typeface="Georgia"/>
            </a:endParaRPr>
          </a:p>
        </p:txBody>
      </p:sp>
      <p:pic>
        <p:nvPicPr>
          <p:cNvPr id="13" name="Google Shape;95;p17">
            <a:extLst>
              <a:ext uri="{FF2B5EF4-FFF2-40B4-BE49-F238E27FC236}">
                <a16:creationId xmlns:a16="http://schemas.microsoft.com/office/drawing/2014/main" id="{996439B3-156F-06F5-06EB-A75B42EB7465}"/>
              </a:ext>
            </a:extLst>
          </p:cNvPr>
          <p:cNvPicPr preferRelativeResize="0"/>
          <p:nvPr/>
        </p:nvPicPr>
        <p:blipFill>
          <a:blip r:embed="rId4">
            <a:alphaModFix/>
          </a:blip>
          <a:stretch>
            <a:fillRect/>
          </a:stretch>
        </p:blipFill>
        <p:spPr>
          <a:xfrm>
            <a:off x="3606099" y="2264667"/>
            <a:ext cx="267493" cy="266905"/>
          </a:xfrm>
          <a:prstGeom prst="rect">
            <a:avLst/>
          </a:prstGeom>
          <a:noFill/>
          <a:ln>
            <a:noFill/>
          </a:ln>
        </p:spPr>
      </p:pic>
      <p:pic>
        <p:nvPicPr>
          <p:cNvPr id="14" name="Google Shape;95;p17">
            <a:extLst>
              <a:ext uri="{FF2B5EF4-FFF2-40B4-BE49-F238E27FC236}">
                <a16:creationId xmlns:a16="http://schemas.microsoft.com/office/drawing/2014/main" id="{5FEEB288-4020-042B-145B-2BB06AAA74D5}"/>
              </a:ext>
            </a:extLst>
          </p:cNvPr>
          <p:cNvPicPr preferRelativeResize="0"/>
          <p:nvPr/>
        </p:nvPicPr>
        <p:blipFill>
          <a:blip r:embed="rId4">
            <a:alphaModFix/>
          </a:blip>
          <a:stretch>
            <a:fillRect/>
          </a:stretch>
        </p:blipFill>
        <p:spPr>
          <a:xfrm>
            <a:off x="5404155" y="2288188"/>
            <a:ext cx="232904" cy="266905"/>
          </a:xfrm>
          <a:prstGeom prst="rect">
            <a:avLst/>
          </a:prstGeom>
          <a:noFill/>
          <a:ln>
            <a:noFill/>
          </a:ln>
        </p:spPr>
      </p:pic>
      <p:sp>
        <p:nvSpPr>
          <p:cNvPr id="15" name="object 3">
            <a:extLst>
              <a:ext uri="{FF2B5EF4-FFF2-40B4-BE49-F238E27FC236}">
                <a16:creationId xmlns:a16="http://schemas.microsoft.com/office/drawing/2014/main" id="{F54288CC-718E-F8DA-0715-57CA841131B7}"/>
              </a:ext>
            </a:extLst>
          </p:cNvPr>
          <p:cNvSpPr txBox="1">
            <a:spLocks/>
          </p:cNvSpPr>
          <p:nvPr/>
        </p:nvSpPr>
        <p:spPr>
          <a:xfrm>
            <a:off x="463135" y="1675323"/>
            <a:ext cx="2180337" cy="466474"/>
          </a:xfrm>
          <a:prstGeom prst="rect">
            <a:avLst/>
          </a:prstGeom>
        </p:spPr>
        <p:txBody>
          <a:bodyPr vert="horz" wrap="square" lIns="0" tIns="0" rIns="0" bIns="0" rtlCol="0">
            <a:spAutoFit/>
          </a:bodyPr>
          <a:lstStyle>
            <a:defPPr marR="0" lvl="0" algn="l" rtl="0">
              <a:lnSpc>
                <a:spcPct val="100000"/>
              </a:lnSpc>
              <a:spcBef>
                <a:spcPts val="0"/>
              </a:spcBef>
              <a:spcAft>
                <a:spcPts val="0"/>
              </a:spcAft>
            </a:defPPr>
            <a:lvl1pPr marR="5080" indent="-759460" algn="ctr">
              <a:lnSpc>
                <a:spcPts val="1939"/>
              </a:lnSpc>
              <a:defRPr sz="1600" b="1" spc="-5">
                <a:solidFill>
                  <a:srgbClr val="1C546B"/>
                </a:solidFill>
                <a:latin typeface="Source Sans Pro" panose="020B0503030403020204" pitchFamily="34" charset="0"/>
                <a:ea typeface="Source Sans Pro" panose="020B0503030403020204" pitchFamily="34" charset="0"/>
                <a:cs typeface="Georgia"/>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r>
              <a:rPr lang="en-US" dirty="0"/>
              <a:t>A </a:t>
            </a:r>
            <a:r>
              <a:rPr lang="en-US" u="sng" dirty="0"/>
              <a:t>debt instrument</a:t>
            </a:r>
            <a:r>
              <a:rPr lang="en-US" dirty="0"/>
              <a:t> </a:t>
            </a:r>
            <a:r>
              <a:rPr lang="en-US" sz="1200" dirty="0"/>
              <a:t>issued by a  governmental entity.</a:t>
            </a:r>
          </a:p>
        </p:txBody>
      </p:sp>
      <p:sp>
        <p:nvSpPr>
          <p:cNvPr id="16" name="object 6">
            <a:extLst>
              <a:ext uri="{FF2B5EF4-FFF2-40B4-BE49-F238E27FC236}">
                <a16:creationId xmlns:a16="http://schemas.microsoft.com/office/drawing/2014/main" id="{A680BFB0-8918-1FAA-EC82-B011363D37B4}"/>
              </a:ext>
            </a:extLst>
          </p:cNvPr>
          <p:cNvSpPr txBox="1"/>
          <p:nvPr/>
        </p:nvSpPr>
        <p:spPr>
          <a:xfrm>
            <a:off x="2769270" y="1810689"/>
            <a:ext cx="1941148" cy="243656"/>
          </a:xfrm>
          <a:prstGeom prst="rect">
            <a:avLst/>
          </a:prstGeom>
        </p:spPr>
        <p:txBody>
          <a:bodyPr vert="horz" wrap="square" lIns="0" tIns="0" rIns="0" bIns="0" rtlCol="0">
            <a:spAutoFit/>
          </a:bodyPr>
          <a:lstStyle/>
          <a:p>
            <a:pPr marR="5080" indent="-759460" algn="ctr">
              <a:lnSpc>
                <a:spcPts val="1939"/>
              </a:lnSpc>
            </a:pPr>
            <a:r>
              <a:rPr lang="en-US" sz="1600" b="1" spc="-5" dirty="0">
                <a:solidFill>
                  <a:srgbClr val="1C546B"/>
                </a:solidFill>
                <a:latin typeface="Source Sans Pro" panose="020B0503030403020204" pitchFamily="34" charset="0"/>
                <a:ea typeface="Source Sans Pro" panose="020B0503030403020204" pitchFamily="34" charset="0"/>
                <a:cs typeface="Georgia"/>
              </a:rPr>
              <a:t>A </a:t>
            </a:r>
            <a:r>
              <a:rPr sz="1600" b="1" u="heavy" spc="-5" dirty="0">
                <a:solidFill>
                  <a:srgbClr val="1C546B"/>
                </a:solidFill>
                <a:latin typeface="Source Sans Pro" panose="020B0503030403020204" pitchFamily="34" charset="0"/>
                <a:ea typeface="Source Sans Pro" panose="020B0503030403020204" pitchFamily="34" charset="0"/>
                <a:cs typeface="Georgia"/>
              </a:rPr>
              <a:t>security</a:t>
            </a:r>
            <a:r>
              <a:rPr sz="1600" b="1" spc="-5" dirty="0">
                <a:solidFill>
                  <a:srgbClr val="1C546B"/>
                </a:solidFill>
                <a:latin typeface="Source Sans Pro" panose="020B0503030403020204" pitchFamily="34" charset="0"/>
                <a:ea typeface="Source Sans Pro" panose="020B0503030403020204" pitchFamily="34" charset="0"/>
                <a:cs typeface="Georgia"/>
              </a:rPr>
              <a:t>.</a:t>
            </a:r>
            <a:endParaRPr sz="1600" dirty="0">
              <a:solidFill>
                <a:srgbClr val="1C546B"/>
              </a:solidFill>
              <a:latin typeface="Source Sans Pro" panose="020B0503030403020204" pitchFamily="34" charset="0"/>
              <a:ea typeface="Source Sans Pro" panose="020B0503030403020204" pitchFamily="34" charset="0"/>
              <a:cs typeface="Georgi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2" name="Google Shape;92;p17"/>
          <p:cNvPicPr preferRelativeResize="0"/>
          <p:nvPr/>
        </p:nvPicPr>
        <p:blipFill>
          <a:blip r:embed="rId3">
            <a:alphaModFix/>
          </a:blip>
          <a:stretch>
            <a:fillRect/>
          </a:stretch>
        </p:blipFill>
        <p:spPr>
          <a:xfrm>
            <a:off x="6900150" y="4478523"/>
            <a:ext cx="1977774" cy="397000"/>
          </a:xfrm>
          <a:prstGeom prst="rect">
            <a:avLst/>
          </a:prstGeom>
          <a:noFill/>
          <a:ln>
            <a:noFill/>
          </a:ln>
        </p:spPr>
      </p:pic>
      <p:cxnSp>
        <p:nvCxnSpPr>
          <p:cNvPr id="94" name="Google Shape;94;p17"/>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sp>
        <p:nvSpPr>
          <p:cNvPr id="98" name="Google Shape;98;p17"/>
          <p:cNvSpPr txBox="1">
            <a:spLocks noGrp="1"/>
          </p:cNvSpPr>
          <p:nvPr>
            <p:ph type="title"/>
          </p:nvPr>
        </p:nvSpPr>
        <p:spPr>
          <a:xfrm>
            <a:off x="5372125" y="376775"/>
            <a:ext cx="2817000" cy="396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SzPts val="891"/>
              <a:buNone/>
            </a:pPr>
            <a:r>
              <a:rPr lang="en" sz="1818" b="1" dirty="0">
                <a:solidFill>
                  <a:srgbClr val="004D4C"/>
                </a:solidFill>
                <a:latin typeface="PT Serif"/>
                <a:ea typeface="PT Serif"/>
                <a:cs typeface="PT Serif"/>
                <a:sym typeface="PT Serif"/>
              </a:rPr>
              <a:t>How do Bonds Work?</a:t>
            </a:r>
            <a:endParaRPr sz="1818" b="1" dirty="0">
              <a:solidFill>
                <a:srgbClr val="004D4C"/>
              </a:solidFill>
              <a:latin typeface="PT Serif"/>
              <a:ea typeface="PT Serif"/>
              <a:cs typeface="PT Serif"/>
              <a:sym typeface="PT Serif"/>
            </a:endParaRPr>
          </a:p>
        </p:txBody>
      </p:sp>
      <p:pic>
        <p:nvPicPr>
          <p:cNvPr id="99" name="Google Shape;99;p17"/>
          <p:cNvPicPr preferRelativeResize="0"/>
          <p:nvPr/>
        </p:nvPicPr>
        <p:blipFill rotWithShape="1">
          <a:blip r:embed="rId4">
            <a:alphaModFix/>
          </a:blip>
          <a:srcRect l="53471" t="-1650" b="1649"/>
          <a:stretch/>
        </p:blipFill>
        <p:spPr>
          <a:xfrm rot="10800000">
            <a:off x="8189125" y="445025"/>
            <a:ext cx="957400" cy="260400"/>
          </a:xfrm>
          <a:prstGeom prst="rect">
            <a:avLst/>
          </a:prstGeom>
          <a:noFill/>
          <a:ln>
            <a:noFill/>
          </a:ln>
        </p:spPr>
      </p:pic>
      <p:sp>
        <p:nvSpPr>
          <p:cNvPr id="10" name="object 6">
            <a:extLst>
              <a:ext uri="{FF2B5EF4-FFF2-40B4-BE49-F238E27FC236}">
                <a16:creationId xmlns:a16="http://schemas.microsoft.com/office/drawing/2014/main" id="{CEC7BF8F-75C1-1A20-BBCD-102ED0622FDB}"/>
              </a:ext>
            </a:extLst>
          </p:cNvPr>
          <p:cNvSpPr txBox="1"/>
          <p:nvPr/>
        </p:nvSpPr>
        <p:spPr>
          <a:xfrm>
            <a:off x="339012" y="1039609"/>
            <a:ext cx="8709107" cy="769441"/>
          </a:xfrm>
          <a:prstGeom prst="rect">
            <a:avLst/>
          </a:prstGeom>
        </p:spPr>
        <p:txBody>
          <a:bodyPr vert="horz" wrap="square" lIns="0" tIns="0" rIns="0" bIns="0" rtlCol="0">
            <a:spAutoFit/>
          </a:bodyPr>
          <a:lstStyle/>
          <a:p>
            <a:pPr marL="12700">
              <a:lnSpc>
                <a:spcPct val="100000"/>
              </a:lnSpc>
              <a:buClr>
                <a:srgbClr val="003A57"/>
              </a:buClr>
              <a:tabLst>
                <a:tab pos="299085" algn="l"/>
                <a:tab pos="299720" algn="l"/>
              </a:tabLst>
            </a:pPr>
            <a:r>
              <a:rPr lang="en-US" sz="1800" b="1" spc="-10" dirty="0">
                <a:solidFill>
                  <a:srgbClr val="1C546B"/>
                </a:solidFill>
                <a:latin typeface="Source Sans Pro" panose="020B0503030403020204" pitchFamily="34" charset="0"/>
                <a:ea typeface="Source Sans Pro" panose="020B0503030403020204" pitchFamily="34" charset="0"/>
                <a:cs typeface="Georgia"/>
              </a:rPr>
              <a:t>An investor buys the bonds, thus loaning money to the governmental entity (issuer).</a:t>
            </a:r>
          </a:p>
          <a:p>
            <a:pPr marL="299085" indent="-286385">
              <a:lnSpc>
                <a:spcPct val="100000"/>
              </a:lnSpc>
              <a:buClr>
                <a:srgbClr val="003A57"/>
              </a:buClr>
              <a:buBlip>
                <a:blip r:embed="rId5"/>
              </a:buBlip>
              <a:tabLst>
                <a:tab pos="299085" algn="l"/>
                <a:tab pos="299720" algn="l"/>
              </a:tabLst>
            </a:pPr>
            <a:r>
              <a:rPr sz="1600" spc="-10" dirty="0">
                <a:latin typeface="Source Sans Pro" panose="020B0503030403020204" pitchFamily="34" charset="0"/>
                <a:ea typeface="Source Sans Pro" panose="020B0503030403020204" pitchFamily="34" charset="0"/>
                <a:cs typeface="Georgia"/>
              </a:rPr>
              <a:t>The </a:t>
            </a:r>
            <a:r>
              <a:rPr sz="1600" spc="-5" dirty="0">
                <a:latin typeface="Source Sans Pro" panose="020B0503030403020204" pitchFamily="34" charset="0"/>
                <a:ea typeface="Source Sans Pro" panose="020B0503030403020204" pitchFamily="34" charset="0"/>
                <a:cs typeface="Georgia"/>
              </a:rPr>
              <a:t>governmental entity gets the money for capital</a:t>
            </a:r>
            <a:r>
              <a:rPr sz="1600" spc="145" dirty="0">
                <a:latin typeface="Source Sans Pro" panose="020B0503030403020204" pitchFamily="34" charset="0"/>
                <a:ea typeface="Source Sans Pro" panose="020B0503030403020204" pitchFamily="34" charset="0"/>
                <a:cs typeface="Georgia"/>
              </a:rPr>
              <a:t> </a:t>
            </a:r>
            <a:r>
              <a:rPr sz="1600" spc="-5" dirty="0">
                <a:latin typeface="Source Sans Pro" panose="020B0503030403020204" pitchFamily="34" charset="0"/>
                <a:ea typeface="Source Sans Pro" panose="020B0503030403020204" pitchFamily="34" charset="0"/>
                <a:cs typeface="Georgia"/>
              </a:rPr>
              <a:t>projects</a:t>
            </a:r>
            <a:endParaRPr sz="1600" dirty="0">
              <a:latin typeface="Source Sans Pro" panose="020B0503030403020204" pitchFamily="34" charset="0"/>
              <a:ea typeface="Source Sans Pro" panose="020B0503030403020204" pitchFamily="34" charset="0"/>
              <a:cs typeface="Georgia"/>
            </a:endParaRPr>
          </a:p>
          <a:p>
            <a:pPr marL="299085" indent="-286385">
              <a:lnSpc>
                <a:spcPct val="100000"/>
              </a:lnSpc>
              <a:buClr>
                <a:srgbClr val="003A57"/>
              </a:buClr>
              <a:buBlip>
                <a:blip r:embed="rId5"/>
              </a:buBlip>
              <a:tabLst>
                <a:tab pos="299085" algn="l"/>
                <a:tab pos="299720" algn="l"/>
              </a:tabLst>
            </a:pPr>
            <a:r>
              <a:rPr sz="1600" spc="-10" dirty="0">
                <a:latin typeface="Source Sans Pro" panose="020B0503030403020204" pitchFamily="34" charset="0"/>
                <a:ea typeface="Source Sans Pro" panose="020B0503030403020204" pitchFamily="34" charset="0"/>
                <a:cs typeface="Georgia"/>
              </a:rPr>
              <a:t>The </a:t>
            </a:r>
            <a:r>
              <a:rPr sz="1600" spc="-5" dirty="0">
                <a:latin typeface="Source Sans Pro" panose="020B0503030403020204" pitchFamily="34" charset="0"/>
                <a:ea typeface="Source Sans Pro" panose="020B0503030403020204" pitchFamily="34" charset="0"/>
                <a:cs typeface="Georgia"/>
              </a:rPr>
              <a:t>investor gets interest income on loaning that</a:t>
            </a:r>
            <a:r>
              <a:rPr sz="1600" spc="145" dirty="0">
                <a:latin typeface="Source Sans Pro" panose="020B0503030403020204" pitchFamily="34" charset="0"/>
                <a:ea typeface="Source Sans Pro" panose="020B0503030403020204" pitchFamily="34" charset="0"/>
                <a:cs typeface="Georgia"/>
              </a:rPr>
              <a:t> </a:t>
            </a:r>
            <a:r>
              <a:rPr sz="1600" spc="-5" dirty="0">
                <a:latin typeface="Source Sans Pro" panose="020B0503030403020204" pitchFamily="34" charset="0"/>
                <a:ea typeface="Source Sans Pro" panose="020B0503030403020204" pitchFamily="34" charset="0"/>
                <a:cs typeface="Georgia"/>
              </a:rPr>
              <a:t>money</a:t>
            </a:r>
            <a:endParaRPr sz="1600" dirty="0">
              <a:latin typeface="Source Sans Pro" panose="020B0503030403020204" pitchFamily="34" charset="0"/>
              <a:ea typeface="Source Sans Pro" panose="020B0503030403020204" pitchFamily="34" charset="0"/>
              <a:cs typeface="Georgia"/>
            </a:endParaRPr>
          </a:p>
        </p:txBody>
      </p:sp>
      <p:sp>
        <p:nvSpPr>
          <p:cNvPr id="11" name="object 8">
            <a:extLst>
              <a:ext uri="{FF2B5EF4-FFF2-40B4-BE49-F238E27FC236}">
                <a16:creationId xmlns:a16="http://schemas.microsoft.com/office/drawing/2014/main" id="{54AE6A24-B734-796E-69E7-A6FEBF3335FB}"/>
              </a:ext>
            </a:extLst>
          </p:cNvPr>
          <p:cNvSpPr txBox="1"/>
          <p:nvPr/>
        </p:nvSpPr>
        <p:spPr>
          <a:xfrm>
            <a:off x="339012" y="2016562"/>
            <a:ext cx="8743319" cy="1451679"/>
          </a:xfrm>
          <a:prstGeom prst="rect">
            <a:avLst/>
          </a:prstGeom>
        </p:spPr>
        <p:txBody>
          <a:bodyPr vert="horz" wrap="square" lIns="0" tIns="0" rIns="0" bIns="0" rtlCol="0">
            <a:spAutoFit/>
          </a:bodyPr>
          <a:lstStyle/>
          <a:p>
            <a:pPr marL="12700">
              <a:lnSpc>
                <a:spcPct val="100000"/>
              </a:lnSpc>
              <a:buClr>
                <a:srgbClr val="003A57"/>
              </a:buClr>
              <a:tabLst>
                <a:tab pos="299085" algn="l"/>
                <a:tab pos="299720" algn="l"/>
              </a:tabLst>
            </a:pPr>
            <a:r>
              <a:rPr lang="en-US" sz="1800" b="1" spc="-10" dirty="0">
                <a:solidFill>
                  <a:srgbClr val="1C546B"/>
                </a:solidFill>
                <a:latin typeface="Source Sans Pro" panose="020B0503030403020204" pitchFamily="34" charset="0"/>
                <a:ea typeface="Source Sans Pro" panose="020B0503030403020204" pitchFamily="34" charset="0"/>
                <a:cs typeface="Georgia"/>
              </a:rPr>
              <a:t>Debt instruments typically specify:</a:t>
            </a:r>
          </a:p>
          <a:p>
            <a:pPr marL="299085" indent="-286385">
              <a:lnSpc>
                <a:spcPct val="100000"/>
              </a:lnSpc>
              <a:buClr>
                <a:srgbClr val="003A57"/>
              </a:buClr>
              <a:buBlip>
                <a:blip r:embed="rId5"/>
              </a:buBlip>
              <a:tabLst>
                <a:tab pos="299085" algn="l"/>
                <a:tab pos="299720" algn="l"/>
              </a:tabLst>
            </a:pPr>
            <a:r>
              <a:rPr sz="1600" b="1" spc="-5" dirty="0">
                <a:latin typeface="Source Sans Pro" panose="020B0503030403020204" pitchFamily="34" charset="0"/>
                <a:ea typeface="Source Sans Pro" panose="020B0503030403020204" pitchFamily="34" charset="0"/>
                <a:cs typeface="Georgia"/>
              </a:rPr>
              <a:t>An obligation to</a:t>
            </a:r>
            <a:r>
              <a:rPr sz="1600" b="1" spc="-55" dirty="0">
                <a:latin typeface="Source Sans Pro" panose="020B0503030403020204" pitchFamily="34" charset="0"/>
                <a:ea typeface="Source Sans Pro" panose="020B0503030403020204" pitchFamily="34" charset="0"/>
                <a:cs typeface="Georgia"/>
              </a:rPr>
              <a:t> </a:t>
            </a:r>
            <a:r>
              <a:rPr sz="1600" b="1" spc="-10" dirty="0">
                <a:latin typeface="Source Sans Pro" panose="020B0503030403020204" pitchFamily="34" charset="0"/>
                <a:ea typeface="Source Sans Pro" panose="020B0503030403020204" pitchFamily="34" charset="0"/>
                <a:cs typeface="Georgia"/>
              </a:rPr>
              <a:t>pay</a:t>
            </a:r>
            <a:endParaRPr sz="1600" dirty="0">
              <a:latin typeface="Source Sans Pro" panose="020B0503030403020204" pitchFamily="34" charset="0"/>
              <a:ea typeface="Source Sans Pro" panose="020B0503030403020204" pitchFamily="34" charset="0"/>
              <a:cs typeface="Georgia"/>
            </a:endParaRPr>
          </a:p>
          <a:p>
            <a:pPr marL="299085" indent="-286385">
              <a:lnSpc>
                <a:spcPct val="100000"/>
              </a:lnSpc>
              <a:spcBef>
                <a:spcPts val="5"/>
              </a:spcBef>
              <a:buClr>
                <a:srgbClr val="003A57"/>
              </a:buClr>
              <a:buBlip>
                <a:blip r:embed="rId5"/>
              </a:buBlip>
              <a:tabLst>
                <a:tab pos="299085" algn="l"/>
                <a:tab pos="299720" algn="l"/>
              </a:tabLst>
            </a:pPr>
            <a:r>
              <a:rPr sz="1600" b="1" spc="-5" dirty="0">
                <a:latin typeface="Source Sans Pro" panose="020B0503030403020204" pitchFamily="34" charset="0"/>
                <a:ea typeface="Source Sans Pro" panose="020B0503030403020204" pitchFamily="34" charset="0"/>
                <a:cs typeface="Georgia"/>
              </a:rPr>
              <a:t>A stated amount  |  </a:t>
            </a:r>
            <a:r>
              <a:rPr sz="1600" spc="-5" dirty="0">
                <a:latin typeface="Source Sans Pro" panose="020B0503030403020204" pitchFamily="34" charset="0"/>
                <a:ea typeface="Source Sans Pro" panose="020B0503030403020204" pitchFamily="34" charset="0"/>
                <a:cs typeface="Georgia"/>
              </a:rPr>
              <a:t>the</a:t>
            </a:r>
            <a:r>
              <a:rPr sz="1600" spc="40" dirty="0">
                <a:latin typeface="Source Sans Pro" panose="020B0503030403020204" pitchFamily="34" charset="0"/>
                <a:ea typeface="Source Sans Pro" panose="020B0503030403020204" pitchFamily="34" charset="0"/>
                <a:cs typeface="Georgia"/>
              </a:rPr>
              <a:t> </a:t>
            </a:r>
            <a:r>
              <a:rPr sz="1600" spc="-5" dirty="0">
                <a:latin typeface="Source Sans Pro" panose="020B0503030403020204" pitchFamily="34" charset="0"/>
                <a:ea typeface="Source Sans Pro" panose="020B0503030403020204" pitchFamily="34" charset="0"/>
                <a:cs typeface="Georgia"/>
              </a:rPr>
              <a:t>principal</a:t>
            </a:r>
            <a:endParaRPr sz="1600" dirty="0">
              <a:latin typeface="Source Sans Pro" panose="020B0503030403020204" pitchFamily="34" charset="0"/>
              <a:ea typeface="Source Sans Pro" panose="020B0503030403020204" pitchFamily="34" charset="0"/>
              <a:cs typeface="Georgia"/>
            </a:endParaRPr>
          </a:p>
          <a:p>
            <a:pPr marL="299085" marR="5080" indent="-286385">
              <a:lnSpc>
                <a:spcPts val="1730"/>
              </a:lnSpc>
              <a:buClr>
                <a:srgbClr val="003A57"/>
              </a:buClr>
              <a:buBlip>
                <a:blip r:embed="rId5"/>
              </a:buBlip>
              <a:tabLst>
                <a:tab pos="299085" algn="l"/>
                <a:tab pos="299720" algn="l"/>
              </a:tabLst>
            </a:pPr>
            <a:r>
              <a:rPr sz="1600" b="1" spc="-5" dirty="0">
                <a:latin typeface="Source Sans Pro" panose="020B0503030403020204" pitchFamily="34" charset="0"/>
                <a:ea typeface="Source Sans Pro" panose="020B0503030403020204" pitchFamily="34" charset="0"/>
                <a:cs typeface="Georgia"/>
              </a:rPr>
              <a:t>At a </a:t>
            </a:r>
            <a:r>
              <a:rPr sz="1600" b="1" spc="-10" dirty="0">
                <a:latin typeface="Source Sans Pro" panose="020B0503030403020204" pitchFamily="34" charset="0"/>
                <a:ea typeface="Source Sans Pro" panose="020B0503030403020204" pitchFamily="34" charset="0"/>
                <a:cs typeface="Georgia"/>
              </a:rPr>
              <a:t>given </a:t>
            </a:r>
            <a:r>
              <a:rPr sz="1600" b="1" spc="-5" dirty="0">
                <a:latin typeface="Source Sans Pro" panose="020B0503030403020204" pitchFamily="34" charset="0"/>
                <a:ea typeface="Source Sans Pro" panose="020B0503030403020204" pitchFamily="34" charset="0"/>
                <a:cs typeface="Georgia"/>
              </a:rPr>
              <a:t>time | </a:t>
            </a:r>
            <a:r>
              <a:rPr sz="1600" spc="-5" dirty="0">
                <a:latin typeface="Source Sans Pro" panose="020B0503030403020204" pitchFamily="34" charset="0"/>
                <a:ea typeface="Source Sans Pro" panose="020B0503030403020204" pitchFamily="34" charset="0"/>
                <a:cs typeface="Georgia"/>
              </a:rPr>
              <a:t>Known as the “term of the bond” or “maturity” and </a:t>
            </a:r>
            <a:r>
              <a:rPr sz="1600" spc="-10" dirty="0">
                <a:latin typeface="Source Sans Pro" panose="020B0503030403020204" pitchFamily="34" charset="0"/>
                <a:ea typeface="Source Sans Pro" panose="020B0503030403020204" pitchFamily="34" charset="0"/>
                <a:cs typeface="Georgia"/>
              </a:rPr>
              <a:t>represents </a:t>
            </a:r>
            <a:r>
              <a:rPr sz="1600" spc="-5" dirty="0">
                <a:latin typeface="Source Sans Pro" panose="020B0503030403020204" pitchFamily="34" charset="0"/>
                <a:ea typeface="Source Sans Pro" panose="020B0503030403020204" pitchFamily="34" charset="0"/>
                <a:cs typeface="Georgia"/>
              </a:rPr>
              <a:t>the </a:t>
            </a:r>
            <a:r>
              <a:rPr sz="1600" spc="-10" dirty="0">
                <a:latin typeface="Source Sans Pro" panose="020B0503030403020204" pitchFamily="34" charset="0"/>
                <a:ea typeface="Source Sans Pro" panose="020B0503030403020204" pitchFamily="34" charset="0"/>
                <a:cs typeface="Georgia"/>
              </a:rPr>
              <a:t>borrowing </a:t>
            </a:r>
            <a:r>
              <a:rPr sz="1600" spc="-5" dirty="0">
                <a:latin typeface="Source Sans Pro" panose="020B0503030403020204" pitchFamily="34" charset="0"/>
                <a:ea typeface="Source Sans Pro" panose="020B0503030403020204" pitchFamily="34" charset="0"/>
                <a:cs typeface="Georgia"/>
              </a:rPr>
              <a:t>period (i.e., how long  does the state </a:t>
            </a:r>
            <a:r>
              <a:rPr sz="1600" spc="-10" dirty="0">
                <a:latin typeface="Source Sans Pro" panose="020B0503030403020204" pitchFamily="34" charset="0"/>
                <a:ea typeface="Source Sans Pro" panose="020B0503030403020204" pitchFamily="34" charset="0"/>
                <a:cs typeface="Georgia"/>
              </a:rPr>
              <a:t>have </a:t>
            </a:r>
            <a:r>
              <a:rPr sz="1600" spc="-5" dirty="0">
                <a:latin typeface="Source Sans Pro" panose="020B0503030403020204" pitchFamily="34" charset="0"/>
                <a:ea typeface="Source Sans Pro" panose="020B0503030403020204" pitchFamily="34" charset="0"/>
                <a:cs typeface="Georgia"/>
              </a:rPr>
              <a:t>to pay off the</a:t>
            </a:r>
            <a:r>
              <a:rPr sz="1600" spc="105" dirty="0">
                <a:latin typeface="Source Sans Pro" panose="020B0503030403020204" pitchFamily="34" charset="0"/>
                <a:ea typeface="Source Sans Pro" panose="020B0503030403020204" pitchFamily="34" charset="0"/>
                <a:cs typeface="Georgia"/>
              </a:rPr>
              <a:t> </a:t>
            </a:r>
            <a:r>
              <a:rPr sz="1600" spc="-10" dirty="0">
                <a:latin typeface="Source Sans Pro" panose="020B0503030403020204" pitchFamily="34" charset="0"/>
                <a:ea typeface="Source Sans Pro" panose="020B0503030403020204" pitchFamily="34" charset="0"/>
                <a:cs typeface="Georgia"/>
              </a:rPr>
              <a:t>debt)</a:t>
            </a:r>
            <a:endParaRPr sz="1600" dirty="0">
              <a:latin typeface="Source Sans Pro" panose="020B0503030403020204" pitchFamily="34" charset="0"/>
              <a:ea typeface="Source Sans Pro" panose="020B0503030403020204" pitchFamily="34" charset="0"/>
              <a:cs typeface="Georgia"/>
            </a:endParaRPr>
          </a:p>
          <a:p>
            <a:pPr marL="299085" indent="-286385">
              <a:lnSpc>
                <a:spcPct val="100000"/>
              </a:lnSpc>
              <a:buClr>
                <a:srgbClr val="003A57"/>
              </a:buClr>
              <a:buBlip>
                <a:blip r:embed="rId5"/>
              </a:buBlip>
              <a:tabLst>
                <a:tab pos="299085" algn="l"/>
                <a:tab pos="299720" algn="l"/>
              </a:tabLst>
            </a:pPr>
            <a:r>
              <a:rPr sz="1600" b="1" spc="-5" dirty="0">
                <a:latin typeface="Source Sans Pro" panose="020B0503030403020204" pitchFamily="34" charset="0"/>
                <a:ea typeface="Source Sans Pro" panose="020B0503030403020204" pitchFamily="34" charset="0"/>
                <a:cs typeface="Georgia"/>
              </a:rPr>
              <a:t>With </a:t>
            </a:r>
            <a:r>
              <a:rPr sz="1600" b="1" spc="-10" dirty="0">
                <a:latin typeface="Source Sans Pro" panose="020B0503030403020204" pitchFamily="34" charset="0"/>
                <a:ea typeface="Source Sans Pro" panose="020B0503030403020204" pitchFamily="34" charset="0"/>
                <a:cs typeface="Georgia"/>
              </a:rPr>
              <a:t>interest  </a:t>
            </a:r>
            <a:r>
              <a:rPr sz="1600" b="1" spc="-5" dirty="0">
                <a:latin typeface="Source Sans Pro" panose="020B0503030403020204" pitchFamily="34" charset="0"/>
                <a:ea typeface="Source Sans Pro" panose="020B0503030403020204" pitchFamily="34" charset="0"/>
                <a:cs typeface="Georgia"/>
              </a:rPr>
              <a:t>|  </a:t>
            </a:r>
            <a:r>
              <a:rPr sz="1600" spc="-5" dirty="0">
                <a:latin typeface="Source Sans Pro" panose="020B0503030403020204" pitchFamily="34" charset="0"/>
                <a:ea typeface="Source Sans Pro" panose="020B0503030403020204" pitchFamily="34" charset="0"/>
                <a:cs typeface="Georgia"/>
              </a:rPr>
              <a:t>Can </a:t>
            </a:r>
            <a:r>
              <a:rPr sz="1600" spc="-10" dirty="0">
                <a:latin typeface="Source Sans Pro" panose="020B0503030403020204" pitchFamily="34" charset="0"/>
                <a:ea typeface="Source Sans Pro" panose="020B0503030403020204" pitchFamily="34" charset="0"/>
                <a:cs typeface="Georgia"/>
              </a:rPr>
              <a:t>be </a:t>
            </a:r>
            <a:r>
              <a:rPr sz="1600" spc="-5" dirty="0">
                <a:latin typeface="Source Sans Pro" panose="020B0503030403020204" pitchFamily="34" charset="0"/>
                <a:ea typeface="Source Sans Pro" panose="020B0503030403020204" pitchFamily="34" charset="0"/>
                <a:cs typeface="Georgia"/>
              </a:rPr>
              <a:t>fixed or</a:t>
            </a:r>
            <a:r>
              <a:rPr sz="1600" spc="130" dirty="0">
                <a:latin typeface="Source Sans Pro" panose="020B0503030403020204" pitchFamily="34" charset="0"/>
                <a:ea typeface="Source Sans Pro" panose="020B0503030403020204" pitchFamily="34" charset="0"/>
                <a:cs typeface="Georgia"/>
              </a:rPr>
              <a:t> </a:t>
            </a:r>
            <a:r>
              <a:rPr sz="1600" spc="-5" dirty="0">
                <a:latin typeface="Source Sans Pro" panose="020B0503030403020204" pitchFamily="34" charset="0"/>
                <a:ea typeface="Source Sans Pro" panose="020B0503030403020204" pitchFamily="34" charset="0"/>
                <a:cs typeface="Georgia"/>
              </a:rPr>
              <a:t>variable</a:t>
            </a:r>
            <a:endParaRPr sz="1600" dirty="0">
              <a:latin typeface="Source Sans Pro" panose="020B0503030403020204" pitchFamily="34" charset="0"/>
              <a:ea typeface="Source Sans Pro" panose="020B0503030403020204" pitchFamily="34" charset="0"/>
              <a:cs typeface="Georgia"/>
            </a:endParaRPr>
          </a:p>
        </p:txBody>
      </p:sp>
      <p:sp>
        <p:nvSpPr>
          <p:cNvPr id="12" name="object 12">
            <a:extLst>
              <a:ext uri="{FF2B5EF4-FFF2-40B4-BE49-F238E27FC236}">
                <a16:creationId xmlns:a16="http://schemas.microsoft.com/office/drawing/2014/main" id="{2F3B2F47-0BB6-3B0B-46CA-E34F4B5ACDD4}"/>
              </a:ext>
            </a:extLst>
          </p:cNvPr>
          <p:cNvSpPr txBox="1"/>
          <p:nvPr/>
        </p:nvSpPr>
        <p:spPr>
          <a:xfrm>
            <a:off x="340567" y="3675753"/>
            <a:ext cx="8707552" cy="523220"/>
          </a:xfrm>
          <a:prstGeom prst="rect">
            <a:avLst/>
          </a:prstGeom>
        </p:spPr>
        <p:txBody>
          <a:bodyPr vert="horz" wrap="square" lIns="0" tIns="0" rIns="0" bIns="0" rtlCol="0">
            <a:spAutoFit/>
          </a:bodyPr>
          <a:lstStyle/>
          <a:p>
            <a:pPr marL="12700">
              <a:lnSpc>
                <a:spcPct val="100000"/>
              </a:lnSpc>
              <a:buClr>
                <a:srgbClr val="003A57"/>
              </a:buClr>
              <a:tabLst>
                <a:tab pos="299085" algn="l"/>
                <a:tab pos="299720" algn="l"/>
              </a:tabLst>
            </a:pPr>
            <a:r>
              <a:rPr lang="en-US" sz="1800" b="1" spc="-10" dirty="0">
                <a:solidFill>
                  <a:srgbClr val="1C546B"/>
                </a:solidFill>
                <a:latin typeface="Source Sans Pro" panose="020B0503030403020204" pitchFamily="34" charset="0"/>
                <a:ea typeface="Source Sans Pro" panose="020B0503030403020204" pitchFamily="34" charset="0"/>
                <a:cs typeface="Georgia"/>
              </a:rPr>
              <a:t>Bonds can be taxable or tax-exempt</a:t>
            </a:r>
          </a:p>
          <a:p>
            <a:pPr marL="299085" indent="-286385">
              <a:lnSpc>
                <a:spcPct val="100000"/>
              </a:lnSpc>
              <a:buClr>
                <a:srgbClr val="003A57"/>
              </a:buClr>
              <a:buBlip>
                <a:blip r:embed="rId5"/>
              </a:buBlip>
              <a:tabLst>
                <a:tab pos="299085" algn="l"/>
                <a:tab pos="299720" algn="l"/>
              </a:tabLst>
            </a:pPr>
            <a:r>
              <a:rPr sz="1600" spc="-10" dirty="0">
                <a:latin typeface="Source Sans Pro" panose="020B0503030403020204" pitchFamily="34" charset="0"/>
                <a:ea typeface="Source Sans Pro" panose="020B0503030403020204" pitchFamily="34" charset="0"/>
                <a:cs typeface="Georgia"/>
              </a:rPr>
              <a:t>Relates </a:t>
            </a:r>
            <a:r>
              <a:rPr sz="1600" spc="-5" dirty="0">
                <a:latin typeface="Source Sans Pro" panose="020B0503030403020204" pitchFamily="34" charset="0"/>
                <a:ea typeface="Source Sans Pro" panose="020B0503030403020204" pitchFamily="34" charset="0"/>
                <a:cs typeface="Georgia"/>
              </a:rPr>
              <a:t>to </a:t>
            </a:r>
            <a:r>
              <a:rPr sz="1600" spc="-10" dirty="0">
                <a:latin typeface="Source Sans Pro" panose="020B0503030403020204" pitchFamily="34" charset="0"/>
                <a:ea typeface="Source Sans Pro" panose="020B0503030403020204" pitchFamily="34" charset="0"/>
                <a:cs typeface="Georgia"/>
              </a:rPr>
              <a:t>whether </a:t>
            </a:r>
            <a:r>
              <a:rPr sz="1600" spc="-5" dirty="0">
                <a:latin typeface="Source Sans Pro" panose="020B0503030403020204" pitchFamily="34" charset="0"/>
                <a:ea typeface="Source Sans Pro" panose="020B0503030403020204" pitchFamily="34" charset="0"/>
                <a:cs typeface="Georgia"/>
              </a:rPr>
              <a:t>the investor must pay taxes on income</a:t>
            </a:r>
            <a:r>
              <a:rPr sz="1600" spc="250" dirty="0">
                <a:latin typeface="Source Sans Pro" panose="020B0503030403020204" pitchFamily="34" charset="0"/>
                <a:ea typeface="Source Sans Pro" panose="020B0503030403020204" pitchFamily="34" charset="0"/>
                <a:cs typeface="Georgia"/>
              </a:rPr>
              <a:t> </a:t>
            </a:r>
            <a:r>
              <a:rPr sz="1600" spc="-10" dirty="0">
                <a:latin typeface="Source Sans Pro" panose="020B0503030403020204" pitchFamily="34" charset="0"/>
                <a:ea typeface="Source Sans Pro" panose="020B0503030403020204" pitchFamily="34" charset="0"/>
                <a:cs typeface="Georgia"/>
              </a:rPr>
              <a:t>earned.</a:t>
            </a:r>
            <a:endParaRPr sz="1600" dirty="0">
              <a:latin typeface="Source Sans Pro" panose="020B0503030403020204" pitchFamily="34" charset="0"/>
              <a:ea typeface="Source Sans Pro" panose="020B0503030403020204" pitchFamily="34" charset="0"/>
              <a:cs typeface="Georgi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2" name="Google Shape;92;p17"/>
          <p:cNvPicPr preferRelativeResize="0"/>
          <p:nvPr/>
        </p:nvPicPr>
        <p:blipFill>
          <a:blip r:embed="rId3">
            <a:alphaModFix/>
          </a:blip>
          <a:stretch>
            <a:fillRect/>
          </a:stretch>
        </p:blipFill>
        <p:spPr>
          <a:xfrm>
            <a:off x="6900150" y="4478523"/>
            <a:ext cx="1977774" cy="397000"/>
          </a:xfrm>
          <a:prstGeom prst="rect">
            <a:avLst/>
          </a:prstGeom>
          <a:noFill/>
          <a:ln>
            <a:noFill/>
          </a:ln>
        </p:spPr>
      </p:pic>
      <p:cxnSp>
        <p:nvCxnSpPr>
          <p:cNvPr id="94" name="Google Shape;94;p17"/>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sp>
        <p:nvSpPr>
          <p:cNvPr id="98" name="Google Shape;98;p17"/>
          <p:cNvSpPr txBox="1">
            <a:spLocks noGrp="1"/>
          </p:cNvSpPr>
          <p:nvPr>
            <p:ph type="title"/>
          </p:nvPr>
        </p:nvSpPr>
        <p:spPr>
          <a:xfrm>
            <a:off x="4396435" y="376775"/>
            <a:ext cx="3792690" cy="396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SzPts val="891"/>
              <a:buNone/>
            </a:pPr>
            <a:r>
              <a:rPr lang="en" sz="1818" b="1" dirty="0">
                <a:solidFill>
                  <a:srgbClr val="004D4C"/>
                </a:solidFill>
                <a:latin typeface="PT Serif"/>
                <a:ea typeface="PT Serif"/>
                <a:cs typeface="PT Serif"/>
                <a:sym typeface="PT Serif"/>
              </a:rPr>
              <a:t>Tax-Exempt &amp; Taxable Bonds</a:t>
            </a:r>
            <a:endParaRPr sz="1818" b="1" dirty="0">
              <a:solidFill>
                <a:srgbClr val="004D4C"/>
              </a:solidFill>
              <a:latin typeface="PT Serif"/>
              <a:ea typeface="PT Serif"/>
              <a:cs typeface="PT Serif"/>
              <a:sym typeface="PT Serif"/>
            </a:endParaRPr>
          </a:p>
        </p:txBody>
      </p:sp>
      <p:pic>
        <p:nvPicPr>
          <p:cNvPr id="99" name="Google Shape;99;p17"/>
          <p:cNvPicPr preferRelativeResize="0"/>
          <p:nvPr/>
        </p:nvPicPr>
        <p:blipFill rotWithShape="1">
          <a:blip r:embed="rId4">
            <a:alphaModFix/>
          </a:blip>
          <a:srcRect l="53471" t="-1650" b="1649"/>
          <a:stretch/>
        </p:blipFill>
        <p:spPr>
          <a:xfrm rot="10800000">
            <a:off x="8189125" y="445025"/>
            <a:ext cx="957400" cy="260400"/>
          </a:xfrm>
          <a:prstGeom prst="rect">
            <a:avLst/>
          </a:prstGeom>
          <a:noFill/>
          <a:ln>
            <a:noFill/>
          </a:ln>
        </p:spPr>
      </p:pic>
      <p:sp>
        <p:nvSpPr>
          <p:cNvPr id="10" name="object 6">
            <a:extLst>
              <a:ext uri="{FF2B5EF4-FFF2-40B4-BE49-F238E27FC236}">
                <a16:creationId xmlns:a16="http://schemas.microsoft.com/office/drawing/2014/main" id="{CEC7BF8F-75C1-1A20-BBCD-102ED0622FDB}"/>
              </a:ext>
            </a:extLst>
          </p:cNvPr>
          <p:cNvSpPr txBox="1"/>
          <p:nvPr/>
        </p:nvSpPr>
        <p:spPr>
          <a:xfrm>
            <a:off x="339012" y="1039609"/>
            <a:ext cx="8709107" cy="1585049"/>
          </a:xfrm>
          <a:prstGeom prst="rect">
            <a:avLst/>
          </a:prstGeom>
        </p:spPr>
        <p:txBody>
          <a:bodyPr vert="horz" wrap="square" lIns="0" tIns="0" rIns="0" bIns="0" rtlCol="0">
            <a:spAutoFit/>
          </a:bodyPr>
          <a:lstStyle/>
          <a:p>
            <a:pPr marL="12700">
              <a:lnSpc>
                <a:spcPct val="100000"/>
              </a:lnSpc>
              <a:buClr>
                <a:srgbClr val="003A57"/>
              </a:buClr>
              <a:tabLst>
                <a:tab pos="299085" algn="l"/>
                <a:tab pos="299720" algn="l"/>
              </a:tabLst>
            </a:pPr>
            <a:r>
              <a:rPr lang="en-US" sz="1800" b="1" spc="-10" dirty="0">
                <a:solidFill>
                  <a:srgbClr val="1C546B"/>
                </a:solidFill>
                <a:latin typeface="Source Sans Pro" panose="020B0503030403020204" pitchFamily="34" charset="0"/>
                <a:ea typeface="Source Sans Pro" panose="020B0503030403020204" pitchFamily="34" charset="0"/>
                <a:cs typeface="Georgia"/>
              </a:rPr>
              <a:t>Tax-Exempt Bonds</a:t>
            </a:r>
          </a:p>
          <a:p>
            <a:pPr marL="299085" indent="-286385">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Governmental entities may issue tax-exempt bonds.</a:t>
            </a:r>
          </a:p>
          <a:p>
            <a:pPr marL="299085" indent="-286385">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In essence, a subsidy of the federal government because it allows interest earned on the bonds to be exempt from the  bondholder’s taxable income.</a:t>
            </a:r>
          </a:p>
          <a:p>
            <a:pPr marL="299085" indent="-286385">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Generally limited to projects that are capital assets (i.e., brick and mortar), not used by a private entity (i.e., not leased to a  non-profit), and benefit the public at large.</a:t>
            </a:r>
          </a:p>
        </p:txBody>
      </p:sp>
      <p:sp>
        <p:nvSpPr>
          <p:cNvPr id="12" name="object 12">
            <a:extLst>
              <a:ext uri="{FF2B5EF4-FFF2-40B4-BE49-F238E27FC236}">
                <a16:creationId xmlns:a16="http://schemas.microsoft.com/office/drawing/2014/main" id="{2F3B2F47-0BB6-3B0B-46CA-E34F4B5ACDD4}"/>
              </a:ext>
            </a:extLst>
          </p:cNvPr>
          <p:cNvSpPr txBox="1"/>
          <p:nvPr/>
        </p:nvSpPr>
        <p:spPr>
          <a:xfrm>
            <a:off x="339012" y="3708100"/>
            <a:ext cx="8707552" cy="492443"/>
          </a:xfrm>
          <a:prstGeom prst="rect">
            <a:avLst/>
          </a:prstGeom>
        </p:spPr>
        <p:txBody>
          <a:bodyPr vert="horz" wrap="square" lIns="0" tIns="0" rIns="0" bIns="0" rtlCol="0">
            <a:spAutoFit/>
          </a:bodyPr>
          <a:lstStyle/>
          <a:p>
            <a:pPr marL="12700">
              <a:lnSpc>
                <a:spcPct val="100000"/>
              </a:lnSpc>
              <a:buClr>
                <a:srgbClr val="003A57"/>
              </a:buClr>
              <a:tabLst>
                <a:tab pos="299085" algn="l"/>
                <a:tab pos="299720" algn="l"/>
              </a:tabLst>
            </a:pPr>
            <a:r>
              <a:rPr lang="en-US" sz="1800" b="1" spc="-10" dirty="0">
                <a:solidFill>
                  <a:srgbClr val="1C546B"/>
                </a:solidFill>
                <a:latin typeface="Source Sans Pro" panose="020B0503030403020204" pitchFamily="34" charset="0"/>
                <a:ea typeface="Source Sans Pro" panose="020B0503030403020204" pitchFamily="34" charset="0"/>
                <a:cs typeface="Georgia"/>
              </a:rPr>
              <a:t>Taxable Bonds</a:t>
            </a:r>
          </a:p>
          <a:p>
            <a:pPr marL="299085" indent="-286385">
              <a:lnSpc>
                <a:spcPct val="100000"/>
              </a:lnSpc>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Includes all corporate bonds and some governmental bonds (issued when there’s private  use)</a:t>
            </a:r>
            <a:endParaRPr dirty="0">
              <a:latin typeface="Source Sans Pro" panose="020B0503030403020204" pitchFamily="34" charset="0"/>
              <a:ea typeface="Source Sans Pro" panose="020B0503030403020204" pitchFamily="34" charset="0"/>
              <a:cs typeface="Georgia"/>
            </a:endParaRPr>
          </a:p>
        </p:txBody>
      </p:sp>
      <p:sp>
        <p:nvSpPr>
          <p:cNvPr id="2" name="Google Shape;97;p17">
            <a:extLst>
              <a:ext uri="{FF2B5EF4-FFF2-40B4-BE49-F238E27FC236}">
                <a16:creationId xmlns:a16="http://schemas.microsoft.com/office/drawing/2014/main" id="{016C93B0-77CB-BD8A-1093-294D84975326}"/>
              </a:ext>
            </a:extLst>
          </p:cNvPr>
          <p:cNvSpPr txBox="1">
            <a:spLocks noGrp="1"/>
          </p:cNvSpPr>
          <p:nvPr>
            <p:ph type="body" idx="1"/>
          </p:nvPr>
        </p:nvSpPr>
        <p:spPr>
          <a:xfrm>
            <a:off x="680283" y="2450978"/>
            <a:ext cx="7783433" cy="1257122"/>
          </a:xfrm>
          <a:prstGeom prst="rect">
            <a:avLst/>
          </a:prstGeom>
        </p:spPr>
        <p:txBody>
          <a:bodyPr spcFirstLastPara="1" wrap="square" lIns="91425" tIns="91425" rIns="91425" bIns="91425" anchor="t" anchorCtr="0">
            <a:noAutofit/>
          </a:bodyPr>
          <a:lstStyle/>
          <a:p>
            <a:pPr marL="0" marR="279400" lvl="0" indent="0" algn="just" rtl="0">
              <a:spcBef>
                <a:spcPts val="800"/>
              </a:spcBef>
              <a:spcAft>
                <a:spcPts val="0"/>
              </a:spcAft>
              <a:buSzPts val="1100"/>
              <a:buNone/>
            </a:pPr>
            <a:r>
              <a:rPr lang="en" sz="1200" b="1" i="1" dirty="0">
                <a:solidFill>
                  <a:srgbClr val="DE8B26"/>
                </a:solidFill>
                <a:latin typeface="Source Sans Pro"/>
                <a:ea typeface="Source Sans Pro"/>
                <a:cs typeface="Source Sans Pro"/>
                <a:sym typeface="Source Sans Pro"/>
              </a:rPr>
              <a:t>Why would an issuer sell a tax-exempt bond? </a:t>
            </a:r>
            <a:r>
              <a:rPr lang="en-US" sz="1100" spc="-10" dirty="0">
                <a:solidFill>
                  <a:srgbClr val="000000"/>
                </a:solidFill>
                <a:latin typeface="Source Sans Pro" panose="020B0503030403020204" pitchFamily="34" charset="0"/>
                <a:ea typeface="Source Sans Pro" panose="020B0503030403020204" pitchFamily="34" charset="0"/>
                <a:sym typeface="Source Sans Pro"/>
              </a:rPr>
              <a:t>Because it results in a lower cost of capital/borrowing because less is  paid in interest.</a:t>
            </a:r>
          </a:p>
          <a:p>
            <a:pPr marL="0" marR="279400" indent="0" algn="just">
              <a:spcBef>
                <a:spcPts val="800"/>
              </a:spcBef>
              <a:buSzPts val="1100"/>
              <a:buNone/>
            </a:pPr>
            <a:r>
              <a:rPr lang="en-US" sz="1200" b="1" i="1" dirty="0">
                <a:solidFill>
                  <a:srgbClr val="DE8B26"/>
                </a:solidFill>
                <a:latin typeface="Source Sans Pro"/>
                <a:ea typeface="Source Sans Pro"/>
                <a:cs typeface="Source Sans Pro"/>
                <a:sym typeface="Source Sans Pro"/>
              </a:rPr>
              <a:t>Why would an investor buy a tax-exempt bond? </a:t>
            </a:r>
            <a:r>
              <a:rPr lang="en-US" sz="1100" spc="-10" dirty="0">
                <a:solidFill>
                  <a:srgbClr val="000000"/>
                </a:solidFill>
                <a:latin typeface="Source Sans Pro" panose="020B0503030403020204" pitchFamily="34" charset="0"/>
                <a:ea typeface="Source Sans Pro" panose="020B0503030403020204" pitchFamily="34" charset="0"/>
                <a:sym typeface="Source Sans Pro"/>
              </a:rPr>
              <a:t>The income they receive is not taxable, the bonds serve a public  purpose, and municipal bonds typically have a very low rate of default.</a:t>
            </a:r>
          </a:p>
          <a:p>
            <a:pPr marL="0" marR="279400" lvl="0" indent="0" algn="just" rtl="0">
              <a:spcBef>
                <a:spcPts val="800"/>
              </a:spcBef>
              <a:spcAft>
                <a:spcPts val="0"/>
              </a:spcAft>
              <a:buSzPts val="1100"/>
              <a:buNone/>
            </a:pPr>
            <a:endParaRPr sz="1100" spc="-10" dirty="0">
              <a:solidFill>
                <a:srgbClr val="000000"/>
              </a:solidFill>
              <a:latin typeface="Source Sans Pro" panose="020B0503030403020204" pitchFamily="34" charset="0"/>
              <a:ea typeface="Source Sans Pro" panose="020B0503030403020204" pitchFamily="34" charset="0"/>
              <a:sym typeface="Source Sans Pro"/>
            </a:endParaRPr>
          </a:p>
        </p:txBody>
      </p:sp>
    </p:spTree>
    <p:extLst>
      <p:ext uri="{BB962C8B-B14F-4D97-AF65-F5344CB8AC3E}">
        <p14:creationId xmlns:p14="http://schemas.microsoft.com/office/powerpoint/2010/main" val="1294590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2" name="Google Shape;92;p17"/>
          <p:cNvPicPr preferRelativeResize="0"/>
          <p:nvPr/>
        </p:nvPicPr>
        <p:blipFill>
          <a:blip r:embed="rId3">
            <a:alphaModFix/>
          </a:blip>
          <a:stretch>
            <a:fillRect/>
          </a:stretch>
        </p:blipFill>
        <p:spPr>
          <a:xfrm>
            <a:off x="6900150" y="4478523"/>
            <a:ext cx="1977774" cy="397000"/>
          </a:xfrm>
          <a:prstGeom prst="rect">
            <a:avLst/>
          </a:prstGeom>
          <a:noFill/>
          <a:ln>
            <a:noFill/>
          </a:ln>
        </p:spPr>
      </p:pic>
      <p:cxnSp>
        <p:nvCxnSpPr>
          <p:cNvPr id="94" name="Google Shape;94;p17"/>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sp>
        <p:nvSpPr>
          <p:cNvPr id="98" name="Google Shape;98;p17"/>
          <p:cNvSpPr txBox="1">
            <a:spLocks noGrp="1"/>
          </p:cNvSpPr>
          <p:nvPr>
            <p:ph type="title"/>
          </p:nvPr>
        </p:nvSpPr>
        <p:spPr>
          <a:xfrm>
            <a:off x="4396435" y="376775"/>
            <a:ext cx="3792690" cy="396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SzPts val="891"/>
              <a:buNone/>
            </a:pPr>
            <a:r>
              <a:rPr lang="en" sz="1818" b="1" dirty="0">
                <a:solidFill>
                  <a:srgbClr val="004D4C"/>
                </a:solidFill>
                <a:latin typeface="PT Serif"/>
                <a:ea typeface="PT Serif"/>
                <a:cs typeface="PT Serif"/>
                <a:sym typeface="PT Serif"/>
              </a:rPr>
              <a:t>Overview of Bonding Programs</a:t>
            </a:r>
            <a:endParaRPr sz="1818" b="1" dirty="0">
              <a:solidFill>
                <a:srgbClr val="004D4C"/>
              </a:solidFill>
              <a:latin typeface="PT Serif"/>
              <a:ea typeface="PT Serif"/>
              <a:cs typeface="PT Serif"/>
              <a:sym typeface="PT Serif"/>
            </a:endParaRPr>
          </a:p>
        </p:txBody>
      </p:sp>
      <p:pic>
        <p:nvPicPr>
          <p:cNvPr id="99" name="Google Shape;99;p17"/>
          <p:cNvPicPr preferRelativeResize="0"/>
          <p:nvPr/>
        </p:nvPicPr>
        <p:blipFill rotWithShape="1">
          <a:blip r:embed="rId4">
            <a:alphaModFix/>
          </a:blip>
          <a:srcRect l="53471" t="-1650" b="1649"/>
          <a:stretch/>
        </p:blipFill>
        <p:spPr>
          <a:xfrm rot="10800000">
            <a:off x="8189125" y="445025"/>
            <a:ext cx="957400" cy="260400"/>
          </a:xfrm>
          <a:prstGeom prst="rect">
            <a:avLst/>
          </a:prstGeom>
          <a:noFill/>
          <a:ln>
            <a:noFill/>
          </a:ln>
        </p:spPr>
      </p:pic>
      <p:sp>
        <p:nvSpPr>
          <p:cNvPr id="10" name="object 6">
            <a:extLst>
              <a:ext uri="{FF2B5EF4-FFF2-40B4-BE49-F238E27FC236}">
                <a16:creationId xmlns:a16="http://schemas.microsoft.com/office/drawing/2014/main" id="{CEC7BF8F-75C1-1A20-BBCD-102ED0622FDB}"/>
              </a:ext>
            </a:extLst>
          </p:cNvPr>
          <p:cNvSpPr txBox="1"/>
          <p:nvPr/>
        </p:nvSpPr>
        <p:spPr>
          <a:xfrm>
            <a:off x="339012" y="1039609"/>
            <a:ext cx="8709107" cy="3031599"/>
          </a:xfrm>
          <a:prstGeom prst="rect">
            <a:avLst/>
          </a:prstGeom>
        </p:spPr>
        <p:txBody>
          <a:bodyPr vert="horz" wrap="square" lIns="0" tIns="0" rIns="0" bIns="0" rtlCol="0">
            <a:spAutoFit/>
          </a:bodyPr>
          <a:lstStyle/>
          <a:p>
            <a:pPr marL="12700">
              <a:lnSpc>
                <a:spcPct val="100000"/>
              </a:lnSpc>
              <a:buClr>
                <a:srgbClr val="003A57"/>
              </a:buClr>
              <a:tabLst>
                <a:tab pos="299085" algn="l"/>
                <a:tab pos="299720" algn="l"/>
              </a:tabLst>
            </a:pPr>
            <a:r>
              <a:rPr lang="en-US" sz="1800" b="1" spc="-10" dirty="0">
                <a:solidFill>
                  <a:srgbClr val="1C546B"/>
                </a:solidFill>
                <a:latin typeface="Source Sans Pro" panose="020B0503030403020204" pitchFamily="34" charset="0"/>
                <a:ea typeface="Source Sans Pro" panose="020B0503030403020204" pitchFamily="34" charset="0"/>
                <a:cs typeface="Georgia"/>
              </a:rPr>
              <a:t>The State Board of Finance (SBOF) manages the General Obligation Bond and Severance Tax Bond programs.</a:t>
            </a:r>
          </a:p>
          <a:p>
            <a:pPr marL="12700">
              <a:spcBef>
                <a:spcPts val="600"/>
              </a:spcBef>
              <a:buClr>
                <a:srgbClr val="003A57"/>
              </a:buClr>
              <a:tabLst>
                <a:tab pos="299085" algn="l"/>
                <a:tab pos="299720" algn="l"/>
              </a:tabLst>
            </a:pPr>
            <a:r>
              <a:rPr lang="en-US" sz="1400" dirty="0">
                <a:solidFill>
                  <a:srgbClr val="DE8B26"/>
                </a:solidFill>
                <a:latin typeface="Source Sans Pro"/>
                <a:ea typeface="Source Sans Pro"/>
                <a:cs typeface="Source Sans Pro"/>
                <a:sym typeface="Source Sans Pro"/>
              </a:rPr>
              <a:t>General Obligation Bonds</a:t>
            </a:r>
            <a:endParaRPr lang="en-US" spc="-10" dirty="0">
              <a:latin typeface="Source Sans Pro" panose="020B0503030403020204" pitchFamily="34" charset="0"/>
              <a:ea typeface="Source Sans Pro" panose="020B0503030403020204" pitchFamily="34" charset="0"/>
              <a:cs typeface="Georgia"/>
            </a:endParaRPr>
          </a:p>
          <a:p>
            <a:pPr marL="299085" indent="-286385">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Issued as tax-exempt bonds every two years (usually in the spring)</a:t>
            </a:r>
          </a:p>
          <a:p>
            <a:pPr marL="299085" indent="-286385">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Issued with a 10-year maturity</a:t>
            </a:r>
          </a:p>
          <a:p>
            <a:pPr marL="299085" indent="-286385">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Secured by the full faith and credit of the State</a:t>
            </a:r>
          </a:p>
          <a:p>
            <a:pPr marL="299085" indent="-286385">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Paid by property tax revenues generated from the mill levy and ad valorem tax revenues on oil, gas, and minerals production and equipment</a:t>
            </a:r>
          </a:p>
          <a:p>
            <a:pPr marL="299085" indent="-286385">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Funds higher education, aging &amp; long-term (senior), and library capital projects (and  occasionally public education and public safety projects)</a:t>
            </a:r>
          </a:p>
          <a:p>
            <a:pPr marL="299085" indent="-286385">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Subject to voter approval</a:t>
            </a:r>
          </a:p>
        </p:txBody>
      </p:sp>
    </p:spTree>
    <p:extLst>
      <p:ext uri="{BB962C8B-B14F-4D97-AF65-F5344CB8AC3E}">
        <p14:creationId xmlns:p14="http://schemas.microsoft.com/office/powerpoint/2010/main" val="1419768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2" name="Google Shape;92;p17"/>
          <p:cNvPicPr preferRelativeResize="0"/>
          <p:nvPr/>
        </p:nvPicPr>
        <p:blipFill>
          <a:blip r:embed="rId3">
            <a:alphaModFix/>
          </a:blip>
          <a:stretch>
            <a:fillRect/>
          </a:stretch>
        </p:blipFill>
        <p:spPr>
          <a:xfrm>
            <a:off x="6900150" y="4478523"/>
            <a:ext cx="1977774" cy="397000"/>
          </a:xfrm>
          <a:prstGeom prst="rect">
            <a:avLst/>
          </a:prstGeom>
          <a:noFill/>
          <a:ln>
            <a:noFill/>
          </a:ln>
        </p:spPr>
      </p:pic>
      <p:cxnSp>
        <p:nvCxnSpPr>
          <p:cNvPr id="94" name="Google Shape;94;p17"/>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sp>
        <p:nvSpPr>
          <p:cNvPr id="98" name="Google Shape;98;p17"/>
          <p:cNvSpPr txBox="1">
            <a:spLocks noGrp="1"/>
          </p:cNvSpPr>
          <p:nvPr>
            <p:ph type="title"/>
          </p:nvPr>
        </p:nvSpPr>
        <p:spPr>
          <a:xfrm>
            <a:off x="4396435" y="376775"/>
            <a:ext cx="3792690" cy="396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SzPts val="891"/>
              <a:buNone/>
            </a:pPr>
            <a:r>
              <a:rPr lang="en" sz="1818" b="1" dirty="0">
                <a:solidFill>
                  <a:srgbClr val="004D4C"/>
                </a:solidFill>
                <a:latin typeface="PT Serif"/>
                <a:ea typeface="PT Serif"/>
                <a:cs typeface="PT Serif"/>
                <a:sym typeface="PT Serif"/>
              </a:rPr>
              <a:t>Overview of Bonding Programs</a:t>
            </a:r>
            <a:endParaRPr sz="1818" b="1" dirty="0">
              <a:solidFill>
                <a:srgbClr val="004D4C"/>
              </a:solidFill>
              <a:latin typeface="PT Serif"/>
              <a:ea typeface="PT Serif"/>
              <a:cs typeface="PT Serif"/>
              <a:sym typeface="PT Serif"/>
            </a:endParaRPr>
          </a:p>
        </p:txBody>
      </p:sp>
      <p:pic>
        <p:nvPicPr>
          <p:cNvPr id="99" name="Google Shape;99;p17"/>
          <p:cNvPicPr preferRelativeResize="0"/>
          <p:nvPr/>
        </p:nvPicPr>
        <p:blipFill rotWithShape="1">
          <a:blip r:embed="rId4">
            <a:alphaModFix/>
          </a:blip>
          <a:srcRect l="53471" t="-1650" b="1649"/>
          <a:stretch/>
        </p:blipFill>
        <p:spPr>
          <a:xfrm rot="10800000">
            <a:off x="8189125" y="445025"/>
            <a:ext cx="957400" cy="260400"/>
          </a:xfrm>
          <a:prstGeom prst="rect">
            <a:avLst/>
          </a:prstGeom>
          <a:noFill/>
          <a:ln>
            <a:noFill/>
          </a:ln>
        </p:spPr>
      </p:pic>
      <p:sp>
        <p:nvSpPr>
          <p:cNvPr id="10" name="object 6">
            <a:extLst>
              <a:ext uri="{FF2B5EF4-FFF2-40B4-BE49-F238E27FC236}">
                <a16:creationId xmlns:a16="http://schemas.microsoft.com/office/drawing/2014/main" id="{CEC7BF8F-75C1-1A20-BBCD-102ED0622FDB}"/>
              </a:ext>
            </a:extLst>
          </p:cNvPr>
          <p:cNvSpPr txBox="1"/>
          <p:nvPr/>
        </p:nvSpPr>
        <p:spPr>
          <a:xfrm>
            <a:off x="339012" y="1039609"/>
            <a:ext cx="8709107" cy="1738938"/>
          </a:xfrm>
          <a:prstGeom prst="rect">
            <a:avLst/>
          </a:prstGeom>
        </p:spPr>
        <p:txBody>
          <a:bodyPr vert="horz" wrap="square" lIns="0" tIns="0" rIns="0" bIns="0" rtlCol="0">
            <a:spAutoFit/>
          </a:bodyPr>
          <a:lstStyle/>
          <a:p>
            <a:pPr marL="12700">
              <a:spcBef>
                <a:spcPts val="600"/>
              </a:spcBef>
              <a:buClr>
                <a:srgbClr val="003A57"/>
              </a:buClr>
              <a:tabLst>
                <a:tab pos="299085" algn="l"/>
                <a:tab pos="299720" algn="l"/>
              </a:tabLst>
            </a:pPr>
            <a:r>
              <a:rPr lang="en-US" sz="1400" dirty="0">
                <a:solidFill>
                  <a:srgbClr val="DE8B26"/>
                </a:solidFill>
                <a:latin typeface="Source Sans Pro"/>
                <a:ea typeface="Source Sans Pro"/>
                <a:cs typeface="Source Sans Pro"/>
                <a:sym typeface="Source Sans Pro"/>
              </a:rPr>
              <a:t>Severance Tax Bonds &amp; Notes</a:t>
            </a:r>
            <a:endParaRPr lang="en-US" spc="-10" dirty="0">
              <a:latin typeface="Source Sans Pro" panose="020B0503030403020204" pitchFamily="34" charset="0"/>
              <a:ea typeface="Source Sans Pro" panose="020B0503030403020204" pitchFamily="34" charset="0"/>
              <a:cs typeface="Georgia"/>
            </a:endParaRPr>
          </a:p>
          <a:p>
            <a:pPr marL="299085" indent="-286385">
              <a:lnSpc>
                <a:spcPct val="100000"/>
              </a:lnSpc>
              <a:spcBef>
                <a:spcPts val="600"/>
              </a:spcBef>
              <a:buClr>
                <a:srgbClr val="003A57"/>
              </a:buClr>
              <a:buBlip>
                <a:blip r:embed="rId5"/>
              </a:buBlip>
              <a:tabLst>
                <a:tab pos="299085" algn="l"/>
                <a:tab pos="299720" algn="l"/>
              </a:tabLst>
            </a:pPr>
            <a:r>
              <a:rPr lang="en-US" spc="-10" dirty="0">
                <a:latin typeface="Source Sans Pro" panose="020B0503030403020204" pitchFamily="34" charset="0"/>
                <a:ea typeface="Source Sans Pro" panose="020B0503030403020204" pitchFamily="34" charset="0"/>
                <a:cs typeface="Georgia"/>
              </a:rPr>
              <a:t>Long-term Senior and Supplemental Severance Tax Bonds and short-term Senior and Supplemental Severance Tax Notes are issued by the BOF.</a:t>
            </a:r>
          </a:p>
          <a:p>
            <a:pPr marL="299085" indent="-286385">
              <a:lnSpc>
                <a:spcPct val="100000"/>
              </a:lnSpc>
              <a:spcBef>
                <a:spcPts val="600"/>
              </a:spcBef>
              <a:buClr>
                <a:srgbClr val="003A57"/>
              </a:buClr>
              <a:buBlip>
                <a:blip r:embed="rId5"/>
              </a:buBlip>
              <a:tabLst>
                <a:tab pos="299085" algn="l"/>
                <a:tab pos="299720" algn="l"/>
              </a:tabLst>
            </a:pPr>
            <a:r>
              <a:rPr lang="en-US" b="1" spc="-10" dirty="0">
                <a:latin typeface="Source Sans Pro" panose="020B0503030403020204" pitchFamily="34" charset="0"/>
                <a:ea typeface="Source Sans Pro" panose="020B0503030403020204" pitchFamily="34" charset="0"/>
                <a:cs typeface="Georgia"/>
              </a:rPr>
              <a:t>Senior </a:t>
            </a:r>
            <a:r>
              <a:rPr lang="en-US" spc="-10" dirty="0">
                <a:latin typeface="Source Sans Pro" panose="020B0503030403020204" pitchFamily="34" charset="0"/>
                <a:ea typeface="Source Sans Pro" panose="020B0503030403020204" pitchFamily="34" charset="0"/>
                <a:cs typeface="Georgia"/>
              </a:rPr>
              <a:t>Severance Tax Bonds and Notes fund capital projects appropriated by the legislature, including earmarks for tribal, colonias, and water projects.</a:t>
            </a:r>
          </a:p>
          <a:p>
            <a:pPr marL="299085" indent="-286385">
              <a:lnSpc>
                <a:spcPct val="100000"/>
              </a:lnSpc>
              <a:spcBef>
                <a:spcPts val="600"/>
              </a:spcBef>
              <a:buClr>
                <a:srgbClr val="003A57"/>
              </a:buClr>
              <a:buBlip>
                <a:blip r:embed="rId5"/>
              </a:buBlip>
              <a:tabLst>
                <a:tab pos="299085" algn="l"/>
                <a:tab pos="299720" algn="l"/>
              </a:tabLst>
            </a:pPr>
            <a:r>
              <a:rPr lang="en-US" b="1" spc="-10" dirty="0">
                <a:latin typeface="Source Sans Pro" panose="020B0503030403020204" pitchFamily="34" charset="0"/>
                <a:ea typeface="Source Sans Pro" panose="020B0503030403020204" pitchFamily="34" charset="0"/>
                <a:cs typeface="Georgia"/>
              </a:rPr>
              <a:t>Supplemental </a:t>
            </a:r>
            <a:r>
              <a:rPr lang="en-US" spc="-10" dirty="0">
                <a:latin typeface="Source Sans Pro" panose="020B0503030403020204" pitchFamily="34" charset="0"/>
                <a:ea typeface="Source Sans Pro" panose="020B0503030403020204" pitchFamily="34" charset="0"/>
                <a:cs typeface="Georgia"/>
              </a:rPr>
              <a:t>Severance Tax Bonds and Notes are issued to fund public school capital projects, as certified and managed by PSCOC.</a:t>
            </a:r>
          </a:p>
        </p:txBody>
      </p:sp>
      <p:pic>
        <p:nvPicPr>
          <p:cNvPr id="7" name="Picture 6">
            <a:extLst>
              <a:ext uri="{FF2B5EF4-FFF2-40B4-BE49-F238E27FC236}">
                <a16:creationId xmlns:a16="http://schemas.microsoft.com/office/drawing/2014/main" id="{A67E65AD-86C2-B244-80EC-5B4F1EA4A2C3}"/>
              </a:ext>
            </a:extLst>
          </p:cNvPr>
          <p:cNvPicPr>
            <a:picLocks noChangeAspect="1"/>
          </p:cNvPicPr>
          <p:nvPr/>
        </p:nvPicPr>
        <p:blipFill>
          <a:blip r:embed="rId6"/>
          <a:stretch>
            <a:fillRect/>
          </a:stretch>
        </p:blipFill>
        <p:spPr>
          <a:xfrm>
            <a:off x="311700" y="2825028"/>
            <a:ext cx="8347272" cy="1522118"/>
          </a:xfrm>
          <a:prstGeom prst="rect">
            <a:avLst/>
          </a:prstGeom>
        </p:spPr>
      </p:pic>
    </p:spTree>
    <p:extLst>
      <p:ext uri="{BB962C8B-B14F-4D97-AF65-F5344CB8AC3E}">
        <p14:creationId xmlns:p14="http://schemas.microsoft.com/office/powerpoint/2010/main" val="2377956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6"/>
          <p:cNvSpPr/>
          <p:nvPr/>
        </p:nvSpPr>
        <p:spPr>
          <a:xfrm>
            <a:off x="-18900" y="1017725"/>
            <a:ext cx="9162900" cy="4173600"/>
          </a:xfrm>
          <a:prstGeom prst="rect">
            <a:avLst/>
          </a:prstGeom>
          <a:solidFill>
            <a:srgbClr val="004D4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82" name="Google Shape;82;p16"/>
          <p:cNvPicPr preferRelativeResize="0"/>
          <p:nvPr/>
        </p:nvPicPr>
        <p:blipFill>
          <a:blip r:embed="rId3">
            <a:alphaModFix/>
          </a:blip>
          <a:stretch>
            <a:fillRect/>
          </a:stretch>
        </p:blipFill>
        <p:spPr>
          <a:xfrm rot="5400000">
            <a:off x="7716062" y="3760162"/>
            <a:ext cx="1473400" cy="1388925"/>
          </a:xfrm>
          <a:prstGeom prst="rect">
            <a:avLst/>
          </a:prstGeom>
          <a:noFill/>
          <a:ln>
            <a:noFill/>
          </a:ln>
        </p:spPr>
      </p:pic>
      <p:sp>
        <p:nvSpPr>
          <p:cNvPr id="83" name="Google Shape;83;p16"/>
          <p:cNvSpPr txBox="1">
            <a:spLocks noGrp="1"/>
          </p:cNvSpPr>
          <p:nvPr>
            <p:ph type="body" idx="1"/>
          </p:nvPr>
        </p:nvSpPr>
        <p:spPr>
          <a:xfrm>
            <a:off x="357325" y="1188425"/>
            <a:ext cx="8520600" cy="3969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SzPts val="852"/>
              <a:buNone/>
            </a:pPr>
            <a:r>
              <a:rPr lang="en-US" sz="3500" b="1" dirty="0">
                <a:solidFill>
                  <a:schemeClr val="lt1"/>
                </a:solidFill>
                <a:latin typeface="Source Sans Pro"/>
                <a:ea typeface="Source Sans Pro"/>
                <a:cs typeface="Source Sans Pro"/>
                <a:sym typeface="Source Sans Pro"/>
              </a:rPr>
              <a:t>Bonds as a Source of Capital Funding</a:t>
            </a:r>
          </a:p>
        </p:txBody>
      </p:sp>
      <p:sp>
        <p:nvSpPr>
          <p:cNvPr id="84" name="Google Shape;84;p16"/>
          <p:cNvSpPr txBox="1">
            <a:spLocks noGrp="1"/>
          </p:cNvSpPr>
          <p:nvPr>
            <p:ph type="body" idx="1"/>
          </p:nvPr>
        </p:nvSpPr>
        <p:spPr>
          <a:xfrm>
            <a:off x="357325" y="1794025"/>
            <a:ext cx="8520600" cy="3969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SzPts val="852"/>
              <a:buNone/>
            </a:pPr>
            <a:r>
              <a:rPr lang="en-US" sz="2095" dirty="0">
                <a:solidFill>
                  <a:srgbClr val="DE8B26"/>
                </a:solidFill>
                <a:latin typeface="Source Sans Pro"/>
                <a:ea typeface="Source Sans Pro"/>
                <a:cs typeface="Source Sans Pro"/>
                <a:sym typeface="Source Sans Pro"/>
              </a:rPr>
              <a:t>Factors and timing of bonding capacity</a:t>
            </a:r>
          </a:p>
          <a:p>
            <a:pPr marL="0" lvl="0" indent="0" algn="l" rtl="0">
              <a:spcBef>
                <a:spcPts val="0"/>
              </a:spcBef>
              <a:spcAft>
                <a:spcPts val="1200"/>
              </a:spcAft>
              <a:buSzPts val="852"/>
              <a:buNone/>
            </a:pPr>
            <a:r>
              <a:rPr lang="en-US" sz="2095" dirty="0">
                <a:solidFill>
                  <a:srgbClr val="DE8B26"/>
                </a:solidFill>
                <a:latin typeface="Source Sans Pro"/>
                <a:ea typeface="Source Sans Pro"/>
                <a:cs typeface="Source Sans Pro"/>
                <a:sym typeface="Source Sans Pro"/>
              </a:rPr>
              <a:t>Bonding capacity and capital appropriations</a:t>
            </a:r>
          </a:p>
        </p:txBody>
      </p:sp>
      <p:cxnSp>
        <p:nvCxnSpPr>
          <p:cNvPr id="85" name="Google Shape;85;p16"/>
          <p:cNvCxnSpPr/>
          <p:nvPr/>
        </p:nvCxnSpPr>
        <p:spPr>
          <a:xfrm>
            <a:off x="311700" y="4829900"/>
            <a:ext cx="6386700" cy="0"/>
          </a:xfrm>
          <a:prstGeom prst="straightConnector1">
            <a:avLst/>
          </a:prstGeom>
          <a:noFill/>
          <a:ln w="38100" cap="flat" cmpd="sng">
            <a:solidFill>
              <a:srgbClr val="004D4C"/>
            </a:solidFill>
            <a:prstDash val="solid"/>
            <a:round/>
            <a:headEnd type="none" w="med" len="med"/>
            <a:tailEnd type="none" w="med" len="med"/>
          </a:ln>
        </p:spPr>
      </p:cxnSp>
      <p:pic>
        <p:nvPicPr>
          <p:cNvPr id="86" name="Google Shape;86;p16"/>
          <p:cNvPicPr preferRelativeResize="0"/>
          <p:nvPr/>
        </p:nvPicPr>
        <p:blipFill>
          <a:blip r:embed="rId4">
            <a:alphaModFix/>
          </a:blip>
          <a:stretch>
            <a:fillRect/>
          </a:stretch>
        </p:blipFill>
        <p:spPr>
          <a:xfrm>
            <a:off x="311709" y="4433400"/>
            <a:ext cx="1877842" cy="572700"/>
          </a:xfrm>
          <a:prstGeom prst="rect">
            <a:avLst/>
          </a:prstGeom>
          <a:noFill/>
          <a:ln>
            <a:noFill/>
          </a:ln>
        </p:spPr>
      </p:pic>
    </p:spTree>
    <p:extLst>
      <p:ext uri="{BB962C8B-B14F-4D97-AF65-F5344CB8AC3E}">
        <p14:creationId xmlns:p14="http://schemas.microsoft.com/office/powerpoint/2010/main" val="1840739279"/>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400</TotalTime>
  <Words>2074</Words>
  <Application>Microsoft Office PowerPoint</Application>
  <PresentationFormat>On-screen Show (16:9)</PresentationFormat>
  <Paragraphs>203</Paragraphs>
  <Slides>25</Slides>
  <Notes>25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PT Serif</vt:lpstr>
      <vt:lpstr>Source Sans Pro</vt:lpstr>
      <vt:lpstr>Simple Light</vt:lpstr>
      <vt:lpstr>State Bonding Programs</vt:lpstr>
      <vt:lpstr>Agenda</vt:lpstr>
      <vt:lpstr>PowerPoint Presentation</vt:lpstr>
      <vt:lpstr>What is a Municipal Bond?</vt:lpstr>
      <vt:lpstr>How do Bonds Work?</vt:lpstr>
      <vt:lpstr>Tax-Exempt &amp; Taxable Bonds</vt:lpstr>
      <vt:lpstr>Overview of Bonding Programs</vt:lpstr>
      <vt:lpstr>Overview of Bonding Programs</vt:lpstr>
      <vt:lpstr>PowerPoint Presentation</vt:lpstr>
      <vt:lpstr>Determining the Size of Bonds/Notes: Key Factors in Capacity</vt:lpstr>
      <vt:lpstr>Determining the Size of Bonds/Notes: Capacity Timing</vt:lpstr>
      <vt:lpstr>How Capacity is Used in Determining Capital Appropriations</vt:lpstr>
      <vt:lpstr>Capacity through Bill Signing/Voter Approval</vt:lpstr>
      <vt:lpstr>PowerPoint Presentation</vt:lpstr>
      <vt:lpstr>Questionnaire Process</vt:lpstr>
      <vt:lpstr>Why Questionnaires are Used and Required</vt:lpstr>
      <vt:lpstr>Project Status &amp; EO Compliance</vt:lpstr>
      <vt:lpstr>The Bond Sale Process</vt:lpstr>
      <vt:lpstr>Bill/Voter Approval through Bond Sale</vt:lpstr>
      <vt:lpstr>PowerPoint Presentation</vt:lpstr>
      <vt:lpstr>The Bond Proceed Draw Process</vt:lpstr>
      <vt:lpstr>HEI Draw Requirements</vt:lpstr>
      <vt:lpstr>Draw Request Required Fields &amp; Back-Up Documentation</vt:lpstr>
      <vt:lpstr>Reversions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Ashley Leach</dc:creator>
  <cp:lastModifiedBy>Leach, Ashley, DFA</cp:lastModifiedBy>
  <cp:revision>21</cp:revision>
  <dcterms:modified xsi:type="dcterms:W3CDTF">2023-04-04T18:11:46Z</dcterms:modified>
</cp:coreProperties>
</file>