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1" r:id="rId1"/>
  </p:sldMasterIdLst>
  <p:notesMasterIdLst>
    <p:notesMasterId r:id="rId14"/>
  </p:notesMasterIdLst>
  <p:handoutMasterIdLst>
    <p:handoutMasterId r:id="rId15"/>
  </p:handoutMasterIdLst>
  <p:sldIdLst>
    <p:sldId id="256" r:id="rId2"/>
    <p:sldId id="274" r:id="rId3"/>
    <p:sldId id="273" r:id="rId4"/>
    <p:sldId id="275" r:id="rId5"/>
    <p:sldId id="276" r:id="rId6"/>
    <p:sldId id="288" r:id="rId7"/>
    <p:sldId id="277" r:id="rId8"/>
    <p:sldId id="278" r:id="rId9"/>
    <p:sldId id="279" r:id="rId10"/>
    <p:sldId id="280" r:id="rId11"/>
    <p:sldId id="269" r:id="rId12"/>
    <p:sldId id="272"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38" autoAdjust="0"/>
  </p:normalViewPr>
  <p:slideViewPr>
    <p:cSldViewPr snapToGrid="0">
      <p:cViewPr varScale="1">
        <p:scale>
          <a:sx n="89" d="100"/>
          <a:sy n="89"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5B7F1-00A6-CDF5-9887-B7EDAD131E0B}"/>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390DD848-B1E2-144C-73FE-FE9A72891938}"/>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DCBD59FA-7E0E-45DD-B695-C5D88C70E1D1}" type="datetimeFigureOut">
              <a:rPr lang="en-US" smtClean="0"/>
              <a:t>11/13/2025</a:t>
            </a:fld>
            <a:endParaRPr lang="en-US"/>
          </a:p>
        </p:txBody>
      </p:sp>
      <p:sp>
        <p:nvSpPr>
          <p:cNvPr id="4" name="Footer Placeholder 3">
            <a:extLst>
              <a:ext uri="{FF2B5EF4-FFF2-40B4-BE49-F238E27FC236}">
                <a16:creationId xmlns:a16="http://schemas.microsoft.com/office/drawing/2014/main" id="{305552A5-F2F2-5104-9C52-A861B757B82E}"/>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r>
              <a:rPr lang="en-US"/>
              <a:t>not the first page</a:t>
            </a:r>
          </a:p>
        </p:txBody>
      </p:sp>
      <p:sp>
        <p:nvSpPr>
          <p:cNvPr id="5" name="Slide Number Placeholder 4">
            <a:extLst>
              <a:ext uri="{FF2B5EF4-FFF2-40B4-BE49-F238E27FC236}">
                <a16:creationId xmlns:a16="http://schemas.microsoft.com/office/drawing/2014/main" id="{3C974663-9CBD-1658-786A-9B632D8666B4}"/>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FEA95AA9-9321-47F5-A55B-BE7322214592}" type="slidenum">
              <a:rPr lang="en-US" smtClean="0"/>
              <a:t>‹#›</a:t>
            </a:fld>
            <a:endParaRPr lang="en-US"/>
          </a:p>
        </p:txBody>
      </p:sp>
    </p:spTree>
    <p:extLst>
      <p:ext uri="{BB962C8B-B14F-4D97-AF65-F5344CB8AC3E}">
        <p14:creationId xmlns:p14="http://schemas.microsoft.com/office/powerpoint/2010/main" val="37794141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0B2E11AC-481A-4CFB-9836-94AE24F5615D}" type="datetimeFigureOut">
              <a:rPr lang="en-US" smtClean="0"/>
              <a:t>11/13/2025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r>
              <a:rPr lang="en-US"/>
              <a:t>not the first page</a:t>
            </a:r>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63E342AA-7DC2-4249-97A3-5996E10E4535}" type="slidenum">
              <a:rPr lang="en-US" smtClean="0"/>
              <a:t>‹#›</a:t>
            </a:fld>
            <a:endParaRPr lang="en-US"/>
          </a:p>
        </p:txBody>
      </p:sp>
    </p:spTree>
    <p:extLst>
      <p:ext uri="{BB962C8B-B14F-4D97-AF65-F5344CB8AC3E}">
        <p14:creationId xmlns:p14="http://schemas.microsoft.com/office/powerpoint/2010/main" val="1033725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2</a:t>
            </a:fld>
            <a:endParaRPr lang="en-US"/>
          </a:p>
        </p:txBody>
      </p:sp>
    </p:spTree>
    <p:extLst>
      <p:ext uri="{BB962C8B-B14F-4D97-AF65-F5344CB8AC3E}">
        <p14:creationId xmlns:p14="http://schemas.microsoft.com/office/powerpoint/2010/main" val="378539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3</a:t>
            </a:fld>
            <a:endParaRPr lang="en-US"/>
          </a:p>
        </p:txBody>
      </p:sp>
    </p:spTree>
    <p:extLst>
      <p:ext uri="{BB962C8B-B14F-4D97-AF65-F5344CB8AC3E}">
        <p14:creationId xmlns:p14="http://schemas.microsoft.com/office/powerpoint/2010/main" val="80797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4</a:t>
            </a:fld>
            <a:endParaRPr lang="en-US"/>
          </a:p>
        </p:txBody>
      </p:sp>
    </p:spTree>
    <p:extLst>
      <p:ext uri="{BB962C8B-B14F-4D97-AF65-F5344CB8AC3E}">
        <p14:creationId xmlns:p14="http://schemas.microsoft.com/office/powerpoint/2010/main" val="208356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5</a:t>
            </a:fld>
            <a:endParaRPr lang="en-US"/>
          </a:p>
        </p:txBody>
      </p:sp>
    </p:spTree>
    <p:extLst>
      <p:ext uri="{BB962C8B-B14F-4D97-AF65-F5344CB8AC3E}">
        <p14:creationId xmlns:p14="http://schemas.microsoft.com/office/powerpoint/2010/main" val="98698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7</a:t>
            </a:fld>
            <a:endParaRPr lang="en-US"/>
          </a:p>
        </p:txBody>
      </p:sp>
    </p:spTree>
    <p:extLst>
      <p:ext uri="{BB962C8B-B14F-4D97-AF65-F5344CB8AC3E}">
        <p14:creationId xmlns:p14="http://schemas.microsoft.com/office/powerpoint/2010/main" val="77705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not the first page</a:t>
            </a:r>
          </a:p>
        </p:txBody>
      </p:sp>
      <p:sp>
        <p:nvSpPr>
          <p:cNvPr id="5" name="Slide Number Placeholder 4"/>
          <p:cNvSpPr>
            <a:spLocks noGrp="1"/>
          </p:cNvSpPr>
          <p:nvPr>
            <p:ph type="sldNum" sz="quarter" idx="5"/>
          </p:nvPr>
        </p:nvSpPr>
        <p:spPr/>
        <p:txBody>
          <a:bodyPr/>
          <a:lstStyle/>
          <a:p>
            <a:fld id="{63E342AA-7DC2-4249-97A3-5996E10E4535}" type="slidenum">
              <a:rPr lang="en-US" smtClean="0"/>
              <a:t>10</a:t>
            </a:fld>
            <a:endParaRPr lang="en-US"/>
          </a:p>
        </p:txBody>
      </p:sp>
    </p:spTree>
    <p:extLst>
      <p:ext uri="{BB962C8B-B14F-4D97-AF65-F5344CB8AC3E}">
        <p14:creationId xmlns:p14="http://schemas.microsoft.com/office/powerpoint/2010/main" val="166459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8410F-2948-4A7A-9878-B31FF72E8168}"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361533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1F86FF-1FE9-42A2-8739-3A19A249EE1A}"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141903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4FBEB-CAC1-4CE6-A9FF-96742114460F}"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657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276F4-B74F-450B-9C91-3B688FB8C2AE}"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3203417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9F31C-BD79-44FE-B3B4-C508B0C53B43}"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154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594EC8-CBC1-4EA2-92C3-0F449EF8AC7C}"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20239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22F4D-593F-4E13-9DFA-7DE7132B5CC7}"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3130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292BAA-5C44-4822-9B97-15C34C3FFE08}"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356245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D17EE-6BAF-4F48-B0B1-072850A4D8FF}"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201493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06A52-934A-4C12-9C51-D28F901F66DD}" type="datetime1">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7775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29436-E9A0-47CC-BADB-5D80F9D859EE}" type="datetime1">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10359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A07301-3042-4397-B4D8-A9B9FB8D50E7}" type="datetime1">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281657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19522-C5A7-4654-8289-B2862926D48F}" type="datetime1">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197166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5DDE3-1C24-4B49-975B-D7864DF8127E}" type="datetime1">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5580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FEB743-83AF-496A-940D-A2DEB183650D}" type="datetime1">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348DF-D1B8-44AF-96EE-8B3766051B30}" type="slidenum">
              <a:rPr lang="en-US" smtClean="0"/>
              <a:t>‹#›</a:t>
            </a:fld>
            <a:endParaRPr lang="en-US"/>
          </a:p>
        </p:txBody>
      </p:sp>
    </p:spTree>
    <p:extLst>
      <p:ext uri="{BB962C8B-B14F-4D97-AF65-F5344CB8AC3E}">
        <p14:creationId xmlns:p14="http://schemas.microsoft.com/office/powerpoint/2010/main" val="69416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348DF-D1B8-44AF-96EE-8B3766051B30}" type="slidenum">
              <a:rPr lang="en-US" smtClean="0"/>
              <a:t>‹#›</a:t>
            </a:fld>
            <a:endParaRPr lang="en-US"/>
          </a:p>
        </p:txBody>
      </p:sp>
      <p:sp>
        <p:nvSpPr>
          <p:cNvPr id="5" name="Date Placeholder 4"/>
          <p:cNvSpPr>
            <a:spLocks noGrp="1"/>
          </p:cNvSpPr>
          <p:nvPr>
            <p:ph type="dt" sz="half" idx="10"/>
          </p:nvPr>
        </p:nvSpPr>
        <p:spPr/>
        <p:txBody>
          <a:bodyPr/>
          <a:lstStyle/>
          <a:p>
            <a:fld id="{80080E49-3444-424C-9F79-8C49C83FD23E}" type="datetime1">
              <a:rPr lang="en-US" smtClean="0"/>
              <a:t>11/13/2025</a:t>
            </a:fld>
            <a:endParaRPr lang="en-US"/>
          </a:p>
        </p:txBody>
      </p:sp>
    </p:spTree>
    <p:extLst>
      <p:ext uri="{BB962C8B-B14F-4D97-AF65-F5344CB8AC3E}">
        <p14:creationId xmlns:p14="http://schemas.microsoft.com/office/powerpoint/2010/main" val="39239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D8CDC9-30EA-457B-9317-E739E67A990C}" type="datetime1">
              <a:rPr lang="en-US" smtClean="0"/>
              <a:t>11/13/2025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C348DF-D1B8-44AF-96EE-8B3766051B30}" type="slidenum">
              <a:rPr lang="en-US" smtClean="0"/>
              <a:t>‹#›</a:t>
            </a:fld>
            <a:endParaRPr lang="en-US"/>
          </a:p>
        </p:txBody>
      </p:sp>
    </p:spTree>
    <p:extLst>
      <p:ext uri="{BB962C8B-B14F-4D97-AF65-F5344CB8AC3E}">
        <p14:creationId xmlns:p14="http://schemas.microsoft.com/office/powerpoint/2010/main" val="361312881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mlegis.gov/Publications/Capital_Outlay/Reauth%20Request%20Form%202026.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mlegis.gov/CapitalOutlayWe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governor.state.nm.us/request-capital-outl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mlegis.gov/CapitalOutlayWeb/Default" TargetMode="Externa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hyperlink" Target="https://www.nmlegis.gov/Legislation/BillFinder/Capital_Outlay_Request_Fo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716B-5B63-DD53-691C-3ABFCEA1F8C1}"/>
              </a:ext>
            </a:extLst>
          </p:cNvPr>
          <p:cNvSpPr>
            <a:spLocks noGrp="1"/>
          </p:cNvSpPr>
          <p:nvPr>
            <p:ph type="ctrTitle"/>
          </p:nvPr>
        </p:nvSpPr>
        <p:spPr>
          <a:xfrm>
            <a:off x="1027947" y="681317"/>
            <a:ext cx="10136106" cy="1488141"/>
          </a:xfrm>
        </p:spPr>
        <p:txBody>
          <a:bodyPr>
            <a:noAutofit/>
          </a:bodyPr>
          <a:lstStyle/>
          <a:p>
            <a:pPr algn="ctr"/>
            <a:r>
              <a:rPr lang="en-US" sz="4000" b="1" u="sng" dirty="0">
                <a:solidFill>
                  <a:schemeClr val="tx1"/>
                </a:solidFill>
                <a:latin typeface="Ariel"/>
              </a:rPr>
              <a:t>Capital Outlay Project Request Process</a:t>
            </a:r>
            <a:endParaRPr lang="en-US" sz="4000" b="1" u="sng" dirty="0">
              <a:solidFill>
                <a:schemeClr val="tx1"/>
              </a:solidFill>
              <a:latin typeface="Ariel"/>
              <a:cs typeface="Arial" panose="020B0604020202020204" pitchFamily="34" charset="0"/>
            </a:endParaRPr>
          </a:p>
        </p:txBody>
      </p:sp>
      <p:sp>
        <p:nvSpPr>
          <p:cNvPr id="3" name="Subtitle 2">
            <a:extLst>
              <a:ext uri="{FF2B5EF4-FFF2-40B4-BE49-F238E27FC236}">
                <a16:creationId xmlns:a16="http://schemas.microsoft.com/office/drawing/2014/main" id="{2B83A719-CE1B-4D74-A796-2888DE1A0378}"/>
              </a:ext>
            </a:extLst>
          </p:cNvPr>
          <p:cNvSpPr>
            <a:spLocks noGrp="1"/>
          </p:cNvSpPr>
          <p:nvPr>
            <p:ph type="subTitle" idx="1"/>
          </p:nvPr>
        </p:nvSpPr>
        <p:spPr>
          <a:xfrm>
            <a:off x="384313" y="2345634"/>
            <a:ext cx="11236187" cy="2504271"/>
          </a:xfrm>
        </p:spPr>
        <p:txBody>
          <a:bodyPr>
            <a:normAutofit fontScale="32500" lnSpcReduction="20000"/>
          </a:bodyPr>
          <a:lstStyle/>
          <a:p>
            <a:endParaRPr lang="en-US" sz="12800" dirty="0">
              <a:solidFill>
                <a:schemeClr val="tx1">
                  <a:lumMod val="95000"/>
                  <a:lumOff val="5000"/>
                </a:schemeClr>
              </a:solidFill>
              <a:latin typeface="Arial" panose="020B0604020202020204" pitchFamily="34" charset="0"/>
              <a:cs typeface="Arial" panose="020B0604020202020204" pitchFamily="34" charset="0"/>
            </a:endParaRPr>
          </a:p>
          <a:p>
            <a:endParaRPr lang="en-US" sz="1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t>                    </a:t>
            </a:r>
          </a:p>
          <a:p>
            <a:endParaRPr lang="en-US" dirty="0"/>
          </a:p>
          <a:p>
            <a:r>
              <a:rPr lang="en-US" dirty="0"/>
              <a:t>                                                                                          </a:t>
            </a:r>
          </a:p>
          <a:p>
            <a:r>
              <a:rPr lang="en-US" dirty="0"/>
              <a:t>			</a:t>
            </a:r>
          </a:p>
          <a:p>
            <a:r>
              <a:rPr lang="en-US" dirty="0"/>
              <a:t>						</a:t>
            </a:r>
          </a:p>
        </p:txBody>
      </p:sp>
      <p:sp>
        <p:nvSpPr>
          <p:cNvPr id="5" name="TextBox 4">
            <a:extLst>
              <a:ext uri="{FF2B5EF4-FFF2-40B4-BE49-F238E27FC236}">
                <a16:creationId xmlns:a16="http://schemas.microsoft.com/office/drawing/2014/main" id="{49563798-1BFC-4523-3408-F286F923EF54}"/>
              </a:ext>
            </a:extLst>
          </p:cNvPr>
          <p:cNvSpPr txBox="1"/>
          <p:nvPr/>
        </p:nvSpPr>
        <p:spPr>
          <a:xfrm>
            <a:off x="134422" y="3125566"/>
            <a:ext cx="11358331" cy="2308324"/>
          </a:xfrm>
          <a:prstGeom prst="rect">
            <a:avLst/>
          </a:prstGeom>
          <a:noFill/>
        </p:spPr>
        <p:txBody>
          <a:bodyPr wrap="square" lIns="91440" tIns="45720" rIns="91440" bIns="45720" rtlCol="0" anchor="t">
            <a:spAutoFit/>
          </a:bodyPr>
          <a:lstStyle/>
          <a:p>
            <a:pPr algn="ctr"/>
            <a:r>
              <a:rPr lang="en-US" sz="2400" dirty="0">
                <a:latin typeface="Arial" panose="020B0604020202020204" pitchFamily="34" charset="0"/>
                <a:cs typeface="Arial" panose="020B0604020202020204" pitchFamily="34" charset="0"/>
              </a:rPr>
              <a:t>Legislative Council Service (LCS) Presentation</a:t>
            </a:r>
          </a:p>
          <a:p>
            <a:pPr algn="ct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Department of Finance and Administration</a:t>
            </a:r>
          </a:p>
          <a:p>
            <a:pPr algn="ctr"/>
            <a:r>
              <a:rPr lang="en-US" sz="2400" dirty="0">
                <a:latin typeface="Arial" panose="020B0604020202020204" pitchFamily="34" charset="0"/>
                <a:cs typeface="Arial" panose="020B0604020202020204" pitchFamily="34" charset="0"/>
              </a:rPr>
              <a:t>Local Government Division Training</a:t>
            </a:r>
          </a:p>
          <a:p>
            <a:pPr algn="ctr"/>
            <a:r>
              <a:rPr lang="en-US" sz="2400" dirty="0">
                <a:latin typeface="Arial" panose="020B0604020202020204" pitchFamily="34" charset="0"/>
                <a:cs typeface="Arial" panose="020B0604020202020204" pitchFamily="34" charset="0"/>
              </a:rPr>
              <a:t>                                               </a:t>
            </a:r>
          </a:p>
          <a:p>
            <a:pPr algn="ctr"/>
            <a:r>
              <a:rPr lang="en-US" sz="2400" dirty="0">
                <a:latin typeface="Arial" panose="020B0604020202020204" pitchFamily="34" charset="0"/>
                <a:cs typeface="Arial" panose="020B0604020202020204" pitchFamily="34" charset="0"/>
              </a:rPr>
              <a:t>November 13, 2025                                                                                     </a:t>
            </a:r>
          </a:p>
        </p:txBody>
      </p:sp>
    </p:spTree>
    <p:extLst>
      <p:ext uri="{BB962C8B-B14F-4D97-AF65-F5344CB8AC3E}">
        <p14:creationId xmlns:p14="http://schemas.microsoft.com/office/powerpoint/2010/main" val="267062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353D6-A177-1F9A-F884-F0F723869912}"/>
              </a:ext>
            </a:extLst>
          </p:cNvPr>
          <p:cNvSpPr>
            <a:spLocks noGrp="1"/>
          </p:cNvSpPr>
          <p:nvPr>
            <p:ph type="sldNum" sz="quarter" idx="12"/>
          </p:nvPr>
        </p:nvSpPr>
        <p:spPr/>
        <p:txBody>
          <a:bodyPr/>
          <a:lstStyle/>
          <a:p>
            <a:fld id="{F9C348DF-D1B8-44AF-96EE-8B3766051B30}" type="slidenum">
              <a:rPr lang="en-US" smtClean="0"/>
              <a:t>10</a:t>
            </a:fld>
            <a:endParaRPr lang="en-US"/>
          </a:p>
        </p:txBody>
      </p:sp>
      <p:sp>
        <p:nvSpPr>
          <p:cNvPr id="5" name="TextBox 4">
            <a:extLst>
              <a:ext uri="{FF2B5EF4-FFF2-40B4-BE49-F238E27FC236}">
                <a16:creationId xmlns:a16="http://schemas.microsoft.com/office/drawing/2014/main" id="{427469D8-0227-0EA9-5D56-C29FFB99714E}"/>
              </a:ext>
            </a:extLst>
          </p:cNvPr>
          <p:cNvSpPr txBox="1"/>
          <p:nvPr/>
        </p:nvSpPr>
        <p:spPr>
          <a:xfrm>
            <a:off x="0" y="257068"/>
            <a:ext cx="11436439" cy="2985433"/>
          </a:xfrm>
          <a:prstGeom prst="rect">
            <a:avLst/>
          </a:prstGeom>
          <a:noFill/>
          <a:ln>
            <a:noFill/>
          </a:ln>
        </p:spPr>
        <p:txBody>
          <a:bodyPr wrap="square">
            <a:spAutoFit/>
          </a:bodyPr>
          <a:lstStyle/>
          <a:p>
            <a:pPr algn="ctr"/>
            <a:r>
              <a:rPr lang="en-US" sz="3200" b="1" u="sng" dirty="0">
                <a:latin typeface="Arial" panose="020B0604020202020204" pitchFamily="34" charset="0"/>
                <a:cs typeface="Arial" panose="020B0604020202020204" pitchFamily="34" charset="0"/>
              </a:rPr>
              <a:t>Reauthorization Request Forms:</a:t>
            </a:r>
          </a:p>
          <a:p>
            <a:pPr algn="ctr"/>
            <a:endParaRPr lang="en-US" sz="3200" b="1" u="sng"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https://www.nmlegis.gov/Publications/Capital_Outlay/Reauth%20Request%20Form%202026.pdf</a:t>
            </a: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a:t>
            </a:r>
          </a:p>
          <a:p>
            <a:pPr algn="ctr"/>
            <a:r>
              <a:rPr lang="en-US" sz="20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Deadline for legislators to submit reauthorization request forms	is:				</a:t>
            </a:r>
          </a:p>
          <a:p>
            <a:pPr algn="ctr"/>
            <a:r>
              <a:rPr lang="en-US" sz="2000" b="1" dirty="0">
                <a:solidFill>
                  <a:srgbClr val="C00000"/>
                </a:solidFill>
                <a:latin typeface="Arial" panose="020B0604020202020204" pitchFamily="34" charset="0"/>
                <a:cs typeface="Arial" panose="020B0604020202020204" pitchFamily="34" charset="0"/>
              </a:rPr>
              <a:t> February 1, 2026 (3:00 p.m.) 	</a:t>
            </a:r>
            <a:r>
              <a:rPr lang="en-US" sz="3200" b="1" dirty="0">
                <a:latin typeface="Arial" panose="020B0604020202020204" pitchFamily="34" charset="0"/>
                <a:cs typeface="Arial" panose="020B0604020202020204" pitchFamily="34" charset="0"/>
              </a:rPr>
              <a:t>	</a:t>
            </a:r>
          </a:p>
          <a:p>
            <a:pPr algn="ctr"/>
            <a:endParaRPr lang="en-US" sz="3200" b="1"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2447E0-A6EF-65F8-D0C2-F6A3D8FDAD31}"/>
              </a:ext>
            </a:extLst>
          </p:cNvPr>
          <p:cNvSpPr txBox="1"/>
          <p:nvPr/>
        </p:nvSpPr>
        <p:spPr>
          <a:xfrm>
            <a:off x="386366" y="2923705"/>
            <a:ext cx="10393250" cy="344709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Capital outlay project appropriations from previous years can be reauthorized to:</a:t>
            </a:r>
          </a:p>
          <a:p>
            <a:pPr marL="1200150" lvl="2" indent="-285750">
              <a:buFont typeface="Wingdings" panose="05000000000000000000" pitchFamily="2" charset="2"/>
              <a:buChar char="q"/>
            </a:pPr>
            <a:r>
              <a:rPr lang="en-US" dirty="0">
                <a:latin typeface="Arial" panose="020B0604020202020204" pitchFamily="34" charset="0"/>
                <a:cs typeface="Arial" panose="020B0604020202020204" pitchFamily="34" charset="0"/>
              </a:rPr>
              <a:t>extend the time of expenditure; </a:t>
            </a:r>
          </a:p>
          <a:p>
            <a:pPr marL="1200150" lvl="2" indent="-285750">
              <a:buFont typeface="Wingdings" panose="05000000000000000000" pitchFamily="2" charset="2"/>
              <a:buChar char="q"/>
            </a:pPr>
            <a:r>
              <a:rPr lang="en-US" dirty="0">
                <a:latin typeface="Arial" panose="020B0604020202020204" pitchFamily="34" charset="0"/>
                <a:cs typeface="Arial" panose="020B0604020202020204" pitchFamily="34" charset="0"/>
              </a:rPr>
              <a:t>change the administering agency; or</a:t>
            </a:r>
          </a:p>
          <a:p>
            <a:pPr marL="1200150" lvl="2" indent="-285750">
              <a:buFont typeface="Wingdings" panose="05000000000000000000" pitchFamily="2" charset="2"/>
              <a:buChar char="q"/>
            </a:pPr>
            <a:r>
              <a:rPr lang="en-US" dirty="0">
                <a:latin typeface="Arial" panose="020B0604020202020204" pitchFamily="34" charset="0"/>
                <a:cs typeface="Arial" panose="020B0604020202020204" pitchFamily="34" charset="0"/>
              </a:rPr>
              <a:t>change or expand the scope of the project.</a:t>
            </a:r>
          </a:p>
          <a:p>
            <a:pPr marL="800100" lvl="1" indent="-34290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Entities seeking to reauthorize an appropriation must complete a reauthorization request form which can be accessed and filled online.  The system cannot accept reauthorization forms online.  A completed paper reauthorization request form, </a:t>
            </a:r>
            <a:r>
              <a:rPr lang="en-US" b="1" dirty="0">
                <a:latin typeface="Arial" panose="020B0604020202020204" pitchFamily="34" charset="0"/>
                <a:cs typeface="Arial" panose="020B0604020202020204" pitchFamily="34" charset="0"/>
              </a:rPr>
              <a:t>signed by a sponsoring legislator</a:t>
            </a:r>
            <a:r>
              <a:rPr lang="en-US" dirty="0">
                <a:latin typeface="Arial" panose="020B0604020202020204" pitchFamily="34" charset="0"/>
                <a:cs typeface="Arial" panose="020B0604020202020204" pitchFamily="34" charset="0"/>
              </a:rPr>
              <a:t>, is required to process the request.  Please submit the paper reauthorization request form to the LCS Capital Outlay Division.</a:t>
            </a:r>
          </a:p>
          <a:p>
            <a:pPr marL="800100" lvl="1"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1D492C-767C-A6AB-C3F8-C8C7993812B7}"/>
              </a:ext>
            </a:extLst>
          </p:cNvPr>
          <p:cNvSpPr txBox="1"/>
          <p:nvPr/>
        </p:nvSpPr>
        <p:spPr>
          <a:xfrm>
            <a:off x="1032734" y="1776851"/>
            <a:ext cx="8994454" cy="987870"/>
          </a:xfrm>
          <a:prstGeom prst="rect">
            <a:avLst/>
          </a:prstGeom>
          <a:noFill/>
          <a:ln w="19050">
            <a:noFill/>
          </a:ln>
        </p:spPr>
        <p:txBody>
          <a:bodyPr wrap="square" rtlCol="0">
            <a:spAutoFit/>
          </a:bodyPr>
          <a:lstStyle/>
          <a:p>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34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786EC-CBEA-85B8-7255-DA23A9AA2D99}"/>
              </a:ext>
            </a:extLst>
          </p:cNvPr>
          <p:cNvSpPr txBox="1"/>
          <p:nvPr/>
        </p:nvSpPr>
        <p:spPr>
          <a:xfrm>
            <a:off x="477078" y="1897864"/>
            <a:ext cx="11290851" cy="3785652"/>
          </a:xfrm>
          <a:prstGeom prst="rect">
            <a:avLst/>
          </a:prstGeom>
          <a:noFill/>
          <a:ln w="28575">
            <a:noFill/>
          </a:ln>
        </p:spPr>
        <p:txBody>
          <a:bodyPr wrap="square" rtlCol="0">
            <a:spAutoFit/>
          </a:bodyPr>
          <a:lstStyle/>
          <a:p>
            <a:r>
              <a:rPr lang="en-US" sz="2000" b="1" dirty="0">
                <a:latin typeface="Arial" panose="020B0604020202020204" pitchFamily="34" charset="0"/>
                <a:cs typeface="Arial" panose="020B0604020202020204" pitchFamily="34" charset="0"/>
              </a:rPr>
              <a:t>November 3, 2025                                  Capital Outlay Request Form website opens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December 12, 2025 (3:00 p.m.)             Capital Outlay Request Form deadline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January 20, 2026	                              	Legislative Session begins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February 1, 2026 (3:00 p.m.)			Reauthorization Request Form deadline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February 4, 2026			    			Capital Outlay Request (COR) introduction deadline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February 19, 2026 (noon)		    		Legislative Session ends</a:t>
            </a:r>
          </a:p>
          <a:p>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FD6A676-A62B-8D00-C0F1-1B2971700CFA}"/>
              </a:ext>
            </a:extLst>
          </p:cNvPr>
          <p:cNvSpPr txBox="1"/>
          <p:nvPr/>
        </p:nvSpPr>
        <p:spPr>
          <a:xfrm>
            <a:off x="677334" y="463825"/>
            <a:ext cx="8950142" cy="646331"/>
          </a:xfrm>
          <a:prstGeom prst="rect">
            <a:avLst/>
          </a:prstGeom>
          <a:noFill/>
        </p:spPr>
        <p:txBody>
          <a:bodyPr wrap="square" rtlCol="0">
            <a:spAutoFit/>
          </a:bodyPr>
          <a:lstStyle/>
          <a:p>
            <a:pPr algn="ctr"/>
            <a:r>
              <a:rPr lang="en-US" dirty="0"/>
              <a:t> </a:t>
            </a:r>
            <a:r>
              <a:rPr lang="en-US" sz="3200" b="1" u="sng" dirty="0">
                <a:latin typeface="Arial" panose="020B0604020202020204" pitchFamily="34" charset="0"/>
                <a:cs typeface="Arial" panose="020B0604020202020204" pitchFamily="34" charset="0"/>
              </a:rPr>
              <a:t>LCS </a:t>
            </a:r>
            <a:r>
              <a:rPr lang="en-US" sz="3600" b="1" u="sng" dirty="0"/>
              <a:t>Capital Outlay Process Time Line</a:t>
            </a:r>
          </a:p>
        </p:txBody>
      </p:sp>
      <p:sp>
        <p:nvSpPr>
          <p:cNvPr id="5" name="Slide Number Placeholder 4">
            <a:extLst>
              <a:ext uri="{FF2B5EF4-FFF2-40B4-BE49-F238E27FC236}">
                <a16:creationId xmlns:a16="http://schemas.microsoft.com/office/drawing/2014/main" id="{C06F5CAC-B939-7569-440D-DDB893FA850E}"/>
              </a:ext>
            </a:extLst>
          </p:cNvPr>
          <p:cNvSpPr>
            <a:spLocks noGrp="1"/>
          </p:cNvSpPr>
          <p:nvPr>
            <p:ph type="sldNum" sz="quarter" idx="12"/>
          </p:nvPr>
        </p:nvSpPr>
        <p:spPr/>
        <p:txBody>
          <a:bodyPr/>
          <a:lstStyle/>
          <a:p>
            <a:fld id="{F9C348DF-D1B8-44AF-96EE-8B3766051B30}" type="slidenum">
              <a:rPr lang="en-US" smtClean="0"/>
              <a:t>11</a:t>
            </a:fld>
            <a:endParaRPr lang="en-US"/>
          </a:p>
        </p:txBody>
      </p:sp>
    </p:spTree>
    <p:extLst>
      <p:ext uri="{BB962C8B-B14F-4D97-AF65-F5344CB8AC3E}">
        <p14:creationId xmlns:p14="http://schemas.microsoft.com/office/powerpoint/2010/main" val="201587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EEC58-D29B-C4AF-34C1-A24E1F95F886}"/>
              </a:ext>
            </a:extLst>
          </p:cNvPr>
          <p:cNvSpPr>
            <a:spLocks noGrp="1"/>
          </p:cNvSpPr>
          <p:nvPr>
            <p:ph type="sldNum" sz="quarter" idx="12"/>
          </p:nvPr>
        </p:nvSpPr>
        <p:spPr/>
        <p:txBody>
          <a:bodyPr/>
          <a:lstStyle/>
          <a:p>
            <a:fld id="{F9C348DF-D1B8-44AF-96EE-8B3766051B30}" type="slidenum">
              <a:rPr lang="en-US" smtClean="0"/>
              <a:t>12</a:t>
            </a:fld>
            <a:endParaRPr lang="en-US"/>
          </a:p>
        </p:txBody>
      </p:sp>
      <p:sp>
        <p:nvSpPr>
          <p:cNvPr id="3" name="TextBox 2">
            <a:extLst>
              <a:ext uri="{FF2B5EF4-FFF2-40B4-BE49-F238E27FC236}">
                <a16:creationId xmlns:a16="http://schemas.microsoft.com/office/drawing/2014/main" id="{DF66BEEE-8092-379A-DA61-CE59662121DF}"/>
              </a:ext>
            </a:extLst>
          </p:cNvPr>
          <p:cNvSpPr txBox="1"/>
          <p:nvPr/>
        </p:nvSpPr>
        <p:spPr>
          <a:xfrm>
            <a:off x="944386" y="1366963"/>
            <a:ext cx="6469244" cy="707886"/>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Thank you</a:t>
            </a:r>
          </a:p>
        </p:txBody>
      </p:sp>
      <p:sp>
        <p:nvSpPr>
          <p:cNvPr id="4" name="TextBox 3">
            <a:extLst>
              <a:ext uri="{FF2B5EF4-FFF2-40B4-BE49-F238E27FC236}">
                <a16:creationId xmlns:a16="http://schemas.microsoft.com/office/drawing/2014/main" id="{4CEA1F97-2577-A54C-BA62-A2910D37A792}"/>
              </a:ext>
            </a:extLst>
          </p:cNvPr>
          <p:cNvSpPr txBox="1"/>
          <p:nvPr/>
        </p:nvSpPr>
        <p:spPr>
          <a:xfrm>
            <a:off x="5537915" y="3657600"/>
            <a:ext cx="4533364"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Sheila Keleher</a:t>
            </a:r>
          </a:p>
          <a:p>
            <a:r>
              <a:rPr lang="en-US" b="1" dirty="0">
                <a:latin typeface="Arial" panose="020B0604020202020204" pitchFamily="34" charset="0"/>
                <a:cs typeface="Arial" panose="020B0604020202020204" pitchFamily="34" charset="0"/>
              </a:rPr>
              <a:t>Capital Outlay Programs Coordinator</a:t>
            </a:r>
          </a:p>
          <a:p>
            <a:r>
              <a:rPr lang="en-US" b="1" dirty="0">
                <a:latin typeface="Arial" panose="020B0604020202020204" pitchFamily="34" charset="0"/>
                <a:cs typeface="Arial" panose="020B0604020202020204" pitchFamily="34" charset="0"/>
              </a:rPr>
              <a:t>Legislative Council Service</a:t>
            </a:r>
          </a:p>
          <a:p>
            <a:r>
              <a:rPr lang="en-US" b="1" dirty="0">
                <a:latin typeface="Arial" panose="020B0604020202020204" pitchFamily="34" charset="0"/>
                <a:cs typeface="Arial" panose="020B0604020202020204" pitchFamily="34" charset="0"/>
              </a:rPr>
              <a:t>505-986-4682</a:t>
            </a:r>
          </a:p>
          <a:p>
            <a:r>
              <a:rPr lang="en-US" b="1" dirty="0">
                <a:latin typeface="Arial" panose="020B0604020202020204" pitchFamily="34" charset="0"/>
                <a:cs typeface="Arial" panose="020B0604020202020204" pitchFamily="34" charset="0"/>
              </a:rPr>
              <a:t>sheila.keleher@nmlegis.gov</a:t>
            </a:r>
          </a:p>
          <a:p>
            <a:r>
              <a:rPr lang="en-US" b="1"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01200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1812-5BA5-080D-AC47-1A9538F9244A}"/>
              </a:ext>
            </a:extLst>
          </p:cNvPr>
          <p:cNvSpPr>
            <a:spLocks noGrp="1"/>
          </p:cNvSpPr>
          <p:nvPr>
            <p:ph type="title"/>
          </p:nvPr>
        </p:nvSpPr>
        <p:spPr>
          <a:xfrm>
            <a:off x="399245" y="346975"/>
            <a:ext cx="11177217" cy="1298946"/>
          </a:xfrm>
        </p:spPr>
        <p:txBody>
          <a:bodyPr>
            <a:normAutofit fontScale="90000"/>
          </a:bodyPr>
          <a:lstStyle/>
          <a:p>
            <a:pPr algn="ctr"/>
            <a:r>
              <a:rPr lang="en-US" b="1" dirty="0">
                <a:solidFill>
                  <a:schemeClr val="tx1"/>
                </a:solidFill>
                <a:latin typeface="Arial" panose="020B0604020202020204" pitchFamily="34" charset="0"/>
                <a:cs typeface="Arial" panose="020B0604020202020204" pitchFamily="34" charset="0"/>
              </a:rPr>
              <a:t>LCS Capital Outlay Project Request Website: </a:t>
            </a:r>
            <a:br>
              <a:rPr lang="en-US" b="1" dirty="0">
                <a:solidFill>
                  <a:schemeClr val="tx1"/>
                </a:solidFill>
                <a:latin typeface="Arial" panose="020B0604020202020204" pitchFamily="34" charset="0"/>
                <a:cs typeface="Arial" panose="020B0604020202020204" pitchFamily="34" charset="0"/>
              </a:rPr>
            </a:br>
            <a:r>
              <a:rPr lang="en-US" sz="3100" dirty="0">
                <a:solidFill>
                  <a:srgbClr val="00B050"/>
                </a:solidFill>
                <a:hlinkClick r:id="rId3">
                  <a:extLst>
                    <a:ext uri="{A12FA001-AC4F-418D-AE19-62706E023703}">
                      <ahyp:hlinkClr xmlns:ahyp="http://schemas.microsoft.com/office/drawing/2018/hyperlinkcolor" val="tx"/>
                    </a:ext>
                  </a:extLst>
                </a:hlinkClick>
              </a:rPr>
              <a:t>www.nmlegis.gov/CapitalOutlayWeb</a:t>
            </a:r>
            <a:br>
              <a:rPr lang="en-US" sz="3100" dirty="0">
                <a:solidFill>
                  <a:srgbClr val="00B050"/>
                </a:solidFill>
              </a:rPr>
            </a:br>
            <a:br>
              <a:rPr lang="en-US" sz="3100" dirty="0"/>
            </a:br>
            <a:br>
              <a:rPr lang="en-US" dirty="0"/>
            </a:b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4DE46D-399F-8977-513E-2996965D88F4}"/>
              </a:ext>
            </a:extLst>
          </p:cNvPr>
          <p:cNvSpPr>
            <a:spLocks noGrp="1"/>
          </p:cNvSpPr>
          <p:nvPr>
            <p:ph idx="1"/>
          </p:nvPr>
        </p:nvSpPr>
        <p:spPr>
          <a:xfrm>
            <a:off x="758900" y="1484556"/>
            <a:ext cx="9725450" cy="4109426"/>
          </a:xfrm>
          <a:ln w="38100">
            <a:noFill/>
          </a:ln>
        </p:spPr>
        <p:txBody>
          <a:bodyPr>
            <a:normAutofit/>
          </a:bodyPr>
          <a:lstStyle/>
          <a:p>
            <a:pPr marL="0" indent="0">
              <a:buNone/>
            </a:pPr>
            <a:r>
              <a:rPr lang="en-US" sz="2800" b="1" dirty="0">
                <a:latin typeface="Arial" panose="020B0604020202020204" pitchFamily="34" charset="0"/>
                <a:cs typeface="Arial" panose="020B0604020202020204" pitchFamily="34" charset="0"/>
              </a:rPr>
              <a:t>              </a:t>
            </a:r>
          </a:p>
          <a:p>
            <a:pPr marL="0" indent="0" algn="ctr">
              <a:buNone/>
            </a:pPr>
            <a:r>
              <a:rPr lang="en-US" sz="2800" b="1" u="sng" dirty="0">
                <a:latin typeface="Arial" panose="020B0604020202020204" pitchFamily="34" charset="0"/>
                <a:cs typeface="Arial" panose="020B0604020202020204" pitchFamily="34" charset="0"/>
              </a:rPr>
              <a:t>Website opens on November 3, 2025</a:t>
            </a:r>
          </a:p>
          <a:p>
            <a:pPr marL="0" indent="0" algn="ctr">
              <a:buNone/>
            </a:pPr>
            <a:r>
              <a:rPr lang="en-US" sz="2800" b="1"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Website</a:t>
            </a:r>
            <a:r>
              <a:rPr lang="en-US" sz="2800" b="1" u="sng" dirty="0">
                <a:latin typeface="Arial" panose="020B0604020202020204" pitchFamily="34" charset="0"/>
                <a:cs typeface="Arial" panose="020B0604020202020204" pitchFamily="34" charset="0"/>
              </a:rPr>
              <a:t> closes at 3:00 p.m. on December 12, 2025</a:t>
            </a:r>
          </a:p>
          <a:p>
            <a:pPr marL="0" indent="0" algn="ctr">
              <a:buNone/>
            </a:pPr>
            <a:endParaRPr lang="en-US" sz="2800" b="1" u="sng"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900" dirty="0">
                <a:latin typeface="Arial" panose="020B0604020202020204" pitchFamily="34" charset="0"/>
                <a:cs typeface="Arial" panose="020B0604020202020204" pitchFamily="34" charset="0"/>
              </a:rPr>
              <a:t>Project requests must be submitted by the deadline to be considered for funding.</a:t>
            </a:r>
            <a:endParaRPr lang="en-US" sz="19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900" dirty="0">
                <a:latin typeface="Arial" panose="020B0604020202020204" pitchFamily="34" charset="0"/>
                <a:cs typeface="Arial" panose="020B0604020202020204" pitchFamily="34" charset="0"/>
              </a:rPr>
              <a:t>If you are submitting a capital outlay project request to the governor, you must submit a request form to the LCS first and then use the LCS ID number and the LCS project title on the governor’s request form. Information on the governor’s form can be found at: </a:t>
            </a:r>
            <a:r>
              <a:rPr lang="en-US" sz="1900" dirty="0">
                <a:latin typeface="Arial" panose="020B0604020202020204" pitchFamily="34" charset="0"/>
                <a:cs typeface="Arial" panose="020B0604020202020204" pitchFamily="34" charset="0"/>
                <a:hlinkClick r:id="rId4"/>
              </a:rPr>
              <a:t>https://www.governor.state.nm.us/request-capital-outlay/</a:t>
            </a:r>
            <a:r>
              <a:rPr lang="en-US" sz="1900" dirty="0">
                <a:latin typeface="Arial" panose="020B0604020202020204" pitchFamily="34" charset="0"/>
                <a:cs typeface="Arial" panose="020B0604020202020204" pitchFamily="34" charset="0"/>
              </a:rPr>
              <a:t>.</a:t>
            </a:r>
          </a:p>
          <a:p>
            <a:pPr marL="0" indent="0">
              <a:buNone/>
            </a:pPr>
            <a:endParaRPr lang="en-US"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9E4431B-5A68-AE1E-518F-D2501C8E3F9D}"/>
              </a:ext>
            </a:extLst>
          </p:cNvPr>
          <p:cNvSpPr>
            <a:spLocks noGrp="1"/>
          </p:cNvSpPr>
          <p:nvPr>
            <p:ph type="sldNum" sz="quarter" idx="12"/>
          </p:nvPr>
        </p:nvSpPr>
        <p:spPr/>
        <p:txBody>
          <a:bodyPr/>
          <a:lstStyle/>
          <a:p>
            <a:fld id="{F9C348DF-D1B8-44AF-96EE-8B3766051B30}" type="slidenum">
              <a:rPr lang="en-US" smtClean="0"/>
              <a:t>2</a:t>
            </a:fld>
            <a:endParaRPr lang="en-US"/>
          </a:p>
        </p:txBody>
      </p:sp>
      <p:sp>
        <p:nvSpPr>
          <p:cNvPr id="7" name="TextBox 6">
            <a:extLst>
              <a:ext uri="{FF2B5EF4-FFF2-40B4-BE49-F238E27FC236}">
                <a16:creationId xmlns:a16="http://schemas.microsoft.com/office/drawing/2014/main" id="{F7C30814-C3CE-9BD6-7235-4DBBE47C3145}"/>
              </a:ext>
            </a:extLst>
          </p:cNvPr>
          <p:cNvSpPr txBox="1"/>
          <p:nvPr/>
        </p:nvSpPr>
        <p:spPr>
          <a:xfrm>
            <a:off x="523699" y="148495"/>
            <a:ext cx="10195852" cy="1976338"/>
          </a:xfrm>
          <a:prstGeom prst="rect">
            <a:avLst/>
          </a:prstGeom>
          <a:noFill/>
          <a:ln w="38100">
            <a:noFill/>
          </a:ln>
        </p:spPr>
        <p:txBody>
          <a:bodyPr wrap="square" rtlCol="0">
            <a:spAutoFit/>
          </a:bodyPr>
          <a:lstStyle/>
          <a:p>
            <a:endParaRPr lang="en-US" dirty="0"/>
          </a:p>
        </p:txBody>
      </p:sp>
    </p:spTree>
    <p:extLst>
      <p:ext uri="{BB962C8B-B14F-4D97-AF65-F5344CB8AC3E}">
        <p14:creationId xmlns:p14="http://schemas.microsoft.com/office/powerpoint/2010/main" val="427228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F5BE-DAD1-9DD8-A5B7-BA4329AF166E}"/>
              </a:ext>
            </a:extLst>
          </p:cNvPr>
          <p:cNvSpPr>
            <a:spLocks noGrp="1"/>
          </p:cNvSpPr>
          <p:nvPr>
            <p:ph type="title"/>
          </p:nvPr>
        </p:nvSpPr>
        <p:spPr>
          <a:xfrm>
            <a:off x="1365161" y="451513"/>
            <a:ext cx="8744753" cy="1099382"/>
          </a:xfrm>
        </p:spPr>
        <p:txBody>
          <a:bodyPr>
            <a:normAutofit/>
          </a:bodyPr>
          <a:lstStyle/>
          <a:p>
            <a:pPr algn="ctr"/>
            <a:r>
              <a:rPr lang="en-US" sz="3200" b="1" u="sng" dirty="0">
                <a:solidFill>
                  <a:schemeClr val="tx1"/>
                </a:solidFill>
                <a:latin typeface="Arial" panose="020B0604020202020204" pitchFamily="34" charset="0"/>
                <a:cs typeface="Arial" panose="020B0604020202020204" pitchFamily="34" charset="0"/>
              </a:rPr>
              <a:t>Capital Outlay Request Form Guidelines - 1</a:t>
            </a:r>
          </a:p>
        </p:txBody>
      </p:sp>
      <p:sp>
        <p:nvSpPr>
          <p:cNvPr id="3" name="Content Placeholder 2">
            <a:extLst>
              <a:ext uri="{FF2B5EF4-FFF2-40B4-BE49-F238E27FC236}">
                <a16:creationId xmlns:a16="http://schemas.microsoft.com/office/drawing/2014/main" id="{A276B989-B498-A660-24B2-FCFF50A38AF9}"/>
              </a:ext>
            </a:extLst>
          </p:cNvPr>
          <p:cNvSpPr>
            <a:spLocks noGrp="1"/>
          </p:cNvSpPr>
          <p:nvPr>
            <p:ph idx="1"/>
          </p:nvPr>
        </p:nvSpPr>
        <p:spPr>
          <a:xfrm>
            <a:off x="677333" y="1550895"/>
            <a:ext cx="9618811" cy="4490467"/>
          </a:xfrm>
        </p:spPr>
        <p:txBody>
          <a:bodyPr>
            <a:normAutofit fontScale="25000" lnSpcReduction="20000"/>
          </a:bodyPr>
          <a:lstStyle/>
          <a:p>
            <a:pPr>
              <a:buFont typeface="Wingdings" panose="05000000000000000000" pitchFamily="2" charset="2"/>
              <a:buChar char="q"/>
            </a:pPr>
            <a:r>
              <a:rPr lang="en-US" sz="8000" b="1" u="sng" dirty="0">
                <a:latin typeface="Arial" panose="020B0604020202020204" pitchFamily="34" charset="0"/>
                <a:cs typeface="Arial" panose="020B0604020202020204" pitchFamily="34" charset="0"/>
              </a:rPr>
              <a:t>ICIP # auto-fill </a:t>
            </a:r>
            <a:r>
              <a:rPr lang="en-US" sz="8000"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if you have an ICIP number, enter it at the top of the form and it will automatically populate some of the fields.  If you do not have an ICIP number, you can just skip over this item.</a:t>
            </a:r>
          </a:p>
          <a:p>
            <a:pPr>
              <a:buFont typeface="Wingdings" panose="05000000000000000000" pitchFamily="2" charset="2"/>
              <a:buChar char="q"/>
            </a:pPr>
            <a:endParaRPr lang="en-US" sz="72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8000" b="1" u="sng" dirty="0">
                <a:latin typeface="Arial" panose="020B0604020202020204" pitchFamily="34" charset="0"/>
                <a:cs typeface="Arial" panose="020B0604020202020204" pitchFamily="34" charset="0"/>
              </a:rPr>
              <a:t>Contact Information</a:t>
            </a:r>
            <a:r>
              <a:rPr lang="en-US" sz="80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 please use current contact information, preferably someone who is knowledgeable about the project, such as a project director or manager. </a:t>
            </a:r>
          </a:p>
          <a:p>
            <a:pPr>
              <a:buFont typeface="Wingdings" panose="05000000000000000000" pitchFamily="2" charset="2"/>
              <a:buChar char="q"/>
            </a:pPr>
            <a:endParaRPr lang="en-US" sz="72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8000" b="1" u="sng" dirty="0">
                <a:latin typeface="Arial" panose="020B0604020202020204" pitchFamily="34" charset="0"/>
                <a:cs typeface="Arial" panose="020B0604020202020204" pitchFamily="34" charset="0"/>
              </a:rPr>
              <a:t>Fiscal Agent</a:t>
            </a:r>
            <a:r>
              <a:rPr lang="en-US" sz="8000"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 only the state or a political subdivision of the state is eligible to receive funding.  If an entity is not in the fiscal agent dropdown menu, please contact the LCS Capital Outlay Division, and we will work with the DFA to get an entity number.  For Navajo Nation chapters, please select the chapter name as the fiscal agent, instead of  the Navajo Nation.</a:t>
            </a:r>
          </a:p>
          <a:p>
            <a:pPr>
              <a:buFont typeface="Wingdings" panose="05000000000000000000" pitchFamily="2" charset="2"/>
              <a:buChar char="q"/>
            </a:pPr>
            <a:endParaRPr lang="en-US" sz="72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8000" b="1" u="sng" dirty="0">
                <a:latin typeface="Arial" panose="020B0604020202020204" pitchFamily="34" charset="0"/>
                <a:cs typeface="Arial" panose="020B0604020202020204" pitchFamily="34" charset="0"/>
              </a:rPr>
              <a:t>Budget Fields</a:t>
            </a:r>
            <a:r>
              <a:rPr lang="en-US" sz="8000"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 please provide a complete budget breakdown, including “funded to date” and “not yet funded” to generate a total project cost.  Use whole numbers only; do not use decimal points, commas, dollar signs or other punctuation. </a:t>
            </a:r>
          </a:p>
          <a:p>
            <a:pPr marL="0" indent="0" algn="just">
              <a:buNone/>
            </a:pPr>
            <a:endParaRPr lang="en-US" sz="7200" dirty="0">
              <a:latin typeface="Arial" panose="020B0604020202020204" pitchFamily="34" charset="0"/>
              <a:cs typeface="Arial" panose="020B0604020202020204" pitchFamily="34" charset="0"/>
            </a:endParaRPr>
          </a:p>
          <a:p>
            <a:pPr marL="0" indent="0">
              <a:buNone/>
            </a:pPr>
            <a:r>
              <a:rPr lang="en-US" sz="2900" dirty="0">
                <a:latin typeface="Arial" panose="020B0604020202020204" pitchFamily="34" charset="0"/>
                <a:cs typeface="Arial" panose="020B0604020202020204" pitchFamily="34" charset="0"/>
              </a:rPr>
              <a:t>   </a:t>
            </a:r>
            <a:endParaRPr lang="en-US" sz="2900" b="1" u="sng"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3C3BBFE-E0F7-E22F-0FF1-E9DDC804AE8B}"/>
              </a:ext>
            </a:extLst>
          </p:cNvPr>
          <p:cNvSpPr>
            <a:spLocks noGrp="1"/>
          </p:cNvSpPr>
          <p:nvPr>
            <p:ph type="sldNum" sz="quarter" idx="12"/>
          </p:nvPr>
        </p:nvSpPr>
        <p:spPr/>
        <p:txBody>
          <a:bodyPr/>
          <a:lstStyle/>
          <a:p>
            <a:fld id="{F9C348DF-D1B8-44AF-96EE-8B3766051B30}" type="slidenum">
              <a:rPr lang="en-US" smtClean="0"/>
              <a:t>3</a:t>
            </a:fld>
            <a:endParaRPr lang="en-US"/>
          </a:p>
        </p:txBody>
      </p:sp>
    </p:spTree>
    <p:extLst>
      <p:ext uri="{BB962C8B-B14F-4D97-AF65-F5344CB8AC3E}">
        <p14:creationId xmlns:p14="http://schemas.microsoft.com/office/powerpoint/2010/main" val="111727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C814-46E4-A480-A21B-18D7B34555D8}"/>
              </a:ext>
            </a:extLst>
          </p:cNvPr>
          <p:cNvSpPr>
            <a:spLocks noGrp="1"/>
          </p:cNvSpPr>
          <p:nvPr>
            <p:ph type="title"/>
          </p:nvPr>
        </p:nvSpPr>
        <p:spPr>
          <a:xfrm>
            <a:off x="1184856" y="609600"/>
            <a:ext cx="8834907" cy="932329"/>
          </a:xfrm>
        </p:spPr>
        <p:txBody>
          <a:bodyPr>
            <a:normAutofit/>
          </a:bodyPr>
          <a:lstStyle/>
          <a:p>
            <a:pPr algn="ctr"/>
            <a:r>
              <a:rPr lang="en-US" sz="3200" b="1" u="sng" dirty="0">
                <a:solidFill>
                  <a:schemeClr val="tx1"/>
                </a:solidFill>
                <a:latin typeface="Arial" panose="020B0604020202020204" pitchFamily="34" charset="0"/>
                <a:cs typeface="Arial" panose="020B0604020202020204" pitchFamily="34" charset="0"/>
              </a:rPr>
              <a:t>Capital Outlay Request Form Guidelines - 2 </a:t>
            </a:r>
            <a:endParaRPr lang="en-US" sz="3200" b="1" dirty="0"/>
          </a:p>
        </p:txBody>
      </p:sp>
      <p:sp>
        <p:nvSpPr>
          <p:cNvPr id="3" name="Content Placeholder 2">
            <a:extLst>
              <a:ext uri="{FF2B5EF4-FFF2-40B4-BE49-F238E27FC236}">
                <a16:creationId xmlns:a16="http://schemas.microsoft.com/office/drawing/2014/main" id="{AD4DAD6E-A6A9-6CBA-23CB-D7E1D3D5EF0F}"/>
              </a:ext>
            </a:extLst>
          </p:cNvPr>
          <p:cNvSpPr>
            <a:spLocks noGrp="1"/>
          </p:cNvSpPr>
          <p:nvPr>
            <p:ph idx="1"/>
          </p:nvPr>
        </p:nvSpPr>
        <p:spPr>
          <a:xfrm>
            <a:off x="503598" y="1852509"/>
            <a:ext cx="9829122" cy="4046016"/>
          </a:xfrm>
        </p:spPr>
        <p:txBody>
          <a:bodyPr>
            <a:normAutofit lnSpcReduction="10000"/>
          </a:bodyPr>
          <a:lstStyle/>
          <a:p>
            <a:pPr>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Project Description </a:t>
            </a:r>
            <a:r>
              <a:rPr lang="en-US" dirty="0">
                <a:latin typeface="Arial" panose="020B0604020202020204" pitchFamily="34" charset="0"/>
                <a:cs typeface="Arial" panose="020B0604020202020204" pitchFamily="34" charset="0"/>
              </a:rPr>
              <a:t>– please use the legislative language so that the project description is clear and concise.  In preparation for the capital outlay bill, LCS staff will continue to refine and edit the language once it is pulled from the website and entered into the LCS database.</a:t>
            </a:r>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Project Titles (#25</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use the exact name of the facility, road, school, etc.  The system will generate the fiscal agent or requesting entity at the beginning of the title, as well as the project type at the end of the title.  Make sure that the project title matches the project description.</a:t>
            </a:r>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Avoid Project Duplicates</a:t>
            </a:r>
            <a:r>
              <a:rPr lang="en-US" dirty="0">
                <a:latin typeface="Arial" panose="020B0604020202020204" pitchFamily="34" charset="0"/>
                <a:cs typeface="Arial" panose="020B0604020202020204" pitchFamily="34" charset="0"/>
              </a:rPr>
              <a:t> – please make sure to avoid duplicating project requests. If you have inadvertently entered duplicate projects, please contact the LCS Capital Outlay Division for assistance. </a:t>
            </a:r>
          </a:p>
          <a:p>
            <a:pPr>
              <a:buFont typeface="Wingdings" panose="05000000000000000000" pitchFamily="2" charset="2"/>
              <a:buChar char="q"/>
            </a:pPr>
            <a:endParaRPr lang="en-US" b="1" u="sng"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676F294-35FB-F111-31E9-DA3BB5F033E6}"/>
              </a:ext>
            </a:extLst>
          </p:cNvPr>
          <p:cNvSpPr>
            <a:spLocks noGrp="1"/>
          </p:cNvSpPr>
          <p:nvPr>
            <p:ph type="sldNum" sz="quarter" idx="12"/>
          </p:nvPr>
        </p:nvSpPr>
        <p:spPr/>
        <p:txBody>
          <a:bodyPr/>
          <a:lstStyle/>
          <a:p>
            <a:fld id="{F9C348DF-D1B8-44AF-96EE-8B3766051B30}" type="slidenum">
              <a:rPr lang="en-US" smtClean="0"/>
              <a:t>4</a:t>
            </a:fld>
            <a:endParaRPr lang="en-US"/>
          </a:p>
        </p:txBody>
      </p:sp>
    </p:spTree>
    <p:extLst>
      <p:ext uri="{BB962C8B-B14F-4D97-AF65-F5344CB8AC3E}">
        <p14:creationId xmlns:p14="http://schemas.microsoft.com/office/powerpoint/2010/main" val="89066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D18C-D66E-04E0-22BA-81F798FFCEC1}"/>
              </a:ext>
            </a:extLst>
          </p:cNvPr>
          <p:cNvSpPr>
            <a:spLocks noGrp="1"/>
          </p:cNvSpPr>
          <p:nvPr>
            <p:ph type="title"/>
          </p:nvPr>
        </p:nvSpPr>
        <p:spPr>
          <a:xfrm>
            <a:off x="677334" y="609600"/>
            <a:ext cx="9637098" cy="1118616"/>
          </a:xfrm>
        </p:spPr>
        <p:txBody>
          <a:bodyPr>
            <a:normAutofit/>
          </a:bodyPr>
          <a:lstStyle/>
          <a:p>
            <a:pPr algn="ctr"/>
            <a:r>
              <a:rPr lang="en-US" sz="3200" b="1" u="sng" dirty="0">
                <a:solidFill>
                  <a:schemeClr val="tx1"/>
                </a:solidFill>
                <a:latin typeface="Arial" panose="020B0604020202020204" pitchFamily="34" charset="0"/>
                <a:cs typeface="Arial" panose="020B0604020202020204" pitchFamily="34" charset="0"/>
              </a:rPr>
              <a:t>Capital Outlay Project Request Summary Sheets</a:t>
            </a:r>
            <a:endParaRPr lang="en-US" b="1" u="sng" dirty="0"/>
          </a:p>
        </p:txBody>
      </p:sp>
      <p:sp>
        <p:nvSpPr>
          <p:cNvPr id="3" name="Content Placeholder 2">
            <a:extLst>
              <a:ext uri="{FF2B5EF4-FFF2-40B4-BE49-F238E27FC236}">
                <a16:creationId xmlns:a16="http://schemas.microsoft.com/office/drawing/2014/main" id="{C9EB495C-4597-1580-4F90-51FEF4431C16}"/>
              </a:ext>
            </a:extLst>
          </p:cNvPr>
          <p:cNvSpPr>
            <a:spLocks noGrp="1"/>
          </p:cNvSpPr>
          <p:nvPr>
            <p:ph idx="1"/>
          </p:nvPr>
        </p:nvSpPr>
        <p:spPr>
          <a:xfrm>
            <a:off x="677334" y="1965719"/>
            <a:ext cx="9737326" cy="3686936"/>
          </a:xfrm>
        </p:spPr>
        <p:txBody>
          <a:bodyPr>
            <a:normAutofit fontScale="62500" lnSpcReduction="20000"/>
          </a:bodyPr>
          <a:lstStyle/>
          <a:p>
            <a:pPr>
              <a:buFont typeface="Wingdings" panose="05000000000000000000" pitchFamily="2" charset="2"/>
              <a:buChar char="q"/>
            </a:pPr>
            <a:r>
              <a:rPr lang="en-US" sz="2900" dirty="0">
                <a:latin typeface="Arial" panose="020B0604020202020204" pitchFamily="34" charset="0"/>
                <a:cs typeface="Arial" panose="020B0604020202020204" pitchFamily="34" charset="0"/>
              </a:rPr>
              <a:t>Summary sheets are generated from the project information collected online.   An LCS ID number can be found at the top right corner.  Summary sheets provide a snapshot of the project request, including the description, the total amount requested and the total project cost.  </a:t>
            </a:r>
          </a:p>
          <a:p>
            <a:pPr>
              <a:buFont typeface="Wingdings" panose="05000000000000000000" pitchFamily="2" charset="2"/>
              <a:buChar char="q"/>
            </a:pPr>
            <a:endParaRPr lang="en-US"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900" dirty="0">
                <a:latin typeface="Arial" panose="020B0604020202020204" pitchFamily="34" charset="0"/>
                <a:cs typeface="Arial" panose="020B0604020202020204" pitchFamily="34" charset="0"/>
              </a:rPr>
              <a:t>Once the project request is submitted, changes cannot be made to the summary sheets.  Project information collected online will be going out early to legislative leadership offices.</a:t>
            </a:r>
          </a:p>
          <a:p>
            <a:pPr>
              <a:buFont typeface="Wingdings" panose="05000000000000000000" pitchFamily="2" charset="2"/>
              <a:buChar char="q"/>
            </a:pPr>
            <a:endParaRPr lang="en-US" sz="29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900" dirty="0">
                <a:latin typeface="Arial" panose="020B0604020202020204" pitchFamily="34" charset="0"/>
                <a:cs typeface="Arial" panose="020B0604020202020204" pitchFamily="34" charset="0"/>
              </a:rPr>
              <a:t>Summary sheets for submitted projects are stored online and can be searched and accessed by the LCS ID number or by a keyword in the project title.  Projects can also be searched by municipality or county.</a:t>
            </a:r>
          </a:p>
          <a:p>
            <a:pPr>
              <a:buFont typeface="Wingdings" panose="05000000000000000000" pitchFamily="2" charset="2"/>
              <a:buChar char="q"/>
            </a:pPr>
            <a:endParaRPr lang="en-US" sz="1900" dirty="0">
              <a:latin typeface="Arial" panose="020B0604020202020204" pitchFamily="34" charset="0"/>
              <a:cs typeface="Arial" panose="020B0604020202020204" pitchFamily="34" charset="0"/>
            </a:endParaRP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CB90DDF-92D7-DEF4-BE1A-95D474C1D18B}"/>
              </a:ext>
            </a:extLst>
          </p:cNvPr>
          <p:cNvSpPr>
            <a:spLocks noGrp="1"/>
          </p:cNvSpPr>
          <p:nvPr>
            <p:ph type="sldNum" sz="quarter" idx="12"/>
          </p:nvPr>
        </p:nvSpPr>
        <p:spPr/>
        <p:txBody>
          <a:bodyPr/>
          <a:lstStyle/>
          <a:p>
            <a:fld id="{F9C348DF-D1B8-44AF-96EE-8B3766051B30}" type="slidenum">
              <a:rPr lang="en-US" smtClean="0"/>
              <a:t>5</a:t>
            </a:fld>
            <a:endParaRPr lang="en-US"/>
          </a:p>
        </p:txBody>
      </p:sp>
    </p:spTree>
    <p:extLst>
      <p:ext uri="{BB962C8B-B14F-4D97-AF65-F5344CB8AC3E}">
        <p14:creationId xmlns:p14="http://schemas.microsoft.com/office/powerpoint/2010/main" val="353622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FA086-2F26-1EE3-EFE5-C2A1C34E4A92}"/>
              </a:ext>
            </a:extLst>
          </p:cNvPr>
          <p:cNvPicPr>
            <a:picLocks noChangeAspect="1"/>
          </p:cNvPicPr>
          <p:nvPr/>
        </p:nvPicPr>
        <p:blipFill>
          <a:blip r:embed="rId2"/>
          <a:stretch>
            <a:fillRect/>
          </a:stretch>
        </p:blipFill>
        <p:spPr>
          <a:xfrm>
            <a:off x="136164" y="1010943"/>
            <a:ext cx="9480330" cy="5475889"/>
          </a:xfrm>
          <a:prstGeom prst="rect">
            <a:avLst/>
          </a:prstGeom>
        </p:spPr>
      </p:pic>
      <p:sp>
        <p:nvSpPr>
          <p:cNvPr id="2" name="Date Placeholder 1">
            <a:extLst>
              <a:ext uri="{FF2B5EF4-FFF2-40B4-BE49-F238E27FC236}">
                <a16:creationId xmlns:a16="http://schemas.microsoft.com/office/drawing/2014/main" id="{68E11998-9D5C-018B-1F2C-25B089160C91}"/>
              </a:ext>
            </a:extLst>
          </p:cNvPr>
          <p:cNvSpPr>
            <a:spLocks noGrp="1"/>
          </p:cNvSpPr>
          <p:nvPr>
            <p:ph type="dt" sz="half" idx="10"/>
          </p:nvPr>
        </p:nvSpPr>
        <p:spPr/>
        <p:txBody>
          <a:bodyPr/>
          <a:lstStyle/>
          <a:p>
            <a:r>
              <a:rPr lang="en-US"/>
              <a:t>12/3/2024</a:t>
            </a:r>
          </a:p>
        </p:txBody>
      </p:sp>
      <p:sp>
        <p:nvSpPr>
          <p:cNvPr id="4" name="Slide Number Placeholder 3">
            <a:extLst>
              <a:ext uri="{FF2B5EF4-FFF2-40B4-BE49-F238E27FC236}">
                <a16:creationId xmlns:a16="http://schemas.microsoft.com/office/drawing/2014/main" id="{F67AF1B5-0AF4-7DA4-4A38-604E9A4E64DD}"/>
              </a:ext>
            </a:extLst>
          </p:cNvPr>
          <p:cNvSpPr>
            <a:spLocks noGrp="1"/>
          </p:cNvSpPr>
          <p:nvPr>
            <p:ph type="sldNum" sz="quarter" idx="12"/>
          </p:nvPr>
        </p:nvSpPr>
        <p:spPr/>
        <p:txBody>
          <a:bodyPr/>
          <a:lstStyle/>
          <a:p>
            <a:fld id="{401CF334-2D5C-4859-84A6-CA7E6E43FAEB}" type="slidenum">
              <a:rPr lang="en-US" smtClean="0"/>
              <a:t>6</a:t>
            </a:fld>
            <a:endParaRPr lang="en-US"/>
          </a:p>
        </p:txBody>
      </p:sp>
      <p:sp>
        <p:nvSpPr>
          <p:cNvPr id="5" name="TextBox 4">
            <a:extLst>
              <a:ext uri="{FF2B5EF4-FFF2-40B4-BE49-F238E27FC236}">
                <a16:creationId xmlns:a16="http://schemas.microsoft.com/office/drawing/2014/main" id="{7CC4E33B-E60B-1BF2-515A-F0C71AACF53F}"/>
              </a:ext>
            </a:extLst>
          </p:cNvPr>
          <p:cNvSpPr txBox="1"/>
          <p:nvPr/>
        </p:nvSpPr>
        <p:spPr>
          <a:xfrm>
            <a:off x="1839310" y="220680"/>
            <a:ext cx="7777184"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Sample LCS Summary Sheet </a:t>
            </a:r>
          </a:p>
        </p:txBody>
      </p:sp>
    </p:spTree>
    <p:extLst>
      <p:ext uri="{BB962C8B-B14F-4D97-AF65-F5344CB8AC3E}">
        <p14:creationId xmlns:p14="http://schemas.microsoft.com/office/powerpoint/2010/main" val="88478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0A76-AD04-6966-F118-A0E65FD3CA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7A474AE-E78B-C31E-A09F-EEF1A9ACCBF9}"/>
              </a:ext>
            </a:extLst>
          </p:cNvPr>
          <p:cNvSpPr>
            <a:spLocks noGrp="1"/>
          </p:cNvSpPr>
          <p:nvPr>
            <p:ph idx="1"/>
          </p:nvPr>
        </p:nvSpPr>
        <p:spPr>
          <a:xfrm>
            <a:off x="677333" y="451513"/>
            <a:ext cx="8867499" cy="5589850"/>
          </a:xfrm>
          <a:ln w="28575">
            <a:noFill/>
          </a:ln>
        </p:spPr>
        <p:txBody>
          <a:bodyPr/>
          <a:lstStyle/>
          <a:p>
            <a:endParaRPr lang="en-US" dirty="0"/>
          </a:p>
        </p:txBody>
      </p:sp>
      <p:graphicFrame>
        <p:nvGraphicFramePr>
          <p:cNvPr id="19" name="Object 18">
            <a:extLst>
              <a:ext uri="{FF2B5EF4-FFF2-40B4-BE49-F238E27FC236}">
                <a16:creationId xmlns:a16="http://schemas.microsoft.com/office/drawing/2014/main" id="{724EE16B-DB19-049A-5467-B776A895E197}"/>
              </a:ext>
            </a:extLst>
          </p:cNvPr>
          <p:cNvGraphicFramePr>
            <a:graphicFrameLocks noChangeAspect="1"/>
          </p:cNvGraphicFramePr>
          <p:nvPr>
            <p:extLst>
              <p:ext uri="{D42A27DB-BD31-4B8C-83A1-F6EECF244321}">
                <p14:modId xmlns:p14="http://schemas.microsoft.com/office/powerpoint/2010/main" val="1808313537"/>
              </p:ext>
            </p:extLst>
          </p:nvPr>
        </p:nvGraphicFramePr>
        <p:xfrm>
          <a:off x="677331" y="451512"/>
          <a:ext cx="8867499" cy="5589850"/>
        </p:xfrm>
        <a:graphic>
          <a:graphicData uri="http://schemas.openxmlformats.org/presentationml/2006/ole">
            <mc:AlternateContent xmlns:mc="http://schemas.openxmlformats.org/markup-compatibility/2006">
              <mc:Choice xmlns:v="urn:schemas-microsoft-com:vml" Requires="v">
                <p:oleObj name="Acrobat Document" r:id="rId3" imgW="7543540" imgH="5829184" progId="Acrobat.Document.DC">
                  <p:embed/>
                </p:oleObj>
              </mc:Choice>
              <mc:Fallback>
                <p:oleObj name="Acrobat Document" r:id="rId3" imgW="7543540" imgH="5829184" progId="Acrobat.Document.DC">
                  <p:embed/>
                  <p:pic>
                    <p:nvPicPr>
                      <p:cNvPr id="0" name=""/>
                      <p:cNvPicPr/>
                      <p:nvPr/>
                    </p:nvPicPr>
                    <p:blipFill>
                      <a:blip r:embed="rId4"/>
                      <a:stretch>
                        <a:fillRect/>
                      </a:stretch>
                    </p:blipFill>
                    <p:spPr>
                      <a:xfrm>
                        <a:off x="677331" y="451512"/>
                        <a:ext cx="8867499" cy="5589850"/>
                      </a:xfrm>
                      <a:prstGeom prst="rect">
                        <a:avLst/>
                      </a:prstGeom>
                      <a:ln>
                        <a:noFill/>
                      </a:ln>
                    </p:spPr>
                  </p:pic>
                </p:oleObj>
              </mc:Fallback>
            </mc:AlternateContent>
          </a:graphicData>
        </a:graphic>
      </p:graphicFrame>
      <p:sp>
        <p:nvSpPr>
          <p:cNvPr id="13" name="TextBox 12">
            <a:extLst>
              <a:ext uri="{FF2B5EF4-FFF2-40B4-BE49-F238E27FC236}">
                <a16:creationId xmlns:a16="http://schemas.microsoft.com/office/drawing/2014/main" id="{A712E76B-06D9-680B-72DC-B18914D4B210}"/>
              </a:ext>
            </a:extLst>
          </p:cNvPr>
          <p:cNvSpPr txBox="1"/>
          <p:nvPr/>
        </p:nvSpPr>
        <p:spPr>
          <a:xfrm>
            <a:off x="2081049" y="5433848"/>
            <a:ext cx="7609489" cy="369332"/>
          </a:xfrm>
          <a:prstGeom prst="rect">
            <a:avLst/>
          </a:prstGeom>
          <a:noFill/>
        </p:spPr>
        <p:txBody>
          <a:bodyPr wrap="square" rtlCol="0">
            <a:spAutoFit/>
          </a:bodyPr>
          <a:lstStyle/>
          <a:p>
            <a:r>
              <a:rPr lang="en-US" dirty="0"/>
              <a:t>Search function: </a:t>
            </a:r>
            <a:r>
              <a:rPr lang="en-US" dirty="0">
                <a:hlinkClick r:id="rId5"/>
              </a:rPr>
              <a:t>https://www.nmlegis.gov/CapitalOutlayWeb/Default</a:t>
            </a:r>
            <a:endParaRPr lang="en-US" dirty="0"/>
          </a:p>
        </p:txBody>
      </p:sp>
    </p:spTree>
    <p:extLst>
      <p:ext uri="{BB962C8B-B14F-4D97-AF65-F5344CB8AC3E}">
        <p14:creationId xmlns:p14="http://schemas.microsoft.com/office/powerpoint/2010/main" val="39872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065E-3DFF-A7F2-4B91-7314ABF2359E}"/>
              </a:ext>
            </a:extLst>
          </p:cNvPr>
          <p:cNvSpPr>
            <a:spLocks noGrp="1"/>
          </p:cNvSpPr>
          <p:nvPr>
            <p:ph type="title"/>
          </p:nvPr>
        </p:nvSpPr>
        <p:spPr>
          <a:xfrm>
            <a:off x="565574" y="407035"/>
            <a:ext cx="8596668" cy="1320800"/>
          </a:xfrm>
        </p:spPr>
        <p:txBody>
          <a:bodyPr/>
          <a:lstStyle/>
          <a:p>
            <a:endParaRPr lang="en-US" dirty="0"/>
          </a:p>
        </p:txBody>
      </p:sp>
      <p:sp>
        <p:nvSpPr>
          <p:cNvPr id="3" name="Content Placeholder 2">
            <a:extLst>
              <a:ext uri="{FF2B5EF4-FFF2-40B4-BE49-F238E27FC236}">
                <a16:creationId xmlns:a16="http://schemas.microsoft.com/office/drawing/2014/main" id="{6086446B-B9CE-3B93-9252-6DDCAD904361}"/>
              </a:ext>
            </a:extLst>
          </p:cNvPr>
          <p:cNvSpPr>
            <a:spLocks noGrp="1"/>
          </p:cNvSpPr>
          <p:nvPr>
            <p:ph idx="1"/>
          </p:nvPr>
        </p:nvSpPr>
        <p:spPr>
          <a:xfrm>
            <a:off x="677334" y="1"/>
            <a:ext cx="8596668" cy="6041362"/>
          </a:xfrm>
          <a:ln>
            <a:noFill/>
          </a:ln>
        </p:spPr>
        <p:txBody>
          <a:bodyPr/>
          <a:lstStyle/>
          <a:p>
            <a:endParaRPr lang="en-US" dirty="0"/>
          </a:p>
        </p:txBody>
      </p:sp>
      <p:sp>
        <p:nvSpPr>
          <p:cNvPr id="5" name="Slide Number Placeholder 4">
            <a:extLst>
              <a:ext uri="{FF2B5EF4-FFF2-40B4-BE49-F238E27FC236}">
                <a16:creationId xmlns:a16="http://schemas.microsoft.com/office/drawing/2014/main" id="{7EB911FA-9004-E13C-C4E9-3AFA5E1BF3DA}"/>
              </a:ext>
            </a:extLst>
          </p:cNvPr>
          <p:cNvSpPr>
            <a:spLocks noGrp="1"/>
          </p:cNvSpPr>
          <p:nvPr>
            <p:ph type="sldNum" sz="quarter" idx="12"/>
          </p:nvPr>
        </p:nvSpPr>
        <p:spPr/>
        <p:txBody>
          <a:bodyPr/>
          <a:lstStyle/>
          <a:p>
            <a:fld id="{F9C348DF-D1B8-44AF-96EE-8B3766051B30}" type="slidenum">
              <a:rPr lang="en-US" smtClean="0"/>
              <a:t>8</a:t>
            </a:fld>
            <a:endParaRPr lang="en-US"/>
          </a:p>
        </p:txBody>
      </p:sp>
      <p:graphicFrame>
        <p:nvGraphicFramePr>
          <p:cNvPr id="8" name="Object 7">
            <a:extLst>
              <a:ext uri="{FF2B5EF4-FFF2-40B4-BE49-F238E27FC236}">
                <a16:creationId xmlns:a16="http://schemas.microsoft.com/office/drawing/2014/main" id="{2CBB8770-A620-1FDD-7AEF-5958679CA2A7}"/>
              </a:ext>
            </a:extLst>
          </p:cNvPr>
          <p:cNvGraphicFramePr>
            <a:graphicFrameLocks noChangeAspect="1"/>
          </p:cNvGraphicFramePr>
          <p:nvPr>
            <p:extLst>
              <p:ext uri="{D42A27DB-BD31-4B8C-83A1-F6EECF244321}">
                <p14:modId xmlns:p14="http://schemas.microsoft.com/office/powerpoint/2010/main" val="1673635455"/>
              </p:ext>
            </p:extLst>
          </p:nvPr>
        </p:nvGraphicFramePr>
        <p:xfrm>
          <a:off x="143838" y="1"/>
          <a:ext cx="10407721" cy="6041361"/>
        </p:xfrm>
        <a:graphic>
          <a:graphicData uri="http://schemas.openxmlformats.org/presentationml/2006/ole">
            <mc:AlternateContent xmlns:mc="http://schemas.openxmlformats.org/markup-compatibility/2006">
              <mc:Choice xmlns:v="urn:schemas-microsoft-com:vml" Requires="v">
                <p:oleObj name="Acrobat Document" r:id="rId2" imgW="7543540" imgH="5829184" progId="Acrobat.Document.DC">
                  <p:embed/>
                </p:oleObj>
              </mc:Choice>
              <mc:Fallback>
                <p:oleObj name="Acrobat Document" r:id="rId2" imgW="7543540" imgH="5829184" progId="Acrobat.Document.DC">
                  <p:embed/>
                  <p:pic>
                    <p:nvPicPr>
                      <p:cNvPr id="0" name=""/>
                      <p:cNvPicPr/>
                      <p:nvPr/>
                    </p:nvPicPr>
                    <p:blipFill>
                      <a:blip r:embed="rId3"/>
                      <a:stretch>
                        <a:fillRect/>
                      </a:stretch>
                    </p:blipFill>
                    <p:spPr>
                      <a:xfrm>
                        <a:off x="143838" y="1"/>
                        <a:ext cx="10407721" cy="6041361"/>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7ADAE55-0CA8-E10E-196B-90311C451E5B}"/>
              </a:ext>
            </a:extLst>
          </p:cNvPr>
          <p:cNvSpPr txBox="1"/>
          <p:nvPr/>
        </p:nvSpPr>
        <p:spPr>
          <a:xfrm>
            <a:off x="462337" y="222369"/>
            <a:ext cx="8969340" cy="369332"/>
          </a:xfrm>
          <a:prstGeom prst="rect">
            <a:avLst/>
          </a:prstGeom>
          <a:noFill/>
        </p:spPr>
        <p:txBody>
          <a:bodyPr wrap="square" rtlCol="0">
            <a:spAutoFit/>
          </a:bodyPr>
          <a:lstStyle/>
          <a:p>
            <a:r>
              <a:rPr lang="en-US" dirty="0">
                <a:solidFill>
                  <a:srgbClr val="00B050"/>
                </a:solidFill>
                <a:latin typeface="Arial" panose="020B0604020202020204" pitchFamily="34" charset="0"/>
                <a:cs typeface="Arial" panose="020B0604020202020204" pitchFamily="34" charset="0"/>
              </a:rPr>
              <a:t>Capital Outlay website - </a:t>
            </a:r>
            <a:r>
              <a:rPr lang="en-US" dirty="0">
                <a:solidFill>
                  <a:srgbClr val="00B050"/>
                </a:solidFill>
                <a:latin typeface="Arial" panose="020B0604020202020204" pitchFamily="34" charset="0"/>
                <a:cs typeface="Arial" panose="020B0604020202020204" pitchFamily="34" charset="0"/>
                <a:hlinkClick r:id="rId4"/>
              </a:rPr>
              <a:t>https://www.nmlegis.gov/Legislation/BillFinder/Capital_Outlay</a:t>
            </a:r>
            <a:endParaRPr lang="en-US"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7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FAEB36-CBC6-EAB3-58E4-14E20F9B6F3C}"/>
              </a:ext>
            </a:extLst>
          </p:cNvPr>
          <p:cNvSpPr>
            <a:spLocks noGrp="1"/>
          </p:cNvSpPr>
          <p:nvPr>
            <p:ph type="sldNum" sz="quarter" idx="12"/>
          </p:nvPr>
        </p:nvSpPr>
        <p:spPr/>
        <p:txBody>
          <a:bodyPr/>
          <a:lstStyle/>
          <a:p>
            <a:fld id="{F9C348DF-D1B8-44AF-96EE-8B3766051B30}" type="slidenum">
              <a:rPr lang="en-US" smtClean="0"/>
              <a:t>9</a:t>
            </a:fld>
            <a:endParaRPr lang="en-US"/>
          </a:p>
        </p:txBody>
      </p:sp>
      <p:graphicFrame>
        <p:nvGraphicFramePr>
          <p:cNvPr id="6" name="Object 5">
            <a:extLst>
              <a:ext uri="{FF2B5EF4-FFF2-40B4-BE49-F238E27FC236}">
                <a16:creationId xmlns:a16="http://schemas.microsoft.com/office/drawing/2014/main" id="{25C2C818-7B17-01A0-66A6-2FD06585E89D}"/>
              </a:ext>
            </a:extLst>
          </p:cNvPr>
          <p:cNvGraphicFramePr>
            <a:graphicFrameLocks noChangeAspect="1"/>
          </p:cNvGraphicFramePr>
          <p:nvPr>
            <p:extLst>
              <p:ext uri="{D42A27DB-BD31-4B8C-83A1-F6EECF244321}">
                <p14:modId xmlns:p14="http://schemas.microsoft.com/office/powerpoint/2010/main" val="4103336851"/>
              </p:ext>
            </p:extLst>
          </p:nvPr>
        </p:nvGraphicFramePr>
        <p:xfrm>
          <a:off x="484094" y="634701"/>
          <a:ext cx="9897035" cy="5406661"/>
        </p:xfrm>
        <a:graphic>
          <a:graphicData uri="http://schemas.openxmlformats.org/presentationml/2006/ole">
            <mc:AlternateContent xmlns:mc="http://schemas.openxmlformats.org/markup-compatibility/2006">
              <mc:Choice xmlns:v="urn:schemas-microsoft-com:vml" Requires="v">
                <p:oleObj name="Acrobat Document" r:id="rId2" imgW="7143425" imgH="3343275" progId="Acrobat.Document.DC">
                  <p:embed/>
                </p:oleObj>
              </mc:Choice>
              <mc:Fallback>
                <p:oleObj name="Acrobat Document" r:id="rId2" imgW="7143425" imgH="3343275" progId="Acrobat.Document.DC">
                  <p:embed/>
                  <p:pic>
                    <p:nvPicPr>
                      <p:cNvPr id="0" name=""/>
                      <p:cNvPicPr/>
                      <p:nvPr/>
                    </p:nvPicPr>
                    <p:blipFill>
                      <a:blip r:embed="rId3"/>
                      <a:stretch>
                        <a:fillRect/>
                      </a:stretch>
                    </p:blipFill>
                    <p:spPr>
                      <a:xfrm>
                        <a:off x="484094" y="634701"/>
                        <a:ext cx="9897035" cy="5406661"/>
                      </a:xfrm>
                      <a:prstGeom prst="rect">
                        <a:avLst/>
                      </a:prstGeom>
                      <a:ln w="19050">
                        <a:noFill/>
                      </a:ln>
                    </p:spPr>
                  </p:pic>
                </p:oleObj>
              </mc:Fallback>
            </mc:AlternateContent>
          </a:graphicData>
        </a:graphic>
      </p:graphicFrame>
      <p:sp>
        <p:nvSpPr>
          <p:cNvPr id="7" name="TextBox 6">
            <a:extLst>
              <a:ext uri="{FF2B5EF4-FFF2-40B4-BE49-F238E27FC236}">
                <a16:creationId xmlns:a16="http://schemas.microsoft.com/office/drawing/2014/main" id="{4BA5A57C-B7B3-57E9-F86D-C8F88A1CA572}"/>
              </a:ext>
            </a:extLst>
          </p:cNvPr>
          <p:cNvSpPr txBox="1"/>
          <p:nvPr/>
        </p:nvSpPr>
        <p:spPr>
          <a:xfrm>
            <a:off x="215154" y="64539"/>
            <a:ext cx="9897034" cy="646331"/>
          </a:xfrm>
          <a:prstGeom prst="rect">
            <a:avLst/>
          </a:prstGeom>
          <a:noFill/>
        </p:spPr>
        <p:txBody>
          <a:bodyPr wrap="square" rtlCol="0">
            <a:spAutoFit/>
          </a:bodyPr>
          <a:lstStyle/>
          <a:p>
            <a:r>
              <a:rPr lang="en-US" b="1" dirty="0">
                <a:solidFill>
                  <a:srgbClr val="00B050"/>
                </a:solidFill>
              </a:rPr>
              <a:t>Search: Capital Outlay Project Requests Submitted for 2025 </a:t>
            </a:r>
          </a:p>
          <a:p>
            <a:endParaRPr lang="en-US" dirty="0"/>
          </a:p>
        </p:txBody>
      </p:sp>
    </p:spTree>
    <p:extLst>
      <p:ext uri="{BB962C8B-B14F-4D97-AF65-F5344CB8AC3E}">
        <p14:creationId xmlns:p14="http://schemas.microsoft.com/office/powerpoint/2010/main" val="35263611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F08C1DA-B157-48A2-ACBB-35E085DE8ED9}">
  <we:reference id="a3b40b4f-8edf-490e-9df1-7e66f93912bf" version="1.2.0.0" store="EXCatalog" storeType="EXCatalog"/>
  <we:alternateReferences>
    <we:reference id="WA104380526" version="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3042</TotalTime>
  <Words>985</Words>
  <Application>Microsoft Office PowerPoint</Application>
  <PresentationFormat>Widescreen</PresentationFormat>
  <Paragraphs>104</Paragraphs>
  <Slides>12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Aptos</vt:lpstr>
      <vt:lpstr>Arial</vt:lpstr>
      <vt:lpstr>Ariel</vt:lpstr>
      <vt:lpstr>Trebuchet MS</vt:lpstr>
      <vt:lpstr>Wingdings</vt:lpstr>
      <vt:lpstr>Wingdings 3</vt:lpstr>
      <vt:lpstr>Facet</vt:lpstr>
      <vt:lpstr>Acrobat Document</vt:lpstr>
      <vt:lpstr>Capital Outlay Project Request Process</vt:lpstr>
      <vt:lpstr>LCS Capital Outlay Project Request Website:  www.nmlegis.gov/CapitalOutlayWeb   </vt:lpstr>
      <vt:lpstr>Capital Outlay Request Form Guidelines - 1</vt:lpstr>
      <vt:lpstr>Capital Outlay Request Form Guidelines - 2 </vt:lpstr>
      <vt:lpstr>Capital Outlay Project Request Summary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Keleher, Sheila</dc:creator>
  <cp:lastModifiedBy>Keleher, Sheila</cp:lastModifiedBy>
  <cp:revision>51</cp:revision>
  <cp:lastPrinted>2025-11-13T17:52:14Z</cp:lastPrinted>
  <dcterms:created xsi:type="dcterms:W3CDTF">2025-10-01T16:19:54Z</dcterms:created>
  <dcterms:modified xsi:type="dcterms:W3CDTF">2025-11-13T18:10:18Z</dcterms:modified>
</cp:coreProperties>
</file>