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7"/>
  </p:notesMasterIdLst>
  <p:handoutMasterIdLst>
    <p:handoutMasterId r:id="rId128"/>
  </p:handoutMasterIdLst>
  <p:sldIdLst>
    <p:sldId id="257" r:id="rId2"/>
    <p:sldId id="258" r:id="rId3"/>
    <p:sldId id="360" r:id="rId4"/>
    <p:sldId id="363" r:id="rId5"/>
    <p:sldId id="389" r:id="rId6"/>
    <p:sldId id="268" r:id="rId7"/>
    <p:sldId id="271" r:id="rId8"/>
    <p:sldId id="295" r:id="rId9"/>
    <p:sldId id="282" r:id="rId10"/>
    <p:sldId id="372" r:id="rId11"/>
    <p:sldId id="357" r:id="rId12"/>
    <p:sldId id="375" r:id="rId13"/>
    <p:sldId id="376" r:id="rId14"/>
    <p:sldId id="377" r:id="rId15"/>
    <p:sldId id="371" r:id="rId16"/>
    <p:sldId id="374" r:id="rId17"/>
    <p:sldId id="364" r:id="rId18"/>
    <p:sldId id="405" r:id="rId19"/>
    <p:sldId id="362" r:id="rId20"/>
    <p:sldId id="354" r:id="rId21"/>
    <p:sldId id="380" r:id="rId22"/>
    <p:sldId id="355" r:id="rId23"/>
    <p:sldId id="373" r:id="rId24"/>
    <p:sldId id="356" r:id="rId25"/>
    <p:sldId id="358" r:id="rId26"/>
    <p:sldId id="359" r:id="rId27"/>
    <p:sldId id="381" r:id="rId28"/>
    <p:sldId id="382" r:id="rId29"/>
    <p:sldId id="383" r:id="rId30"/>
    <p:sldId id="384" r:id="rId31"/>
    <p:sldId id="385" r:id="rId32"/>
    <p:sldId id="386" r:id="rId33"/>
    <p:sldId id="387" r:id="rId34"/>
    <p:sldId id="388" r:id="rId35"/>
    <p:sldId id="366" r:id="rId36"/>
    <p:sldId id="367" r:id="rId37"/>
    <p:sldId id="368" r:id="rId38"/>
    <p:sldId id="369" r:id="rId39"/>
    <p:sldId id="370" r:id="rId40"/>
    <p:sldId id="404" r:id="rId41"/>
    <p:sldId id="395" r:id="rId42"/>
    <p:sldId id="398" r:id="rId43"/>
    <p:sldId id="396" r:id="rId44"/>
    <p:sldId id="397" r:id="rId45"/>
    <p:sldId id="399" r:id="rId46"/>
    <p:sldId id="400" r:id="rId47"/>
    <p:sldId id="401" r:id="rId48"/>
    <p:sldId id="402" r:id="rId49"/>
    <p:sldId id="361" r:id="rId50"/>
    <p:sldId id="286" r:id="rId51"/>
    <p:sldId id="296" r:id="rId52"/>
    <p:sldId id="287" r:id="rId53"/>
    <p:sldId id="288" r:id="rId54"/>
    <p:sldId id="285" r:id="rId55"/>
    <p:sldId id="284" r:id="rId56"/>
    <p:sldId id="346" r:id="rId57"/>
    <p:sldId id="328" r:id="rId58"/>
    <p:sldId id="283" r:id="rId59"/>
    <p:sldId id="308" r:id="rId60"/>
    <p:sldId id="289" r:id="rId61"/>
    <p:sldId id="299" r:id="rId62"/>
    <p:sldId id="297" r:id="rId63"/>
    <p:sldId id="298" r:id="rId64"/>
    <p:sldId id="365" r:id="rId65"/>
    <p:sldId id="275" r:id="rId66"/>
    <p:sldId id="390" r:id="rId67"/>
    <p:sldId id="403" r:id="rId68"/>
    <p:sldId id="300" r:id="rId69"/>
    <p:sldId id="304" r:id="rId70"/>
    <p:sldId id="301" r:id="rId71"/>
    <p:sldId id="305" r:id="rId72"/>
    <p:sldId id="302" r:id="rId73"/>
    <p:sldId id="303" r:id="rId74"/>
    <p:sldId id="306" r:id="rId75"/>
    <p:sldId id="310" r:id="rId76"/>
    <p:sldId id="311" r:id="rId77"/>
    <p:sldId id="312" r:id="rId78"/>
    <p:sldId id="330" r:id="rId79"/>
    <p:sldId id="391" r:id="rId80"/>
    <p:sldId id="379" r:id="rId81"/>
    <p:sldId id="378" r:id="rId82"/>
    <p:sldId id="353" r:id="rId83"/>
    <p:sldId id="352" r:id="rId84"/>
    <p:sldId id="323" r:id="rId85"/>
    <p:sldId id="325" r:id="rId86"/>
    <p:sldId id="324" r:id="rId87"/>
    <p:sldId id="392" r:id="rId88"/>
    <p:sldId id="263" r:id="rId89"/>
    <p:sldId id="317" r:id="rId90"/>
    <p:sldId id="315" r:id="rId91"/>
    <p:sldId id="332" r:id="rId92"/>
    <p:sldId id="316" r:id="rId93"/>
    <p:sldId id="313" r:id="rId94"/>
    <p:sldId id="314" r:id="rId95"/>
    <p:sldId id="336" r:id="rId96"/>
    <p:sldId id="337" r:id="rId97"/>
    <p:sldId id="340" r:id="rId98"/>
    <p:sldId id="341" r:id="rId99"/>
    <p:sldId id="342" r:id="rId100"/>
    <p:sldId id="343" r:id="rId101"/>
    <p:sldId id="344" r:id="rId102"/>
    <p:sldId id="345" r:id="rId103"/>
    <p:sldId id="338" r:id="rId104"/>
    <p:sldId id="331" r:id="rId105"/>
    <p:sldId id="334" r:id="rId106"/>
    <p:sldId id="276" r:id="rId107"/>
    <p:sldId id="351" r:id="rId108"/>
    <p:sldId id="335" r:id="rId109"/>
    <p:sldId id="279" r:id="rId110"/>
    <p:sldId id="277" r:id="rId111"/>
    <p:sldId id="278" r:id="rId112"/>
    <p:sldId id="265" r:id="rId113"/>
    <p:sldId id="280" r:id="rId114"/>
    <p:sldId id="333" r:id="rId115"/>
    <p:sldId id="281" r:id="rId116"/>
    <p:sldId id="347" r:id="rId117"/>
    <p:sldId id="348" r:id="rId118"/>
    <p:sldId id="349" r:id="rId119"/>
    <p:sldId id="350" r:id="rId120"/>
    <p:sldId id="273" r:id="rId121"/>
    <p:sldId id="393" r:id="rId122"/>
    <p:sldId id="394" r:id="rId123"/>
    <p:sldId id="319" r:id="rId124"/>
    <p:sldId id="321" r:id="rId125"/>
    <p:sldId id="322" r:id="rId126"/>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44" autoAdjust="0"/>
    <p:restoredTop sz="94660"/>
  </p:normalViewPr>
  <p:slideViewPr>
    <p:cSldViewPr snapToGrid="0">
      <p:cViewPr varScale="1">
        <p:scale>
          <a:sx n="87" d="100"/>
          <a:sy n="87" d="100"/>
        </p:scale>
        <p:origin x="96" y="804"/>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5798"/>
          </a:xfrm>
          <a:prstGeom prst="rect">
            <a:avLst/>
          </a:prstGeom>
        </p:spPr>
        <p:txBody>
          <a:bodyPr vert="horz" lIns="92930" tIns="46465" rIns="92930" bIns="46465" rtlCol="0"/>
          <a:lstStyle>
            <a:lvl1pPr algn="l">
              <a:defRPr sz="1200"/>
            </a:lvl1pPr>
          </a:lstStyle>
          <a:p>
            <a:endParaRPr/>
          </a:p>
        </p:txBody>
      </p:sp>
      <p:sp>
        <p:nvSpPr>
          <p:cNvPr id="3" name="Date Placeholder 2"/>
          <p:cNvSpPr>
            <a:spLocks noGrp="1"/>
          </p:cNvSpPr>
          <p:nvPr>
            <p:ph type="dt" sz="quarter" idx="1"/>
          </p:nvPr>
        </p:nvSpPr>
        <p:spPr>
          <a:xfrm>
            <a:off x="3956551" y="0"/>
            <a:ext cx="3026833" cy="465798"/>
          </a:xfrm>
          <a:prstGeom prst="rect">
            <a:avLst/>
          </a:prstGeom>
        </p:spPr>
        <p:txBody>
          <a:bodyPr vert="horz" lIns="92930" tIns="46465" rIns="92930" bIns="46465" rtlCol="0"/>
          <a:lstStyle>
            <a:lvl1pPr algn="r">
              <a:defRPr sz="1200"/>
            </a:lvl1pPr>
          </a:lstStyle>
          <a:p>
            <a:fld id="{03A45BA1-980A-4507-BE5A-5C1E7C2FFD8F}" type="datetimeFigureOut">
              <a:rPr lang="en-US"/>
              <a:t>8/22/2017</a:t>
            </a:fld>
            <a:endParaRPr/>
          </a:p>
        </p:txBody>
      </p:sp>
      <p:sp>
        <p:nvSpPr>
          <p:cNvPr id="4" name="Footer Placeholder 3"/>
          <p:cNvSpPr>
            <a:spLocks noGrp="1"/>
          </p:cNvSpPr>
          <p:nvPr>
            <p:ph type="ftr" sz="quarter" idx="2"/>
          </p:nvPr>
        </p:nvSpPr>
        <p:spPr>
          <a:xfrm>
            <a:off x="1" y="8817905"/>
            <a:ext cx="3026833" cy="465797"/>
          </a:xfrm>
          <a:prstGeom prst="rect">
            <a:avLst/>
          </a:prstGeom>
        </p:spPr>
        <p:txBody>
          <a:bodyPr vert="horz" lIns="92930" tIns="46465" rIns="92930" bIns="46465" rtlCol="0" anchor="b"/>
          <a:lstStyle>
            <a:lvl1pPr algn="l">
              <a:defRPr sz="1200"/>
            </a:lvl1pPr>
          </a:lstStyle>
          <a:p>
            <a:endParaRPr/>
          </a:p>
        </p:txBody>
      </p:sp>
      <p:sp>
        <p:nvSpPr>
          <p:cNvPr id="5" name="Slide Number Placeholder 4"/>
          <p:cNvSpPr>
            <a:spLocks noGrp="1"/>
          </p:cNvSpPr>
          <p:nvPr>
            <p:ph type="sldNum" sz="quarter" idx="3"/>
          </p:nvPr>
        </p:nvSpPr>
        <p:spPr>
          <a:xfrm>
            <a:off x="3956551" y="8817905"/>
            <a:ext cx="3026833" cy="465797"/>
          </a:xfrm>
          <a:prstGeom prst="rect">
            <a:avLst/>
          </a:prstGeom>
        </p:spPr>
        <p:txBody>
          <a:bodyPr vert="horz" lIns="92930" tIns="46465" rIns="92930" bIns="46465"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6833" cy="465798"/>
          </a:xfrm>
          <a:prstGeom prst="rect">
            <a:avLst/>
          </a:prstGeom>
        </p:spPr>
        <p:txBody>
          <a:bodyPr vert="horz" lIns="92930" tIns="46465" rIns="92930" bIns="46465" rtlCol="0"/>
          <a:lstStyle>
            <a:lvl1pPr algn="l">
              <a:defRPr sz="1200"/>
            </a:lvl1pPr>
          </a:lstStyle>
          <a:p>
            <a:endParaRPr/>
          </a:p>
        </p:txBody>
      </p:sp>
      <p:sp>
        <p:nvSpPr>
          <p:cNvPr id="3" name="Date Placeholder 2"/>
          <p:cNvSpPr>
            <a:spLocks noGrp="1"/>
          </p:cNvSpPr>
          <p:nvPr>
            <p:ph type="dt" idx="1"/>
          </p:nvPr>
        </p:nvSpPr>
        <p:spPr>
          <a:xfrm>
            <a:off x="3956551" y="0"/>
            <a:ext cx="3026833" cy="465798"/>
          </a:xfrm>
          <a:prstGeom prst="rect">
            <a:avLst/>
          </a:prstGeom>
        </p:spPr>
        <p:txBody>
          <a:bodyPr vert="horz" lIns="92930" tIns="46465" rIns="92930" bIns="46465" rtlCol="0"/>
          <a:lstStyle>
            <a:lvl1pPr algn="r">
              <a:defRPr sz="1200"/>
            </a:lvl1pPr>
          </a:lstStyle>
          <a:p>
            <a:fld id="{85A3416D-7FED-43BC-AA7C-D92DBA01ED64}" type="datetimeFigureOut">
              <a:rPr lang="en-US"/>
              <a:t>8/22/2017</a:t>
            </a:fld>
            <a:endParaRPr/>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30" tIns="46465" rIns="92930" bIns="46465" rtlCol="0" anchor="ctr"/>
          <a:lstStyle/>
          <a:p>
            <a:endParaRPr/>
          </a:p>
        </p:txBody>
      </p:sp>
      <p:sp>
        <p:nvSpPr>
          <p:cNvPr id="5" name="Notes Placeholder 4"/>
          <p:cNvSpPr>
            <a:spLocks noGrp="1"/>
          </p:cNvSpPr>
          <p:nvPr>
            <p:ph type="body" sz="quarter" idx="3"/>
          </p:nvPr>
        </p:nvSpPr>
        <p:spPr>
          <a:xfrm>
            <a:off x="698500" y="4467780"/>
            <a:ext cx="5588000" cy="3655457"/>
          </a:xfrm>
          <a:prstGeom prst="rect">
            <a:avLst/>
          </a:prstGeom>
        </p:spPr>
        <p:txBody>
          <a:bodyPr vert="horz" lIns="92930" tIns="46465" rIns="92930" bIns="46465"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1" y="8817905"/>
            <a:ext cx="3026833" cy="465797"/>
          </a:xfrm>
          <a:prstGeom prst="rect">
            <a:avLst/>
          </a:prstGeom>
        </p:spPr>
        <p:txBody>
          <a:bodyPr vert="horz" lIns="92930" tIns="46465" rIns="92930" bIns="46465" rtlCol="0" anchor="b"/>
          <a:lstStyle>
            <a:lvl1pPr algn="l">
              <a:defRPr sz="1200"/>
            </a:lvl1pPr>
          </a:lstStyle>
          <a:p>
            <a:endParaRPr/>
          </a:p>
        </p:txBody>
      </p:sp>
      <p:sp>
        <p:nvSpPr>
          <p:cNvPr id="7" name="Slide Number Placeholder 6"/>
          <p:cNvSpPr>
            <a:spLocks noGrp="1"/>
          </p:cNvSpPr>
          <p:nvPr>
            <p:ph type="sldNum" sz="quarter" idx="5"/>
          </p:nvPr>
        </p:nvSpPr>
        <p:spPr>
          <a:xfrm>
            <a:off x="3956551" y="8817905"/>
            <a:ext cx="3026833" cy="465797"/>
          </a:xfrm>
          <a:prstGeom prst="rect">
            <a:avLst/>
          </a:prstGeom>
        </p:spPr>
        <p:txBody>
          <a:bodyPr vert="horz" lIns="92930" tIns="46465" rIns="92930" bIns="46465"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DC57A8-AE18-4654-B6AF-04B3577165BE}" type="slidenum">
              <a:rPr lang="en-US" smtClean="0"/>
              <a:t>1</a:t>
            </a:fld>
            <a:endParaRPr lang="en-US"/>
          </a:p>
        </p:txBody>
      </p:sp>
    </p:spTree>
    <p:extLst>
      <p:ext uri="{BB962C8B-B14F-4D97-AF65-F5344CB8AC3E}">
        <p14:creationId xmlns:p14="http://schemas.microsoft.com/office/powerpoint/2010/main" val="13846540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smtClean="0"/>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smtClean="0"/>
              <a:t>Click to edit Master title style</a:t>
            </a:r>
            <a:endParaRPr lang="en-US"/>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smtClean="0"/>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smtClean="0"/>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smtClean="0"/>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smtClean="0"/>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smtClean="0"/>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hf hdr="0" ftr="0" dt="0"/>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10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10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2017 Mid-year CAFR Training</a:t>
            </a:r>
            <a:endParaRPr lang="en-US" dirty="0"/>
          </a:p>
        </p:txBody>
      </p:sp>
      <p:sp>
        <p:nvSpPr>
          <p:cNvPr id="3" name="Subtitle 2"/>
          <p:cNvSpPr>
            <a:spLocks noGrp="1"/>
          </p:cNvSpPr>
          <p:nvPr>
            <p:ph type="subTitle" idx="1"/>
          </p:nvPr>
        </p:nvSpPr>
        <p:spPr/>
        <p:txBody>
          <a:bodyPr/>
          <a:lstStyle/>
          <a:p>
            <a:r>
              <a:rPr lang="en-US" dirty="0" smtClean="0"/>
              <a:t>August 23, 2017</a:t>
            </a:r>
            <a:endParaRPr lang="en-US" dirty="0"/>
          </a:p>
        </p:txBody>
      </p:sp>
    </p:spTree>
    <p:extLst>
      <p:ext uri="{BB962C8B-B14F-4D97-AF65-F5344CB8AC3E}">
        <p14:creationId xmlns:p14="http://schemas.microsoft.com/office/powerpoint/2010/main" val="76967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7734" y="576814"/>
            <a:ext cx="7783553" cy="1352347"/>
          </a:xfrm>
        </p:spPr>
        <p:txBody>
          <a:bodyPr>
            <a:noAutofit/>
          </a:bodyPr>
          <a:lstStyle/>
          <a:p>
            <a:r>
              <a:rPr lang="en-US" sz="5400" dirty="0" smtClean="0"/>
              <a:t>CAFR Audit for FY16</a:t>
            </a:r>
            <a:endParaRPr lang="en-US" sz="5400" dirty="0"/>
          </a:p>
        </p:txBody>
      </p:sp>
      <p:pic>
        <p:nvPicPr>
          <p:cNvPr id="6" name="Picture 5"/>
          <p:cNvPicPr>
            <a:picLocks noChangeAspect="1"/>
          </p:cNvPicPr>
          <p:nvPr/>
        </p:nvPicPr>
        <p:blipFill>
          <a:blip r:embed="rId2"/>
          <a:stretch>
            <a:fillRect/>
          </a:stretch>
        </p:blipFill>
        <p:spPr>
          <a:xfrm>
            <a:off x="4504916" y="2051824"/>
            <a:ext cx="5865718" cy="4516243"/>
          </a:xfrm>
          <a:prstGeom prst="rect">
            <a:avLst/>
          </a:prstGeom>
          <a:ln>
            <a:solidFill>
              <a:schemeClr val="tx2"/>
            </a:solidFill>
          </a:ln>
        </p:spPr>
      </p:pic>
    </p:spTree>
    <p:extLst>
      <p:ext uri="{BB962C8B-B14F-4D97-AF65-F5344CB8AC3E}">
        <p14:creationId xmlns:p14="http://schemas.microsoft.com/office/powerpoint/2010/main" val="395489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476" y="237893"/>
            <a:ext cx="10058402" cy="1219200"/>
          </a:xfrm>
        </p:spPr>
        <p:txBody>
          <a:bodyPr>
            <a:normAutofit/>
          </a:bodyPr>
          <a:lstStyle/>
          <a:p>
            <a:r>
              <a:rPr lang="en-US" dirty="0">
                <a:solidFill>
                  <a:schemeClr val="tx2"/>
                </a:solidFill>
              </a:rPr>
              <a:t>4</a:t>
            </a:r>
            <a:r>
              <a:rPr lang="en-US" dirty="0" smtClean="0">
                <a:solidFill>
                  <a:schemeClr val="tx2"/>
                </a:solidFill>
              </a:rPr>
              <a:t>) Common Error – Reporting Deficiency in SGFIP</a:t>
            </a:r>
            <a:endParaRPr lang="en-US" dirty="0">
              <a:solidFill>
                <a:schemeClr val="tx2"/>
              </a:solidFill>
            </a:endParaRPr>
          </a:p>
        </p:txBody>
      </p:sp>
      <p:sp>
        <p:nvSpPr>
          <p:cNvPr id="3" name="Slide Number Placeholder 2"/>
          <p:cNvSpPr>
            <a:spLocks noGrp="1"/>
          </p:cNvSpPr>
          <p:nvPr>
            <p:ph type="sldNum" sz="quarter" idx="12"/>
          </p:nvPr>
        </p:nvSpPr>
        <p:spPr>
          <a:xfrm>
            <a:off x="11251580" y="6163123"/>
            <a:ext cx="591015" cy="436755"/>
          </a:xfrm>
        </p:spPr>
        <p:txBody>
          <a:bodyPr/>
          <a:lstStyle/>
          <a:p>
            <a:fld id="{022B156B-59AE-415F-B24B-8756D48BB977}" type="slidenum">
              <a:rPr lang="en-US" sz="1400" b="1" smtClean="0">
                <a:solidFill>
                  <a:schemeClr val="tx2"/>
                </a:solidFill>
              </a:rPr>
              <a:t>100</a:t>
            </a:fld>
            <a:endParaRPr lang="en-US" sz="1400" b="1" dirty="0">
              <a:solidFill>
                <a:schemeClr val="tx2"/>
              </a:solidFill>
            </a:endParaRPr>
          </a:p>
        </p:txBody>
      </p:sp>
      <p:sp>
        <p:nvSpPr>
          <p:cNvPr id="7" name="TextBox 6"/>
          <p:cNvSpPr txBox="1"/>
          <p:nvPr/>
        </p:nvSpPr>
        <p:spPr>
          <a:xfrm>
            <a:off x="624468" y="1865442"/>
            <a:ext cx="10510297"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A negative balance in SGFIP should be shown as a liability labeled “Deficiency in SGFIP”.  (Some agencies label it “SGFIP Overdraft”)</a:t>
            </a:r>
          </a:p>
          <a:p>
            <a:endParaRPr lang="en-US" sz="2400" dirty="0" smtClean="0"/>
          </a:p>
          <a:p>
            <a:r>
              <a:rPr lang="en-US" sz="2400" dirty="0" smtClean="0"/>
              <a:t>This example is the correct way it should be shown:</a:t>
            </a:r>
          </a:p>
        </p:txBody>
      </p:sp>
      <p:pic>
        <p:nvPicPr>
          <p:cNvPr id="11" name="Picture 10"/>
          <p:cNvPicPr>
            <a:picLocks noChangeAspect="1"/>
          </p:cNvPicPr>
          <p:nvPr/>
        </p:nvPicPr>
        <p:blipFill>
          <a:blip r:embed="rId2"/>
          <a:stretch>
            <a:fillRect/>
          </a:stretch>
        </p:blipFill>
        <p:spPr>
          <a:xfrm>
            <a:off x="1993290" y="3932666"/>
            <a:ext cx="7580952" cy="2356621"/>
          </a:xfrm>
          <a:prstGeom prst="rect">
            <a:avLst/>
          </a:prstGeom>
          <a:ln>
            <a:solidFill>
              <a:schemeClr val="tx2"/>
            </a:solidFill>
          </a:ln>
        </p:spPr>
      </p:pic>
    </p:spTree>
    <p:extLst>
      <p:ext uri="{BB962C8B-B14F-4D97-AF65-F5344CB8AC3E}">
        <p14:creationId xmlns:p14="http://schemas.microsoft.com/office/powerpoint/2010/main" val="229864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4" y="229629"/>
            <a:ext cx="10058402" cy="821473"/>
          </a:xfrm>
        </p:spPr>
        <p:txBody>
          <a:bodyPr>
            <a:normAutofit/>
          </a:bodyPr>
          <a:lstStyle/>
          <a:p>
            <a:r>
              <a:rPr lang="en-US" dirty="0">
                <a:solidFill>
                  <a:schemeClr val="tx2"/>
                </a:solidFill>
              </a:rPr>
              <a:t>4</a:t>
            </a:r>
            <a:r>
              <a:rPr lang="en-US" dirty="0" smtClean="0">
                <a:solidFill>
                  <a:schemeClr val="tx2"/>
                </a:solidFill>
              </a:rPr>
              <a:t>) Reporting Deficiency in SGFIP Cont.</a:t>
            </a:r>
            <a:endParaRPr lang="en-US" dirty="0">
              <a:solidFill>
                <a:schemeClr val="tx2"/>
              </a:solidFill>
            </a:endParaRPr>
          </a:p>
        </p:txBody>
      </p:sp>
      <p:sp>
        <p:nvSpPr>
          <p:cNvPr id="3" name="Slide Number Placeholder 2"/>
          <p:cNvSpPr>
            <a:spLocks noGrp="1"/>
          </p:cNvSpPr>
          <p:nvPr>
            <p:ph type="sldNum" sz="quarter" idx="12"/>
          </p:nvPr>
        </p:nvSpPr>
        <p:spPr>
          <a:xfrm>
            <a:off x="11184673" y="6163123"/>
            <a:ext cx="653586" cy="436755"/>
          </a:xfrm>
        </p:spPr>
        <p:txBody>
          <a:bodyPr/>
          <a:lstStyle/>
          <a:p>
            <a:fld id="{022B156B-59AE-415F-B24B-8756D48BB977}" type="slidenum">
              <a:rPr lang="en-US" sz="1400" b="1" smtClean="0">
                <a:solidFill>
                  <a:schemeClr val="tx2"/>
                </a:solidFill>
              </a:rPr>
              <a:t>101</a:t>
            </a:fld>
            <a:endParaRPr lang="en-US" sz="1400" b="1" dirty="0">
              <a:solidFill>
                <a:schemeClr val="tx2"/>
              </a:solidFill>
            </a:endParaRPr>
          </a:p>
        </p:txBody>
      </p:sp>
      <p:sp>
        <p:nvSpPr>
          <p:cNvPr id="7" name="TextBox 6"/>
          <p:cNvSpPr txBox="1"/>
          <p:nvPr/>
        </p:nvSpPr>
        <p:spPr>
          <a:xfrm>
            <a:off x="539866" y="1205521"/>
            <a:ext cx="5994748"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In this example:  There was a negative SGFIP balance of $26,261  The auditor netted the negative SGFIP and combined that with the Due to Other Funds.</a:t>
            </a:r>
          </a:p>
          <a:p>
            <a:pPr marL="285750" indent="-285750">
              <a:buFont typeface="Arial" panose="020B0604020202020204" pitchFamily="34" charset="0"/>
              <a:buChar char="•"/>
            </a:pPr>
            <a:r>
              <a:rPr lang="en-US" sz="2400" dirty="0" smtClean="0"/>
              <a:t>In doing this – another problem arose – the </a:t>
            </a:r>
            <a:r>
              <a:rPr lang="en-US" sz="2400" dirty="0" err="1" smtClean="0"/>
              <a:t>Intrafunds</a:t>
            </a:r>
            <a:r>
              <a:rPr lang="en-US" sz="2400" dirty="0" smtClean="0"/>
              <a:t> did not balance.</a:t>
            </a:r>
          </a:p>
        </p:txBody>
      </p:sp>
      <p:pic>
        <p:nvPicPr>
          <p:cNvPr id="4" name="Picture 3"/>
          <p:cNvPicPr>
            <a:picLocks noChangeAspect="1"/>
          </p:cNvPicPr>
          <p:nvPr/>
        </p:nvPicPr>
        <p:blipFill>
          <a:blip r:embed="rId2"/>
          <a:stretch>
            <a:fillRect/>
          </a:stretch>
        </p:blipFill>
        <p:spPr>
          <a:xfrm>
            <a:off x="1232386" y="4406928"/>
            <a:ext cx="5000000" cy="2192950"/>
          </a:xfrm>
          <a:prstGeom prst="rect">
            <a:avLst/>
          </a:prstGeom>
          <a:ln>
            <a:solidFill>
              <a:schemeClr val="tx2"/>
            </a:solidFill>
          </a:ln>
        </p:spPr>
      </p:pic>
      <p:pic>
        <p:nvPicPr>
          <p:cNvPr id="8" name="Picture 7"/>
          <p:cNvPicPr>
            <a:picLocks noChangeAspect="1"/>
          </p:cNvPicPr>
          <p:nvPr/>
        </p:nvPicPr>
        <p:blipFill>
          <a:blip r:embed="rId3"/>
          <a:stretch>
            <a:fillRect/>
          </a:stretch>
        </p:blipFill>
        <p:spPr>
          <a:xfrm>
            <a:off x="6637899" y="1339332"/>
            <a:ext cx="4009524" cy="4209524"/>
          </a:xfrm>
          <a:prstGeom prst="rect">
            <a:avLst/>
          </a:prstGeom>
          <a:ln>
            <a:solidFill>
              <a:schemeClr val="tx2"/>
            </a:solidFill>
          </a:ln>
        </p:spPr>
      </p:pic>
      <p:pic>
        <p:nvPicPr>
          <p:cNvPr id="9" name="Picture 8"/>
          <p:cNvPicPr>
            <a:picLocks noChangeAspect="1"/>
          </p:cNvPicPr>
          <p:nvPr/>
        </p:nvPicPr>
        <p:blipFill>
          <a:blip r:embed="rId4"/>
          <a:stretch>
            <a:fillRect/>
          </a:stretch>
        </p:blipFill>
        <p:spPr>
          <a:xfrm>
            <a:off x="10647423" y="1339332"/>
            <a:ext cx="942857" cy="4219048"/>
          </a:xfrm>
          <a:prstGeom prst="rect">
            <a:avLst/>
          </a:prstGeom>
          <a:ln>
            <a:solidFill>
              <a:schemeClr val="tx2"/>
            </a:solidFill>
          </a:ln>
        </p:spPr>
      </p:pic>
    </p:spTree>
    <p:extLst>
      <p:ext uri="{BB962C8B-B14F-4D97-AF65-F5344CB8AC3E}">
        <p14:creationId xmlns:p14="http://schemas.microsoft.com/office/powerpoint/2010/main" val="211853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4" y="229629"/>
            <a:ext cx="10058402" cy="821473"/>
          </a:xfrm>
        </p:spPr>
        <p:txBody>
          <a:bodyPr>
            <a:normAutofit/>
          </a:bodyPr>
          <a:lstStyle/>
          <a:p>
            <a:r>
              <a:rPr lang="en-US" dirty="0">
                <a:solidFill>
                  <a:schemeClr val="tx2"/>
                </a:solidFill>
              </a:rPr>
              <a:t>4</a:t>
            </a:r>
            <a:r>
              <a:rPr lang="en-US" dirty="0" smtClean="0">
                <a:solidFill>
                  <a:schemeClr val="tx2"/>
                </a:solidFill>
              </a:rPr>
              <a:t>) Reporting Deficiency in SGFIP Cont.</a:t>
            </a:r>
            <a:endParaRPr lang="en-US" dirty="0">
              <a:solidFill>
                <a:schemeClr val="tx2"/>
              </a:solidFill>
            </a:endParaRPr>
          </a:p>
        </p:txBody>
      </p:sp>
      <p:sp>
        <p:nvSpPr>
          <p:cNvPr id="3" name="Slide Number Placeholder 2"/>
          <p:cNvSpPr>
            <a:spLocks noGrp="1"/>
          </p:cNvSpPr>
          <p:nvPr>
            <p:ph type="sldNum" sz="quarter" idx="12"/>
          </p:nvPr>
        </p:nvSpPr>
        <p:spPr>
          <a:xfrm>
            <a:off x="11173522" y="6163123"/>
            <a:ext cx="669073" cy="436755"/>
          </a:xfrm>
        </p:spPr>
        <p:txBody>
          <a:bodyPr/>
          <a:lstStyle/>
          <a:p>
            <a:fld id="{022B156B-59AE-415F-B24B-8756D48BB977}" type="slidenum">
              <a:rPr lang="en-US" sz="1400" b="1" smtClean="0">
                <a:solidFill>
                  <a:schemeClr val="tx2"/>
                </a:solidFill>
              </a:rPr>
              <a:t>102</a:t>
            </a:fld>
            <a:endParaRPr lang="en-US" sz="1400" b="1" dirty="0">
              <a:solidFill>
                <a:schemeClr val="tx2"/>
              </a:solidFill>
            </a:endParaRPr>
          </a:p>
        </p:txBody>
      </p:sp>
      <p:sp>
        <p:nvSpPr>
          <p:cNvPr id="7" name="TextBox 6"/>
          <p:cNvSpPr txBox="1"/>
          <p:nvPr/>
        </p:nvSpPr>
        <p:spPr>
          <a:xfrm>
            <a:off x="246279" y="1205521"/>
            <a:ext cx="5421496"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In this example:  There was a negative SGFIP balance in these two funds.  The auditor called these amounts “Due to the General Fund”.</a:t>
            </a:r>
          </a:p>
          <a:p>
            <a:pPr marL="285750" indent="-285750">
              <a:buFont typeface="Arial" panose="020B0604020202020204" pitchFamily="34" charset="0"/>
              <a:buChar char="•"/>
            </a:pPr>
            <a:r>
              <a:rPr lang="en-US" sz="2400" dirty="0" smtClean="0"/>
              <a:t>This money was not Due to the General Fund – it was just a negative SGFIP balance.</a:t>
            </a:r>
          </a:p>
          <a:p>
            <a:endParaRPr lang="en-US" sz="2400" dirty="0" smtClean="0"/>
          </a:p>
        </p:txBody>
      </p:sp>
      <p:pic>
        <p:nvPicPr>
          <p:cNvPr id="5" name="Picture 4"/>
          <p:cNvPicPr>
            <a:picLocks noChangeAspect="1"/>
          </p:cNvPicPr>
          <p:nvPr/>
        </p:nvPicPr>
        <p:blipFill>
          <a:blip r:embed="rId2"/>
          <a:stretch>
            <a:fillRect/>
          </a:stretch>
        </p:blipFill>
        <p:spPr>
          <a:xfrm>
            <a:off x="246278" y="4562452"/>
            <a:ext cx="9647619" cy="1819048"/>
          </a:xfrm>
          <a:prstGeom prst="rect">
            <a:avLst/>
          </a:prstGeom>
          <a:ln>
            <a:solidFill>
              <a:schemeClr val="tx2"/>
            </a:solidFill>
          </a:ln>
        </p:spPr>
      </p:pic>
      <p:pic>
        <p:nvPicPr>
          <p:cNvPr id="6" name="Picture 5"/>
          <p:cNvPicPr>
            <a:picLocks noChangeAspect="1"/>
          </p:cNvPicPr>
          <p:nvPr/>
        </p:nvPicPr>
        <p:blipFill>
          <a:blip r:embed="rId3"/>
          <a:stretch>
            <a:fillRect/>
          </a:stretch>
        </p:blipFill>
        <p:spPr>
          <a:xfrm>
            <a:off x="5840890" y="1436002"/>
            <a:ext cx="5505747" cy="1251441"/>
          </a:xfrm>
          <a:prstGeom prst="rect">
            <a:avLst/>
          </a:prstGeom>
          <a:ln>
            <a:solidFill>
              <a:schemeClr val="tx2"/>
            </a:solidFill>
          </a:ln>
        </p:spPr>
      </p:pic>
      <p:pic>
        <p:nvPicPr>
          <p:cNvPr id="12" name="Picture 11"/>
          <p:cNvPicPr>
            <a:picLocks noChangeAspect="1"/>
          </p:cNvPicPr>
          <p:nvPr/>
        </p:nvPicPr>
        <p:blipFill>
          <a:blip r:embed="rId4"/>
          <a:stretch>
            <a:fillRect/>
          </a:stretch>
        </p:blipFill>
        <p:spPr>
          <a:xfrm>
            <a:off x="5840890" y="2926111"/>
            <a:ext cx="5505747" cy="1296531"/>
          </a:xfrm>
          <a:prstGeom prst="rect">
            <a:avLst/>
          </a:prstGeom>
          <a:ln>
            <a:solidFill>
              <a:schemeClr val="tx2"/>
            </a:solidFill>
          </a:ln>
        </p:spPr>
      </p:pic>
      <p:cxnSp>
        <p:nvCxnSpPr>
          <p:cNvPr id="14" name="Straight Arrow Connector 13"/>
          <p:cNvCxnSpPr/>
          <p:nvPr/>
        </p:nvCxnSpPr>
        <p:spPr>
          <a:xfrm flipH="1">
            <a:off x="8017727" y="1706137"/>
            <a:ext cx="3155795" cy="312234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679580" y="3256156"/>
            <a:ext cx="3992137" cy="16615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704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895" y="415239"/>
            <a:ext cx="10058402" cy="811395"/>
          </a:xfrm>
        </p:spPr>
        <p:txBody>
          <a:bodyPr/>
          <a:lstStyle/>
          <a:p>
            <a:r>
              <a:rPr lang="en-US" dirty="0"/>
              <a:t>5</a:t>
            </a:r>
            <a:r>
              <a:rPr lang="en-US" dirty="0" smtClean="0"/>
              <a:t>) Common Error - Abnormal Balances</a:t>
            </a:r>
            <a:endParaRPr lang="en-US" dirty="0"/>
          </a:p>
        </p:txBody>
      </p:sp>
      <p:sp>
        <p:nvSpPr>
          <p:cNvPr id="4" name="TextBox 3"/>
          <p:cNvSpPr txBox="1"/>
          <p:nvPr/>
        </p:nvSpPr>
        <p:spPr>
          <a:xfrm>
            <a:off x="1600473" y="1455359"/>
            <a:ext cx="8909824" cy="2585323"/>
          </a:xfrm>
          <a:prstGeom prst="rect">
            <a:avLst/>
          </a:prstGeom>
          <a:noFill/>
        </p:spPr>
        <p:txBody>
          <a:bodyPr wrap="square" rtlCol="0">
            <a:spAutoFit/>
          </a:bodyPr>
          <a:lstStyle/>
          <a:p>
            <a:r>
              <a:rPr lang="en-US" sz="2400" b="1" dirty="0" smtClean="0"/>
              <a:t>Agencies are required to ensure the account balances are correct</a:t>
            </a:r>
          </a:p>
          <a:p>
            <a:endParaRPr lang="en-US" sz="2400" b="1" dirty="0"/>
          </a:p>
          <a:p>
            <a:r>
              <a:rPr lang="en-US" sz="2400" b="1" dirty="0" smtClean="0"/>
              <a:t>In this example: Auditor netted Asset accounts along with Liability accounts to make the total for “Other Assets”.</a:t>
            </a:r>
          </a:p>
          <a:p>
            <a:endParaRPr lang="en-US" dirty="0"/>
          </a:p>
        </p:txBody>
      </p:sp>
      <p:sp>
        <p:nvSpPr>
          <p:cNvPr id="3" name="Slide Number Placeholder 2"/>
          <p:cNvSpPr>
            <a:spLocks noGrp="1"/>
          </p:cNvSpPr>
          <p:nvPr>
            <p:ph type="sldNum" sz="quarter" idx="12"/>
          </p:nvPr>
        </p:nvSpPr>
        <p:spPr>
          <a:xfrm>
            <a:off x="11346637" y="6163123"/>
            <a:ext cx="640924" cy="436755"/>
          </a:xfrm>
        </p:spPr>
        <p:txBody>
          <a:bodyPr/>
          <a:lstStyle/>
          <a:p>
            <a:fld id="{022B156B-59AE-415F-B24B-8756D48BB977}" type="slidenum">
              <a:rPr lang="en-US" sz="1400" b="1" smtClean="0">
                <a:solidFill>
                  <a:schemeClr val="tx2"/>
                </a:solidFill>
              </a:rPr>
              <a:t>103</a:t>
            </a:fld>
            <a:endParaRPr lang="en-US" sz="1400" b="1" dirty="0">
              <a:solidFill>
                <a:schemeClr val="tx2"/>
              </a:solidFill>
            </a:endParaRPr>
          </a:p>
        </p:txBody>
      </p:sp>
      <p:pic>
        <p:nvPicPr>
          <p:cNvPr id="5" name="Picture 4"/>
          <p:cNvPicPr>
            <a:picLocks noChangeAspect="1"/>
          </p:cNvPicPr>
          <p:nvPr/>
        </p:nvPicPr>
        <p:blipFill>
          <a:blip r:embed="rId2"/>
          <a:stretch>
            <a:fillRect/>
          </a:stretch>
        </p:blipFill>
        <p:spPr>
          <a:xfrm>
            <a:off x="529954" y="3945445"/>
            <a:ext cx="3066667" cy="2522262"/>
          </a:xfrm>
          <a:prstGeom prst="rect">
            <a:avLst/>
          </a:prstGeom>
          <a:ln>
            <a:solidFill>
              <a:schemeClr val="tx2"/>
            </a:solidFill>
          </a:ln>
        </p:spPr>
      </p:pic>
      <p:pic>
        <p:nvPicPr>
          <p:cNvPr id="7" name="Picture 6"/>
          <p:cNvPicPr>
            <a:picLocks noChangeAspect="1"/>
          </p:cNvPicPr>
          <p:nvPr/>
        </p:nvPicPr>
        <p:blipFill>
          <a:blip r:embed="rId3"/>
          <a:stretch>
            <a:fillRect/>
          </a:stretch>
        </p:blipFill>
        <p:spPr>
          <a:xfrm>
            <a:off x="3596621" y="3945445"/>
            <a:ext cx="1190476" cy="2522262"/>
          </a:xfrm>
          <a:prstGeom prst="rect">
            <a:avLst/>
          </a:prstGeom>
          <a:ln>
            <a:solidFill>
              <a:schemeClr val="tx2"/>
            </a:solidFill>
          </a:ln>
        </p:spPr>
      </p:pic>
      <p:pic>
        <p:nvPicPr>
          <p:cNvPr id="8" name="Picture 7"/>
          <p:cNvPicPr>
            <a:picLocks noChangeAspect="1"/>
          </p:cNvPicPr>
          <p:nvPr/>
        </p:nvPicPr>
        <p:blipFill>
          <a:blip r:embed="rId4"/>
          <a:stretch>
            <a:fillRect/>
          </a:stretch>
        </p:blipFill>
        <p:spPr>
          <a:xfrm>
            <a:off x="6102642" y="4040682"/>
            <a:ext cx="5015124" cy="2427025"/>
          </a:xfrm>
          <a:prstGeom prst="rect">
            <a:avLst/>
          </a:prstGeom>
          <a:ln>
            <a:solidFill>
              <a:schemeClr val="tx2"/>
            </a:solidFill>
          </a:ln>
        </p:spPr>
      </p:pic>
    </p:spTree>
    <p:extLst>
      <p:ext uri="{BB962C8B-B14F-4D97-AF65-F5344CB8AC3E}">
        <p14:creationId xmlns:p14="http://schemas.microsoft.com/office/powerpoint/2010/main" val="166940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54" y="359483"/>
            <a:ext cx="10058402" cy="785532"/>
          </a:xfrm>
        </p:spPr>
        <p:txBody>
          <a:bodyPr/>
          <a:lstStyle/>
          <a:p>
            <a:r>
              <a:rPr lang="en-US" dirty="0"/>
              <a:t>5</a:t>
            </a:r>
            <a:r>
              <a:rPr lang="en-US" dirty="0" smtClean="0"/>
              <a:t>) Abnormal Balances Cont.</a:t>
            </a:r>
            <a:endParaRPr lang="en-US" dirty="0"/>
          </a:p>
        </p:txBody>
      </p:sp>
      <p:sp>
        <p:nvSpPr>
          <p:cNvPr id="4" name="TextBox 3"/>
          <p:cNvSpPr txBox="1"/>
          <p:nvPr/>
        </p:nvSpPr>
        <p:spPr>
          <a:xfrm>
            <a:off x="1553078" y="1381182"/>
            <a:ext cx="8909824" cy="1477328"/>
          </a:xfrm>
          <a:prstGeom prst="rect">
            <a:avLst/>
          </a:prstGeom>
          <a:noFill/>
        </p:spPr>
        <p:txBody>
          <a:bodyPr wrap="square" rtlCol="0">
            <a:spAutoFit/>
          </a:bodyPr>
          <a:lstStyle/>
          <a:p>
            <a:r>
              <a:rPr lang="en-US" sz="2400" b="1" dirty="0" smtClean="0"/>
              <a:t>Most common is netting a group of liabilities (including the abnormal balance one) into one large amount on the financials</a:t>
            </a:r>
          </a:p>
          <a:p>
            <a:endParaRPr lang="en-US" dirty="0"/>
          </a:p>
        </p:txBody>
      </p:sp>
      <p:sp>
        <p:nvSpPr>
          <p:cNvPr id="3" name="Slide Number Placeholder 2"/>
          <p:cNvSpPr>
            <a:spLocks noGrp="1"/>
          </p:cNvSpPr>
          <p:nvPr>
            <p:ph type="sldNum" sz="quarter" idx="12"/>
          </p:nvPr>
        </p:nvSpPr>
        <p:spPr>
          <a:xfrm>
            <a:off x="11240429" y="6163123"/>
            <a:ext cx="602166" cy="436755"/>
          </a:xfrm>
        </p:spPr>
        <p:txBody>
          <a:bodyPr/>
          <a:lstStyle/>
          <a:p>
            <a:fld id="{022B156B-59AE-415F-B24B-8756D48BB977}" type="slidenum">
              <a:rPr lang="en-US" sz="1400" b="1" smtClean="0">
                <a:solidFill>
                  <a:schemeClr val="tx2"/>
                </a:solidFill>
              </a:rPr>
              <a:t>104</a:t>
            </a:fld>
            <a:endParaRPr lang="en-US" sz="1400" b="1" dirty="0">
              <a:solidFill>
                <a:schemeClr val="tx2"/>
              </a:solidFill>
            </a:endParaRPr>
          </a:p>
        </p:txBody>
      </p:sp>
      <p:pic>
        <p:nvPicPr>
          <p:cNvPr id="5" name="Picture 4"/>
          <p:cNvPicPr>
            <a:picLocks noChangeAspect="1"/>
          </p:cNvPicPr>
          <p:nvPr/>
        </p:nvPicPr>
        <p:blipFill>
          <a:blip r:embed="rId2"/>
          <a:stretch>
            <a:fillRect/>
          </a:stretch>
        </p:blipFill>
        <p:spPr>
          <a:xfrm>
            <a:off x="665032" y="2753891"/>
            <a:ext cx="6639015" cy="1603879"/>
          </a:xfrm>
          <a:prstGeom prst="rect">
            <a:avLst/>
          </a:prstGeom>
          <a:ln>
            <a:solidFill>
              <a:schemeClr val="tx2"/>
            </a:solidFill>
          </a:ln>
          <a:effectLst>
            <a:outerShdw blurRad="292100" dist="139700" dir="2700000" algn="tl" rotWithShape="0">
              <a:srgbClr val="333333">
                <a:alpha val="65000"/>
              </a:srgbClr>
            </a:outerShdw>
          </a:effectLst>
        </p:spPr>
      </p:pic>
      <p:sp>
        <p:nvSpPr>
          <p:cNvPr id="6" name="TextBox 5"/>
          <p:cNvSpPr txBox="1"/>
          <p:nvPr/>
        </p:nvSpPr>
        <p:spPr>
          <a:xfrm>
            <a:off x="8664767" y="2556435"/>
            <a:ext cx="2888166" cy="3170099"/>
          </a:xfrm>
          <a:prstGeom prst="rect">
            <a:avLst/>
          </a:prstGeom>
          <a:noFill/>
        </p:spPr>
        <p:txBody>
          <a:bodyPr wrap="square" rtlCol="0">
            <a:spAutoFit/>
          </a:bodyPr>
          <a:lstStyle/>
          <a:p>
            <a:r>
              <a:rPr lang="en-US" sz="2200" dirty="0" smtClean="0"/>
              <a:t>Auditor netted all these accounts to be the total of “Other Liabilities” on the financials – even though there is a debit in one of the liability accounts</a:t>
            </a:r>
            <a:r>
              <a:rPr lang="en-US" sz="2400" dirty="0" smtClean="0"/>
              <a:t>.</a:t>
            </a:r>
            <a:endParaRPr lang="en-US" sz="2400" dirty="0"/>
          </a:p>
        </p:txBody>
      </p:sp>
      <p:pic>
        <p:nvPicPr>
          <p:cNvPr id="8" name="Picture 7"/>
          <p:cNvPicPr>
            <a:picLocks noChangeAspect="1"/>
          </p:cNvPicPr>
          <p:nvPr/>
        </p:nvPicPr>
        <p:blipFill>
          <a:blip r:embed="rId3"/>
          <a:stretch>
            <a:fillRect/>
          </a:stretch>
        </p:blipFill>
        <p:spPr>
          <a:xfrm>
            <a:off x="3474147" y="4449261"/>
            <a:ext cx="5067687" cy="2319530"/>
          </a:xfrm>
          <a:prstGeom prst="rect">
            <a:avLst/>
          </a:prstGeom>
          <a:ln>
            <a:solidFill>
              <a:schemeClr val="tx2"/>
            </a:solidFill>
          </a:ln>
        </p:spPr>
      </p:pic>
    </p:spTree>
    <p:extLst>
      <p:ext uri="{BB962C8B-B14F-4D97-AF65-F5344CB8AC3E}">
        <p14:creationId xmlns:p14="http://schemas.microsoft.com/office/powerpoint/2010/main" val="180351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54" y="282497"/>
            <a:ext cx="10058402" cy="1219200"/>
          </a:xfrm>
        </p:spPr>
        <p:txBody>
          <a:bodyPr/>
          <a:lstStyle/>
          <a:p>
            <a:r>
              <a:rPr lang="en-US" dirty="0" smtClean="0"/>
              <a:t>5) Abnormal Balances Cont.</a:t>
            </a:r>
            <a:endParaRPr lang="en-US" dirty="0"/>
          </a:p>
        </p:txBody>
      </p:sp>
      <p:sp>
        <p:nvSpPr>
          <p:cNvPr id="4" name="TextBox 3"/>
          <p:cNvSpPr txBox="1"/>
          <p:nvPr/>
        </p:nvSpPr>
        <p:spPr>
          <a:xfrm>
            <a:off x="1104243" y="1581604"/>
            <a:ext cx="8909824" cy="738664"/>
          </a:xfrm>
          <a:prstGeom prst="rect">
            <a:avLst/>
          </a:prstGeom>
          <a:noFill/>
        </p:spPr>
        <p:txBody>
          <a:bodyPr wrap="square" rtlCol="0">
            <a:spAutoFit/>
          </a:bodyPr>
          <a:lstStyle/>
          <a:p>
            <a:r>
              <a:rPr lang="en-US" sz="2400" b="1" dirty="0" smtClean="0"/>
              <a:t>Another Example of netting abnormal balance accounts:</a:t>
            </a:r>
          </a:p>
          <a:p>
            <a:endParaRPr lang="en-US" dirty="0"/>
          </a:p>
        </p:txBody>
      </p:sp>
      <p:sp>
        <p:nvSpPr>
          <p:cNvPr id="3" name="Slide Number Placeholder 2"/>
          <p:cNvSpPr>
            <a:spLocks noGrp="1"/>
          </p:cNvSpPr>
          <p:nvPr>
            <p:ph type="sldNum" sz="quarter" idx="12"/>
          </p:nvPr>
        </p:nvSpPr>
        <p:spPr>
          <a:xfrm>
            <a:off x="11251580" y="6163123"/>
            <a:ext cx="591015" cy="436755"/>
          </a:xfrm>
        </p:spPr>
        <p:txBody>
          <a:bodyPr/>
          <a:lstStyle/>
          <a:p>
            <a:fld id="{022B156B-59AE-415F-B24B-8756D48BB977}" type="slidenum">
              <a:rPr lang="en-US" sz="1400" b="1" smtClean="0">
                <a:solidFill>
                  <a:schemeClr val="tx2"/>
                </a:solidFill>
              </a:rPr>
              <a:t>105</a:t>
            </a:fld>
            <a:endParaRPr lang="en-US" sz="1400" b="1" dirty="0">
              <a:solidFill>
                <a:schemeClr val="tx2"/>
              </a:solidFill>
            </a:endParaRPr>
          </a:p>
        </p:txBody>
      </p:sp>
      <p:sp>
        <p:nvSpPr>
          <p:cNvPr id="6" name="TextBox 5"/>
          <p:cNvSpPr txBox="1"/>
          <p:nvPr/>
        </p:nvSpPr>
        <p:spPr>
          <a:xfrm>
            <a:off x="8954429" y="2008139"/>
            <a:ext cx="2888166" cy="3816429"/>
          </a:xfrm>
          <a:prstGeom prst="rect">
            <a:avLst/>
          </a:prstGeom>
          <a:noFill/>
        </p:spPr>
        <p:txBody>
          <a:bodyPr wrap="square" rtlCol="0">
            <a:spAutoFit/>
          </a:bodyPr>
          <a:lstStyle/>
          <a:p>
            <a:r>
              <a:rPr lang="en-US" sz="2200" dirty="0" smtClean="0"/>
              <a:t>Auditor netted all these accounts to be the total of “Due To State General Fund” on the financials – even though there is a debit balance in Stale Dated Warrants Accounts.</a:t>
            </a:r>
            <a:endParaRPr lang="en-US" sz="2200" dirty="0"/>
          </a:p>
        </p:txBody>
      </p:sp>
      <p:pic>
        <p:nvPicPr>
          <p:cNvPr id="7" name="Picture 6"/>
          <p:cNvPicPr>
            <a:picLocks noChangeAspect="1"/>
          </p:cNvPicPr>
          <p:nvPr/>
        </p:nvPicPr>
        <p:blipFill>
          <a:blip r:embed="rId2"/>
          <a:stretch>
            <a:fillRect/>
          </a:stretch>
        </p:blipFill>
        <p:spPr>
          <a:xfrm>
            <a:off x="1744248" y="2183048"/>
            <a:ext cx="6222108" cy="1245162"/>
          </a:xfrm>
          <a:prstGeom prst="rect">
            <a:avLst/>
          </a:prstGeom>
          <a:ln>
            <a:solidFill>
              <a:schemeClr val="tx2"/>
            </a:solidFill>
          </a:ln>
        </p:spPr>
      </p:pic>
      <p:pic>
        <p:nvPicPr>
          <p:cNvPr id="10" name="Picture 9"/>
          <p:cNvPicPr>
            <a:picLocks noChangeAspect="1"/>
          </p:cNvPicPr>
          <p:nvPr/>
        </p:nvPicPr>
        <p:blipFill>
          <a:blip r:embed="rId3"/>
          <a:stretch>
            <a:fillRect/>
          </a:stretch>
        </p:blipFill>
        <p:spPr>
          <a:xfrm>
            <a:off x="3477496" y="3859129"/>
            <a:ext cx="4874767" cy="2162530"/>
          </a:xfrm>
          <a:prstGeom prst="rect">
            <a:avLst/>
          </a:prstGeom>
          <a:ln>
            <a:solidFill>
              <a:schemeClr val="tx2"/>
            </a:solidFill>
          </a:ln>
        </p:spPr>
      </p:pic>
    </p:spTree>
    <p:extLst>
      <p:ext uri="{BB962C8B-B14F-4D97-AF65-F5344CB8AC3E}">
        <p14:creationId xmlns:p14="http://schemas.microsoft.com/office/powerpoint/2010/main" val="421980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05524" y="289933"/>
            <a:ext cx="5980952" cy="6244682"/>
          </a:xfrm>
          <a:prstGeom prst="rect">
            <a:avLst/>
          </a:prstGeom>
        </p:spPr>
      </p:pic>
      <p:sp>
        <p:nvSpPr>
          <p:cNvPr id="4" name="TextBox 3"/>
          <p:cNvSpPr txBox="1"/>
          <p:nvPr/>
        </p:nvSpPr>
        <p:spPr>
          <a:xfrm>
            <a:off x="5196468" y="5620216"/>
            <a:ext cx="2096429" cy="523220"/>
          </a:xfrm>
          <a:prstGeom prst="rect">
            <a:avLst/>
          </a:prstGeom>
          <a:solidFill>
            <a:schemeClr val="tx2"/>
          </a:solidFill>
        </p:spPr>
        <p:txBody>
          <a:bodyPr wrap="square" rtlCol="0">
            <a:spAutoFit/>
          </a:bodyPr>
          <a:lstStyle/>
          <a:p>
            <a:r>
              <a:rPr lang="en-US" sz="2800" b="1" dirty="0" smtClean="0">
                <a:solidFill>
                  <a:srgbClr val="FF0000"/>
                </a:solidFill>
              </a:rPr>
              <a:t>INSANITY</a:t>
            </a:r>
            <a:endParaRPr lang="en-US" sz="2800" b="1" dirty="0">
              <a:solidFill>
                <a:srgbClr val="FF0000"/>
              </a:solidFill>
            </a:endParaRPr>
          </a:p>
        </p:txBody>
      </p:sp>
      <p:sp>
        <p:nvSpPr>
          <p:cNvPr id="5" name="Slide Number Placeholder 4"/>
          <p:cNvSpPr>
            <a:spLocks noGrp="1"/>
          </p:cNvSpPr>
          <p:nvPr>
            <p:ph type="sldNum" sz="quarter" idx="12"/>
          </p:nvPr>
        </p:nvSpPr>
        <p:spPr>
          <a:xfrm>
            <a:off x="11184673" y="6164767"/>
            <a:ext cx="735981" cy="369848"/>
          </a:xfrm>
        </p:spPr>
        <p:txBody>
          <a:bodyPr/>
          <a:lstStyle/>
          <a:p>
            <a:fld id="{022B156B-59AE-415F-B24B-8756D48BB977}" type="slidenum">
              <a:rPr lang="en-US" sz="1400" b="1" smtClean="0">
                <a:solidFill>
                  <a:schemeClr val="tx2"/>
                </a:solidFill>
              </a:rPr>
              <a:t>106</a:t>
            </a:fld>
            <a:endParaRPr lang="en-US" sz="1400" b="1" dirty="0">
              <a:solidFill>
                <a:schemeClr val="tx2"/>
              </a:solidFill>
            </a:endParaRPr>
          </a:p>
        </p:txBody>
      </p:sp>
    </p:spTree>
    <p:extLst>
      <p:ext uri="{BB962C8B-B14F-4D97-AF65-F5344CB8AC3E}">
        <p14:creationId xmlns:p14="http://schemas.microsoft.com/office/powerpoint/2010/main" val="377351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53" y="282497"/>
            <a:ext cx="10816683" cy="776869"/>
          </a:xfrm>
        </p:spPr>
        <p:txBody>
          <a:bodyPr/>
          <a:lstStyle/>
          <a:p>
            <a:r>
              <a:rPr lang="en-US" dirty="0"/>
              <a:t>6</a:t>
            </a:r>
            <a:r>
              <a:rPr lang="en-US" dirty="0" smtClean="0"/>
              <a:t>) Common Error -Netting Transfers In/Out</a:t>
            </a:r>
            <a:endParaRPr lang="en-US" dirty="0"/>
          </a:p>
        </p:txBody>
      </p:sp>
      <p:sp>
        <p:nvSpPr>
          <p:cNvPr id="4" name="TextBox 3"/>
          <p:cNvSpPr txBox="1"/>
          <p:nvPr/>
        </p:nvSpPr>
        <p:spPr>
          <a:xfrm>
            <a:off x="1057505" y="1680249"/>
            <a:ext cx="3177827" cy="3323987"/>
          </a:xfrm>
          <a:prstGeom prst="rect">
            <a:avLst/>
          </a:prstGeom>
          <a:noFill/>
        </p:spPr>
        <p:txBody>
          <a:bodyPr wrap="square" rtlCol="0">
            <a:spAutoFit/>
          </a:bodyPr>
          <a:lstStyle/>
          <a:p>
            <a:r>
              <a:rPr lang="en-US" sz="2400" b="1" dirty="0" smtClean="0"/>
              <a:t>Transfers In/Out should be disclosed separately</a:t>
            </a:r>
          </a:p>
          <a:p>
            <a:endParaRPr lang="en-US" sz="2400" b="1" dirty="0"/>
          </a:p>
          <a:p>
            <a:r>
              <a:rPr lang="en-US" sz="2400" b="1" dirty="0" smtClean="0"/>
              <a:t>There is a new MAPs rule addressing this issue: FIN 17.2</a:t>
            </a:r>
          </a:p>
          <a:p>
            <a:endParaRPr lang="en-US" dirty="0"/>
          </a:p>
        </p:txBody>
      </p:sp>
      <p:sp>
        <p:nvSpPr>
          <p:cNvPr id="3" name="Slide Number Placeholder 2"/>
          <p:cNvSpPr>
            <a:spLocks noGrp="1"/>
          </p:cNvSpPr>
          <p:nvPr>
            <p:ph type="sldNum" sz="quarter" idx="12"/>
          </p:nvPr>
        </p:nvSpPr>
        <p:spPr>
          <a:xfrm>
            <a:off x="11346636" y="6163123"/>
            <a:ext cx="707831" cy="436755"/>
          </a:xfrm>
        </p:spPr>
        <p:txBody>
          <a:bodyPr/>
          <a:lstStyle/>
          <a:p>
            <a:fld id="{022B156B-59AE-415F-B24B-8756D48BB977}" type="slidenum">
              <a:rPr lang="en-US" sz="1400" b="1" smtClean="0">
                <a:solidFill>
                  <a:schemeClr val="tx2"/>
                </a:solidFill>
              </a:rPr>
              <a:t>107</a:t>
            </a:fld>
            <a:endParaRPr lang="en-US" sz="1400" b="1" dirty="0">
              <a:solidFill>
                <a:schemeClr val="tx2"/>
              </a:solidFill>
            </a:endParaRPr>
          </a:p>
        </p:txBody>
      </p:sp>
      <p:pic>
        <p:nvPicPr>
          <p:cNvPr id="5" name="Picture 4"/>
          <p:cNvPicPr>
            <a:picLocks noChangeAspect="1"/>
          </p:cNvPicPr>
          <p:nvPr/>
        </p:nvPicPr>
        <p:blipFill>
          <a:blip r:embed="rId2"/>
          <a:stretch>
            <a:fillRect/>
          </a:stretch>
        </p:blipFill>
        <p:spPr>
          <a:xfrm>
            <a:off x="4671937" y="1059366"/>
            <a:ext cx="6238095" cy="5631366"/>
          </a:xfrm>
          <a:prstGeom prst="rect">
            <a:avLst/>
          </a:prstGeom>
          <a:ln>
            <a:solidFill>
              <a:schemeClr val="tx2"/>
            </a:solidFill>
          </a:ln>
        </p:spPr>
      </p:pic>
    </p:spTree>
    <p:extLst>
      <p:ext uri="{BB962C8B-B14F-4D97-AF65-F5344CB8AC3E}">
        <p14:creationId xmlns:p14="http://schemas.microsoft.com/office/powerpoint/2010/main" val="30070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53" y="282497"/>
            <a:ext cx="10816683" cy="1219200"/>
          </a:xfrm>
        </p:spPr>
        <p:txBody>
          <a:bodyPr/>
          <a:lstStyle/>
          <a:p>
            <a:r>
              <a:rPr lang="en-US" dirty="0"/>
              <a:t>6</a:t>
            </a:r>
            <a:r>
              <a:rPr lang="en-US" dirty="0" smtClean="0"/>
              <a:t>) Netting Transfers In/Out Cont.</a:t>
            </a:r>
            <a:endParaRPr lang="en-US" dirty="0"/>
          </a:p>
        </p:txBody>
      </p:sp>
      <p:sp>
        <p:nvSpPr>
          <p:cNvPr id="4" name="TextBox 3"/>
          <p:cNvSpPr txBox="1"/>
          <p:nvPr/>
        </p:nvSpPr>
        <p:spPr>
          <a:xfrm>
            <a:off x="345960" y="1579888"/>
            <a:ext cx="8909824" cy="738664"/>
          </a:xfrm>
          <a:prstGeom prst="rect">
            <a:avLst/>
          </a:prstGeom>
          <a:noFill/>
        </p:spPr>
        <p:txBody>
          <a:bodyPr wrap="square" rtlCol="0">
            <a:spAutoFit/>
          </a:bodyPr>
          <a:lstStyle/>
          <a:p>
            <a:r>
              <a:rPr lang="en-US" sz="2400" b="1" dirty="0" smtClean="0"/>
              <a:t>Transfers In/Out should be disclosed separately</a:t>
            </a:r>
          </a:p>
          <a:p>
            <a:endParaRPr lang="en-US" dirty="0"/>
          </a:p>
        </p:txBody>
      </p:sp>
      <p:sp>
        <p:nvSpPr>
          <p:cNvPr id="3" name="Slide Number Placeholder 2"/>
          <p:cNvSpPr>
            <a:spLocks noGrp="1"/>
          </p:cNvSpPr>
          <p:nvPr>
            <p:ph type="sldNum" sz="quarter" idx="12"/>
          </p:nvPr>
        </p:nvSpPr>
        <p:spPr>
          <a:xfrm>
            <a:off x="11346637" y="6163123"/>
            <a:ext cx="663226" cy="436755"/>
          </a:xfrm>
        </p:spPr>
        <p:txBody>
          <a:bodyPr/>
          <a:lstStyle/>
          <a:p>
            <a:fld id="{022B156B-59AE-415F-B24B-8756D48BB977}" type="slidenum">
              <a:rPr lang="en-US" sz="1400" b="1" smtClean="0">
                <a:solidFill>
                  <a:schemeClr val="tx2"/>
                </a:solidFill>
              </a:rPr>
              <a:t>108</a:t>
            </a:fld>
            <a:endParaRPr lang="en-US" sz="1400" b="1" dirty="0">
              <a:solidFill>
                <a:schemeClr val="tx2"/>
              </a:solidFill>
            </a:endParaRPr>
          </a:p>
        </p:txBody>
      </p:sp>
      <p:sp>
        <p:nvSpPr>
          <p:cNvPr id="6" name="TextBox 5"/>
          <p:cNvSpPr txBox="1"/>
          <p:nvPr/>
        </p:nvSpPr>
        <p:spPr>
          <a:xfrm>
            <a:off x="8954429" y="2008139"/>
            <a:ext cx="2888166" cy="3416320"/>
          </a:xfrm>
          <a:prstGeom prst="rect">
            <a:avLst/>
          </a:prstGeom>
          <a:noFill/>
        </p:spPr>
        <p:txBody>
          <a:bodyPr wrap="square" rtlCol="0">
            <a:spAutoFit/>
          </a:bodyPr>
          <a:lstStyle/>
          <a:p>
            <a:r>
              <a:rPr lang="en-US" sz="2400" dirty="0" smtClean="0"/>
              <a:t>Auditor netted Transfers In (499905) with Transfers Out (555100) to show as “Intra-Agency Transfers” in total</a:t>
            </a:r>
            <a:endParaRPr lang="en-US" dirty="0"/>
          </a:p>
        </p:txBody>
      </p:sp>
      <p:pic>
        <p:nvPicPr>
          <p:cNvPr id="5" name="Picture 4"/>
          <p:cNvPicPr>
            <a:picLocks noChangeAspect="1"/>
          </p:cNvPicPr>
          <p:nvPr/>
        </p:nvPicPr>
        <p:blipFill>
          <a:blip r:embed="rId2"/>
          <a:stretch>
            <a:fillRect/>
          </a:stretch>
        </p:blipFill>
        <p:spPr>
          <a:xfrm>
            <a:off x="477800" y="2227935"/>
            <a:ext cx="8476629" cy="2152381"/>
          </a:xfrm>
          <a:prstGeom prst="rect">
            <a:avLst/>
          </a:prstGeom>
          <a:ln>
            <a:solidFill>
              <a:schemeClr val="tx2"/>
            </a:solidFill>
          </a:ln>
        </p:spPr>
      </p:pic>
      <p:pic>
        <p:nvPicPr>
          <p:cNvPr id="8" name="Picture 7"/>
          <p:cNvPicPr>
            <a:picLocks noChangeAspect="1"/>
          </p:cNvPicPr>
          <p:nvPr/>
        </p:nvPicPr>
        <p:blipFill>
          <a:blip r:embed="rId3"/>
          <a:stretch>
            <a:fillRect/>
          </a:stretch>
        </p:blipFill>
        <p:spPr>
          <a:xfrm>
            <a:off x="3110349" y="4818799"/>
            <a:ext cx="5123809" cy="1626606"/>
          </a:xfrm>
          <a:prstGeom prst="rect">
            <a:avLst/>
          </a:prstGeom>
          <a:ln>
            <a:solidFill>
              <a:schemeClr val="tx2"/>
            </a:solidFill>
          </a:ln>
        </p:spPr>
      </p:pic>
    </p:spTree>
    <p:extLst>
      <p:ext uri="{BB962C8B-B14F-4D97-AF65-F5344CB8AC3E}">
        <p14:creationId xmlns:p14="http://schemas.microsoft.com/office/powerpoint/2010/main" val="312399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98" y="612480"/>
            <a:ext cx="10058402" cy="1219200"/>
          </a:xfrm>
        </p:spPr>
        <p:txBody>
          <a:bodyPr/>
          <a:lstStyle/>
          <a:p>
            <a:r>
              <a:rPr lang="en-US" dirty="0"/>
              <a:t>7</a:t>
            </a:r>
            <a:r>
              <a:rPr lang="en-US" dirty="0" smtClean="0"/>
              <a:t>) Common Error – No Note regarding Due To/Due From’s</a:t>
            </a:r>
            <a:endParaRPr lang="en-US" dirty="0"/>
          </a:p>
        </p:txBody>
      </p:sp>
      <p:pic>
        <p:nvPicPr>
          <p:cNvPr id="5" name="Picture 4"/>
          <p:cNvPicPr>
            <a:picLocks noChangeAspect="1"/>
          </p:cNvPicPr>
          <p:nvPr/>
        </p:nvPicPr>
        <p:blipFill>
          <a:blip r:embed="rId2"/>
          <a:stretch>
            <a:fillRect/>
          </a:stretch>
        </p:blipFill>
        <p:spPr>
          <a:xfrm>
            <a:off x="1828800" y="2918333"/>
            <a:ext cx="10041683" cy="3103326"/>
          </a:xfrm>
          <a:prstGeom prst="rect">
            <a:avLst/>
          </a:prstGeom>
          <a:ln w="12700">
            <a:solidFill>
              <a:schemeClr val="tx2"/>
            </a:solid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a:xfrm>
            <a:off x="11396828" y="6175917"/>
            <a:ext cx="624187" cy="543739"/>
          </a:xfrm>
        </p:spPr>
        <p:txBody>
          <a:bodyPr/>
          <a:lstStyle/>
          <a:p>
            <a:fld id="{022B156B-59AE-415F-B24B-8756D48BB977}" type="slidenum">
              <a:rPr lang="en-US" sz="1400" b="1" smtClean="0">
                <a:solidFill>
                  <a:schemeClr val="tx2"/>
                </a:solidFill>
              </a:rPr>
              <a:t>109</a:t>
            </a:fld>
            <a:endParaRPr lang="en-US" sz="1400" b="1" dirty="0">
              <a:solidFill>
                <a:schemeClr val="tx2"/>
              </a:solidFill>
            </a:endParaRPr>
          </a:p>
        </p:txBody>
      </p:sp>
      <p:sp>
        <p:nvSpPr>
          <p:cNvPr id="6" name="Rectangle 5"/>
          <p:cNvSpPr/>
          <p:nvPr/>
        </p:nvSpPr>
        <p:spPr>
          <a:xfrm>
            <a:off x="1359084" y="1964226"/>
            <a:ext cx="10274571" cy="954107"/>
          </a:xfrm>
          <a:prstGeom prst="rect">
            <a:avLst/>
          </a:prstGeom>
        </p:spPr>
        <p:txBody>
          <a:bodyPr wrap="square">
            <a:spAutoFit/>
          </a:bodyPr>
          <a:lstStyle/>
          <a:p>
            <a:r>
              <a:rPr lang="en-US" sz="2800" dirty="0"/>
              <a:t>Not having this note disclosure is a </a:t>
            </a:r>
            <a:r>
              <a:rPr lang="en-US" sz="2800" dirty="0" smtClean="0"/>
              <a:t>violation </a:t>
            </a:r>
            <a:r>
              <a:rPr lang="en-US" sz="2800" dirty="0"/>
              <a:t>of State Audit Rule 2.2.2.12 A7(b)ii</a:t>
            </a:r>
          </a:p>
        </p:txBody>
      </p:sp>
    </p:spTree>
    <p:extLst>
      <p:ext uri="{BB962C8B-B14F-4D97-AF65-F5344CB8AC3E}">
        <p14:creationId xmlns:p14="http://schemas.microsoft.com/office/powerpoint/2010/main" val="285061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CAFR Audit Findings on INCONSISTANCIES – and how that will affect agencies</a:t>
            </a:r>
            <a:endParaRPr lang="en-US" dirty="0"/>
          </a:p>
        </p:txBody>
      </p:sp>
      <p:sp>
        <p:nvSpPr>
          <p:cNvPr id="3" name="Content Placeholder 2"/>
          <p:cNvSpPr>
            <a:spLocks noGrp="1"/>
          </p:cNvSpPr>
          <p:nvPr>
            <p:ph idx="1"/>
          </p:nvPr>
        </p:nvSpPr>
        <p:spPr>
          <a:xfrm>
            <a:off x="1065214" y="1752599"/>
            <a:ext cx="10058400" cy="4748562"/>
          </a:xfrm>
        </p:spPr>
        <p:txBody>
          <a:bodyPr>
            <a:normAutofit fontScale="92500" lnSpcReduction="10000"/>
          </a:bodyPr>
          <a:lstStyle/>
          <a:p>
            <a:r>
              <a:rPr lang="en-US" dirty="0" smtClean="0"/>
              <a:t>Subsequent to the FY15 CAFR issuance and during the development of the FY16 CAFR, an issue came up that resulted in the CAFR Unit, State Auditor, numerous IPAs and CLA having to have 3 conference calls with </a:t>
            </a:r>
            <a:r>
              <a:rPr lang="en-US" u="sng" dirty="0" smtClean="0"/>
              <a:t>Governmental Accounting Standards Board (GASB) officials.</a:t>
            </a:r>
          </a:p>
          <a:p>
            <a:pPr lvl="1"/>
            <a:r>
              <a:rPr lang="en-US" dirty="0" smtClean="0"/>
              <a:t>February 28, 2017</a:t>
            </a:r>
          </a:p>
          <a:p>
            <a:pPr lvl="1"/>
            <a:r>
              <a:rPr lang="en-US" dirty="0" smtClean="0"/>
              <a:t>March 22, 2017</a:t>
            </a:r>
          </a:p>
          <a:p>
            <a:pPr lvl="1"/>
            <a:r>
              <a:rPr lang="en-US" dirty="0" smtClean="0"/>
              <a:t>May 2, 2017</a:t>
            </a:r>
          </a:p>
          <a:p>
            <a:r>
              <a:rPr lang="en-US" dirty="0" smtClean="0"/>
              <a:t>In the course of these conference calls, discussions arose on how the State of NM handles accounting issues.  GASB stressed that the State of NM cannot have inconsistent accounting practices – i.e. separately issued financial statements of departments that do not follow the accounting policies of the State’s CAFR.</a:t>
            </a:r>
          </a:p>
        </p:txBody>
      </p:sp>
      <p:sp>
        <p:nvSpPr>
          <p:cNvPr id="4" name="Slide Number Placeholder 3"/>
          <p:cNvSpPr>
            <a:spLocks noGrp="1"/>
          </p:cNvSpPr>
          <p:nvPr>
            <p:ph type="sldNum" sz="quarter" idx="12"/>
          </p:nvPr>
        </p:nvSpPr>
        <p:spPr>
          <a:xfrm>
            <a:off x="11458148" y="6187069"/>
            <a:ext cx="529411" cy="414453"/>
          </a:xfrm>
        </p:spPr>
        <p:txBody>
          <a:bodyPr/>
          <a:lstStyle/>
          <a:p>
            <a:fld id="{022B156B-59AE-415F-B24B-8756D48BB977}" type="slidenum">
              <a:rPr lang="en-US" sz="1400" b="1" smtClean="0">
                <a:solidFill>
                  <a:schemeClr val="tx2"/>
                </a:solidFill>
              </a:rPr>
              <a:t>11</a:t>
            </a:fld>
            <a:endParaRPr lang="en-US" sz="1400" b="1" dirty="0">
              <a:solidFill>
                <a:schemeClr val="tx2"/>
              </a:solidFill>
            </a:endParaRPr>
          </a:p>
        </p:txBody>
      </p:sp>
    </p:spTree>
    <p:extLst>
      <p:ext uri="{BB962C8B-B14F-4D97-AF65-F5344CB8AC3E}">
        <p14:creationId xmlns:p14="http://schemas.microsoft.com/office/powerpoint/2010/main" val="344680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686" y="598083"/>
            <a:ext cx="10058402" cy="1219200"/>
          </a:xfrm>
        </p:spPr>
        <p:txBody>
          <a:bodyPr/>
          <a:lstStyle/>
          <a:p>
            <a:r>
              <a:rPr lang="en-US" dirty="0"/>
              <a:t>7</a:t>
            </a:r>
            <a:r>
              <a:rPr lang="en-US" dirty="0" smtClean="0"/>
              <a:t>) No Note regarding Due To/Due From’s Cont.</a:t>
            </a:r>
            <a:endParaRPr lang="en-US" dirty="0"/>
          </a:p>
        </p:txBody>
      </p:sp>
      <p:sp>
        <p:nvSpPr>
          <p:cNvPr id="4" name="TextBox 3"/>
          <p:cNvSpPr txBox="1"/>
          <p:nvPr/>
        </p:nvSpPr>
        <p:spPr>
          <a:xfrm>
            <a:off x="1416205" y="2007220"/>
            <a:ext cx="8909824" cy="830997"/>
          </a:xfrm>
          <a:prstGeom prst="rect">
            <a:avLst/>
          </a:prstGeom>
          <a:noFill/>
        </p:spPr>
        <p:txBody>
          <a:bodyPr wrap="square" rtlCol="0">
            <a:spAutoFit/>
          </a:bodyPr>
          <a:lstStyle/>
          <a:p>
            <a:r>
              <a:rPr lang="en-US" sz="2400" dirty="0" smtClean="0"/>
              <a:t>This agency had Due To –Due From balances but there was NO note.</a:t>
            </a:r>
            <a:endParaRPr lang="en-US" sz="2400" dirty="0"/>
          </a:p>
        </p:txBody>
      </p:sp>
      <p:pic>
        <p:nvPicPr>
          <p:cNvPr id="6" name="Picture 5"/>
          <p:cNvPicPr>
            <a:picLocks noChangeAspect="1"/>
          </p:cNvPicPr>
          <p:nvPr/>
        </p:nvPicPr>
        <p:blipFill>
          <a:blip r:embed="rId2"/>
          <a:stretch>
            <a:fillRect/>
          </a:stretch>
        </p:blipFill>
        <p:spPr>
          <a:xfrm>
            <a:off x="3791416" y="2599878"/>
            <a:ext cx="6352381" cy="4000000"/>
          </a:xfrm>
          <a:prstGeom prst="rect">
            <a:avLst/>
          </a:prstGeom>
          <a:ln w="12700">
            <a:solidFill>
              <a:schemeClr val="tx2"/>
            </a:solid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a:xfrm>
            <a:off x="11346637" y="6163123"/>
            <a:ext cx="663226" cy="436755"/>
          </a:xfrm>
        </p:spPr>
        <p:txBody>
          <a:bodyPr/>
          <a:lstStyle/>
          <a:p>
            <a:fld id="{022B156B-59AE-415F-B24B-8756D48BB977}" type="slidenum">
              <a:rPr lang="en-US" sz="1400" b="1" smtClean="0">
                <a:solidFill>
                  <a:schemeClr val="tx2"/>
                </a:solidFill>
              </a:rPr>
              <a:t>110</a:t>
            </a:fld>
            <a:endParaRPr lang="en-US" sz="1400" b="1" dirty="0">
              <a:solidFill>
                <a:schemeClr val="tx2"/>
              </a:solidFill>
            </a:endParaRPr>
          </a:p>
        </p:txBody>
      </p:sp>
    </p:spTree>
    <p:extLst>
      <p:ext uri="{BB962C8B-B14F-4D97-AF65-F5344CB8AC3E}">
        <p14:creationId xmlns:p14="http://schemas.microsoft.com/office/powerpoint/2010/main" val="232454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530" y="475073"/>
            <a:ext cx="10058402" cy="1219200"/>
          </a:xfrm>
        </p:spPr>
        <p:txBody>
          <a:bodyPr>
            <a:normAutofit/>
          </a:bodyPr>
          <a:lstStyle/>
          <a:p>
            <a:r>
              <a:rPr lang="en-US" dirty="0"/>
              <a:t>7</a:t>
            </a:r>
            <a:r>
              <a:rPr lang="en-US" dirty="0" smtClean="0"/>
              <a:t>) No Note regarding Due To/Due From’s Cont.</a:t>
            </a:r>
            <a:endParaRPr lang="en-US" dirty="0"/>
          </a:p>
        </p:txBody>
      </p:sp>
      <p:sp>
        <p:nvSpPr>
          <p:cNvPr id="4" name="TextBox 3"/>
          <p:cNvSpPr txBox="1"/>
          <p:nvPr/>
        </p:nvSpPr>
        <p:spPr>
          <a:xfrm>
            <a:off x="1371599" y="1853396"/>
            <a:ext cx="8909824" cy="1938992"/>
          </a:xfrm>
          <a:prstGeom prst="rect">
            <a:avLst/>
          </a:prstGeom>
          <a:noFill/>
        </p:spPr>
        <p:txBody>
          <a:bodyPr wrap="square" rtlCol="0">
            <a:spAutoFit/>
          </a:bodyPr>
          <a:lstStyle/>
          <a:p>
            <a:r>
              <a:rPr lang="en-US" sz="2400" dirty="0" smtClean="0"/>
              <a:t>The only note done was Due To State General Fund.</a:t>
            </a:r>
          </a:p>
          <a:p>
            <a:endParaRPr lang="en-US" sz="2400" dirty="0" smtClean="0"/>
          </a:p>
          <a:p>
            <a:r>
              <a:rPr lang="en-US" sz="2400" b="1" dirty="0" smtClean="0"/>
              <a:t>ISSUE</a:t>
            </a:r>
            <a:r>
              <a:rPr lang="en-US" sz="2400" dirty="0" smtClean="0"/>
              <a:t>– there is still an amount for prior fiscal years that should have already been reverted to the General Fund.</a:t>
            </a:r>
            <a:endParaRPr lang="en-US" sz="2400" dirty="0"/>
          </a:p>
        </p:txBody>
      </p:sp>
      <p:pic>
        <p:nvPicPr>
          <p:cNvPr id="3" name="Picture 2"/>
          <p:cNvPicPr>
            <a:picLocks noChangeAspect="1"/>
          </p:cNvPicPr>
          <p:nvPr/>
        </p:nvPicPr>
        <p:blipFill>
          <a:blip r:embed="rId2"/>
          <a:stretch>
            <a:fillRect/>
          </a:stretch>
        </p:blipFill>
        <p:spPr>
          <a:xfrm>
            <a:off x="2832410" y="3679557"/>
            <a:ext cx="6947209" cy="2828107"/>
          </a:xfrm>
          <a:prstGeom prst="rect">
            <a:avLst/>
          </a:prstGeom>
          <a:ln w="12700">
            <a:solidFill>
              <a:schemeClr val="tx2"/>
            </a:solid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12"/>
          </p:nvPr>
        </p:nvSpPr>
        <p:spPr>
          <a:xfrm>
            <a:off x="11446998" y="6300438"/>
            <a:ext cx="640924" cy="414453"/>
          </a:xfrm>
        </p:spPr>
        <p:txBody>
          <a:bodyPr/>
          <a:lstStyle/>
          <a:p>
            <a:fld id="{022B156B-59AE-415F-B24B-8756D48BB977}" type="slidenum">
              <a:rPr lang="en-US" sz="1400" b="1" smtClean="0">
                <a:solidFill>
                  <a:schemeClr val="tx2"/>
                </a:solidFill>
              </a:rPr>
              <a:t>111</a:t>
            </a:fld>
            <a:endParaRPr lang="en-US" sz="1400" b="1" dirty="0">
              <a:solidFill>
                <a:schemeClr val="tx2"/>
              </a:solidFill>
            </a:endParaRPr>
          </a:p>
        </p:txBody>
      </p:sp>
    </p:spTree>
    <p:extLst>
      <p:ext uri="{BB962C8B-B14F-4D97-AF65-F5344CB8AC3E}">
        <p14:creationId xmlns:p14="http://schemas.microsoft.com/office/powerpoint/2010/main" val="353114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878" y="293648"/>
            <a:ext cx="10058402" cy="1219200"/>
          </a:xfrm>
        </p:spPr>
        <p:txBody>
          <a:bodyPr/>
          <a:lstStyle/>
          <a:p>
            <a:r>
              <a:rPr lang="en-US" dirty="0"/>
              <a:t>8</a:t>
            </a:r>
            <a:r>
              <a:rPr lang="en-US" dirty="0" smtClean="0"/>
              <a:t>) Common Error - Footing</a:t>
            </a:r>
            <a:endParaRPr lang="en-US" dirty="0"/>
          </a:p>
        </p:txBody>
      </p:sp>
      <p:pic>
        <p:nvPicPr>
          <p:cNvPr id="3" name="Picture 2"/>
          <p:cNvPicPr>
            <a:picLocks noChangeAspect="1"/>
          </p:cNvPicPr>
          <p:nvPr/>
        </p:nvPicPr>
        <p:blipFill>
          <a:blip r:embed="rId2"/>
          <a:stretch>
            <a:fillRect/>
          </a:stretch>
        </p:blipFill>
        <p:spPr>
          <a:xfrm>
            <a:off x="2843079" y="2619716"/>
            <a:ext cx="7073912" cy="2543299"/>
          </a:xfrm>
          <a:prstGeom prst="rect">
            <a:avLst/>
          </a:prstGeom>
          <a:ln w="12700">
            <a:solidFill>
              <a:schemeClr val="tx2"/>
            </a:solidFill>
          </a:ln>
          <a:effectLst>
            <a:outerShdw blurRad="292100" dist="139700" dir="2700000" algn="tl" rotWithShape="0">
              <a:srgbClr val="333333">
                <a:alpha val="65000"/>
              </a:srgbClr>
            </a:outerShdw>
          </a:effectLst>
        </p:spPr>
      </p:pic>
      <p:sp>
        <p:nvSpPr>
          <p:cNvPr id="4" name="TextBox 3"/>
          <p:cNvSpPr txBox="1"/>
          <p:nvPr/>
        </p:nvSpPr>
        <p:spPr>
          <a:xfrm>
            <a:off x="1007167" y="1881616"/>
            <a:ext cx="8909824" cy="830997"/>
          </a:xfrm>
          <a:prstGeom prst="rect">
            <a:avLst/>
          </a:prstGeom>
          <a:noFill/>
        </p:spPr>
        <p:txBody>
          <a:bodyPr wrap="square" rtlCol="0">
            <a:spAutoFit/>
          </a:bodyPr>
          <a:lstStyle/>
          <a:p>
            <a:r>
              <a:rPr lang="en-US" sz="2400" dirty="0" smtClean="0"/>
              <a:t>In this note – the amount for the deletions did not foot correctly.</a:t>
            </a:r>
            <a:endParaRPr lang="en-US" sz="2400" dirty="0"/>
          </a:p>
        </p:txBody>
      </p:sp>
      <p:pic>
        <p:nvPicPr>
          <p:cNvPr id="5" name="Picture 4"/>
          <p:cNvPicPr>
            <a:picLocks noChangeAspect="1"/>
          </p:cNvPicPr>
          <p:nvPr/>
        </p:nvPicPr>
        <p:blipFill>
          <a:blip r:embed="rId3"/>
          <a:stretch>
            <a:fillRect/>
          </a:stretch>
        </p:blipFill>
        <p:spPr>
          <a:xfrm>
            <a:off x="6465689" y="5448734"/>
            <a:ext cx="1028571" cy="904762"/>
          </a:xfrm>
          <a:prstGeom prst="rect">
            <a:avLst/>
          </a:prstGeom>
          <a:ln w="38100">
            <a:solidFill>
              <a:schemeClr val="tx2"/>
            </a:solidFill>
          </a:ln>
        </p:spPr>
      </p:pic>
      <p:sp>
        <p:nvSpPr>
          <p:cNvPr id="6" name="Slide Number Placeholder 5"/>
          <p:cNvSpPr>
            <a:spLocks noGrp="1"/>
          </p:cNvSpPr>
          <p:nvPr>
            <p:ph type="sldNum" sz="quarter" idx="12"/>
          </p:nvPr>
        </p:nvSpPr>
        <p:spPr>
          <a:xfrm>
            <a:off x="11346637" y="6242825"/>
            <a:ext cx="640923" cy="425604"/>
          </a:xfrm>
        </p:spPr>
        <p:txBody>
          <a:bodyPr/>
          <a:lstStyle/>
          <a:p>
            <a:fld id="{022B156B-59AE-415F-B24B-8756D48BB977}" type="slidenum">
              <a:rPr lang="en-US" sz="1400" b="1" smtClean="0">
                <a:solidFill>
                  <a:schemeClr val="tx2"/>
                </a:solidFill>
              </a:rPr>
              <a:t>112</a:t>
            </a:fld>
            <a:endParaRPr lang="en-US" sz="1400" b="1" dirty="0">
              <a:solidFill>
                <a:schemeClr val="tx2"/>
              </a:solidFill>
            </a:endParaRPr>
          </a:p>
        </p:txBody>
      </p:sp>
    </p:spTree>
    <p:extLst>
      <p:ext uri="{BB962C8B-B14F-4D97-AF65-F5344CB8AC3E}">
        <p14:creationId xmlns:p14="http://schemas.microsoft.com/office/powerpoint/2010/main" val="342752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01" y="659040"/>
            <a:ext cx="10058402" cy="1219200"/>
          </a:xfrm>
        </p:spPr>
        <p:txBody>
          <a:bodyPr/>
          <a:lstStyle/>
          <a:p>
            <a:r>
              <a:rPr lang="en-US" dirty="0" smtClean="0"/>
              <a:t>9) Common Error – Local Government Investment Pool</a:t>
            </a:r>
            <a:endParaRPr lang="en-US" dirty="0"/>
          </a:p>
        </p:txBody>
      </p:sp>
      <p:sp>
        <p:nvSpPr>
          <p:cNvPr id="4" name="TextBox 3"/>
          <p:cNvSpPr txBox="1"/>
          <p:nvPr/>
        </p:nvSpPr>
        <p:spPr>
          <a:xfrm>
            <a:off x="1565379" y="1978301"/>
            <a:ext cx="8909824" cy="523220"/>
          </a:xfrm>
          <a:prstGeom prst="rect">
            <a:avLst/>
          </a:prstGeom>
          <a:noFill/>
        </p:spPr>
        <p:txBody>
          <a:bodyPr wrap="square" rtlCol="0">
            <a:spAutoFit/>
          </a:bodyPr>
          <a:lstStyle/>
          <a:p>
            <a:r>
              <a:rPr lang="en-US" sz="2800" dirty="0" smtClean="0"/>
              <a:t>State Audit Rule  2.2.2.10 P(5)</a:t>
            </a:r>
            <a:endParaRPr lang="en-US" sz="2800" dirty="0"/>
          </a:p>
        </p:txBody>
      </p:sp>
      <p:pic>
        <p:nvPicPr>
          <p:cNvPr id="6" name="Picture 5"/>
          <p:cNvPicPr>
            <a:picLocks noChangeAspect="1"/>
          </p:cNvPicPr>
          <p:nvPr/>
        </p:nvPicPr>
        <p:blipFill>
          <a:blip r:embed="rId2"/>
          <a:stretch>
            <a:fillRect/>
          </a:stretch>
        </p:blipFill>
        <p:spPr>
          <a:xfrm>
            <a:off x="2062977" y="2801934"/>
            <a:ext cx="9958038" cy="2439138"/>
          </a:xfrm>
          <a:prstGeom prst="rect">
            <a:avLst/>
          </a:prstGeom>
          <a:ln w="12700">
            <a:solidFill>
              <a:schemeClr val="tx2"/>
            </a:solid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a:xfrm>
            <a:off x="11329639" y="6187070"/>
            <a:ext cx="691375" cy="369848"/>
          </a:xfrm>
        </p:spPr>
        <p:txBody>
          <a:bodyPr/>
          <a:lstStyle/>
          <a:p>
            <a:fld id="{022B156B-59AE-415F-B24B-8756D48BB977}" type="slidenum">
              <a:rPr lang="en-US" sz="1400" b="1" smtClean="0">
                <a:solidFill>
                  <a:schemeClr val="tx2"/>
                </a:solidFill>
              </a:rPr>
              <a:t>113</a:t>
            </a:fld>
            <a:endParaRPr lang="en-US" sz="1400" b="1" dirty="0">
              <a:solidFill>
                <a:schemeClr val="tx2"/>
              </a:solidFill>
            </a:endParaRPr>
          </a:p>
        </p:txBody>
      </p:sp>
    </p:spTree>
    <p:extLst>
      <p:ext uri="{BB962C8B-B14F-4D97-AF65-F5344CB8AC3E}">
        <p14:creationId xmlns:p14="http://schemas.microsoft.com/office/powerpoint/2010/main" val="318435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33" y="482102"/>
            <a:ext cx="10622906" cy="900649"/>
          </a:xfrm>
        </p:spPr>
        <p:txBody>
          <a:bodyPr/>
          <a:lstStyle/>
          <a:p>
            <a:r>
              <a:rPr lang="en-US" dirty="0"/>
              <a:t>9</a:t>
            </a:r>
            <a:r>
              <a:rPr lang="en-US" dirty="0" smtClean="0"/>
              <a:t>) Local Government Investment Pool Cont.</a:t>
            </a:r>
            <a:endParaRPr lang="en-US" dirty="0"/>
          </a:p>
        </p:txBody>
      </p:sp>
      <p:sp>
        <p:nvSpPr>
          <p:cNvPr id="4" name="TextBox 3"/>
          <p:cNvSpPr txBox="1"/>
          <p:nvPr/>
        </p:nvSpPr>
        <p:spPr>
          <a:xfrm>
            <a:off x="1509624" y="1474004"/>
            <a:ext cx="8909824" cy="3077766"/>
          </a:xfrm>
          <a:prstGeom prst="rect">
            <a:avLst/>
          </a:prstGeom>
          <a:noFill/>
        </p:spPr>
        <p:txBody>
          <a:bodyPr wrap="square" rtlCol="0">
            <a:spAutoFit/>
          </a:bodyPr>
          <a:lstStyle/>
          <a:p>
            <a:r>
              <a:rPr lang="en-US" sz="2200" b="1" u="sng" dirty="0" smtClean="0"/>
              <a:t>THIS WAY IS INCORRECT: </a:t>
            </a:r>
            <a:r>
              <a:rPr lang="en-US" sz="2200" dirty="0" smtClean="0"/>
              <a:t> This agency had money in the pool ($1,128,821) but did not disclose the information on the financial statements but lumped all the cash accounts together.  </a:t>
            </a:r>
          </a:p>
          <a:p>
            <a:endParaRPr lang="en-US" sz="2200" dirty="0"/>
          </a:p>
          <a:p>
            <a:r>
              <a:rPr lang="en-US" sz="2200" dirty="0" smtClean="0"/>
              <a:t>The money was entered into the correct account code in SHARE.</a:t>
            </a:r>
          </a:p>
          <a:p>
            <a:r>
              <a:rPr lang="en-US" sz="2200" dirty="0" smtClean="0"/>
              <a:t>(SHARE account code for LGIP is 112905)</a:t>
            </a:r>
          </a:p>
          <a:p>
            <a:endParaRPr lang="en-US" dirty="0"/>
          </a:p>
        </p:txBody>
      </p:sp>
      <p:sp>
        <p:nvSpPr>
          <p:cNvPr id="3" name="Slide Number Placeholder 2"/>
          <p:cNvSpPr>
            <a:spLocks noGrp="1"/>
          </p:cNvSpPr>
          <p:nvPr>
            <p:ph type="sldNum" sz="quarter" idx="12"/>
          </p:nvPr>
        </p:nvSpPr>
        <p:spPr>
          <a:xfrm>
            <a:off x="11229279" y="6253975"/>
            <a:ext cx="602166" cy="380999"/>
          </a:xfrm>
        </p:spPr>
        <p:txBody>
          <a:bodyPr/>
          <a:lstStyle/>
          <a:p>
            <a:fld id="{022B156B-59AE-415F-B24B-8756D48BB977}" type="slidenum">
              <a:rPr lang="en-US" sz="1400" b="1" smtClean="0">
                <a:solidFill>
                  <a:schemeClr val="tx2"/>
                </a:solidFill>
              </a:rPr>
              <a:t>114</a:t>
            </a:fld>
            <a:endParaRPr lang="en-US" sz="1400" b="1" dirty="0">
              <a:solidFill>
                <a:schemeClr val="tx2"/>
              </a:solidFill>
            </a:endParaRPr>
          </a:p>
        </p:txBody>
      </p:sp>
      <p:pic>
        <p:nvPicPr>
          <p:cNvPr id="5" name="Picture 4"/>
          <p:cNvPicPr>
            <a:picLocks noChangeAspect="1"/>
          </p:cNvPicPr>
          <p:nvPr/>
        </p:nvPicPr>
        <p:blipFill>
          <a:blip r:embed="rId2"/>
          <a:stretch>
            <a:fillRect/>
          </a:stretch>
        </p:blipFill>
        <p:spPr>
          <a:xfrm>
            <a:off x="393668" y="4551770"/>
            <a:ext cx="5695238" cy="2083204"/>
          </a:xfrm>
          <a:prstGeom prst="rect">
            <a:avLst/>
          </a:prstGeom>
          <a:ln>
            <a:solidFill>
              <a:schemeClr val="tx2"/>
            </a:solidFill>
          </a:ln>
        </p:spPr>
      </p:pic>
      <p:pic>
        <p:nvPicPr>
          <p:cNvPr id="6" name="Picture 5"/>
          <p:cNvPicPr>
            <a:picLocks noChangeAspect="1"/>
          </p:cNvPicPr>
          <p:nvPr/>
        </p:nvPicPr>
        <p:blipFill>
          <a:blip r:embed="rId3"/>
          <a:stretch>
            <a:fillRect/>
          </a:stretch>
        </p:blipFill>
        <p:spPr>
          <a:xfrm>
            <a:off x="6677991" y="4551770"/>
            <a:ext cx="5153453" cy="1601664"/>
          </a:xfrm>
          <a:prstGeom prst="rect">
            <a:avLst/>
          </a:prstGeom>
          <a:ln>
            <a:solidFill>
              <a:schemeClr val="tx2"/>
            </a:solidFill>
          </a:ln>
        </p:spPr>
      </p:pic>
    </p:spTree>
    <p:extLst>
      <p:ext uri="{BB962C8B-B14F-4D97-AF65-F5344CB8AC3E}">
        <p14:creationId xmlns:p14="http://schemas.microsoft.com/office/powerpoint/2010/main" val="136648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33" y="482102"/>
            <a:ext cx="10477940" cy="945254"/>
          </a:xfrm>
        </p:spPr>
        <p:txBody>
          <a:bodyPr/>
          <a:lstStyle/>
          <a:p>
            <a:r>
              <a:rPr lang="en-US" dirty="0"/>
              <a:t>9</a:t>
            </a:r>
            <a:r>
              <a:rPr lang="en-US" dirty="0" smtClean="0"/>
              <a:t>) Local Government Investment Pool Cont.</a:t>
            </a:r>
            <a:endParaRPr lang="en-US" dirty="0"/>
          </a:p>
        </p:txBody>
      </p:sp>
      <p:sp>
        <p:nvSpPr>
          <p:cNvPr id="4" name="TextBox 3"/>
          <p:cNvSpPr txBox="1"/>
          <p:nvPr/>
        </p:nvSpPr>
        <p:spPr>
          <a:xfrm>
            <a:off x="1554228" y="1656697"/>
            <a:ext cx="8909824" cy="1846659"/>
          </a:xfrm>
          <a:prstGeom prst="rect">
            <a:avLst/>
          </a:prstGeom>
          <a:noFill/>
        </p:spPr>
        <p:txBody>
          <a:bodyPr wrap="square" rtlCol="0">
            <a:spAutoFit/>
          </a:bodyPr>
          <a:lstStyle/>
          <a:p>
            <a:r>
              <a:rPr lang="en-US" sz="2400" b="1" u="sng" dirty="0" smtClean="0"/>
              <a:t>THIS WAY IS CORRECT: </a:t>
            </a:r>
            <a:r>
              <a:rPr lang="en-US" sz="2400" dirty="0" smtClean="0"/>
              <a:t> This agency had money in the pool and did the proper note disclosure AND showed the amount correctly on the financial statements.</a:t>
            </a:r>
          </a:p>
          <a:p>
            <a:r>
              <a:rPr lang="en-US" sz="2400" dirty="0" smtClean="0"/>
              <a:t> </a:t>
            </a:r>
            <a:endParaRPr lang="en-US" sz="2400" dirty="0"/>
          </a:p>
          <a:p>
            <a:endParaRPr lang="en-US" dirty="0"/>
          </a:p>
        </p:txBody>
      </p:sp>
      <p:pic>
        <p:nvPicPr>
          <p:cNvPr id="15" name="Picture 14"/>
          <p:cNvPicPr>
            <a:picLocks noChangeAspect="1"/>
          </p:cNvPicPr>
          <p:nvPr/>
        </p:nvPicPr>
        <p:blipFill>
          <a:blip r:embed="rId2"/>
          <a:stretch>
            <a:fillRect/>
          </a:stretch>
        </p:blipFill>
        <p:spPr>
          <a:xfrm>
            <a:off x="6468192" y="3264195"/>
            <a:ext cx="5552824" cy="2180477"/>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3"/>
          <a:stretch>
            <a:fillRect/>
          </a:stretch>
        </p:blipFill>
        <p:spPr>
          <a:xfrm>
            <a:off x="172875" y="3264195"/>
            <a:ext cx="6033051" cy="3270419"/>
          </a:xfrm>
          <a:prstGeom prst="rect">
            <a:avLst/>
          </a:prstGeom>
          <a:solidFill>
            <a:srgbClr val="FFFFFF">
              <a:shade val="85000"/>
            </a:srgbClr>
          </a:solidFill>
          <a:ln w="1905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lide Number Placeholder 2"/>
          <p:cNvSpPr>
            <a:spLocks noGrp="1"/>
          </p:cNvSpPr>
          <p:nvPr>
            <p:ph type="sldNum" sz="quarter" idx="12"/>
          </p:nvPr>
        </p:nvSpPr>
        <p:spPr>
          <a:xfrm>
            <a:off x="11184673" y="6253975"/>
            <a:ext cx="646771" cy="380999"/>
          </a:xfrm>
        </p:spPr>
        <p:txBody>
          <a:bodyPr/>
          <a:lstStyle/>
          <a:p>
            <a:fld id="{022B156B-59AE-415F-B24B-8756D48BB977}" type="slidenum">
              <a:rPr lang="en-US" sz="1400" b="1" smtClean="0">
                <a:solidFill>
                  <a:schemeClr val="tx2"/>
                </a:solidFill>
              </a:rPr>
              <a:t>115</a:t>
            </a:fld>
            <a:endParaRPr lang="en-US" sz="1400" b="1" dirty="0">
              <a:solidFill>
                <a:schemeClr val="tx2"/>
              </a:solidFill>
            </a:endParaRPr>
          </a:p>
        </p:txBody>
      </p:sp>
    </p:spTree>
    <p:extLst>
      <p:ext uri="{BB962C8B-B14F-4D97-AF65-F5344CB8AC3E}">
        <p14:creationId xmlns:p14="http://schemas.microsoft.com/office/powerpoint/2010/main" val="153044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01" y="659040"/>
            <a:ext cx="10058402" cy="790619"/>
          </a:xfrm>
        </p:spPr>
        <p:txBody>
          <a:bodyPr/>
          <a:lstStyle/>
          <a:p>
            <a:r>
              <a:rPr lang="en-US" dirty="0" smtClean="0"/>
              <a:t>10) Common Error – Over Reverting</a:t>
            </a:r>
            <a:endParaRPr lang="en-US" dirty="0"/>
          </a:p>
        </p:txBody>
      </p:sp>
      <p:sp>
        <p:nvSpPr>
          <p:cNvPr id="4" name="TextBox 3"/>
          <p:cNvSpPr txBox="1"/>
          <p:nvPr/>
        </p:nvSpPr>
        <p:spPr>
          <a:xfrm>
            <a:off x="3226911" y="1610311"/>
            <a:ext cx="5749821" cy="1384995"/>
          </a:xfrm>
          <a:prstGeom prst="rect">
            <a:avLst/>
          </a:prstGeom>
          <a:noFill/>
        </p:spPr>
        <p:txBody>
          <a:bodyPr wrap="square" rtlCol="0">
            <a:spAutoFit/>
          </a:bodyPr>
          <a:lstStyle/>
          <a:p>
            <a:r>
              <a:rPr lang="en-US" sz="2800" dirty="0" smtClean="0"/>
              <a:t>NMSA 1978 Section 6-5-10</a:t>
            </a:r>
          </a:p>
          <a:p>
            <a:r>
              <a:rPr lang="en-US" sz="2800" dirty="0" smtClean="0"/>
              <a:t>MAPs Fin 1.2</a:t>
            </a:r>
          </a:p>
          <a:p>
            <a:endParaRPr lang="en-US" sz="2800" dirty="0"/>
          </a:p>
        </p:txBody>
      </p:sp>
      <p:sp>
        <p:nvSpPr>
          <p:cNvPr id="3" name="Slide Number Placeholder 2"/>
          <p:cNvSpPr>
            <a:spLocks noGrp="1"/>
          </p:cNvSpPr>
          <p:nvPr>
            <p:ph type="sldNum" sz="quarter" idx="12"/>
          </p:nvPr>
        </p:nvSpPr>
        <p:spPr>
          <a:xfrm>
            <a:off x="11329639" y="6187070"/>
            <a:ext cx="691375" cy="369848"/>
          </a:xfrm>
        </p:spPr>
        <p:txBody>
          <a:bodyPr/>
          <a:lstStyle/>
          <a:p>
            <a:fld id="{022B156B-59AE-415F-B24B-8756D48BB977}" type="slidenum">
              <a:rPr lang="en-US" sz="1400" b="1" smtClean="0">
                <a:solidFill>
                  <a:schemeClr val="tx2"/>
                </a:solidFill>
              </a:rPr>
              <a:t>116</a:t>
            </a:fld>
            <a:endParaRPr lang="en-US" sz="1400" b="1" dirty="0">
              <a:solidFill>
                <a:schemeClr val="tx2"/>
              </a:solidFill>
            </a:endParaRPr>
          </a:p>
        </p:txBody>
      </p:sp>
      <p:sp>
        <p:nvSpPr>
          <p:cNvPr id="5" name="TextBox 4"/>
          <p:cNvSpPr txBox="1"/>
          <p:nvPr/>
        </p:nvSpPr>
        <p:spPr>
          <a:xfrm>
            <a:off x="871079" y="2678675"/>
            <a:ext cx="10616315" cy="3693319"/>
          </a:xfrm>
          <a:prstGeom prst="rect">
            <a:avLst/>
          </a:prstGeom>
          <a:noFill/>
        </p:spPr>
        <p:txBody>
          <a:bodyPr wrap="square" rtlCol="0">
            <a:spAutoFit/>
          </a:bodyPr>
          <a:lstStyle/>
          <a:p>
            <a:r>
              <a:rPr lang="en-US" dirty="0" smtClean="0"/>
              <a:t>Some agencies are netting current year reversions with prior year over-reversions in which the agency did not properly request a correction within the 45 days as required.</a:t>
            </a:r>
          </a:p>
          <a:p>
            <a:endParaRPr lang="en-US" dirty="0"/>
          </a:p>
          <a:p>
            <a:r>
              <a:rPr lang="en-US" dirty="0" smtClean="0"/>
              <a:t>After the 45 days have past, the agency must show a deficit fund balance for the amount of the over-reverted and ask for a deficiency appropriation.</a:t>
            </a:r>
          </a:p>
          <a:p>
            <a:endParaRPr lang="en-US" dirty="0"/>
          </a:p>
          <a:p>
            <a:r>
              <a:rPr lang="en-US" dirty="0" smtClean="0"/>
              <a:t>Note:  The agency cannot just book a Due from the General Fund for a prior year over-reversion.  There is no statutory authority for the General Fund to send the money back to the agency after the 45 days have passed.  Based on that, the monies do not qualify for the recognition standards of GASB33.</a:t>
            </a:r>
          </a:p>
          <a:p>
            <a:endParaRPr lang="en-US" dirty="0"/>
          </a:p>
          <a:p>
            <a:r>
              <a:rPr lang="en-US" dirty="0" smtClean="0"/>
              <a:t>Agencies cannot use current year appropriations to offset a prior year budget deficiency without Budget and Legislative approval.  (MAPs FIN 1.2)</a:t>
            </a:r>
            <a:endParaRPr lang="en-US" dirty="0"/>
          </a:p>
        </p:txBody>
      </p:sp>
    </p:spTree>
    <p:extLst>
      <p:ext uri="{BB962C8B-B14F-4D97-AF65-F5344CB8AC3E}">
        <p14:creationId xmlns:p14="http://schemas.microsoft.com/office/powerpoint/2010/main" val="149472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74" y="442326"/>
            <a:ext cx="10058402" cy="790619"/>
          </a:xfrm>
        </p:spPr>
        <p:txBody>
          <a:bodyPr/>
          <a:lstStyle/>
          <a:p>
            <a:r>
              <a:rPr lang="en-US" dirty="0" smtClean="0"/>
              <a:t>10) Over Reverting Cont.</a:t>
            </a:r>
            <a:endParaRPr lang="en-US" dirty="0"/>
          </a:p>
        </p:txBody>
      </p:sp>
      <p:sp>
        <p:nvSpPr>
          <p:cNvPr id="3" name="Slide Number Placeholder 2"/>
          <p:cNvSpPr>
            <a:spLocks noGrp="1"/>
          </p:cNvSpPr>
          <p:nvPr>
            <p:ph type="sldNum" sz="quarter" idx="12"/>
          </p:nvPr>
        </p:nvSpPr>
        <p:spPr>
          <a:xfrm>
            <a:off x="11315445" y="6187070"/>
            <a:ext cx="705569" cy="369848"/>
          </a:xfrm>
        </p:spPr>
        <p:txBody>
          <a:bodyPr/>
          <a:lstStyle/>
          <a:p>
            <a:fld id="{022B156B-59AE-415F-B24B-8756D48BB977}" type="slidenum">
              <a:rPr lang="en-US" sz="1400" b="1" smtClean="0">
                <a:solidFill>
                  <a:schemeClr val="tx2"/>
                </a:solidFill>
              </a:rPr>
              <a:t>117</a:t>
            </a:fld>
            <a:endParaRPr lang="en-US" sz="1400" b="1" dirty="0">
              <a:solidFill>
                <a:schemeClr val="tx2"/>
              </a:solidFill>
            </a:endParaRPr>
          </a:p>
        </p:txBody>
      </p:sp>
      <p:pic>
        <p:nvPicPr>
          <p:cNvPr id="6" name="Picture 5"/>
          <p:cNvPicPr>
            <a:picLocks noChangeAspect="1"/>
          </p:cNvPicPr>
          <p:nvPr/>
        </p:nvPicPr>
        <p:blipFill>
          <a:blip r:embed="rId2"/>
          <a:stretch>
            <a:fillRect/>
          </a:stretch>
        </p:blipFill>
        <p:spPr>
          <a:xfrm>
            <a:off x="171474" y="1695804"/>
            <a:ext cx="7876190" cy="4676190"/>
          </a:xfrm>
          <a:prstGeom prst="rect">
            <a:avLst/>
          </a:prstGeom>
          <a:ln>
            <a:solidFill>
              <a:schemeClr val="tx2"/>
            </a:solidFill>
          </a:ln>
        </p:spPr>
      </p:pic>
      <p:sp>
        <p:nvSpPr>
          <p:cNvPr id="7" name="TextBox 6"/>
          <p:cNvSpPr txBox="1"/>
          <p:nvPr/>
        </p:nvSpPr>
        <p:spPr>
          <a:xfrm>
            <a:off x="8048138" y="262612"/>
            <a:ext cx="3267307"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 this example:  The agency had over-reverted $425.95.</a:t>
            </a:r>
          </a:p>
          <a:p>
            <a:pPr marL="285750" indent="-285750">
              <a:buFont typeface="Arial" panose="020B0604020202020204" pitchFamily="34" charset="0"/>
              <a:buChar char="•"/>
            </a:pPr>
            <a:r>
              <a:rPr lang="en-US" dirty="0" smtClean="0"/>
              <a:t>The current year reversion was $12,418.12.</a:t>
            </a:r>
          </a:p>
          <a:p>
            <a:pPr marL="285750" indent="-285750">
              <a:buFont typeface="Arial" panose="020B0604020202020204" pitchFamily="34" charset="0"/>
              <a:buChar char="•"/>
            </a:pPr>
            <a:r>
              <a:rPr lang="en-US" dirty="0" smtClean="0"/>
              <a:t>There needed to be an entry to move the over-reverted amount out of account 234900 and move to 328900 – therefore creating the deficit fund balance.</a:t>
            </a:r>
          </a:p>
          <a:p>
            <a:endParaRPr lang="en-US" dirty="0"/>
          </a:p>
        </p:txBody>
      </p:sp>
      <p:sp>
        <p:nvSpPr>
          <p:cNvPr id="8" name="Right Arrow 7"/>
          <p:cNvSpPr/>
          <p:nvPr/>
        </p:nvSpPr>
        <p:spPr>
          <a:xfrm rot="8233239">
            <a:off x="5454260" y="4708401"/>
            <a:ext cx="760106" cy="2396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8267192" y="4081346"/>
            <a:ext cx="3620008" cy="1918010"/>
          </a:xfrm>
          <a:prstGeom prst="rect">
            <a:avLst/>
          </a:prstGeom>
          <a:ln>
            <a:solidFill>
              <a:schemeClr val="tx2"/>
            </a:solidFill>
          </a:ln>
        </p:spPr>
      </p:pic>
    </p:spTree>
    <p:extLst>
      <p:ext uri="{BB962C8B-B14F-4D97-AF65-F5344CB8AC3E}">
        <p14:creationId xmlns:p14="http://schemas.microsoft.com/office/powerpoint/2010/main" val="324672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91" y="417973"/>
            <a:ext cx="10058402" cy="790619"/>
          </a:xfrm>
        </p:spPr>
        <p:txBody>
          <a:bodyPr/>
          <a:lstStyle/>
          <a:p>
            <a:r>
              <a:rPr lang="en-US" dirty="0" smtClean="0"/>
              <a:t>11) Common Error – Inconsistencies</a:t>
            </a:r>
            <a:endParaRPr lang="en-US" dirty="0"/>
          </a:p>
        </p:txBody>
      </p:sp>
      <p:sp>
        <p:nvSpPr>
          <p:cNvPr id="3" name="Slide Number Placeholder 2"/>
          <p:cNvSpPr>
            <a:spLocks noGrp="1"/>
          </p:cNvSpPr>
          <p:nvPr>
            <p:ph type="sldNum" sz="quarter" idx="12"/>
          </p:nvPr>
        </p:nvSpPr>
        <p:spPr>
          <a:xfrm>
            <a:off x="11329639" y="6187070"/>
            <a:ext cx="691375" cy="369848"/>
          </a:xfrm>
        </p:spPr>
        <p:txBody>
          <a:bodyPr/>
          <a:lstStyle/>
          <a:p>
            <a:fld id="{022B156B-59AE-415F-B24B-8756D48BB977}" type="slidenum">
              <a:rPr lang="en-US" sz="1400" b="1" smtClean="0">
                <a:solidFill>
                  <a:schemeClr val="tx2"/>
                </a:solidFill>
              </a:rPr>
              <a:t>118</a:t>
            </a:fld>
            <a:endParaRPr lang="en-US" sz="1400" b="1" dirty="0">
              <a:solidFill>
                <a:schemeClr val="tx2"/>
              </a:solidFill>
            </a:endParaRPr>
          </a:p>
        </p:txBody>
      </p:sp>
      <p:pic>
        <p:nvPicPr>
          <p:cNvPr id="6" name="Picture 5"/>
          <p:cNvPicPr>
            <a:picLocks noChangeAspect="1"/>
          </p:cNvPicPr>
          <p:nvPr/>
        </p:nvPicPr>
        <p:blipFill>
          <a:blip r:embed="rId2"/>
          <a:stretch>
            <a:fillRect/>
          </a:stretch>
        </p:blipFill>
        <p:spPr>
          <a:xfrm>
            <a:off x="100671" y="3944897"/>
            <a:ext cx="6314286" cy="2913103"/>
          </a:xfrm>
          <a:prstGeom prst="rect">
            <a:avLst/>
          </a:prstGeom>
          <a:ln>
            <a:solidFill>
              <a:schemeClr val="tx2"/>
            </a:solidFill>
          </a:ln>
        </p:spPr>
      </p:pic>
      <p:pic>
        <p:nvPicPr>
          <p:cNvPr id="7" name="Picture 6"/>
          <p:cNvPicPr>
            <a:picLocks noChangeAspect="1"/>
          </p:cNvPicPr>
          <p:nvPr/>
        </p:nvPicPr>
        <p:blipFill>
          <a:blip r:embed="rId3"/>
          <a:stretch>
            <a:fillRect/>
          </a:stretch>
        </p:blipFill>
        <p:spPr>
          <a:xfrm>
            <a:off x="4201966" y="1349299"/>
            <a:ext cx="7819048" cy="2495238"/>
          </a:xfrm>
          <a:prstGeom prst="rect">
            <a:avLst/>
          </a:prstGeom>
          <a:ln>
            <a:solidFill>
              <a:schemeClr val="tx2"/>
            </a:solidFill>
          </a:ln>
        </p:spPr>
      </p:pic>
      <p:sp>
        <p:nvSpPr>
          <p:cNvPr id="8" name="TextBox 7"/>
          <p:cNvSpPr txBox="1"/>
          <p:nvPr/>
        </p:nvSpPr>
        <p:spPr>
          <a:xfrm>
            <a:off x="6779941" y="4125951"/>
            <a:ext cx="4471639" cy="1785104"/>
          </a:xfrm>
          <a:prstGeom prst="rect">
            <a:avLst/>
          </a:prstGeom>
          <a:noFill/>
        </p:spPr>
        <p:txBody>
          <a:bodyPr wrap="square" rtlCol="0">
            <a:spAutoFit/>
          </a:bodyPr>
          <a:lstStyle/>
          <a:p>
            <a:r>
              <a:rPr lang="en-US" sz="2200" dirty="0" smtClean="0"/>
              <a:t>In this example:  The financial statements had the whole fund balance as Unassigned but the Note Disclosure had Assigned and Unassigned.</a:t>
            </a:r>
            <a:endParaRPr lang="en-US" sz="2200" dirty="0"/>
          </a:p>
        </p:txBody>
      </p:sp>
      <p:sp>
        <p:nvSpPr>
          <p:cNvPr id="9" name="Rectangle 8"/>
          <p:cNvSpPr/>
          <p:nvPr/>
        </p:nvSpPr>
        <p:spPr>
          <a:xfrm>
            <a:off x="4828478" y="1706137"/>
            <a:ext cx="1115122" cy="200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244683" y="2279497"/>
            <a:ext cx="1037063" cy="95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31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91" y="417973"/>
            <a:ext cx="10058402" cy="790619"/>
          </a:xfrm>
        </p:spPr>
        <p:txBody>
          <a:bodyPr/>
          <a:lstStyle/>
          <a:p>
            <a:r>
              <a:rPr lang="en-US" dirty="0" smtClean="0"/>
              <a:t>11) Common Error – Inconsistencies</a:t>
            </a:r>
            <a:endParaRPr lang="en-US" dirty="0"/>
          </a:p>
        </p:txBody>
      </p:sp>
      <p:sp>
        <p:nvSpPr>
          <p:cNvPr id="3" name="Slide Number Placeholder 2"/>
          <p:cNvSpPr>
            <a:spLocks noGrp="1"/>
          </p:cNvSpPr>
          <p:nvPr>
            <p:ph type="sldNum" sz="quarter" idx="12"/>
          </p:nvPr>
        </p:nvSpPr>
        <p:spPr>
          <a:xfrm>
            <a:off x="11385394" y="6187070"/>
            <a:ext cx="635619" cy="369848"/>
          </a:xfrm>
        </p:spPr>
        <p:txBody>
          <a:bodyPr/>
          <a:lstStyle/>
          <a:p>
            <a:fld id="{022B156B-59AE-415F-B24B-8756D48BB977}" type="slidenum">
              <a:rPr lang="en-US" sz="1400" b="1" smtClean="0">
                <a:solidFill>
                  <a:schemeClr val="tx2"/>
                </a:solidFill>
              </a:rPr>
              <a:t>119</a:t>
            </a:fld>
            <a:endParaRPr lang="en-US" sz="1400" b="1" dirty="0">
              <a:solidFill>
                <a:schemeClr val="tx2"/>
              </a:solidFill>
            </a:endParaRPr>
          </a:p>
        </p:txBody>
      </p:sp>
      <p:pic>
        <p:nvPicPr>
          <p:cNvPr id="4" name="Picture 3"/>
          <p:cNvPicPr>
            <a:picLocks noChangeAspect="1"/>
          </p:cNvPicPr>
          <p:nvPr/>
        </p:nvPicPr>
        <p:blipFill>
          <a:blip r:embed="rId2"/>
          <a:stretch>
            <a:fillRect/>
          </a:stretch>
        </p:blipFill>
        <p:spPr>
          <a:xfrm>
            <a:off x="327591" y="1682680"/>
            <a:ext cx="6780952" cy="2008159"/>
          </a:xfrm>
          <a:prstGeom prst="rect">
            <a:avLst/>
          </a:prstGeom>
          <a:ln>
            <a:solidFill>
              <a:schemeClr val="tx2"/>
            </a:solidFill>
          </a:ln>
        </p:spPr>
      </p:pic>
      <p:pic>
        <p:nvPicPr>
          <p:cNvPr id="5" name="Picture 4"/>
          <p:cNvPicPr>
            <a:picLocks noChangeAspect="1"/>
          </p:cNvPicPr>
          <p:nvPr/>
        </p:nvPicPr>
        <p:blipFill>
          <a:blip r:embed="rId3"/>
          <a:stretch>
            <a:fillRect/>
          </a:stretch>
        </p:blipFill>
        <p:spPr>
          <a:xfrm>
            <a:off x="1905322" y="4164928"/>
            <a:ext cx="5552381" cy="1657143"/>
          </a:xfrm>
          <a:prstGeom prst="rect">
            <a:avLst/>
          </a:prstGeom>
          <a:ln>
            <a:solidFill>
              <a:schemeClr val="tx2"/>
            </a:solidFill>
          </a:ln>
        </p:spPr>
      </p:pic>
      <p:sp>
        <p:nvSpPr>
          <p:cNvPr id="11" name="Rectangle 10"/>
          <p:cNvSpPr/>
          <p:nvPr/>
        </p:nvSpPr>
        <p:spPr>
          <a:xfrm>
            <a:off x="4415615" y="3342831"/>
            <a:ext cx="791737" cy="25647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806864" y="1515625"/>
            <a:ext cx="3401122" cy="3477875"/>
          </a:xfrm>
          <a:prstGeom prst="rect">
            <a:avLst/>
          </a:prstGeom>
          <a:noFill/>
        </p:spPr>
        <p:txBody>
          <a:bodyPr wrap="square" rtlCol="0">
            <a:spAutoFit/>
          </a:bodyPr>
          <a:lstStyle/>
          <a:p>
            <a:r>
              <a:rPr lang="en-US" sz="2200" dirty="0" smtClean="0"/>
              <a:t>In this example:  Capital Asset Increases in the Note was $59,173 but the financials had $52,312.</a:t>
            </a:r>
          </a:p>
          <a:p>
            <a:endParaRPr lang="en-US" sz="2200" dirty="0"/>
          </a:p>
          <a:p>
            <a:r>
              <a:rPr lang="en-US" sz="2200" dirty="0" smtClean="0"/>
              <a:t>There was no explanation for the difference.</a:t>
            </a:r>
            <a:endParaRPr lang="en-US" sz="2200" dirty="0"/>
          </a:p>
        </p:txBody>
      </p:sp>
    </p:spTree>
    <p:extLst>
      <p:ext uri="{BB962C8B-B14F-4D97-AF65-F5344CB8AC3E}">
        <p14:creationId xmlns:p14="http://schemas.microsoft.com/office/powerpoint/2010/main" val="139444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384" y="137532"/>
            <a:ext cx="11134763" cy="1219200"/>
          </a:xfrm>
        </p:spPr>
        <p:txBody>
          <a:bodyPr>
            <a:normAutofit/>
          </a:bodyPr>
          <a:lstStyle/>
          <a:p>
            <a:r>
              <a:rPr lang="en-US" dirty="0" smtClean="0"/>
              <a:t>Summary of information learned during GASB conference calls</a:t>
            </a:r>
            <a:endParaRPr lang="en-US" dirty="0"/>
          </a:p>
        </p:txBody>
      </p:sp>
      <p:sp>
        <p:nvSpPr>
          <p:cNvPr id="3" name="Content Placeholder 2"/>
          <p:cNvSpPr>
            <a:spLocks noGrp="1"/>
          </p:cNvSpPr>
          <p:nvPr>
            <p:ph idx="1"/>
          </p:nvPr>
        </p:nvSpPr>
        <p:spPr>
          <a:xfrm>
            <a:off x="791736" y="1557454"/>
            <a:ext cx="10783229" cy="5044068"/>
          </a:xfrm>
        </p:spPr>
        <p:txBody>
          <a:bodyPr>
            <a:noAutofit/>
          </a:bodyPr>
          <a:lstStyle/>
          <a:p>
            <a:pPr marL="342900" indent="-342900">
              <a:buFont typeface="+mj-lt"/>
              <a:buAutoNum type="arabicPeriod"/>
            </a:pPr>
            <a:r>
              <a:rPr lang="en-US" sz="1800" dirty="0"/>
              <a:t>Legally separate entities that meet the GASB criteria to be reported as </a:t>
            </a:r>
            <a:r>
              <a:rPr lang="en-US" sz="1800" dirty="0" smtClean="0"/>
              <a:t>component units </a:t>
            </a:r>
            <a:r>
              <a:rPr lang="en-US" sz="1800" dirty="0"/>
              <a:t>of the State of New Mexico must comply with governmental generally </a:t>
            </a:r>
            <a:r>
              <a:rPr lang="en-US" sz="1800" dirty="0" smtClean="0"/>
              <a:t>accepted accounting </a:t>
            </a:r>
            <a:r>
              <a:rPr lang="en-US" sz="1800" dirty="0"/>
              <a:t>principles (GAAP) as defined by GASB standards. </a:t>
            </a:r>
          </a:p>
          <a:p>
            <a:pPr marL="342900" indent="-342900">
              <a:buFont typeface="+mj-lt"/>
              <a:buAutoNum type="arabicPeriod"/>
            </a:pPr>
            <a:r>
              <a:rPr lang="en-US" sz="1800" dirty="0" smtClean="0"/>
              <a:t>GAAP generally does not allow for presentation of a beneficial interest in the assets of another government as assets of the reporting entity, however sub-entities of a primary government (State of NM) may report all or a share of the primary government’s assets.</a:t>
            </a:r>
            <a:endParaRPr lang="en-US" sz="1800" dirty="0"/>
          </a:p>
          <a:p>
            <a:pPr marL="342900" indent="-342900">
              <a:buFont typeface="+mj-lt"/>
              <a:buAutoNum type="arabicPeriod"/>
            </a:pPr>
            <a:r>
              <a:rPr lang="en-US" sz="1800" dirty="0" smtClean="0"/>
              <a:t>Governmental </a:t>
            </a:r>
            <a:r>
              <a:rPr lang="en-US" sz="1800" dirty="0"/>
              <a:t>GAAP as defined by GASB standards generally does not </a:t>
            </a:r>
            <a:r>
              <a:rPr lang="en-US" sz="1800" dirty="0" smtClean="0"/>
              <a:t>address department-level </a:t>
            </a:r>
            <a:r>
              <a:rPr lang="en-US" sz="1800" dirty="0"/>
              <a:t>financial reporting, such as that used by agencies that are part of </a:t>
            </a:r>
            <a:r>
              <a:rPr lang="en-US" sz="1800" dirty="0" smtClean="0"/>
              <a:t>the State </a:t>
            </a:r>
            <a:r>
              <a:rPr lang="en-US" sz="1800" dirty="0"/>
              <a:t>of New Mexico but which issue separate department-level financial </a:t>
            </a:r>
            <a:r>
              <a:rPr lang="en-US" sz="1800" dirty="0" smtClean="0"/>
              <a:t>statements.  Such </a:t>
            </a:r>
            <a:r>
              <a:rPr lang="en-US" sz="1800" dirty="0"/>
              <a:t>entities are not legally separate from the State of New Mexico and </a:t>
            </a:r>
            <a:r>
              <a:rPr lang="en-US" sz="1800" dirty="0" smtClean="0"/>
              <a:t>therefore, are not </a:t>
            </a:r>
            <a:r>
              <a:rPr lang="en-US" sz="1800" dirty="0"/>
              <a:t>component units</a:t>
            </a:r>
            <a:r>
              <a:rPr lang="en-US" sz="1800" dirty="0" smtClean="0"/>
              <a:t>.</a:t>
            </a:r>
            <a:endParaRPr lang="en-US" sz="1800" dirty="0"/>
          </a:p>
          <a:p>
            <a:pPr marL="342900" indent="-342900">
              <a:buFont typeface="+mj-lt"/>
              <a:buAutoNum type="arabicPeriod"/>
            </a:pPr>
            <a:r>
              <a:rPr lang="en-US" sz="1800" dirty="0" smtClean="0"/>
              <a:t>Because department-level financial reporting is not addressed by governmental GAAP, it falls upon the principal accountant of the primary government, in this case, the New Mexico State Controller, to set consistent accounting presentation for the State as a whole and all departments therein, through policy.</a:t>
            </a:r>
            <a:r>
              <a:rPr lang="en-US" sz="1800" dirty="0"/>
              <a:t> </a:t>
            </a:r>
          </a:p>
          <a:p>
            <a:pPr marL="342900" indent="-342900">
              <a:buFont typeface="+mj-lt"/>
              <a:buAutoNum type="arabicPeriod"/>
            </a:pPr>
            <a:endParaRPr lang="en-US" sz="1800" dirty="0"/>
          </a:p>
        </p:txBody>
      </p:sp>
      <p:sp>
        <p:nvSpPr>
          <p:cNvPr id="4" name="Slide Number Placeholder 3"/>
          <p:cNvSpPr>
            <a:spLocks noGrp="1"/>
          </p:cNvSpPr>
          <p:nvPr>
            <p:ph type="sldNum" sz="quarter" idx="12"/>
          </p:nvPr>
        </p:nvSpPr>
        <p:spPr>
          <a:xfrm>
            <a:off x="11458148" y="6187069"/>
            <a:ext cx="529411" cy="414453"/>
          </a:xfrm>
        </p:spPr>
        <p:txBody>
          <a:bodyPr/>
          <a:lstStyle/>
          <a:p>
            <a:fld id="{022B156B-59AE-415F-B24B-8756D48BB977}" type="slidenum">
              <a:rPr lang="en-US" sz="1400" b="1" smtClean="0">
                <a:solidFill>
                  <a:schemeClr val="tx2"/>
                </a:solidFill>
              </a:rPr>
              <a:t>12</a:t>
            </a:fld>
            <a:endParaRPr lang="en-US" sz="1400" b="1" dirty="0">
              <a:solidFill>
                <a:schemeClr val="tx2"/>
              </a:solidFill>
            </a:endParaRPr>
          </a:p>
        </p:txBody>
      </p:sp>
    </p:spTree>
    <p:extLst>
      <p:ext uri="{BB962C8B-B14F-4D97-AF65-F5344CB8AC3E}">
        <p14:creationId xmlns:p14="http://schemas.microsoft.com/office/powerpoint/2010/main" val="299322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06859" y="289932"/>
            <a:ext cx="8430321" cy="6333892"/>
          </a:xfrm>
          <a:prstGeom prst="rect">
            <a:avLst/>
          </a:prstGeom>
        </p:spPr>
      </p:pic>
      <p:sp>
        <p:nvSpPr>
          <p:cNvPr id="4" name="Slide Number Placeholder 3"/>
          <p:cNvSpPr>
            <a:spLocks noGrp="1"/>
          </p:cNvSpPr>
          <p:nvPr>
            <p:ph type="sldNum" sz="quarter" idx="12"/>
          </p:nvPr>
        </p:nvSpPr>
        <p:spPr>
          <a:xfrm>
            <a:off x="11307337" y="6320884"/>
            <a:ext cx="735980" cy="302940"/>
          </a:xfrm>
        </p:spPr>
        <p:txBody>
          <a:bodyPr/>
          <a:lstStyle/>
          <a:p>
            <a:fld id="{022B156B-59AE-415F-B24B-8756D48BB977}" type="slidenum">
              <a:rPr lang="en-US" sz="1400" b="1" smtClean="0">
                <a:solidFill>
                  <a:schemeClr val="tx2"/>
                </a:solidFill>
              </a:rPr>
              <a:t>120</a:t>
            </a:fld>
            <a:endParaRPr lang="en-US" sz="1400" b="1" dirty="0">
              <a:solidFill>
                <a:schemeClr val="tx2"/>
              </a:solidFill>
            </a:endParaRPr>
          </a:p>
        </p:txBody>
      </p:sp>
    </p:spTree>
    <p:extLst>
      <p:ext uri="{BB962C8B-B14F-4D97-AF65-F5344CB8AC3E}">
        <p14:creationId xmlns:p14="http://schemas.microsoft.com/office/powerpoint/2010/main" val="223577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801" y="659040"/>
            <a:ext cx="10058402" cy="790619"/>
          </a:xfrm>
        </p:spPr>
        <p:txBody>
          <a:bodyPr/>
          <a:lstStyle/>
          <a:p>
            <a:r>
              <a:rPr lang="en-US" dirty="0" smtClean="0"/>
              <a:t>BEST PRACTICE for FINANCIALS</a:t>
            </a:r>
            <a:endParaRPr lang="en-US" dirty="0"/>
          </a:p>
        </p:txBody>
      </p:sp>
      <p:sp>
        <p:nvSpPr>
          <p:cNvPr id="3" name="Slide Number Placeholder 2"/>
          <p:cNvSpPr>
            <a:spLocks noGrp="1"/>
          </p:cNvSpPr>
          <p:nvPr>
            <p:ph type="sldNum" sz="quarter" idx="12"/>
          </p:nvPr>
        </p:nvSpPr>
        <p:spPr>
          <a:xfrm>
            <a:off x="11329639" y="6187070"/>
            <a:ext cx="691375" cy="369848"/>
          </a:xfrm>
        </p:spPr>
        <p:txBody>
          <a:bodyPr/>
          <a:lstStyle/>
          <a:p>
            <a:fld id="{022B156B-59AE-415F-B24B-8756D48BB977}" type="slidenum">
              <a:rPr lang="en-US" sz="1400" b="1" smtClean="0">
                <a:solidFill>
                  <a:schemeClr val="tx2"/>
                </a:solidFill>
              </a:rPr>
              <a:t>121</a:t>
            </a:fld>
            <a:endParaRPr lang="en-US" sz="1400" b="1" dirty="0">
              <a:solidFill>
                <a:schemeClr val="tx2"/>
              </a:solidFill>
            </a:endParaRPr>
          </a:p>
        </p:txBody>
      </p:sp>
      <p:sp>
        <p:nvSpPr>
          <p:cNvPr id="5" name="TextBox 4"/>
          <p:cNvSpPr txBox="1"/>
          <p:nvPr/>
        </p:nvSpPr>
        <p:spPr>
          <a:xfrm>
            <a:off x="1059011" y="1886939"/>
            <a:ext cx="10616315" cy="1569660"/>
          </a:xfrm>
          <a:prstGeom prst="rect">
            <a:avLst/>
          </a:prstGeom>
          <a:noFill/>
        </p:spPr>
        <p:txBody>
          <a:bodyPr wrap="square" rtlCol="0">
            <a:spAutoFit/>
          </a:bodyPr>
          <a:lstStyle/>
          <a:p>
            <a:r>
              <a:rPr lang="en-US" sz="2400" dirty="0" smtClean="0"/>
              <a:t>Fund Financial statements should have the fund along with the fund name listed on the financials.</a:t>
            </a:r>
          </a:p>
          <a:p>
            <a:endParaRPr lang="en-US" sz="2400" dirty="0"/>
          </a:p>
          <a:p>
            <a:r>
              <a:rPr lang="en-US" sz="2400" dirty="0" smtClean="0"/>
              <a:t>Example of NOT including the fund numbers:</a:t>
            </a:r>
            <a:endParaRPr lang="en-US" sz="2400" dirty="0"/>
          </a:p>
        </p:txBody>
      </p:sp>
      <p:pic>
        <p:nvPicPr>
          <p:cNvPr id="6" name="Picture 5"/>
          <p:cNvPicPr>
            <a:picLocks noChangeAspect="1"/>
          </p:cNvPicPr>
          <p:nvPr/>
        </p:nvPicPr>
        <p:blipFill>
          <a:blip r:embed="rId2"/>
          <a:stretch>
            <a:fillRect/>
          </a:stretch>
        </p:blipFill>
        <p:spPr>
          <a:xfrm>
            <a:off x="2062767" y="3456599"/>
            <a:ext cx="8809524" cy="2914286"/>
          </a:xfrm>
          <a:prstGeom prst="rect">
            <a:avLst/>
          </a:prstGeom>
          <a:ln>
            <a:solidFill>
              <a:schemeClr val="tx2"/>
            </a:solidFill>
          </a:ln>
        </p:spPr>
      </p:pic>
    </p:spTree>
    <p:extLst>
      <p:ext uri="{BB962C8B-B14F-4D97-AF65-F5344CB8AC3E}">
        <p14:creationId xmlns:p14="http://schemas.microsoft.com/office/powerpoint/2010/main" val="237891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329639" y="6187070"/>
            <a:ext cx="691375" cy="369848"/>
          </a:xfrm>
        </p:spPr>
        <p:txBody>
          <a:bodyPr/>
          <a:lstStyle/>
          <a:p>
            <a:fld id="{022B156B-59AE-415F-B24B-8756D48BB977}" type="slidenum">
              <a:rPr lang="en-US" sz="1400" b="1" smtClean="0">
                <a:solidFill>
                  <a:schemeClr val="tx2"/>
                </a:solidFill>
              </a:rPr>
              <a:t>122</a:t>
            </a:fld>
            <a:endParaRPr lang="en-US" sz="1400" b="1" dirty="0">
              <a:solidFill>
                <a:schemeClr val="tx2"/>
              </a:solidFill>
            </a:endParaRPr>
          </a:p>
        </p:txBody>
      </p:sp>
      <p:pic>
        <p:nvPicPr>
          <p:cNvPr id="8" name="Picture 7"/>
          <p:cNvPicPr>
            <a:picLocks noChangeAspect="1"/>
          </p:cNvPicPr>
          <p:nvPr/>
        </p:nvPicPr>
        <p:blipFill>
          <a:blip r:embed="rId2"/>
          <a:stretch>
            <a:fillRect/>
          </a:stretch>
        </p:blipFill>
        <p:spPr>
          <a:xfrm>
            <a:off x="1329694" y="1360449"/>
            <a:ext cx="9733333" cy="5196469"/>
          </a:xfrm>
          <a:prstGeom prst="rect">
            <a:avLst/>
          </a:prstGeom>
          <a:ln>
            <a:solidFill>
              <a:schemeClr val="tx2"/>
            </a:solidFill>
          </a:ln>
        </p:spPr>
      </p:pic>
      <p:sp>
        <p:nvSpPr>
          <p:cNvPr id="9" name="TextBox 8"/>
          <p:cNvSpPr txBox="1"/>
          <p:nvPr/>
        </p:nvSpPr>
        <p:spPr>
          <a:xfrm>
            <a:off x="345687" y="747132"/>
            <a:ext cx="9155152" cy="461665"/>
          </a:xfrm>
          <a:prstGeom prst="rect">
            <a:avLst/>
          </a:prstGeom>
          <a:noFill/>
        </p:spPr>
        <p:txBody>
          <a:bodyPr wrap="square" rtlCol="0">
            <a:spAutoFit/>
          </a:bodyPr>
          <a:lstStyle/>
          <a:p>
            <a:r>
              <a:rPr lang="en-US" sz="2400" u="sng" dirty="0" smtClean="0"/>
              <a:t>INCLUDING THE FUND NUMBERS WITH DESCRIPTION</a:t>
            </a:r>
            <a:endParaRPr lang="en-US" sz="2400" u="sng" dirty="0"/>
          </a:p>
        </p:txBody>
      </p:sp>
    </p:spTree>
    <p:extLst>
      <p:ext uri="{BB962C8B-B14F-4D97-AF65-F5344CB8AC3E}">
        <p14:creationId xmlns:p14="http://schemas.microsoft.com/office/powerpoint/2010/main" val="332716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0491" y="992459"/>
            <a:ext cx="6858002" cy="1828800"/>
          </a:xfrm>
        </p:spPr>
        <p:txBody>
          <a:bodyPr>
            <a:normAutofit fontScale="90000"/>
          </a:bodyPr>
          <a:lstStyle/>
          <a:p>
            <a:r>
              <a:rPr lang="en-US" dirty="0" smtClean="0"/>
              <a:t>Appendix – Review of items that were in the Year-End Closing</a:t>
            </a:r>
            <a:endParaRPr lang="en-US" dirty="0"/>
          </a:p>
        </p:txBody>
      </p:sp>
      <p:pic>
        <p:nvPicPr>
          <p:cNvPr id="4" name="Picture 3"/>
          <p:cNvPicPr>
            <a:picLocks noChangeAspect="1"/>
          </p:cNvPicPr>
          <p:nvPr/>
        </p:nvPicPr>
        <p:blipFill>
          <a:blip r:embed="rId2"/>
          <a:stretch>
            <a:fillRect/>
          </a:stretch>
        </p:blipFill>
        <p:spPr>
          <a:xfrm>
            <a:off x="6156037" y="3156596"/>
            <a:ext cx="3110625" cy="3533333"/>
          </a:xfrm>
          <a:prstGeom prst="rect">
            <a:avLst/>
          </a:prstGeom>
          <a:ln>
            <a:solidFill>
              <a:schemeClr val="tx2"/>
            </a:solidFill>
          </a:ln>
        </p:spPr>
      </p:pic>
    </p:spTree>
    <p:extLst>
      <p:ext uri="{BB962C8B-B14F-4D97-AF65-F5344CB8AC3E}">
        <p14:creationId xmlns:p14="http://schemas.microsoft.com/office/powerpoint/2010/main" val="299475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759" y="282497"/>
            <a:ext cx="10058402" cy="1219200"/>
          </a:xfrm>
        </p:spPr>
        <p:txBody>
          <a:bodyPr/>
          <a:lstStyle/>
          <a:p>
            <a:r>
              <a:rPr lang="en-US" dirty="0" smtClean="0"/>
              <a:t>CAFR Progress regarding Audit Review</a:t>
            </a:r>
            <a:endParaRPr lang="en-US" dirty="0"/>
          </a:p>
        </p:txBody>
      </p:sp>
      <p:sp>
        <p:nvSpPr>
          <p:cNvPr id="4" name="TextBox 3"/>
          <p:cNvSpPr txBox="1"/>
          <p:nvPr/>
        </p:nvSpPr>
        <p:spPr>
          <a:xfrm>
            <a:off x="1527989" y="1660329"/>
            <a:ext cx="9344450" cy="4462760"/>
          </a:xfrm>
          <a:prstGeom prst="rect">
            <a:avLst/>
          </a:prstGeom>
          <a:noFill/>
        </p:spPr>
        <p:txBody>
          <a:bodyPr wrap="square" rtlCol="0">
            <a:spAutoFit/>
          </a:bodyPr>
          <a:lstStyle/>
          <a:p>
            <a:pPr marL="514350" lvl="0" indent="-514350">
              <a:spcBef>
                <a:spcPct val="20000"/>
              </a:spcBef>
              <a:buFont typeface="Arial" pitchFamily="34" charset="0"/>
              <a:buAutoNum type="arabicParenR"/>
            </a:pPr>
            <a:r>
              <a:rPr lang="en-US" sz="2000" dirty="0">
                <a:solidFill>
                  <a:schemeClr val="accent1">
                    <a:lumMod val="50000"/>
                  </a:schemeClr>
                </a:solidFill>
              </a:rPr>
              <a:t>State Auditor sends an email to the CAFR group notifying them of audits turned in that day.</a:t>
            </a:r>
          </a:p>
          <a:p>
            <a:pPr marL="514350" lvl="0" indent="-514350">
              <a:spcBef>
                <a:spcPct val="20000"/>
              </a:spcBef>
              <a:buFont typeface="Arial" pitchFamily="34" charset="0"/>
              <a:buAutoNum type="arabicParenR"/>
            </a:pPr>
            <a:r>
              <a:rPr lang="en-US" sz="2000" dirty="0">
                <a:solidFill>
                  <a:schemeClr val="accent1">
                    <a:lumMod val="50000"/>
                  </a:schemeClr>
                </a:solidFill>
              </a:rPr>
              <a:t>CAFR group has 10 calendar days (not business days) to finalize the review and send comments back to the State Auditor.</a:t>
            </a:r>
          </a:p>
          <a:p>
            <a:pPr marL="914400" lvl="1" indent="-514350">
              <a:spcBef>
                <a:spcPct val="20000"/>
              </a:spcBef>
              <a:buFont typeface="Arial" pitchFamily="34" charset="0"/>
              <a:buChar char="–"/>
            </a:pPr>
            <a:r>
              <a:rPr lang="en-US" sz="2000" dirty="0">
                <a:solidFill>
                  <a:schemeClr val="accent1">
                    <a:lumMod val="50000"/>
                  </a:schemeClr>
                </a:solidFill>
              </a:rPr>
              <a:t>These comments are sent to the agency’s CFO.</a:t>
            </a:r>
          </a:p>
          <a:p>
            <a:pPr marL="914400" lvl="1" indent="-514350">
              <a:spcBef>
                <a:spcPct val="20000"/>
              </a:spcBef>
              <a:buFont typeface="Arial" pitchFamily="34" charset="0"/>
              <a:buChar char="–"/>
            </a:pPr>
            <a:r>
              <a:rPr lang="en-US" sz="2000" dirty="0">
                <a:solidFill>
                  <a:schemeClr val="accent1">
                    <a:lumMod val="50000"/>
                  </a:schemeClr>
                </a:solidFill>
              </a:rPr>
              <a:t>The agency CFO is responsible for addressing the issues identified.</a:t>
            </a:r>
          </a:p>
          <a:p>
            <a:pPr marL="914400" lvl="1" indent="-514350">
              <a:spcBef>
                <a:spcPct val="20000"/>
              </a:spcBef>
              <a:buFont typeface="Arial" pitchFamily="34" charset="0"/>
              <a:buChar char="–"/>
            </a:pPr>
            <a:r>
              <a:rPr lang="en-US" sz="2000" dirty="0">
                <a:solidFill>
                  <a:schemeClr val="accent1">
                    <a:lumMod val="50000"/>
                  </a:schemeClr>
                </a:solidFill>
              </a:rPr>
              <a:t>THE CFO MUST RESPOND WITHIN </a:t>
            </a:r>
            <a:r>
              <a:rPr lang="en-US" sz="2000" u="sng" dirty="0">
                <a:solidFill>
                  <a:schemeClr val="accent1">
                    <a:lumMod val="50000"/>
                  </a:schemeClr>
                </a:solidFill>
              </a:rPr>
              <a:t>3 DAYS </a:t>
            </a:r>
            <a:r>
              <a:rPr lang="en-US" sz="2000" dirty="0">
                <a:solidFill>
                  <a:schemeClr val="accent1">
                    <a:lumMod val="50000"/>
                  </a:schemeClr>
                </a:solidFill>
              </a:rPr>
              <a:t>OF NOTIFICATION.</a:t>
            </a:r>
          </a:p>
          <a:p>
            <a:pPr marL="514350" lvl="0" indent="-514350">
              <a:spcBef>
                <a:spcPct val="20000"/>
              </a:spcBef>
              <a:buFont typeface="Arial" pitchFamily="34" charset="0"/>
              <a:buAutoNum type="arabicParenR"/>
            </a:pPr>
            <a:r>
              <a:rPr lang="en-US" sz="2000" dirty="0">
                <a:solidFill>
                  <a:schemeClr val="accent1">
                    <a:lumMod val="50000"/>
                  </a:schemeClr>
                </a:solidFill>
              </a:rPr>
              <a:t>The State Auditor’s Office can decide to either incorporate the CAFR staff comments in their review or ignore.</a:t>
            </a:r>
          </a:p>
          <a:p>
            <a:pPr marL="514350" lvl="0" indent="-514350">
              <a:spcBef>
                <a:spcPct val="20000"/>
              </a:spcBef>
              <a:buFont typeface="Arial" pitchFamily="34" charset="0"/>
              <a:buAutoNum type="arabicParenR"/>
            </a:pPr>
            <a:r>
              <a:rPr lang="en-US" sz="2000" dirty="0">
                <a:solidFill>
                  <a:schemeClr val="accent1">
                    <a:lumMod val="50000"/>
                  </a:schemeClr>
                </a:solidFill>
              </a:rPr>
              <a:t>If the CAFR Staff do not respond within the 10 days, the audit will be released by the State Auditor without incorporating the changes noted by DFA.</a:t>
            </a:r>
          </a:p>
        </p:txBody>
      </p:sp>
      <p:sp>
        <p:nvSpPr>
          <p:cNvPr id="3" name="Slide Number Placeholder 2"/>
          <p:cNvSpPr>
            <a:spLocks noGrp="1"/>
          </p:cNvSpPr>
          <p:nvPr>
            <p:ph type="sldNum" sz="quarter" idx="12"/>
          </p:nvPr>
        </p:nvSpPr>
        <p:spPr>
          <a:xfrm>
            <a:off x="11487394" y="6187070"/>
            <a:ext cx="704606" cy="369848"/>
          </a:xfrm>
        </p:spPr>
        <p:txBody>
          <a:bodyPr/>
          <a:lstStyle/>
          <a:p>
            <a:fld id="{022B156B-59AE-415F-B24B-8756D48BB977}" type="slidenum">
              <a:rPr lang="en-US" sz="1400" b="1" smtClean="0">
                <a:solidFill>
                  <a:schemeClr val="tx2"/>
                </a:solidFill>
              </a:rPr>
              <a:t>124</a:t>
            </a:fld>
            <a:endParaRPr lang="en-US" sz="1400" b="1" dirty="0">
              <a:solidFill>
                <a:schemeClr val="tx2"/>
              </a:solidFill>
            </a:endParaRPr>
          </a:p>
        </p:txBody>
      </p:sp>
    </p:spTree>
    <p:extLst>
      <p:ext uri="{BB962C8B-B14F-4D97-AF65-F5344CB8AC3E}">
        <p14:creationId xmlns:p14="http://schemas.microsoft.com/office/powerpoint/2010/main" val="311347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6637" y="6187068"/>
            <a:ext cx="741285" cy="470209"/>
          </a:xfrm>
        </p:spPr>
        <p:txBody>
          <a:bodyPr/>
          <a:lstStyle/>
          <a:p>
            <a:fld id="{022B156B-59AE-415F-B24B-8756D48BB977}" type="slidenum">
              <a:rPr lang="en-US" sz="1400" b="1" smtClean="0">
                <a:solidFill>
                  <a:schemeClr val="tx2"/>
                </a:solidFill>
              </a:rPr>
              <a:t>125</a:t>
            </a:fld>
            <a:endParaRPr lang="en-US" sz="1400" b="1" dirty="0">
              <a:solidFill>
                <a:schemeClr val="tx2"/>
              </a:solidFill>
            </a:endParaRPr>
          </a:p>
        </p:txBody>
      </p:sp>
      <p:pic>
        <p:nvPicPr>
          <p:cNvPr id="3" name="Picture 2"/>
          <p:cNvPicPr>
            <a:picLocks noChangeAspect="1"/>
          </p:cNvPicPr>
          <p:nvPr/>
        </p:nvPicPr>
        <p:blipFill>
          <a:blip r:embed="rId2"/>
          <a:stretch>
            <a:fillRect/>
          </a:stretch>
        </p:blipFill>
        <p:spPr>
          <a:xfrm>
            <a:off x="388907" y="2766554"/>
            <a:ext cx="5109446" cy="3420514"/>
          </a:xfrm>
          <a:prstGeom prst="rect">
            <a:avLst/>
          </a:prstGeom>
          <a:ln>
            <a:solidFill>
              <a:schemeClr val="tx2"/>
            </a:solidFill>
          </a:ln>
        </p:spPr>
      </p:pic>
      <p:pic>
        <p:nvPicPr>
          <p:cNvPr id="5" name="Picture 4"/>
          <p:cNvPicPr>
            <a:picLocks noChangeAspect="1"/>
          </p:cNvPicPr>
          <p:nvPr/>
        </p:nvPicPr>
        <p:blipFill>
          <a:blip r:embed="rId3"/>
          <a:stretch>
            <a:fillRect/>
          </a:stretch>
        </p:blipFill>
        <p:spPr>
          <a:xfrm>
            <a:off x="5844222" y="545704"/>
            <a:ext cx="6009524" cy="3580952"/>
          </a:xfrm>
          <a:prstGeom prst="rect">
            <a:avLst/>
          </a:prstGeom>
        </p:spPr>
      </p:pic>
      <p:sp>
        <p:nvSpPr>
          <p:cNvPr id="6" name="TextBox 5"/>
          <p:cNvSpPr txBox="1"/>
          <p:nvPr/>
        </p:nvSpPr>
        <p:spPr>
          <a:xfrm>
            <a:off x="825189" y="858645"/>
            <a:ext cx="4204011" cy="1046440"/>
          </a:xfrm>
          <a:prstGeom prst="rect">
            <a:avLst/>
          </a:prstGeom>
          <a:noFill/>
        </p:spPr>
        <p:txBody>
          <a:bodyPr wrap="square" rtlCol="0">
            <a:spAutoFit/>
          </a:bodyPr>
          <a:lstStyle/>
          <a:p>
            <a:r>
              <a:rPr lang="en-US" sz="4400" dirty="0" smtClean="0"/>
              <a:t>QUESTIONS??</a:t>
            </a:r>
          </a:p>
          <a:p>
            <a:endParaRPr lang="en-US" dirty="0"/>
          </a:p>
        </p:txBody>
      </p:sp>
    </p:spTree>
    <p:extLst>
      <p:ext uri="{BB962C8B-B14F-4D97-AF65-F5344CB8AC3E}">
        <p14:creationId xmlns:p14="http://schemas.microsoft.com/office/powerpoint/2010/main" val="324937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34" y="304800"/>
            <a:ext cx="11145914" cy="1219200"/>
          </a:xfrm>
        </p:spPr>
        <p:txBody>
          <a:bodyPr>
            <a:normAutofit/>
          </a:bodyPr>
          <a:lstStyle/>
          <a:p>
            <a:r>
              <a:rPr lang="en-US" dirty="0" smtClean="0"/>
              <a:t>Summary of information learned during GASB conference calls continued:</a:t>
            </a:r>
            <a:endParaRPr lang="en-US" dirty="0"/>
          </a:p>
        </p:txBody>
      </p:sp>
      <p:sp>
        <p:nvSpPr>
          <p:cNvPr id="3" name="Content Placeholder 2"/>
          <p:cNvSpPr>
            <a:spLocks noGrp="1"/>
          </p:cNvSpPr>
          <p:nvPr>
            <p:ph idx="1"/>
          </p:nvPr>
        </p:nvSpPr>
        <p:spPr>
          <a:xfrm>
            <a:off x="501805" y="1752599"/>
            <a:ext cx="11117765" cy="4434469"/>
          </a:xfrm>
        </p:spPr>
        <p:txBody>
          <a:bodyPr>
            <a:normAutofit/>
          </a:bodyPr>
          <a:lstStyle/>
          <a:p>
            <a:pPr marL="342900" indent="-342900">
              <a:buFont typeface="+mj-lt"/>
              <a:buAutoNum type="arabicPeriod" startAt="4"/>
            </a:pPr>
            <a:r>
              <a:rPr lang="en-US" sz="2000" dirty="0"/>
              <a:t>Financial reporting consistency is required between the primary government and all departments. The presentation of </a:t>
            </a:r>
            <a:r>
              <a:rPr lang="en-US" sz="2000" dirty="0" smtClean="0"/>
              <a:t>the Land Grand Permanent Fund (LGPF) in </a:t>
            </a:r>
            <a:r>
              <a:rPr lang="en-US" sz="2000" dirty="0"/>
              <a:t>the CAFR must be consistent and aligned with the presentation in department-level financial statements. Presentation decisions should be made at the CAFR level and the State Controller is responsible for setting policy to ensure that department-level financial reporting follows the State, regardless of the timeline over which the reporting occurs (i.e. issuing the department-level financial reports prior to the CAFR, while a complicating factor, does not change decision-making relationship between the State and the individual department agencies).</a:t>
            </a:r>
          </a:p>
          <a:p>
            <a:pPr marL="342900" indent="-342900">
              <a:buFont typeface="+mj-lt"/>
              <a:buAutoNum type="arabicPeriod" startAt="4"/>
            </a:pPr>
            <a:r>
              <a:rPr lang="en-US" sz="2000" dirty="0"/>
              <a:t>Note disclosure alone is not sufficient to achieve financial reporting consistency – asset presentation in the Statement of Net Position and the Balance Sheet, if applicable, </a:t>
            </a:r>
            <a:r>
              <a:rPr lang="en-US" sz="2000" u="sng" dirty="0"/>
              <a:t>must</a:t>
            </a:r>
            <a:r>
              <a:rPr lang="en-US" sz="2000" dirty="0"/>
              <a:t> be in alignment.</a:t>
            </a:r>
          </a:p>
          <a:p>
            <a:pPr marL="0" indent="0">
              <a:buNone/>
            </a:pPr>
            <a:endParaRPr lang="en-US" sz="1200" dirty="0"/>
          </a:p>
        </p:txBody>
      </p:sp>
      <p:sp>
        <p:nvSpPr>
          <p:cNvPr id="4" name="Slide Number Placeholder 3"/>
          <p:cNvSpPr>
            <a:spLocks noGrp="1"/>
          </p:cNvSpPr>
          <p:nvPr>
            <p:ph type="sldNum" sz="quarter" idx="12"/>
          </p:nvPr>
        </p:nvSpPr>
        <p:spPr>
          <a:xfrm>
            <a:off x="11458148" y="6187069"/>
            <a:ext cx="529411" cy="414453"/>
          </a:xfrm>
        </p:spPr>
        <p:txBody>
          <a:bodyPr/>
          <a:lstStyle/>
          <a:p>
            <a:fld id="{022B156B-59AE-415F-B24B-8756D48BB977}" type="slidenum">
              <a:rPr lang="en-US" sz="1400" b="1" smtClean="0">
                <a:solidFill>
                  <a:schemeClr val="tx2"/>
                </a:solidFill>
              </a:rPr>
              <a:t>13</a:t>
            </a:fld>
            <a:endParaRPr lang="en-US" sz="1400" b="1" dirty="0">
              <a:solidFill>
                <a:schemeClr val="tx2"/>
              </a:solidFill>
            </a:endParaRPr>
          </a:p>
        </p:txBody>
      </p:sp>
    </p:spTree>
    <p:extLst>
      <p:ext uri="{BB962C8B-B14F-4D97-AF65-F5344CB8AC3E}">
        <p14:creationId xmlns:p14="http://schemas.microsoft.com/office/powerpoint/2010/main" val="163056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107" y="304800"/>
            <a:ext cx="10599507" cy="1219200"/>
          </a:xfrm>
        </p:spPr>
        <p:txBody>
          <a:bodyPr>
            <a:normAutofit/>
          </a:bodyPr>
          <a:lstStyle/>
          <a:p>
            <a:r>
              <a:rPr lang="en-US" sz="5400" u="sng" dirty="0" smtClean="0"/>
              <a:t>RESULT OF ALL THIS????</a:t>
            </a:r>
            <a:endParaRPr lang="en-US" sz="5400" u="sng" dirty="0"/>
          </a:p>
        </p:txBody>
      </p:sp>
      <p:sp>
        <p:nvSpPr>
          <p:cNvPr id="3" name="Content Placeholder 2"/>
          <p:cNvSpPr>
            <a:spLocks noGrp="1"/>
          </p:cNvSpPr>
          <p:nvPr>
            <p:ph idx="1"/>
          </p:nvPr>
        </p:nvSpPr>
        <p:spPr/>
        <p:txBody>
          <a:bodyPr>
            <a:normAutofit/>
          </a:bodyPr>
          <a:lstStyle/>
          <a:p>
            <a:r>
              <a:rPr lang="en-US" sz="6000" dirty="0"/>
              <a:t>This resulted in a finding for the State of NM and ultimately, a </a:t>
            </a:r>
            <a:r>
              <a:rPr lang="en-US" sz="6000" dirty="0" smtClean="0"/>
              <a:t>disclaimed </a:t>
            </a:r>
            <a:r>
              <a:rPr lang="en-US" sz="6000" dirty="0"/>
              <a:t>opinion.</a:t>
            </a:r>
          </a:p>
          <a:p>
            <a:endParaRPr lang="en-US" sz="6000" dirty="0"/>
          </a:p>
        </p:txBody>
      </p:sp>
      <p:sp>
        <p:nvSpPr>
          <p:cNvPr id="4" name="Slide Number Placeholder 3"/>
          <p:cNvSpPr>
            <a:spLocks noGrp="1"/>
          </p:cNvSpPr>
          <p:nvPr>
            <p:ph type="sldNum" sz="quarter" idx="12"/>
          </p:nvPr>
        </p:nvSpPr>
        <p:spPr>
          <a:xfrm>
            <a:off x="11558511" y="6231674"/>
            <a:ext cx="473655" cy="280638"/>
          </a:xfrm>
        </p:spPr>
        <p:txBody>
          <a:bodyPr/>
          <a:lstStyle/>
          <a:p>
            <a:fld id="{022B156B-59AE-415F-B24B-8756D48BB977}" type="slidenum">
              <a:rPr lang="en-US" sz="1400" b="1" smtClean="0">
                <a:solidFill>
                  <a:schemeClr val="tx2"/>
                </a:solidFill>
              </a:rPr>
              <a:t>14</a:t>
            </a:fld>
            <a:endParaRPr lang="en-US" sz="1400" b="1" dirty="0">
              <a:solidFill>
                <a:schemeClr val="tx2"/>
              </a:solidFill>
            </a:endParaRPr>
          </a:p>
        </p:txBody>
      </p:sp>
    </p:spTree>
    <p:extLst>
      <p:ext uri="{BB962C8B-B14F-4D97-AF65-F5344CB8AC3E}">
        <p14:creationId xmlns:p14="http://schemas.microsoft.com/office/powerpoint/2010/main" val="279492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435847" y="6320884"/>
            <a:ext cx="462504" cy="302940"/>
          </a:xfrm>
        </p:spPr>
        <p:txBody>
          <a:bodyPr/>
          <a:lstStyle/>
          <a:p>
            <a:fld id="{022B156B-59AE-415F-B24B-8756D48BB977}" type="slidenum">
              <a:rPr lang="en-US" sz="1400" b="1" smtClean="0">
                <a:solidFill>
                  <a:schemeClr val="tx2"/>
                </a:solidFill>
              </a:rPr>
              <a:t>15</a:t>
            </a:fld>
            <a:endParaRPr lang="en-US" sz="1400" b="1" dirty="0">
              <a:solidFill>
                <a:schemeClr val="tx2"/>
              </a:solidFill>
            </a:endParaRPr>
          </a:p>
        </p:txBody>
      </p:sp>
      <p:pic>
        <p:nvPicPr>
          <p:cNvPr id="3" name="Picture 2"/>
          <p:cNvPicPr>
            <a:picLocks noChangeAspect="1"/>
          </p:cNvPicPr>
          <p:nvPr/>
        </p:nvPicPr>
        <p:blipFill>
          <a:blip r:embed="rId2"/>
          <a:stretch>
            <a:fillRect/>
          </a:stretch>
        </p:blipFill>
        <p:spPr>
          <a:xfrm>
            <a:off x="1567428" y="153702"/>
            <a:ext cx="9057143" cy="5376569"/>
          </a:xfrm>
          <a:prstGeom prst="rect">
            <a:avLst/>
          </a:prstGeom>
          <a:ln>
            <a:solidFill>
              <a:schemeClr val="tx2"/>
            </a:solidFill>
          </a:ln>
        </p:spPr>
      </p:pic>
      <p:pic>
        <p:nvPicPr>
          <p:cNvPr id="5" name="Picture 4"/>
          <p:cNvPicPr>
            <a:picLocks noChangeAspect="1"/>
          </p:cNvPicPr>
          <p:nvPr/>
        </p:nvPicPr>
        <p:blipFill>
          <a:blip r:embed="rId3"/>
          <a:stretch>
            <a:fillRect/>
          </a:stretch>
        </p:blipFill>
        <p:spPr>
          <a:xfrm>
            <a:off x="1567427" y="5530271"/>
            <a:ext cx="9057143" cy="1327729"/>
          </a:xfrm>
          <a:prstGeom prst="rect">
            <a:avLst/>
          </a:prstGeom>
          <a:ln>
            <a:solidFill>
              <a:schemeClr val="tx2"/>
            </a:solidFill>
          </a:ln>
        </p:spPr>
      </p:pic>
      <p:sp>
        <p:nvSpPr>
          <p:cNvPr id="4" name="Right Arrow 3"/>
          <p:cNvSpPr/>
          <p:nvPr/>
        </p:nvSpPr>
        <p:spPr>
          <a:xfrm>
            <a:off x="756150" y="5530271"/>
            <a:ext cx="947853" cy="511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61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19210" y="6198219"/>
            <a:ext cx="489068" cy="325244"/>
          </a:xfrm>
        </p:spPr>
        <p:txBody>
          <a:bodyPr/>
          <a:lstStyle/>
          <a:p>
            <a:fld id="{022B156B-59AE-415F-B24B-8756D48BB977}" type="slidenum">
              <a:rPr lang="en-US" sz="1400" b="1" smtClean="0">
                <a:solidFill>
                  <a:schemeClr val="tx2"/>
                </a:solidFill>
              </a:rPr>
              <a:t>16</a:t>
            </a:fld>
            <a:endParaRPr lang="en-US" sz="1400" b="1" dirty="0">
              <a:solidFill>
                <a:schemeClr val="tx2"/>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8393" y="869097"/>
            <a:ext cx="6877051" cy="4829175"/>
          </a:xfrm>
          <a:prstGeom prst="rect">
            <a:avLst/>
          </a:prstGeom>
          <a:ln>
            <a:solidFill>
              <a:schemeClr val="tx2"/>
            </a:solidFill>
          </a:ln>
        </p:spPr>
      </p:pic>
    </p:spTree>
    <p:extLst>
      <p:ext uri="{BB962C8B-B14F-4D97-AF65-F5344CB8AC3E}">
        <p14:creationId xmlns:p14="http://schemas.microsoft.com/office/powerpoint/2010/main" val="420814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20" y="429657"/>
            <a:ext cx="10058402" cy="699301"/>
          </a:xfrm>
        </p:spPr>
        <p:txBody>
          <a:bodyPr>
            <a:normAutofit/>
          </a:bodyPr>
          <a:lstStyle/>
          <a:p>
            <a:r>
              <a:rPr lang="en-US" dirty="0" smtClean="0"/>
              <a:t>How does this affect you???</a:t>
            </a:r>
            <a:endParaRPr lang="en-US" dirty="0"/>
          </a:p>
        </p:txBody>
      </p:sp>
      <p:sp>
        <p:nvSpPr>
          <p:cNvPr id="3" name="Content Placeholder 2"/>
          <p:cNvSpPr>
            <a:spLocks noGrp="1"/>
          </p:cNvSpPr>
          <p:nvPr>
            <p:ph idx="1"/>
          </p:nvPr>
        </p:nvSpPr>
        <p:spPr>
          <a:xfrm>
            <a:off x="1176726" y="1377108"/>
            <a:ext cx="10058400" cy="5056742"/>
          </a:xfrm>
        </p:spPr>
        <p:txBody>
          <a:bodyPr>
            <a:normAutofit fontScale="77500" lnSpcReduction="20000"/>
          </a:bodyPr>
          <a:lstStyle/>
          <a:p>
            <a:r>
              <a:rPr lang="en-US" dirty="0" smtClean="0"/>
              <a:t>All agencies and higher education institutions are classified as “departments” of the State per GASB.  Agencies do NOT stand on their own regarding financial reporting.  </a:t>
            </a:r>
            <a:r>
              <a:rPr lang="en-US" u="sng" dirty="0" smtClean="0"/>
              <a:t>You are all departments of the larger entity – i.e. the State of NM</a:t>
            </a:r>
            <a:r>
              <a:rPr lang="en-US" dirty="0" smtClean="0"/>
              <a:t>.</a:t>
            </a:r>
          </a:p>
          <a:p>
            <a:r>
              <a:rPr lang="en-US" dirty="0" smtClean="0"/>
              <a:t>DFA’s plan is to start phasing in new accounting policies for certain agencies that have policies that are in direct conflict with the State CAFR.</a:t>
            </a:r>
          </a:p>
          <a:p>
            <a:pPr lvl="1"/>
            <a:r>
              <a:rPr lang="en-US" dirty="0" smtClean="0"/>
              <a:t>Most of these new Statewide policies are in FIN 17 in MAPs issued June 30, 2017.  </a:t>
            </a:r>
          </a:p>
          <a:p>
            <a:r>
              <a:rPr lang="en-US" dirty="0" smtClean="0"/>
              <a:t>The plan is to start with the larger agencies and move to the small agencies over time.</a:t>
            </a:r>
          </a:p>
          <a:p>
            <a:pPr lvl="1"/>
            <a:r>
              <a:rPr lang="en-US" dirty="0" smtClean="0"/>
              <a:t>For FY17, analyzing the Agency Funds.</a:t>
            </a:r>
          </a:p>
          <a:p>
            <a:r>
              <a:rPr lang="en-US" dirty="0" smtClean="0"/>
              <a:t>This process will probably take a couple of years to implement since it is a </a:t>
            </a:r>
            <a:r>
              <a:rPr lang="en-US" u="sng" dirty="0" smtClean="0"/>
              <a:t>massive</a:t>
            </a:r>
            <a:r>
              <a:rPr lang="en-US" dirty="0" smtClean="0"/>
              <a:t> undertaking.</a:t>
            </a:r>
          </a:p>
          <a:p>
            <a:r>
              <a:rPr lang="en-US" dirty="0" smtClean="0"/>
              <a:t>This is just your “heads-up” that DFA might be contacting you to work on all your internal accounting practices to change them to address accounting at a State-wide level.</a:t>
            </a:r>
            <a:endParaRPr lang="en-US" dirty="0"/>
          </a:p>
        </p:txBody>
      </p:sp>
      <p:sp>
        <p:nvSpPr>
          <p:cNvPr id="4" name="Slide Number Placeholder 3"/>
          <p:cNvSpPr>
            <a:spLocks noGrp="1"/>
          </p:cNvSpPr>
          <p:nvPr>
            <p:ph type="sldNum" sz="quarter" idx="12"/>
          </p:nvPr>
        </p:nvSpPr>
        <p:spPr>
          <a:xfrm>
            <a:off x="11458148" y="6187069"/>
            <a:ext cx="529411" cy="414453"/>
          </a:xfrm>
        </p:spPr>
        <p:txBody>
          <a:bodyPr/>
          <a:lstStyle/>
          <a:p>
            <a:fld id="{022B156B-59AE-415F-B24B-8756D48BB977}" type="slidenum">
              <a:rPr lang="en-US" sz="1400" b="1" smtClean="0">
                <a:solidFill>
                  <a:schemeClr val="tx2"/>
                </a:solidFill>
              </a:rPr>
              <a:t>17</a:t>
            </a:fld>
            <a:endParaRPr lang="en-US" sz="1400" b="1" dirty="0">
              <a:solidFill>
                <a:schemeClr val="tx2"/>
              </a:solidFill>
            </a:endParaRPr>
          </a:p>
        </p:txBody>
      </p:sp>
    </p:spTree>
    <p:extLst>
      <p:ext uri="{BB962C8B-B14F-4D97-AF65-F5344CB8AC3E}">
        <p14:creationId xmlns:p14="http://schemas.microsoft.com/office/powerpoint/2010/main" val="198017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020" y="492759"/>
            <a:ext cx="10058402" cy="988741"/>
          </a:xfrm>
        </p:spPr>
        <p:txBody>
          <a:bodyPr>
            <a:normAutofit fontScale="90000"/>
          </a:bodyPr>
          <a:lstStyle/>
          <a:p>
            <a:r>
              <a:rPr lang="en-US" dirty="0" smtClean="0"/>
              <a:t>For FY17 – Each agency needs to do an Agency Fund Review</a:t>
            </a:r>
            <a:endParaRPr lang="en-US" dirty="0"/>
          </a:p>
        </p:txBody>
      </p:sp>
      <p:sp>
        <p:nvSpPr>
          <p:cNvPr id="3" name="Content Placeholder 2"/>
          <p:cNvSpPr>
            <a:spLocks noGrp="1"/>
          </p:cNvSpPr>
          <p:nvPr>
            <p:ph idx="1"/>
          </p:nvPr>
        </p:nvSpPr>
        <p:spPr>
          <a:xfrm>
            <a:off x="1176726" y="1674563"/>
            <a:ext cx="10058400" cy="4557111"/>
          </a:xfrm>
        </p:spPr>
        <p:txBody>
          <a:bodyPr>
            <a:normAutofit/>
          </a:bodyPr>
          <a:lstStyle/>
          <a:p>
            <a:pPr marL="0" indent="0">
              <a:buNone/>
            </a:pPr>
            <a:r>
              <a:rPr lang="en-US" dirty="0" smtClean="0"/>
              <a:t>Agencies that have Agency Funds need to really analyze the monies in these funds and ask these questions:</a:t>
            </a:r>
          </a:p>
          <a:p>
            <a:pPr marL="850392" lvl="1" indent="-457200">
              <a:buFont typeface="+mj-lt"/>
              <a:buAutoNum type="arabicPeriod"/>
            </a:pPr>
            <a:r>
              <a:rPr lang="en-US" dirty="0"/>
              <a:t>Do you have an agency fund?</a:t>
            </a:r>
          </a:p>
          <a:p>
            <a:pPr marL="850392" lvl="1" indent="-457200">
              <a:buFont typeface="+mj-lt"/>
              <a:buAutoNum type="arabicPeriod"/>
            </a:pPr>
            <a:r>
              <a:rPr lang="en-US" dirty="0"/>
              <a:t>What statute set this fund up?</a:t>
            </a:r>
          </a:p>
          <a:p>
            <a:pPr marL="850392" lvl="1" indent="-457200">
              <a:buFont typeface="+mj-lt"/>
              <a:buAutoNum type="arabicPeriod"/>
            </a:pPr>
            <a:r>
              <a:rPr lang="en-US" dirty="0"/>
              <a:t>Are the funds restricted by statute?</a:t>
            </a:r>
          </a:p>
          <a:p>
            <a:pPr marL="850392" lvl="1" indent="-457200">
              <a:buFont typeface="+mj-lt"/>
              <a:buAutoNum type="arabicPeriod"/>
            </a:pPr>
            <a:r>
              <a:rPr lang="en-US" dirty="0"/>
              <a:t>What is the source of the funds?</a:t>
            </a:r>
          </a:p>
          <a:p>
            <a:pPr marL="850392" lvl="1" indent="-457200">
              <a:buFont typeface="+mj-lt"/>
              <a:buAutoNum type="arabicPeriod"/>
            </a:pPr>
            <a:r>
              <a:rPr lang="en-US" dirty="0"/>
              <a:t>Who does the money belong to?</a:t>
            </a:r>
          </a:p>
          <a:p>
            <a:pPr marL="850392" lvl="1" indent="-457200">
              <a:buFont typeface="+mj-lt"/>
              <a:buAutoNum type="arabicPeriod"/>
            </a:pPr>
            <a:r>
              <a:rPr lang="en-US" dirty="0" smtClean="0"/>
              <a:t>If </a:t>
            </a:r>
            <a:r>
              <a:rPr lang="en-US" dirty="0"/>
              <a:t>revenue is recorded, which agency or state entity records it and what object code is used?</a:t>
            </a:r>
          </a:p>
          <a:p>
            <a:endParaRPr lang="en-US" dirty="0"/>
          </a:p>
          <a:p>
            <a:endParaRPr lang="en-US" dirty="0"/>
          </a:p>
        </p:txBody>
      </p:sp>
      <p:sp>
        <p:nvSpPr>
          <p:cNvPr id="4" name="Slide Number Placeholder 3"/>
          <p:cNvSpPr>
            <a:spLocks noGrp="1"/>
          </p:cNvSpPr>
          <p:nvPr>
            <p:ph type="sldNum" sz="quarter" idx="12"/>
          </p:nvPr>
        </p:nvSpPr>
        <p:spPr>
          <a:xfrm>
            <a:off x="11458148" y="6187069"/>
            <a:ext cx="529411" cy="414453"/>
          </a:xfrm>
        </p:spPr>
        <p:txBody>
          <a:bodyPr/>
          <a:lstStyle/>
          <a:p>
            <a:fld id="{022B156B-59AE-415F-B24B-8756D48BB977}" type="slidenum">
              <a:rPr lang="en-US" sz="1400" b="1" smtClean="0">
                <a:solidFill>
                  <a:schemeClr val="tx2"/>
                </a:solidFill>
              </a:rPr>
              <a:t>18</a:t>
            </a:fld>
            <a:endParaRPr lang="en-US" sz="1400" b="1" dirty="0">
              <a:solidFill>
                <a:schemeClr val="tx2"/>
              </a:solidFill>
            </a:endParaRPr>
          </a:p>
        </p:txBody>
      </p:sp>
    </p:spTree>
    <p:extLst>
      <p:ext uri="{BB962C8B-B14F-4D97-AF65-F5344CB8AC3E}">
        <p14:creationId xmlns:p14="http://schemas.microsoft.com/office/powerpoint/2010/main" val="184457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7735" y="576814"/>
            <a:ext cx="7571680" cy="2355957"/>
          </a:xfrm>
        </p:spPr>
        <p:txBody>
          <a:bodyPr>
            <a:noAutofit/>
          </a:bodyPr>
          <a:lstStyle/>
          <a:p>
            <a:r>
              <a:rPr lang="en-US" sz="5400" dirty="0" smtClean="0"/>
              <a:t>New MAPs changes to be aware of</a:t>
            </a:r>
            <a:endParaRPr lang="en-US" sz="5400" dirty="0"/>
          </a:p>
        </p:txBody>
      </p:sp>
      <p:pic>
        <p:nvPicPr>
          <p:cNvPr id="3" name="Picture 2"/>
          <p:cNvPicPr>
            <a:picLocks noChangeAspect="1"/>
          </p:cNvPicPr>
          <p:nvPr/>
        </p:nvPicPr>
        <p:blipFill>
          <a:blip r:embed="rId2"/>
          <a:stretch>
            <a:fillRect/>
          </a:stretch>
        </p:blipFill>
        <p:spPr>
          <a:xfrm>
            <a:off x="5043512" y="3066585"/>
            <a:ext cx="5228571" cy="3371967"/>
          </a:xfrm>
          <a:prstGeom prst="rect">
            <a:avLst/>
          </a:prstGeom>
        </p:spPr>
      </p:pic>
      <p:sp>
        <p:nvSpPr>
          <p:cNvPr id="4" name="TextBox 3"/>
          <p:cNvSpPr txBox="1"/>
          <p:nvPr/>
        </p:nvSpPr>
        <p:spPr>
          <a:xfrm>
            <a:off x="5043512" y="3066585"/>
            <a:ext cx="5228571" cy="369332"/>
          </a:xfrm>
          <a:prstGeom prst="rect">
            <a:avLst/>
          </a:prstGeom>
          <a:solidFill>
            <a:schemeClr val="bg2"/>
          </a:solidFill>
        </p:spPr>
        <p:txBody>
          <a:bodyPr wrap="square" rtlCol="0">
            <a:spAutoFit/>
          </a:bodyPr>
          <a:lstStyle/>
          <a:p>
            <a:pPr algn="ctr"/>
            <a:r>
              <a:rPr lang="en-US" dirty="0" smtClean="0">
                <a:solidFill>
                  <a:srgbClr val="FF0000"/>
                </a:solidFill>
              </a:rPr>
              <a:t>“MAPS”</a:t>
            </a:r>
            <a:endParaRPr lang="en-US" dirty="0">
              <a:solidFill>
                <a:srgbClr val="FF0000"/>
              </a:solidFill>
            </a:endParaRPr>
          </a:p>
        </p:txBody>
      </p:sp>
      <p:sp>
        <p:nvSpPr>
          <p:cNvPr id="5" name="TextBox 4"/>
          <p:cNvSpPr txBox="1"/>
          <p:nvPr/>
        </p:nvSpPr>
        <p:spPr>
          <a:xfrm>
            <a:off x="5043512" y="6115167"/>
            <a:ext cx="5228571" cy="369332"/>
          </a:xfrm>
          <a:prstGeom prst="rect">
            <a:avLst/>
          </a:prstGeom>
          <a:solidFill>
            <a:schemeClr val="bg2"/>
          </a:solidFill>
        </p:spPr>
        <p:txBody>
          <a:bodyPr wrap="square" rtlCol="0">
            <a:spAutoFit/>
          </a:bodyPr>
          <a:lstStyle/>
          <a:p>
            <a:pPr algn="ctr"/>
            <a:r>
              <a:rPr lang="en-US" dirty="0" smtClean="0">
                <a:solidFill>
                  <a:srgbClr val="FF0000"/>
                </a:solidFill>
              </a:rPr>
              <a:t>“I LOVE MAPS”</a:t>
            </a:r>
            <a:endParaRPr lang="en-US" dirty="0">
              <a:solidFill>
                <a:srgbClr val="FF0000"/>
              </a:solidFill>
            </a:endParaRPr>
          </a:p>
        </p:txBody>
      </p:sp>
    </p:spTree>
    <p:extLst>
      <p:ext uri="{BB962C8B-B14F-4D97-AF65-F5344CB8AC3E}">
        <p14:creationId xmlns:p14="http://schemas.microsoft.com/office/powerpoint/2010/main" val="88510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52256" y="494371"/>
            <a:ext cx="10058402" cy="866078"/>
          </a:xfrm>
        </p:spPr>
        <p:txBody>
          <a:bodyPr/>
          <a:lstStyle/>
          <a:p>
            <a:r>
              <a:rPr lang="en-US" dirty="0" smtClean="0"/>
              <a:t>AGENDA</a:t>
            </a:r>
            <a:endParaRPr dirty="0"/>
          </a:p>
        </p:txBody>
      </p:sp>
      <p:sp>
        <p:nvSpPr>
          <p:cNvPr id="4" name="Content Placeholder 13"/>
          <p:cNvSpPr txBox="1">
            <a:spLocks/>
          </p:cNvSpPr>
          <p:nvPr/>
        </p:nvSpPr>
        <p:spPr>
          <a:xfrm>
            <a:off x="1522413" y="1550020"/>
            <a:ext cx="9829799" cy="4786276"/>
          </a:xfrm>
          <a:prstGeom prst="rect">
            <a:avLst/>
          </a:prstGeom>
        </p:spPr>
        <p:txBody>
          <a:bodyPr vert="horz" lIns="91440" tIns="45720" rIns="91440" bIns="45720" rtlCol="0">
            <a:normAutofit fontScale="92500" lnSpcReduction="20000"/>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b="1" dirty="0" smtClean="0">
                <a:solidFill>
                  <a:schemeClr val="accent1">
                    <a:lumMod val="75000"/>
                  </a:schemeClr>
                </a:solidFill>
              </a:rPr>
              <a:t>CAFR Staff and Assignments</a:t>
            </a:r>
          </a:p>
          <a:p>
            <a:r>
              <a:rPr lang="en-US" b="1" dirty="0" smtClean="0">
                <a:solidFill>
                  <a:schemeClr val="accent1">
                    <a:lumMod val="75000"/>
                  </a:schemeClr>
                </a:solidFill>
              </a:rPr>
              <a:t>NM CAFR Audit for FY16</a:t>
            </a:r>
          </a:p>
          <a:p>
            <a:r>
              <a:rPr lang="en-US" b="1" dirty="0" smtClean="0">
                <a:solidFill>
                  <a:schemeClr val="accent1">
                    <a:lumMod val="75000"/>
                  </a:schemeClr>
                </a:solidFill>
              </a:rPr>
              <a:t>New MAPs Requirements to be aware of</a:t>
            </a:r>
          </a:p>
          <a:p>
            <a:r>
              <a:rPr lang="en-US" b="1" dirty="0" smtClean="0">
                <a:solidFill>
                  <a:schemeClr val="accent1">
                    <a:lumMod val="75000"/>
                  </a:schemeClr>
                </a:solidFill>
              </a:rPr>
              <a:t>New Accounting Policy Statements</a:t>
            </a:r>
          </a:p>
          <a:p>
            <a:r>
              <a:rPr lang="en-US" b="1" dirty="0" smtClean="0">
                <a:solidFill>
                  <a:schemeClr val="accent1">
                    <a:lumMod val="75000"/>
                  </a:schemeClr>
                </a:solidFill>
              </a:rPr>
              <a:t>Issue that came up in FY17 that affected a few agencies</a:t>
            </a:r>
            <a:endParaRPr lang="en-US" b="1" dirty="0">
              <a:solidFill>
                <a:schemeClr val="accent1">
                  <a:lumMod val="75000"/>
                </a:schemeClr>
              </a:solidFill>
            </a:endParaRPr>
          </a:p>
          <a:p>
            <a:r>
              <a:rPr lang="en-US" b="1" dirty="0" smtClean="0">
                <a:solidFill>
                  <a:schemeClr val="accent1">
                    <a:lumMod val="75000"/>
                  </a:schemeClr>
                </a:solidFill>
              </a:rPr>
              <a:t>Other Financial Statement Issues to be aware of for </a:t>
            </a:r>
            <a:r>
              <a:rPr lang="en-US" b="1" dirty="0">
                <a:solidFill>
                  <a:schemeClr val="accent1">
                    <a:lumMod val="75000"/>
                  </a:schemeClr>
                </a:solidFill>
              </a:rPr>
              <a:t>upcoming </a:t>
            </a:r>
            <a:r>
              <a:rPr lang="en-US" b="1" dirty="0" smtClean="0">
                <a:solidFill>
                  <a:schemeClr val="accent1">
                    <a:lumMod val="75000"/>
                  </a:schemeClr>
                </a:solidFill>
              </a:rPr>
              <a:t>year</a:t>
            </a:r>
          </a:p>
          <a:p>
            <a:r>
              <a:rPr lang="en-US" b="1" dirty="0" smtClean="0">
                <a:solidFill>
                  <a:schemeClr val="accent1">
                    <a:lumMod val="75000"/>
                  </a:schemeClr>
                </a:solidFill>
              </a:rPr>
              <a:t>Submission </a:t>
            </a:r>
            <a:r>
              <a:rPr lang="en-US" b="1" dirty="0">
                <a:solidFill>
                  <a:schemeClr val="accent1">
                    <a:lumMod val="75000"/>
                  </a:schemeClr>
                </a:solidFill>
              </a:rPr>
              <a:t>of the CAFR Packet</a:t>
            </a:r>
          </a:p>
          <a:p>
            <a:r>
              <a:rPr lang="en-US" b="1" dirty="0">
                <a:solidFill>
                  <a:schemeClr val="accent1">
                    <a:lumMod val="75000"/>
                  </a:schemeClr>
                </a:solidFill>
              </a:rPr>
              <a:t>Common Errors on Audit Reports for FY16</a:t>
            </a:r>
          </a:p>
          <a:p>
            <a:r>
              <a:rPr lang="en-US" b="1" dirty="0">
                <a:solidFill>
                  <a:schemeClr val="accent1">
                    <a:lumMod val="75000"/>
                  </a:schemeClr>
                </a:solidFill>
              </a:rPr>
              <a:t>Appendix</a:t>
            </a:r>
          </a:p>
          <a:p>
            <a:endParaRPr lang="en-US" b="1" dirty="0">
              <a:solidFill>
                <a:schemeClr val="accent1">
                  <a:lumMod val="75000"/>
                </a:schemeClr>
              </a:solidFill>
            </a:endParaRPr>
          </a:p>
        </p:txBody>
      </p:sp>
      <p:sp>
        <p:nvSpPr>
          <p:cNvPr id="2" name="Slide Number Placeholder 1"/>
          <p:cNvSpPr>
            <a:spLocks noGrp="1"/>
          </p:cNvSpPr>
          <p:nvPr>
            <p:ph type="sldNum" sz="quarter" idx="12"/>
          </p:nvPr>
        </p:nvSpPr>
        <p:spPr>
          <a:xfrm>
            <a:off x="11681444" y="6336296"/>
            <a:ext cx="361873" cy="242924"/>
          </a:xfrm>
        </p:spPr>
        <p:txBody>
          <a:bodyPr/>
          <a:lstStyle/>
          <a:p>
            <a:fld id="{022B156B-59AE-415F-B24B-8756D48BB977}" type="slidenum">
              <a:rPr lang="en-US" sz="1400" b="1" smtClean="0">
                <a:solidFill>
                  <a:schemeClr val="tx2"/>
                </a:solidFill>
              </a:rPr>
              <a:t>2</a:t>
            </a:fld>
            <a:endParaRPr lang="en-US" sz="1400" b="1" dirty="0">
              <a:solidFill>
                <a:schemeClr val="tx2"/>
              </a:solidFill>
            </a:endParaRPr>
          </a:p>
        </p:txBody>
      </p:sp>
    </p:spTree>
    <p:extLst>
      <p:ext uri="{BB962C8B-B14F-4D97-AF65-F5344CB8AC3E}">
        <p14:creationId xmlns:p14="http://schemas.microsoft.com/office/powerpoint/2010/main" val="308107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685" y="996177"/>
            <a:ext cx="10058402" cy="1219200"/>
          </a:xfrm>
        </p:spPr>
        <p:txBody>
          <a:bodyPr/>
          <a:lstStyle/>
          <a:p>
            <a:r>
              <a:rPr lang="en-US" dirty="0" smtClean="0"/>
              <a:t>NEW MAPs Requirements CFOs need to be aware of</a:t>
            </a:r>
            <a:endParaRPr lang="en-US" dirty="0"/>
          </a:p>
        </p:txBody>
      </p:sp>
      <p:sp>
        <p:nvSpPr>
          <p:cNvPr id="3" name="Content Placeholder 2"/>
          <p:cNvSpPr>
            <a:spLocks noGrp="1"/>
          </p:cNvSpPr>
          <p:nvPr>
            <p:ph idx="1"/>
          </p:nvPr>
        </p:nvSpPr>
        <p:spPr>
          <a:xfrm>
            <a:off x="1065212" y="2522034"/>
            <a:ext cx="10058400" cy="3421566"/>
          </a:xfrm>
        </p:spPr>
        <p:txBody>
          <a:bodyPr/>
          <a:lstStyle/>
          <a:p>
            <a:r>
              <a:rPr lang="en-US" dirty="0" smtClean="0"/>
              <a:t>There are not only modifications to MAPs for FY18, there are also new requirements that are applicable for FY18 and also for financial reporting for FY17.</a:t>
            </a:r>
          </a:p>
          <a:p>
            <a:pPr marL="914400" lvl="1" indent="-457200">
              <a:buFont typeface="+mj-lt"/>
              <a:buAutoNum type="arabicPeriod"/>
            </a:pPr>
            <a:r>
              <a:rPr lang="en-US" sz="2200" dirty="0" smtClean="0"/>
              <a:t>FIN 16.11	CFO Requirements</a:t>
            </a:r>
          </a:p>
          <a:p>
            <a:pPr marL="914400" lvl="1" indent="-457200">
              <a:buFont typeface="+mj-lt"/>
              <a:buAutoNum type="arabicPeriod"/>
            </a:pPr>
            <a:r>
              <a:rPr lang="en-US" sz="2200" dirty="0" smtClean="0"/>
              <a:t>FIN 3.6 </a:t>
            </a:r>
            <a:r>
              <a:rPr lang="en-US" sz="2200" dirty="0"/>
              <a:t>	</a:t>
            </a:r>
            <a:r>
              <a:rPr lang="en-US" sz="2200" dirty="0" smtClean="0"/>
              <a:t>More detailed instructions on the proper way to 		submit a journal entry to FCD.</a:t>
            </a:r>
            <a:endParaRPr lang="en-US" sz="2200" dirty="0"/>
          </a:p>
        </p:txBody>
      </p:sp>
      <p:sp>
        <p:nvSpPr>
          <p:cNvPr id="4" name="Slide Number Placeholder 3"/>
          <p:cNvSpPr>
            <a:spLocks noGrp="1"/>
          </p:cNvSpPr>
          <p:nvPr>
            <p:ph type="sldNum" sz="quarter" idx="12"/>
          </p:nvPr>
        </p:nvSpPr>
        <p:spPr>
          <a:xfrm>
            <a:off x="11513906" y="6287429"/>
            <a:ext cx="518260" cy="325243"/>
          </a:xfrm>
        </p:spPr>
        <p:txBody>
          <a:bodyPr/>
          <a:lstStyle/>
          <a:p>
            <a:fld id="{022B156B-59AE-415F-B24B-8756D48BB977}" type="slidenum">
              <a:rPr lang="en-US" sz="1400" b="1" smtClean="0">
                <a:solidFill>
                  <a:schemeClr val="tx2"/>
                </a:solidFill>
              </a:rPr>
              <a:t>20</a:t>
            </a:fld>
            <a:endParaRPr lang="en-US" sz="1400" b="1" dirty="0">
              <a:solidFill>
                <a:schemeClr val="tx2"/>
              </a:solidFill>
            </a:endParaRPr>
          </a:p>
        </p:txBody>
      </p:sp>
    </p:spTree>
    <p:extLst>
      <p:ext uri="{BB962C8B-B14F-4D97-AF65-F5344CB8AC3E}">
        <p14:creationId xmlns:p14="http://schemas.microsoft.com/office/powerpoint/2010/main" val="155807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685" y="533400"/>
            <a:ext cx="10058402" cy="1219200"/>
          </a:xfrm>
        </p:spPr>
        <p:txBody>
          <a:bodyPr/>
          <a:lstStyle/>
          <a:p>
            <a:r>
              <a:rPr lang="en-US" dirty="0" smtClean="0"/>
              <a:t>NEW MAPs Requirements CFOs need to be aware of continued</a:t>
            </a:r>
            <a:endParaRPr lang="en-US" dirty="0"/>
          </a:p>
        </p:txBody>
      </p:sp>
      <p:sp>
        <p:nvSpPr>
          <p:cNvPr id="3" name="Content Placeholder 2"/>
          <p:cNvSpPr>
            <a:spLocks noGrp="1"/>
          </p:cNvSpPr>
          <p:nvPr>
            <p:ph idx="1"/>
          </p:nvPr>
        </p:nvSpPr>
        <p:spPr>
          <a:xfrm>
            <a:off x="964853" y="2071339"/>
            <a:ext cx="10058400" cy="3638085"/>
          </a:xfrm>
        </p:spPr>
        <p:txBody>
          <a:bodyPr/>
          <a:lstStyle/>
          <a:p>
            <a:r>
              <a:rPr lang="en-US" dirty="0" smtClean="0"/>
              <a:t>In MAPs there is now a new section – FIN 17.</a:t>
            </a:r>
          </a:p>
          <a:p>
            <a:r>
              <a:rPr lang="en-US" dirty="0" smtClean="0"/>
              <a:t>This section is designed for Statewide Accounting Policies</a:t>
            </a:r>
          </a:p>
          <a:p>
            <a:pPr marL="914400" lvl="1" indent="-457200">
              <a:buFont typeface="+mj-lt"/>
              <a:buAutoNum type="arabicPeriod"/>
            </a:pPr>
            <a:r>
              <a:rPr lang="en-US" dirty="0" smtClean="0"/>
              <a:t>FIN 17.1	Compensated Absence Reporting  (Discussed further in presentation)</a:t>
            </a:r>
          </a:p>
          <a:p>
            <a:pPr marL="914400" lvl="1" indent="-457200">
              <a:buFont typeface="+mj-lt"/>
              <a:buAutoNum type="arabicPeriod"/>
            </a:pPr>
            <a:r>
              <a:rPr lang="en-US" dirty="0" smtClean="0"/>
              <a:t>FIN 17.2	Transfers In/Out Reporting (Discussed further in presentation)</a:t>
            </a:r>
          </a:p>
        </p:txBody>
      </p:sp>
      <p:sp>
        <p:nvSpPr>
          <p:cNvPr id="4" name="Slide Number Placeholder 3"/>
          <p:cNvSpPr>
            <a:spLocks noGrp="1"/>
          </p:cNvSpPr>
          <p:nvPr>
            <p:ph type="sldNum" sz="quarter" idx="12"/>
          </p:nvPr>
        </p:nvSpPr>
        <p:spPr>
          <a:xfrm>
            <a:off x="11513906" y="6287429"/>
            <a:ext cx="518260" cy="325243"/>
          </a:xfrm>
        </p:spPr>
        <p:txBody>
          <a:bodyPr/>
          <a:lstStyle/>
          <a:p>
            <a:fld id="{022B156B-59AE-415F-B24B-8756D48BB977}" type="slidenum">
              <a:rPr lang="en-US" sz="1400" b="1" smtClean="0">
                <a:solidFill>
                  <a:schemeClr val="tx2"/>
                </a:solidFill>
              </a:rPr>
              <a:t>21</a:t>
            </a:fld>
            <a:endParaRPr lang="en-US" sz="1400" b="1" dirty="0">
              <a:solidFill>
                <a:schemeClr val="tx2"/>
              </a:solidFill>
            </a:endParaRPr>
          </a:p>
        </p:txBody>
      </p:sp>
    </p:spTree>
    <p:extLst>
      <p:ext uri="{BB962C8B-B14F-4D97-AF65-F5344CB8AC3E}">
        <p14:creationId xmlns:p14="http://schemas.microsoft.com/office/powerpoint/2010/main" val="313643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08" y="204439"/>
            <a:ext cx="4131257" cy="1219200"/>
          </a:xfrm>
        </p:spPr>
        <p:txBody>
          <a:bodyPr/>
          <a:lstStyle/>
          <a:p>
            <a:r>
              <a:rPr lang="en-US" u="sng" dirty="0" smtClean="0"/>
              <a:t>FIN 16.11</a:t>
            </a:r>
            <a:endParaRPr lang="en-US" u="sng" dirty="0"/>
          </a:p>
        </p:txBody>
      </p:sp>
      <p:sp>
        <p:nvSpPr>
          <p:cNvPr id="3" name="Content Placeholder 2"/>
          <p:cNvSpPr>
            <a:spLocks noGrp="1"/>
          </p:cNvSpPr>
          <p:nvPr>
            <p:ph idx="1"/>
          </p:nvPr>
        </p:nvSpPr>
        <p:spPr>
          <a:xfrm>
            <a:off x="1065214" y="1752600"/>
            <a:ext cx="4599606" cy="4229100"/>
          </a:xfrm>
        </p:spPr>
        <p:txBody>
          <a:bodyPr/>
          <a:lstStyle/>
          <a:p>
            <a:r>
              <a:rPr lang="en-US" dirty="0"/>
              <a:t>A section was added to FIN </a:t>
            </a:r>
            <a:r>
              <a:rPr lang="en-US" dirty="0" smtClean="0"/>
              <a:t>16- (</a:t>
            </a:r>
            <a:r>
              <a:rPr lang="en-US" dirty="0"/>
              <a:t>FIN </a:t>
            </a:r>
            <a:r>
              <a:rPr lang="en-US" dirty="0" smtClean="0"/>
              <a:t>16.11) </a:t>
            </a:r>
            <a:r>
              <a:rPr lang="en-US" dirty="0"/>
              <a:t>to address issues that were occurring </a:t>
            </a:r>
            <a:r>
              <a:rPr lang="en-US" dirty="0" smtClean="0"/>
              <a:t>regarding continuous errors by agencies</a:t>
            </a:r>
          </a:p>
          <a:p>
            <a:r>
              <a:rPr lang="en-US" dirty="0" smtClean="0"/>
              <a:t>This standard now creates quantitative measurements </a:t>
            </a:r>
            <a:endParaRPr lang="en-US" dirty="0"/>
          </a:p>
          <a:p>
            <a:endParaRPr lang="en-US" dirty="0"/>
          </a:p>
        </p:txBody>
      </p:sp>
      <p:sp>
        <p:nvSpPr>
          <p:cNvPr id="4" name="Slide Number Placeholder 3"/>
          <p:cNvSpPr>
            <a:spLocks noGrp="1"/>
          </p:cNvSpPr>
          <p:nvPr>
            <p:ph type="sldNum" sz="quarter" idx="12"/>
          </p:nvPr>
        </p:nvSpPr>
        <p:spPr>
          <a:xfrm>
            <a:off x="11513906" y="6220523"/>
            <a:ext cx="473655" cy="369848"/>
          </a:xfrm>
        </p:spPr>
        <p:txBody>
          <a:bodyPr/>
          <a:lstStyle/>
          <a:p>
            <a:fld id="{022B156B-59AE-415F-B24B-8756D48BB977}" type="slidenum">
              <a:rPr lang="en-US" sz="1400" b="1" smtClean="0">
                <a:solidFill>
                  <a:schemeClr val="tx2"/>
                </a:solidFill>
              </a:rPr>
              <a:t>22</a:t>
            </a:fld>
            <a:endParaRPr lang="en-US" sz="1400" b="1" dirty="0">
              <a:solidFill>
                <a:schemeClr val="tx2"/>
              </a:solidFill>
            </a:endParaRPr>
          </a:p>
        </p:txBody>
      </p:sp>
      <p:pic>
        <p:nvPicPr>
          <p:cNvPr id="6" name="Picture 5"/>
          <p:cNvPicPr>
            <a:picLocks noChangeAspect="1"/>
          </p:cNvPicPr>
          <p:nvPr/>
        </p:nvPicPr>
        <p:blipFill>
          <a:blip r:embed="rId2"/>
          <a:stretch>
            <a:fillRect/>
          </a:stretch>
        </p:blipFill>
        <p:spPr>
          <a:xfrm>
            <a:off x="5709425" y="498389"/>
            <a:ext cx="6278136" cy="4475056"/>
          </a:xfrm>
          <a:prstGeom prst="rect">
            <a:avLst/>
          </a:prstGeom>
          <a:ln>
            <a:solidFill>
              <a:schemeClr val="tx2"/>
            </a:solidFill>
          </a:ln>
        </p:spPr>
      </p:pic>
    </p:spTree>
    <p:extLst>
      <p:ext uri="{BB962C8B-B14F-4D97-AF65-F5344CB8AC3E}">
        <p14:creationId xmlns:p14="http://schemas.microsoft.com/office/powerpoint/2010/main" val="215645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132" y="304800"/>
            <a:ext cx="4371278" cy="1219200"/>
          </a:xfrm>
        </p:spPr>
        <p:txBody>
          <a:bodyPr/>
          <a:lstStyle/>
          <a:p>
            <a:r>
              <a:rPr lang="en-US" u="sng" dirty="0" smtClean="0"/>
              <a:t>FIN 16.11 Cont.</a:t>
            </a:r>
            <a:endParaRPr lang="en-US" u="sng" dirty="0"/>
          </a:p>
        </p:txBody>
      </p:sp>
      <p:sp>
        <p:nvSpPr>
          <p:cNvPr id="3" name="Content Placeholder 2"/>
          <p:cNvSpPr>
            <a:spLocks noGrp="1"/>
          </p:cNvSpPr>
          <p:nvPr>
            <p:ph idx="1"/>
          </p:nvPr>
        </p:nvSpPr>
        <p:spPr>
          <a:xfrm>
            <a:off x="1065214" y="1752600"/>
            <a:ext cx="4599606" cy="4229100"/>
          </a:xfrm>
        </p:spPr>
        <p:txBody>
          <a:bodyPr/>
          <a:lstStyle/>
          <a:p>
            <a:r>
              <a:rPr lang="en-US" dirty="0" smtClean="0"/>
              <a:t>Each division at DFA has as separate set of standards to rate based on the criteria.</a:t>
            </a:r>
          </a:p>
          <a:p>
            <a:r>
              <a:rPr lang="en-US" dirty="0" smtClean="0"/>
              <a:t>These are the </a:t>
            </a:r>
            <a:r>
              <a:rPr lang="en-US" u="sng" dirty="0" smtClean="0"/>
              <a:t>CAFR Unit</a:t>
            </a:r>
            <a:r>
              <a:rPr lang="en-US" dirty="0" smtClean="0"/>
              <a:t> Standards.</a:t>
            </a:r>
          </a:p>
          <a:p>
            <a:pPr lvl="1"/>
            <a:r>
              <a:rPr lang="en-US" dirty="0" smtClean="0"/>
              <a:t>There are different standards for Budget Division, Accounts Payable Division, Cash Unit and Vendor Division.</a:t>
            </a:r>
            <a:endParaRPr lang="en-US" dirty="0"/>
          </a:p>
          <a:p>
            <a:endParaRPr lang="en-US" dirty="0"/>
          </a:p>
        </p:txBody>
      </p:sp>
      <p:sp>
        <p:nvSpPr>
          <p:cNvPr id="4" name="Slide Number Placeholder 3"/>
          <p:cNvSpPr>
            <a:spLocks noGrp="1"/>
          </p:cNvSpPr>
          <p:nvPr>
            <p:ph type="sldNum" sz="quarter" idx="12"/>
          </p:nvPr>
        </p:nvSpPr>
        <p:spPr>
          <a:xfrm>
            <a:off x="11513906" y="6220523"/>
            <a:ext cx="473655" cy="369848"/>
          </a:xfrm>
        </p:spPr>
        <p:txBody>
          <a:bodyPr/>
          <a:lstStyle/>
          <a:p>
            <a:fld id="{022B156B-59AE-415F-B24B-8756D48BB977}" type="slidenum">
              <a:rPr lang="en-US" sz="1400" b="1" smtClean="0">
                <a:solidFill>
                  <a:schemeClr val="tx2"/>
                </a:solidFill>
              </a:rPr>
              <a:t>23</a:t>
            </a:fld>
            <a:endParaRPr lang="en-US" sz="1400" b="1" dirty="0">
              <a:solidFill>
                <a:schemeClr val="tx2"/>
              </a:solidFill>
            </a:endParaRPr>
          </a:p>
        </p:txBody>
      </p:sp>
      <p:pic>
        <p:nvPicPr>
          <p:cNvPr id="5" name="Picture 4"/>
          <p:cNvPicPr>
            <a:picLocks noChangeAspect="1"/>
          </p:cNvPicPr>
          <p:nvPr/>
        </p:nvPicPr>
        <p:blipFill>
          <a:blip r:embed="rId2"/>
          <a:stretch>
            <a:fillRect/>
          </a:stretch>
        </p:blipFill>
        <p:spPr>
          <a:xfrm>
            <a:off x="5835180" y="547838"/>
            <a:ext cx="6152381" cy="4046464"/>
          </a:xfrm>
          <a:prstGeom prst="rect">
            <a:avLst/>
          </a:prstGeom>
          <a:ln>
            <a:solidFill>
              <a:schemeClr val="tx2"/>
            </a:solidFill>
          </a:ln>
        </p:spPr>
      </p:pic>
    </p:spTree>
    <p:extLst>
      <p:ext uri="{BB962C8B-B14F-4D97-AF65-F5344CB8AC3E}">
        <p14:creationId xmlns:p14="http://schemas.microsoft.com/office/powerpoint/2010/main" val="131293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617" y="249044"/>
            <a:ext cx="2536632" cy="877229"/>
          </a:xfrm>
        </p:spPr>
        <p:txBody>
          <a:bodyPr/>
          <a:lstStyle/>
          <a:p>
            <a:r>
              <a:rPr lang="en-US" u="sng" dirty="0" smtClean="0"/>
              <a:t>FIN 3.6</a:t>
            </a:r>
            <a:endParaRPr lang="en-US" u="sng" dirty="0"/>
          </a:p>
        </p:txBody>
      </p:sp>
      <p:sp>
        <p:nvSpPr>
          <p:cNvPr id="4" name="Slide Number Placeholder 3"/>
          <p:cNvSpPr>
            <a:spLocks noGrp="1"/>
          </p:cNvSpPr>
          <p:nvPr>
            <p:ph type="sldNum" sz="quarter" idx="12"/>
          </p:nvPr>
        </p:nvSpPr>
        <p:spPr>
          <a:xfrm>
            <a:off x="11491604" y="6218662"/>
            <a:ext cx="507108" cy="394011"/>
          </a:xfrm>
        </p:spPr>
        <p:txBody>
          <a:bodyPr/>
          <a:lstStyle/>
          <a:p>
            <a:fld id="{022B156B-59AE-415F-B24B-8756D48BB977}" type="slidenum">
              <a:rPr lang="en-US" sz="1400" b="1" smtClean="0">
                <a:solidFill>
                  <a:schemeClr val="tx2"/>
                </a:solidFill>
              </a:rPr>
              <a:t>24</a:t>
            </a:fld>
            <a:endParaRPr lang="en-US" sz="1400" b="1" dirty="0">
              <a:solidFill>
                <a:schemeClr val="tx2"/>
              </a:solidFill>
            </a:endParaRPr>
          </a:p>
        </p:txBody>
      </p:sp>
      <p:sp>
        <p:nvSpPr>
          <p:cNvPr id="5" name="TextBox 4"/>
          <p:cNvSpPr txBox="1"/>
          <p:nvPr/>
        </p:nvSpPr>
        <p:spPr>
          <a:xfrm>
            <a:off x="1371599" y="1304693"/>
            <a:ext cx="3367669" cy="3785652"/>
          </a:xfrm>
          <a:prstGeom prst="rect">
            <a:avLst/>
          </a:prstGeom>
          <a:noFill/>
        </p:spPr>
        <p:txBody>
          <a:bodyPr wrap="square" rtlCol="0">
            <a:spAutoFit/>
          </a:bodyPr>
          <a:lstStyle/>
          <a:p>
            <a:r>
              <a:rPr lang="en-US" sz="2400" dirty="0" smtClean="0"/>
              <a:t>A section was added to FIN 3.6 to address issues that were occurring regarding the proper way to submit a journal entry – document standards were established.</a:t>
            </a:r>
            <a:endParaRPr lang="en-US" sz="2400" dirty="0"/>
          </a:p>
        </p:txBody>
      </p:sp>
      <p:pic>
        <p:nvPicPr>
          <p:cNvPr id="7" name="Picture 6"/>
          <p:cNvPicPr>
            <a:picLocks noChangeAspect="1"/>
          </p:cNvPicPr>
          <p:nvPr/>
        </p:nvPicPr>
        <p:blipFill>
          <a:blip r:embed="rId2"/>
          <a:stretch>
            <a:fillRect/>
          </a:stretch>
        </p:blipFill>
        <p:spPr>
          <a:xfrm>
            <a:off x="5139223" y="413574"/>
            <a:ext cx="6681070" cy="5805088"/>
          </a:xfrm>
          <a:prstGeom prst="rect">
            <a:avLst/>
          </a:prstGeom>
          <a:ln>
            <a:solidFill>
              <a:schemeClr val="tx2"/>
            </a:solidFill>
          </a:ln>
        </p:spPr>
      </p:pic>
      <p:sp>
        <p:nvSpPr>
          <p:cNvPr id="3" name="TextBox 2"/>
          <p:cNvSpPr txBox="1"/>
          <p:nvPr/>
        </p:nvSpPr>
        <p:spPr>
          <a:xfrm>
            <a:off x="1538869" y="5631366"/>
            <a:ext cx="3200400" cy="923330"/>
          </a:xfrm>
          <a:prstGeom prst="rect">
            <a:avLst/>
          </a:prstGeom>
          <a:noFill/>
        </p:spPr>
        <p:txBody>
          <a:bodyPr wrap="square" rtlCol="0">
            <a:spAutoFit/>
          </a:bodyPr>
          <a:lstStyle/>
          <a:p>
            <a:r>
              <a:rPr lang="en-US" dirty="0" smtClean="0">
                <a:solidFill>
                  <a:srgbClr val="FF0000"/>
                </a:solidFill>
              </a:rPr>
              <a:t>This will be modified after going live with 9.2 Upgrade</a:t>
            </a:r>
            <a:endParaRPr lang="en-US" dirty="0">
              <a:solidFill>
                <a:srgbClr val="FF0000"/>
              </a:solidFill>
            </a:endParaRPr>
          </a:p>
        </p:txBody>
      </p:sp>
      <p:sp>
        <p:nvSpPr>
          <p:cNvPr id="6" name="Right Arrow 5"/>
          <p:cNvSpPr/>
          <p:nvPr/>
        </p:nvSpPr>
        <p:spPr>
          <a:xfrm rot="19408532">
            <a:off x="4121553" y="5495336"/>
            <a:ext cx="846004" cy="25647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90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71" y="260195"/>
            <a:ext cx="3166946" cy="1219200"/>
          </a:xfrm>
        </p:spPr>
        <p:txBody>
          <a:bodyPr/>
          <a:lstStyle/>
          <a:p>
            <a:r>
              <a:rPr lang="en-US" u="sng" dirty="0" smtClean="0"/>
              <a:t>FIN 17.1</a:t>
            </a:r>
            <a:endParaRPr lang="en-US" u="sng" dirty="0"/>
          </a:p>
        </p:txBody>
      </p:sp>
      <p:sp>
        <p:nvSpPr>
          <p:cNvPr id="4" name="Slide Number Placeholder 3"/>
          <p:cNvSpPr>
            <a:spLocks noGrp="1"/>
          </p:cNvSpPr>
          <p:nvPr>
            <p:ph type="sldNum" sz="quarter" idx="12"/>
          </p:nvPr>
        </p:nvSpPr>
        <p:spPr>
          <a:xfrm>
            <a:off x="11513906" y="6220523"/>
            <a:ext cx="473655" cy="369848"/>
          </a:xfrm>
        </p:spPr>
        <p:txBody>
          <a:bodyPr/>
          <a:lstStyle/>
          <a:p>
            <a:fld id="{022B156B-59AE-415F-B24B-8756D48BB977}" type="slidenum">
              <a:rPr lang="en-US" sz="1400" b="1" smtClean="0">
                <a:solidFill>
                  <a:schemeClr val="tx2"/>
                </a:solidFill>
              </a:rPr>
              <a:t>25</a:t>
            </a:fld>
            <a:endParaRPr lang="en-US" sz="1400" b="1" dirty="0">
              <a:solidFill>
                <a:schemeClr val="tx2"/>
              </a:solidFill>
            </a:endParaRPr>
          </a:p>
        </p:txBody>
      </p:sp>
      <p:pic>
        <p:nvPicPr>
          <p:cNvPr id="5" name="Picture 4"/>
          <p:cNvPicPr>
            <a:picLocks noChangeAspect="1"/>
          </p:cNvPicPr>
          <p:nvPr/>
        </p:nvPicPr>
        <p:blipFill>
          <a:blip r:embed="rId2"/>
          <a:stretch>
            <a:fillRect/>
          </a:stretch>
        </p:blipFill>
        <p:spPr>
          <a:xfrm>
            <a:off x="4496533" y="115229"/>
            <a:ext cx="6142857" cy="6631259"/>
          </a:xfrm>
          <a:prstGeom prst="rect">
            <a:avLst/>
          </a:prstGeom>
          <a:ln>
            <a:solidFill>
              <a:schemeClr val="tx2"/>
            </a:solidFill>
          </a:ln>
        </p:spPr>
      </p:pic>
      <p:sp>
        <p:nvSpPr>
          <p:cNvPr id="6" name="TextBox 5"/>
          <p:cNvSpPr txBox="1"/>
          <p:nvPr/>
        </p:nvSpPr>
        <p:spPr>
          <a:xfrm>
            <a:off x="791737" y="1682845"/>
            <a:ext cx="3507288" cy="4524315"/>
          </a:xfrm>
          <a:prstGeom prst="rect">
            <a:avLst/>
          </a:prstGeom>
          <a:noFill/>
        </p:spPr>
        <p:txBody>
          <a:bodyPr wrap="square" rtlCol="0">
            <a:spAutoFit/>
          </a:bodyPr>
          <a:lstStyle/>
          <a:p>
            <a:r>
              <a:rPr lang="en-US" sz="2400" dirty="0" smtClean="0"/>
              <a:t>A section was added to MAPs for creation of Accounting Policy.</a:t>
            </a:r>
          </a:p>
          <a:p>
            <a:r>
              <a:rPr lang="en-US" sz="2400" dirty="0" smtClean="0"/>
              <a:t> </a:t>
            </a:r>
          </a:p>
          <a:p>
            <a:r>
              <a:rPr lang="en-US" sz="2400" dirty="0" smtClean="0"/>
              <a:t>FIN 17.1 was to address issues that were occurring on the proper way to report Compensated Absences in the notes to the financial statements.</a:t>
            </a:r>
            <a:endParaRPr lang="en-US" sz="2400" dirty="0"/>
          </a:p>
        </p:txBody>
      </p:sp>
    </p:spTree>
    <p:extLst>
      <p:ext uri="{BB962C8B-B14F-4D97-AF65-F5344CB8AC3E}">
        <p14:creationId xmlns:p14="http://schemas.microsoft.com/office/powerpoint/2010/main" val="334183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068" y="449765"/>
            <a:ext cx="2678425" cy="1219200"/>
          </a:xfrm>
        </p:spPr>
        <p:txBody>
          <a:bodyPr/>
          <a:lstStyle/>
          <a:p>
            <a:r>
              <a:rPr lang="en-US" u="sng" dirty="0" smtClean="0"/>
              <a:t>FIN 17.2</a:t>
            </a:r>
            <a:endParaRPr lang="en-US" u="sng" dirty="0"/>
          </a:p>
        </p:txBody>
      </p:sp>
      <p:sp>
        <p:nvSpPr>
          <p:cNvPr id="4" name="Slide Number Placeholder 3"/>
          <p:cNvSpPr>
            <a:spLocks noGrp="1"/>
          </p:cNvSpPr>
          <p:nvPr>
            <p:ph type="sldNum" sz="quarter" idx="12"/>
          </p:nvPr>
        </p:nvSpPr>
        <p:spPr>
          <a:xfrm>
            <a:off x="11513906" y="6220523"/>
            <a:ext cx="473655" cy="369848"/>
          </a:xfrm>
        </p:spPr>
        <p:txBody>
          <a:bodyPr/>
          <a:lstStyle/>
          <a:p>
            <a:fld id="{022B156B-59AE-415F-B24B-8756D48BB977}" type="slidenum">
              <a:rPr lang="en-US" sz="1400" b="1" smtClean="0">
                <a:solidFill>
                  <a:schemeClr val="tx2"/>
                </a:solidFill>
              </a:rPr>
              <a:t>26</a:t>
            </a:fld>
            <a:endParaRPr lang="en-US" sz="1400" b="1" dirty="0">
              <a:solidFill>
                <a:schemeClr val="tx2"/>
              </a:solidFill>
            </a:endParaRPr>
          </a:p>
        </p:txBody>
      </p:sp>
      <p:pic>
        <p:nvPicPr>
          <p:cNvPr id="5" name="Picture 4"/>
          <p:cNvPicPr>
            <a:picLocks noChangeAspect="1"/>
          </p:cNvPicPr>
          <p:nvPr/>
        </p:nvPicPr>
        <p:blipFill>
          <a:blip r:embed="rId2"/>
          <a:stretch>
            <a:fillRect/>
          </a:stretch>
        </p:blipFill>
        <p:spPr>
          <a:xfrm>
            <a:off x="4493518" y="283427"/>
            <a:ext cx="6238095" cy="6306944"/>
          </a:xfrm>
          <a:prstGeom prst="rect">
            <a:avLst/>
          </a:prstGeom>
          <a:ln>
            <a:solidFill>
              <a:schemeClr val="tx2"/>
            </a:solidFill>
          </a:ln>
        </p:spPr>
      </p:pic>
      <p:sp>
        <p:nvSpPr>
          <p:cNvPr id="6" name="TextBox 5"/>
          <p:cNvSpPr txBox="1"/>
          <p:nvPr/>
        </p:nvSpPr>
        <p:spPr>
          <a:xfrm>
            <a:off x="959004" y="1914299"/>
            <a:ext cx="3231722" cy="3416320"/>
          </a:xfrm>
          <a:prstGeom prst="rect">
            <a:avLst/>
          </a:prstGeom>
          <a:noFill/>
        </p:spPr>
        <p:txBody>
          <a:bodyPr wrap="square" rtlCol="0">
            <a:spAutoFit/>
          </a:bodyPr>
          <a:lstStyle/>
          <a:p>
            <a:r>
              <a:rPr lang="en-US" sz="2400" dirty="0" smtClean="0"/>
              <a:t>A section was added to FIN 17- Accounting Policy (FIN 17.2) to address issues that were occurring on the proper way to report Transfers In and Transfers Out</a:t>
            </a:r>
            <a:endParaRPr lang="en-US" sz="2400" dirty="0"/>
          </a:p>
        </p:txBody>
      </p:sp>
    </p:spTree>
    <p:extLst>
      <p:ext uri="{BB962C8B-B14F-4D97-AF65-F5344CB8AC3E}">
        <p14:creationId xmlns:p14="http://schemas.microsoft.com/office/powerpoint/2010/main" val="978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8096" y="334536"/>
            <a:ext cx="6623825" cy="1951463"/>
          </a:xfrm>
        </p:spPr>
        <p:txBody>
          <a:bodyPr>
            <a:noAutofit/>
          </a:bodyPr>
          <a:lstStyle/>
          <a:p>
            <a:r>
              <a:rPr lang="en-US" sz="5400" dirty="0" smtClean="0"/>
              <a:t>Accounting Policy Statements</a:t>
            </a:r>
            <a:endParaRPr lang="en-US" sz="5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0" y="2285999"/>
            <a:ext cx="5565698" cy="4449338"/>
          </a:xfrm>
          <a:prstGeom prst="rect">
            <a:avLst/>
          </a:prstGeom>
          <a:ln>
            <a:solidFill>
              <a:schemeClr val="tx2"/>
            </a:solidFill>
          </a:ln>
        </p:spPr>
      </p:pic>
    </p:spTree>
    <p:extLst>
      <p:ext uri="{BB962C8B-B14F-4D97-AF65-F5344CB8AC3E}">
        <p14:creationId xmlns:p14="http://schemas.microsoft.com/office/powerpoint/2010/main" val="253424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046" y="672791"/>
            <a:ext cx="10058402" cy="866077"/>
          </a:xfrm>
        </p:spPr>
        <p:txBody>
          <a:bodyPr/>
          <a:lstStyle/>
          <a:p>
            <a:r>
              <a:rPr lang="en-US" dirty="0" smtClean="0"/>
              <a:t>Account Policy Statements</a:t>
            </a:r>
            <a:endParaRPr lang="en-US" dirty="0"/>
          </a:p>
        </p:txBody>
      </p:sp>
      <p:sp>
        <p:nvSpPr>
          <p:cNvPr id="3" name="Content Placeholder 2"/>
          <p:cNvSpPr>
            <a:spLocks noGrp="1"/>
          </p:cNvSpPr>
          <p:nvPr>
            <p:ph idx="1"/>
          </p:nvPr>
        </p:nvSpPr>
        <p:spPr>
          <a:xfrm>
            <a:off x="1065212" y="1828801"/>
            <a:ext cx="10587812" cy="4458628"/>
          </a:xfrm>
        </p:spPr>
        <p:txBody>
          <a:bodyPr>
            <a:normAutofit/>
          </a:bodyPr>
          <a:lstStyle/>
          <a:p>
            <a:r>
              <a:rPr lang="en-US" sz="2800" dirty="0" smtClean="0"/>
              <a:t>Number 1 – Land Grant Permanent Fund</a:t>
            </a:r>
          </a:p>
          <a:p>
            <a:r>
              <a:rPr lang="en-US" sz="2800" dirty="0" smtClean="0"/>
              <a:t>Number 2 – Long Term Debt</a:t>
            </a:r>
          </a:p>
          <a:p>
            <a:r>
              <a:rPr lang="en-US" sz="2800" dirty="0" smtClean="0"/>
              <a:t>Number 3 – </a:t>
            </a:r>
            <a:r>
              <a:rPr lang="en-US" sz="2800" dirty="0" err="1" smtClean="0"/>
              <a:t>Interfund</a:t>
            </a:r>
            <a:r>
              <a:rPr lang="en-US" sz="2800" dirty="0" smtClean="0"/>
              <a:t> Transactions and Accounting</a:t>
            </a:r>
          </a:p>
          <a:p>
            <a:r>
              <a:rPr lang="en-US" sz="2800" dirty="0" smtClean="0"/>
              <a:t>Number 4 – Custodial (Agency) Funds</a:t>
            </a:r>
          </a:p>
          <a:p>
            <a:r>
              <a:rPr lang="en-US" sz="2800" dirty="0" smtClean="0"/>
              <a:t>Number 4A – Custodial (Agency) Funds Flow Through</a:t>
            </a:r>
          </a:p>
          <a:p>
            <a:r>
              <a:rPr lang="en-US" sz="2800" dirty="0" smtClean="0"/>
              <a:t>Number 5 – Intra Entity Receivables and Payables</a:t>
            </a:r>
            <a:endParaRPr lang="en-US" sz="2800" dirty="0"/>
          </a:p>
        </p:txBody>
      </p:sp>
      <p:sp>
        <p:nvSpPr>
          <p:cNvPr id="4" name="Slide Number Placeholder 3"/>
          <p:cNvSpPr>
            <a:spLocks noGrp="1"/>
          </p:cNvSpPr>
          <p:nvPr>
            <p:ph type="sldNum" sz="quarter" idx="12"/>
          </p:nvPr>
        </p:nvSpPr>
        <p:spPr>
          <a:xfrm>
            <a:off x="11513906" y="6287429"/>
            <a:ext cx="518260" cy="325243"/>
          </a:xfrm>
        </p:spPr>
        <p:txBody>
          <a:bodyPr/>
          <a:lstStyle/>
          <a:p>
            <a:fld id="{022B156B-59AE-415F-B24B-8756D48BB977}" type="slidenum">
              <a:rPr lang="en-US" sz="1400" b="1" smtClean="0">
                <a:solidFill>
                  <a:schemeClr val="tx2"/>
                </a:solidFill>
              </a:rPr>
              <a:t>28</a:t>
            </a:fld>
            <a:endParaRPr lang="en-US" sz="1400" b="1" dirty="0">
              <a:solidFill>
                <a:schemeClr val="tx2"/>
              </a:solidFill>
            </a:endParaRPr>
          </a:p>
        </p:txBody>
      </p:sp>
    </p:spTree>
    <p:extLst>
      <p:ext uri="{BB962C8B-B14F-4D97-AF65-F5344CB8AC3E}">
        <p14:creationId xmlns:p14="http://schemas.microsoft.com/office/powerpoint/2010/main" val="215361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290" y="483220"/>
            <a:ext cx="10058402" cy="866077"/>
          </a:xfrm>
        </p:spPr>
        <p:txBody>
          <a:bodyPr/>
          <a:lstStyle/>
          <a:p>
            <a:r>
              <a:rPr lang="en-US" dirty="0" smtClean="0"/>
              <a:t>Account Policy Statements</a:t>
            </a:r>
            <a:endParaRPr lang="en-US" dirty="0"/>
          </a:p>
        </p:txBody>
      </p:sp>
      <p:sp>
        <p:nvSpPr>
          <p:cNvPr id="3" name="Content Placeholder 2"/>
          <p:cNvSpPr>
            <a:spLocks noGrp="1"/>
          </p:cNvSpPr>
          <p:nvPr>
            <p:ph idx="1"/>
          </p:nvPr>
        </p:nvSpPr>
        <p:spPr>
          <a:xfrm>
            <a:off x="1065212" y="1483112"/>
            <a:ext cx="10587812" cy="613317"/>
          </a:xfrm>
        </p:spPr>
        <p:txBody>
          <a:bodyPr>
            <a:normAutofit/>
          </a:bodyPr>
          <a:lstStyle/>
          <a:p>
            <a:r>
              <a:rPr lang="en-US" sz="2800" dirty="0" smtClean="0"/>
              <a:t>Number 1 – Land Grant Permanent Fund (LGPF)</a:t>
            </a:r>
          </a:p>
        </p:txBody>
      </p:sp>
      <p:sp>
        <p:nvSpPr>
          <p:cNvPr id="4" name="Slide Number Placeholder 3"/>
          <p:cNvSpPr>
            <a:spLocks noGrp="1"/>
          </p:cNvSpPr>
          <p:nvPr>
            <p:ph type="sldNum" sz="quarter" idx="12"/>
          </p:nvPr>
        </p:nvSpPr>
        <p:spPr>
          <a:xfrm>
            <a:off x="11513906" y="6287429"/>
            <a:ext cx="518260" cy="325243"/>
          </a:xfrm>
        </p:spPr>
        <p:txBody>
          <a:bodyPr/>
          <a:lstStyle/>
          <a:p>
            <a:fld id="{022B156B-59AE-415F-B24B-8756D48BB977}" type="slidenum">
              <a:rPr lang="en-US" sz="1400" b="1" smtClean="0">
                <a:solidFill>
                  <a:schemeClr val="tx2"/>
                </a:solidFill>
              </a:rPr>
              <a:t>29</a:t>
            </a:fld>
            <a:endParaRPr lang="en-US" sz="1400" b="1" dirty="0">
              <a:solidFill>
                <a:schemeClr val="tx2"/>
              </a:solidFill>
            </a:endParaRPr>
          </a:p>
        </p:txBody>
      </p:sp>
      <p:pic>
        <p:nvPicPr>
          <p:cNvPr id="5" name="Picture 4"/>
          <p:cNvPicPr>
            <a:picLocks noChangeAspect="1"/>
          </p:cNvPicPr>
          <p:nvPr/>
        </p:nvPicPr>
        <p:blipFill>
          <a:blip r:embed="rId2"/>
          <a:stretch>
            <a:fillRect/>
          </a:stretch>
        </p:blipFill>
        <p:spPr>
          <a:xfrm>
            <a:off x="2129751" y="2096429"/>
            <a:ext cx="9047619" cy="4647619"/>
          </a:xfrm>
          <a:prstGeom prst="rect">
            <a:avLst/>
          </a:prstGeom>
          <a:ln>
            <a:solidFill>
              <a:schemeClr val="tx2"/>
            </a:solidFill>
          </a:ln>
        </p:spPr>
      </p:pic>
    </p:spTree>
    <p:extLst>
      <p:ext uri="{BB962C8B-B14F-4D97-AF65-F5344CB8AC3E}">
        <p14:creationId xmlns:p14="http://schemas.microsoft.com/office/powerpoint/2010/main" val="209412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0828" y="1078619"/>
            <a:ext cx="7493621" cy="1318893"/>
          </a:xfrm>
        </p:spPr>
        <p:txBody>
          <a:bodyPr>
            <a:noAutofit/>
          </a:bodyPr>
          <a:lstStyle/>
          <a:p>
            <a:r>
              <a:rPr lang="en-US" sz="6000" dirty="0" smtClean="0"/>
              <a:t>HOUSEKEEPING</a:t>
            </a:r>
            <a:endParaRPr lang="en-US" sz="6000" dirty="0"/>
          </a:p>
        </p:txBody>
      </p:sp>
      <p:pic>
        <p:nvPicPr>
          <p:cNvPr id="3" name="Picture 2"/>
          <p:cNvPicPr>
            <a:picLocks noChangeAspect="1"/>
          </p:cNvPicPr>
          <p:nvPr/>
        </p:nvPicPr>
        <p:blipFill>
          <a:blip r:embed="rId2"/>
          <a:stretch>
            <a:fillRect/>
          </a:stretch>
        </p:blipFill>
        <p:spPr>
          <a:xfrm>
            <a:off x="5058310" y="2821259"/>
            <a:ext cx="5914490" cy="3632587"/>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9240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046" y="672791"/>
            <a:ext cx="10058402" cy="866077"/>
          </a:xfrm>
        </p:spPr>
        <p:txBody>
          <a:bodyPr/>
          <a:lstStyle/>
          <a:p>
            <a:r>
              <a:rPr lang="en-US" dirty="0" smtClean="0"/>
              <a:t>Account Policy Statements</a:t>
            </a:r>
            <a:endParaRPr lang="en-US" dirty="0"/>
          </a:p>
        </p:txBody>
      </p:sp>
      <p:sp>
        <p:nvSpPr>
          <p:cNvPr id="3" name="Content Placeholder 2"/>
          <p:cNvSpPr>
            <a:spLocks noGrp="1"/>
          </p:cNvSpPr>
          <p:nvPr>
            <p:ph idx="1"/>
          </p:nvPr>
        </p:nvSpPr>
        <p:spPr>
          <a:xfrm>
            <a:off x="1065212" y="1828801"/>
            <a:ext cx="10587812" cy="635619"/>
          </a:xfrm>
        </p:spPr>
        <p:txBody>
          <a:bodyPr>
            <a:normAutofit/>
          </a:bodyPr>
          <a:lstStyle/>
          <a:p>
            <a:r>
              <a:rPr lang="en-US" sz="2800" dirty="0" smtClean="0"/>
              <a:t>Number 2 – Long Term Debt</a:t>
            </a:r>
          </a:p>
        </p:txBody>
      </p:sp>
      <p:sp>
        <p:nvSpPr>
          <p:cNvPr id="4" name="Slide Number Placeholder 3"/>
          <p:cNvSpPr>
            <a:spLocks noGrp="1"/>
          </p:cNvSpPr>
          <p:nvPr>
            <p:ph type="sldNum" sz="quarter" idx="12"/>
          </p:nvPr>
        </p:nvSpPr>
        <p:spPr>
          <a:xfrm>
            <a:off x="11513906" y="6287429"/>
            <a:ext cx="518260" cy="325243"/>
          </a:xfrm>
        </p:spPr>
        <p:txBody>
          <a:bodyPr/>
          <a:lstStyle/>
          <a:p>
            <a:fld id="{022B156B-59AE-415F-B24B-8756D48BB977}" type="slidenum">
              <a:rPr lang="en-US" sz="1400" b="1" smtClean="0">
                <a:solidFill>
                  <a:schemeClr val="tx2"/>
                </a:solidFill>
              </a:rPr>
              <a:t>30</a:t>
            </a:fld>
            <a:endParaRPr lang="en-US" sz="1400" b="1" dirty="0">
              <a:solidFill>
                <a:schemeClr val="tx2"/>
              </a:solidFill>
            </a:endParaRPr>
          </a:p>
        </p:txBody>
      </p:sp>
      <p:pic>
        <p:nvPicPr>
          <p:cNvPr id="5" name="Picture 4"/>
          <p:cNvPicPr>
            <a:picLocks noChangeAspect="1"/>
          </p:cNvPicPr>
          <p:nvPr/>
        </p:nvPicPr>
        <p:blipFill>
          <a:blip r:embed="rId2"/>
          <a:stretch>
            <a:fillRect/>
          </a:stretch>
        </p:blipFill>
        <p:spPr>
          <a:xfrm>
            <a:off x="2241504" y="2464420"/>
            <a:ext cx="9180952" cy="3579541"/>
          </a:xfrm>
          <a:prstGeom prst="rect">
            <a:avLst/>
          </a:prstGeom>
          <a:ln>
            <a:solidFill>
              <a:schemeClr val="tx2"/>
            </a:solidFill>
          </a:ln>
        </p:spPr>
      </p:pic>
    </p:spTree>
    <p:extLst>
      <p:ext uri="{BB962C8B-B14F-4D97-AF65-F5344CB8AC3E}">
        <p14:creationId xmlns:p14="http://schemas.microsoft.com/office/powerpoint/2010/main" val="144836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046" y="672791"/>
            <a:ext cx="10058402" cy="866077"/>
          </a:xfrm>
        </p:spPr>
        <p:txBody>
          <a:bodyPr/>
          <a:lstStyle/>
          <a:p>
            <a:r>
              <a:rPr lang="en-US" dirty="0" smtClean="0"/>
              <a:t>Account Policy Statements</a:t>
            </a:r>
            <a:endParaRPr lang="en-US" dirty="0"/>
          </a:p>
        </p:txBody>
      </p:sp>
      <p:sp>
        <p:nvSpPr>
          <p:cNvPr id="3" name="Content Placeholder 2"/>
          <p:cNvSpPr>
            <a:spLocks noGrp="1"/>
          </p:cNvSpPr>
          <p:nvPr>
            <p:ph idx="1"/>
          </p:nvPr>
        </p:nvSpPr>
        <p:spPr>
          <a:xfrm>
            <a:off x="1065212" y="1750741"/>
            <a:ext cx="10587812" cy="4536688"/>
          </a:xfrm>
        </p:spPr>
        <p:txBody>
          <a:bodyPr>
            <a:normAutofit/>
          </a:bodyPr>
          <a:lstStyle/>
          <a:p>
            <a:r>
              <a:rPr lang="en-US" sz="2800" dirty="0" smtClean="0"/>
              <a:t>Number 3 – </a:t>
            </a:r>
            <a:r>
              <a:rPr lang="en-US" sz="2800" dirty="0" err="1" smtClean="0"/>
              <a:t>Interfund</a:t>
            </a:r>
            <a:r>
              <a:rPr lang="en-US" sz="2800" dirty="0" smtClean="0"/>
              <a:t> Transactions and Accounting</a:t>
            </a:r>
          </a:p>
          <a:p>
            <a:pPr lvl="1"/>
            <a:r>
              <a:rPr lang="en-US" sz="2400" dirty="0" smtClean="0"/>
              <a:t>There are 4 types of transactions impacted by this policy.</a:t>
            </a:r>
          </a:p>
          <a:p>
            <a:pPr marL="1316736" lvl="2" indent="-457200">
              <a:buFont typeface="+mj-lt"/>
              <a:buAutoNum type="arabicPeriod"/>
            </a:pPr>
            <a:r>
              <a:rPr lang="en-US" sz="2000" dirty="0" err="1" smtClean="0"/>
              <a:t>Interfund</a:t>
            </a:r>
            <a:r>
              <a:rPr lang="en-US" sz="2000" dirty="0" smtClean="0"/>
              <a:t> Reimbursement – Transaction that is initially recorded in one fund and then allocated between other funds from other agencies.</a:t>
            </a:r>
          </a:p>
          <a:p>
            <a:pPr marL="1316736" lvl="2" indent="-457200">
              <a:buFont typeface="+mj-lt"/>
              <a:buAutoNum type="arabicPeriod"/>
            </a:pPr>
            <a:r>
              <a:rPr lang="en-US" sz="2000" dirty="0" err="1" smtClean="0"/>
              <a:t>Interfund</a:t>
            </a:r>
            <a:r>
              <a:rPr lang="en-US" sz="2000" dirty="0" smtClean="0"/>
              <a:t> Transfers – Move assets (like cash) accounted for in one fund to another fund at another agency without reciprocal service or value.</a:t>
            </a:r>
          </a:p>
          <a:p>
            <a:pPr marL="1316736" lvl="2" indent="-457200">
              <a:buFont typeface="+mj-lt"/>
              <a:buAutoNum type="arabicPeriod"/>
            </a:pPr>
            <a:r>
              <a:rPr lang="en-US" sz="2000" dirty="0" err="1" smtClean="0"/>
              <a:t>Interfund</a:t>
            </a:r>
            <a:r>
              <a:rPr lang="en-US" sz="2000" dirty="0" smtClean="0"/>
              <a:t> Loans – These affect the balance sheet only.  A Due To and Due From should be established.</a:t>
            </a:r>
          </a:p>
          <a:p>
            <a:pPr marL="1316736" lvl="2" indent="-457200">
              <a:buFont typeface="+mj-lt"/>
              <a:buAutoNum type="arabicPeriod"/>
            </a:pPr>
            <a:r>
              <a:rPr lang="en-US" sz="2000" dirty="0" err="1" smtClean="0"/>
              <a:t>Interfund</a:t>
            </a:r>
            <a:r>
              <a:rPr lang="en-US" sz="2000" dirty="0" smtClean="0"/>
              <a:t> Services – services provided by one fund to another between agencies should be accounted for as a sale and purchase between funds.</a:t>
            </a:r>
          </a:p>
        </p:txBody>
      </p:sp>
      <p:sp>
        <p:nvSpPr>
          <p:cNvPr id="4" name="Slide Number Placeholder 3"/>
          <p:cNvSpPr>
            <a:spLocks noGrp="1"/>
          </p:cNvSpPr>
          <p:nvPr>
            <p:ph type="sldNum" sz="quarter" idx="12"/>
          </p:nvPr>
        </p:nvSpPr>
        <p:spPr>
          <a:xfrm>
            <a:off x="11513906" y="6287429"/>
            <a:ext cx="518260" cy="325243"/>
          </a:xfrm>
        </p:spPr>
        <p:txBody>
          <a:bodyPr/>
          <a:lstStyle/>
          <a:p>
            <a:fld id="{022B156B-59AE-415F-B24B-8756D48BB977}" type="slidenum">
              <a:rPr lang="en-US" sz="1400" b="1" smtClean="0">
                <a:solidFill>
                  <a:schemeClr val="tx2"/>
                </a:solidFill>
              </a:rPr>
              <a:t>31</a:t>
            </a:fld>
            <a:endParaRPr lang="en-US" sz="1400" b="1" dirty="0">
              <a:solidFill>
                <a:schemeClr val="tx2"/>
              </a:solidFill>
            </a:endParaRPr>
          </a:p>
        </p:txBody>
      </p:sp>
    </p:spTree>
    <p:extLst>
      <p:ext uri="{BB962C8B-B14F-4D97-AF65-F5344CB8AC3E}">
        <p14:creationId xmlns:p14="http://schemas.microsoft.com/office/powerpoint/2010/main" val="411882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046" y="672791"/>
            <a:ext cx="10058402" cy="866077"/>
          </a:xfrm>
        </p:spPr>
        <p:txBody>
          <a:bodyPr/>
          <a:lstStyle/>
          <a:p>
            <a:r>
              <a:rPr lang="en-US" dirty="0" smtClean="0"/>
              <a:t>Account Policy Statements</a:t>
            </a:r>
            <a:endParaRPr lang="en-US" dirty="0"/>
          </a:p>
        </p:txBody>
      </p:sp>
      <p:sp>
        <p:nvSpPr>
          <p:cNvPr id="3" name="Content Placeholder 2"/>
          <p:cNvSpPr>
            <a:spLocks noGrp="1"/>
          </p:cNvSpPr>
          <p:nvPr>
            <p:ph idx="1"/>
          </p:nvPr>
        </p:nvSpPr>
        <p:spPr>
          <a:xfrm>
            <a:off x="1065212" y="1828801"/>
            <a:ext cx="10587812" cy="680223"/>
          </a:xfrm>
        </p:spPr>
        <p:txBody>
          <a:bodyPr>
            <a:normAutofit/>
          </a:bodyPr>
          <a:lstStyle/>
          <a:p>
            <a:r>
              <a:rPr lang="en-US" sz="2800" dirty="0" smtClean="0"/>
              <a:t>Number 4 – Custodial (Agency) Funds</a:t>
            </a:r>
          </a:p>
        </p:txBody>
      </p:sp>
      <p:sp>
        <p:nvSpPr>
          <p:cNvPr id="4" name="Slide Number Placeholder 3"/>
          <p:cNvSpPr>
            <a:spLocks noGrp="1"/>
          </p:cNvSpPr>
          <p:nvPr>
            <p:ph type="sldNum" sz="quarter" idx="12"/>
          </p:nvPr>
        </p:nvSpPr>
        <p:spPr>
          <a:xfrm>
            <a:off x="11513906" y="6287429"/>
            <a:ext cx="518260" cy="325243"/>
          </a:xfrm>
        </p:spPr>
        <p:txBody>
          <a:bodyPr/>
          <a:lstStyle/>
          <a:p>
            <a:fld id="{022B156B-59AE-415F-B24B-8756D48BB977}" type="slidenum">
              <a:rPr lang="en-US" sz="1400" b="1" smtClean="0">
                <a:solidFill>
                  <a:schemeClr val="tx2"/>
                </a:solidFill>
              </a:rPr>
              <a:t>32</a:t>
            </a:fld>
            <a:endParaRPr lang="en-US" sz="1400" b="1" dirty="0">
              <a:solidFill>
                <a:schemeClr val="tx2"/>
              </a:solidFill>
            </a:endParaRPr>
          </a:p>
        </p:txBody>
      </p:sp>
      <p:pic>
        <p:nvPicPr>
          <p:cNvPr id="5" name="Picture 4"/>
          <p:cNvPicPr>
            <a:picLocks noChangeAspect="1"/>
          </p:cNvPicPr>
          <p:nvPr/>
        </p:nvPicPr>
        <p:blipFill>
          <a:blip r:embed="rId2"/>
          <a:stretch>
            <a:fillRect/>
          </a:stretch>
        </p:blipFill>
        <p:spPr>
          <a:xfrm>
            <a:off x="2010583" y="2719748"/>
            <a:ext cx="9219048" cy="3090037"/>
          </a:xfrm>
          <a:prstGeom prst="rect">
            <a:avLst/>
          </a:prstGeom>
          <a:ln>
            <a:solidFill>
              <a:schemeClr val="tx2"/>
            </a:solidFill>
          </a:ln>
        </p:spPr>
      </p:pic>
    </p:spTree>
    <p:extLst>
      <p:ext uri="{BB962C8B-B14F-4D97-AF65-F5344CB8AC3E}">
        <p14:creationId xmlns:p14="http://schemas.microsoft.com/office/powerpoint/2010/main" val="397176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046" y="672791"/>
            <a:ext cx="10058402" cy="866077"/>
          </a:xfrm>
        </p:spPr>
        <p:txBody>
          <a:bodyPr/>
          <a:lstStyle/>
          <a:p>
            <a:r>
              <a:rPr lang="en-US" dirty="0" smtClean="0"/>
              <a:t>Account Policy Statements</a:t>
            </a:r>
            <a:endParaRPr lang="en-US" dirty="0"/>
          </a:p>
        </p:txBody>
      </p:sp>
      <p:sp>
        <p:nvSpPr>
          <p:cNvPr id="3" name="Content Placeholder 2"/>
          <p:cNvSpPr>
            <a:spLocks noGrp="1"/>
          </p:cNvSpPr>
          <p:nvPr>
            <p:ph idx="1"/>
          </p:nvPr>
        </p:nvSpPr>
        <p:spPr>
          <a:xfrm>
            <a:off x="1065212" y="1828801"/>
            <a:ext cx="10587812" cy="713677"/>
          </a:xfrm>
        </p:spPr>
        <p:txBody>
          <a:bodyPr>
            <a:normAutofit/>
          </a:bodyPr>
          <a:lstStyle/>
          <a:p>
            <a:r>
              <a:rPr lang="en-US" sz="2800" dirty="0" smtClean="0"/>
              <a:t>Number 4A – Custodial (Agency) Funds Flow Through</a:t>
            </a:r>
          </a:p>
        </p:txBody>
      </p:sp>
      <p:sp>
        <p:nvSpPr>
          <p:cNvPr id="4" name="Slide Number Placeholder 3"/>
          <p:cNvSpPr>
            <a:spLocks noGrp="1"/>
          </p:cNvSpPr>
          <p:nvPr>
            <p:ph type="sldNum" sz="quarter" idx="12"/>
          </p:nvPr>
        </p:nvSpPr>
        <p:spPr>
          <a:xfrm>
            <a:off x="11513906" y="6287429"/>
            <a:ext cx="518260" cy="325243"/>
          </a:xfrm>
        </p:spPr>
        <p:txBody>
          <a:bodyPr/>
          <a:lstStyle/>
          <a:p>
            <a:fld id="{022B156B-59AE-415F-B24B-8756D48BB977}" type="slidenum">
              <a:rPr lang="en-US" sz="1400" b="1" smtClean="0">
                <a:solidFill>
                  <a:schemeClr val="tx2"/>
                </a:solidFill>
              </a:rPr>
              <a:t>33</a:t>
            </a:fld>
            <a:endParaRPr lang="en-US" sz="1400" b="1" dirty="0">
              <a:solidFill>
                <a:schemeClr val="tx2"/>
              </a:solidFill>
            </a:endParaRPr>
          </a:p>
        </p:txBody>
      </p:sp>
      <p:pic>
        <p:nvPicPr>
          <p:cNvPr id="5" name="Picture 4"/>
          <p:cNvPicPr>
            <a:picLocks noChangeAspect="1"/>
          </p:cNvPicPr>
          <p:nvPr/>
        </p:nvPicPr>
        <p:blipFill>
          <a:blip r:embed="rId2"/>
          <a:stretch>
            <a:fillRect/>
          </a:stretch>
        </p:blipFill>
        <p:spPr>
          <a:xfrm>
            <a:off x="1980573" y="2455248"/>
            <a:ext cx="9533333" cy="3488352"/>
          </a:xfrm>
          <a:prstGeom prst="rect">
            <a:avLst/>
          </a:prstGeom>
          <a:ln>
            <a:solidFill>
              <a:schemeClr val="tx2"/>
            </a:solidFill>
          </a:ln>
        </p:spPr>
      </p:pic>
    </p:spTree>
    <p:extLst>
      <p:ext uri="{BB962C8B-B14F-4D97-AF65-F5344CB8AC3E}">
        <p14:creationId xmlns:p14="http://schemas.microsoft.com/office/powerpoint/2010/main" val="158726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046" y="672791"/>
            <a:ext cx="10058402" cy="531541"/>
          </a:xfrm>
        </p:spPr>
        <p:txBody>
          <a:bodyPr>
            <a:normAutofit fontScale="90000"/>
          </a:bodyPr>
          <a:lstStyle/>
          <a:p>
            <a:r>
              <a:rPr lang="en-US" dirty="0" smtClean="0"/>
              <a:t>Account Policy Statements</a:t>
            </a:r>
            <a:endParaRPr lang="en-US" dirty="0"/>
          </a:p>
        </p:txBody>
      </p:sp>
      <p:sp>
        <p:nvSpPr>
          <p:cNvPr id="3" name="Content Placeholder 2"/>
          <p:cNvSpPr>
            <a:spLocks noGrp="1"/>
          </p:cNvSpPr>
          <p:nvPr>
            <p:ph idx="1"/>
          </p:nvPr>
        </p:nvSpPr>
        <p:spPr>
          <a:xfrm>
            <a:off x="928473" y="1226635"/>
            <a:ext cx="10587812" cy="579862"/>
          </a:xfrm>
        </p:spPr>
        <p:txBody>
          <a:bodyPr>
            <a:normAutofit/>
          </a:bodyPr>
          <a:lstStyle/>
          <a:p>
            <a:r>
              <a:rPr lang="en-US" sz="2800" dirty="0" smtClean="0"/>
              <a:t>Number 5 – Intra Entity Receivables and Payables</a:t>
            </a:r>
            <a:endParaRPr lang="en-US" sz="2800" dirty="0"/>
          </a:p>
        </p:txBody>
      </p:sp>
      <p:sp>
        <p:nvSpPr>
          <p:cNvPr id="4" name="Slide Number Placeholder 3"/>
          <p:cNvSpPr>
            <a:spLocks noGrp="1"/>
          </p:cNvSpPr>
          <p:nvPr>
            <p:ph type="sldNum" sz="quarter" idx="12"/>
          </p:nvPr>
        </p:nvSpPr>
        <p:spPr>
          <a:xfrm>
            <a:off x="11513906" y="6287429"/>
            <a:ext cx="518260" cy="325243"/>
          </a:xfrm>
        </p:spPr>
        <p:txBody>
          <a:bodyPr/>
          <a:lstStyle/>
          <a:p>
            <a:fld id="{022B156B-59AE-415F-B24B-8756D48BB977}" type="slidenum">
              <a:rPr lang="en-US" sz="1400" b="1" smtClean="0">
                <a:solidFill>
                  <a:schemeClr val="tx2"/>
                </a:solidFill>
              </a:rPr>
              <a:t>34</a:t>
            </a:fld>
            <a:endParaRPr lang="en-US" sz="1400" b="1" dirty="0">
              <a:solidFill>
                <a:schemeClr val="tx2"/>
              </a:solidFill>
            </a:endParaRPr>
          </a:p>
        </p:txBody>
      </p:sp>
      <p:pic>
        <p:nvPicPr>
          <p:cNvPr id="5" name="Picture 4"/>
          <p:cNvPicPr>
            <a:picLocks noChangeAspect="1"/>
          </p:cNvPicPr>
          <p:nvPr/>
        </p:nvPicPr>
        <p:blipFill>
          <a:blip r:embed="rId2"/>
          <a:stretch>
            <a:fillRect/>
          </a:stretch>
        </p:blipFill>
        <p:spPr>
          <a:xfrm>
            <a:off x="1516565" y="1694985"/>
            <a:ext cx="9411629" cy="5084956"/>
          </a:xfrm>
          <a:prstGeom prst="rect">
            <a:avLst/>
          </a:prstGeom>
        </p:spPr>
      </p:pic>
    </p:spTree>
    <p:extLst>
      <p:ext uri="{BB962C8B-B14F-4D97-AF65-F5344CB8AC3E}">
        <p14:creationId xmlns:p14="http://schemas.microsoft.com/office/powerpoint/2010/main" val="160795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3491" y="186521"/>
            <a:ext cx="6623825" cy="3359566"/>
          </a:xfrm>
        </p:spPr>
        <p:txBody>
          <a:bodyPr>
            <a:noAutofit/>
          </a:bodyPr>
          <a:lstStyle/>
          <a:p>
            <a:r>
              <a:rPr lang="en-US" sz="5400" dirty="0" smtClean="0"/>
              <a:t>Issue that came up in FY17 that affected a few agencies</a:t>
            </a:r>
            <a:endParaRPr lang="en-US" sz="5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3267" y="2732047"/>
            <a:ext cx="3910273" cy="3867615"/>
          </a:xfrm>
          <a:prstGeom prst="rect">
            <a:avLst/>
          </a:prstGeom>
          <a:ln>
            <a:solidFill>
              <a:schemeClr val="tx2"/>
            </a:solidFill>
          </a:ln>
        </p:spPr>
      </p:pic>
    </p:spTree>
    <p:extLst>
      <p:ext uri="{BB962C8B-B14F-4D97-AF65-F5344CB8AC3E}">
        <p14:creationId xmlns:p14="http://schemas.microsoft.com/office/powerpoint/2010/main" val="416448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1323278"/>
          </a:xfrm>
        </p:spPr>
        <p:txBody>
          <a:bodyPr>
            <a:normAutofit/>
          </a:bodyPr>
          <a:lstStyle/>
          <a:p>
            <a:r>
              <a:rPr lang="en-US" dirty="0" smtClean="0"/>
              <a:t>Copying a journal that was originally posted in Period 998	</a:t>
            </a:r>
            <a:endParaRPr lang="en-US" dirty="0"/>
          </a:p>
        </p:txBody>
      </p:sp>
      <p:sp>
        <p:nvSpPr>
          <p:cNvPr id="4" name="Slide Number Placeholder 3"/>
          <p:cNvSpPr>
            <a:spLocks noGrp="1"/>
          </p:cNvSpPr>
          <p:nvPr>
            <p:ph type="sldNum" sz="quarter" idx="12"/>
          </p:nvPr>
        </p:nvSpPr>
        <p:spPr>
          <a:xfrm>
            <a:off x="11491604" y="6218662"/>
            <a:ext cx="507108" cy="394011"/>
          </a:xfrm>
        </p:spPr>
        <p:txBody>
          <a:bodyPr/>
          <a:lstStyle/>
          <a:p>
            <a:fld id="{022B156B-59AE-415F-B24B-8756D48BB977}" type="slidenum">
              <a:rPr lang="en-US" sz="1400" b="1" smtClean="0">
                <a:solidFill>
                  <a:schemeClr val="tx2"/>
                </a:solidFill>
              </a:rPr>
              <a:t>36</a:t>
            </a:fld>
            <a:endParaRPr lang="en-US" sz="1400" b="1" dirty="0">
              <a:solidFill>
                <a:schemeClr val="tx2"/>
              </a:solidFill>
            </a:endParaRPr>
          </a:p>
        </p:txBody>
      </p:sp>
      <p:sp>
        <p:nvSpPr>
          <p:cNvPr id="7" name="Content Placeholder 6"/>
          <p:cNvSpPr>
            <a:spLocks noGrp="1"/>
          </p:cNvSpPr>
          <p:nvPr>
            <p:ph idx="1"/>
          </p:nvPr>
        </p:nvSpPr>
        <p:spPr>
          <a:xfrm>
            <a:off x="1065214" y="1940312"/>
            <a:ext cx="10058400" cy="4041388"/>
          </a:xfrm>
        </p:spPr>
        <p:txBody>
          <a:bodyPr/>
          <a:lstStyle/>
          <a:p>
            <a:r>
              <a:rPr lang="en-US" dirty="0" smtClean="0"/>
              <a:t>Some agencies were wanting to do the reversing accrual entry and instead of entering the whole entry again, they were wanting to copy the entry over and reverse the signs.</a:t>
            </a:r>
          </a:p>
          <a:p>
            <a:r>
              <a:rPr lang="en-US" dirty="0" smtClean="0"/>
              <a:t>ISSUE – period 998 for FY16 was the default on the header. </a:t>
            </a:r>
          </a:p>
          <a:p>
            <a:pPr lvl="1"/>
            <a:r>
              <a:rPr lang="en-US" dirty="0" smtClean="0"/>
              <a:t>If this is not changed, then the journal will post to period 998 for FY16 BUT have the </a:t>
            </a:r>
            <a:r>
              <a:rPr lang="en-US" u="sng" dirty="0" smtClean="0"/>
              <a:t>current year date </a:t>
            </a:r>
            <a:r>
              <a:rPr lang="en-US" dirty="0" smtClean="0"/>
              <a:t>on the journal instead of 6/30.</a:t>
            </a:r>
          </a:p>
          <a:p>
            <a:pPr lvl="1"/>
            <a:r>
              <a:rPr lang="en-US" dirty="0" smtClean="0"/>
              <a:t>See following slides for example.</a:t>
            </a:r>
            <a:endParaRPr lang="en-US" dirty="0"/>
          </a:p>
        </p:txBody>
      </p:sp>
    </p:spTree>
    <p:extLst>
      <p:ext uri="{BB962C8B-B14F-4D97-AF65-F5344CB8AC3E}">
        <p14:creationId xmlns:p14="http://schemas.microsoft.com/office/powerpoint/2010/main" val="117139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071" y="488794"/>
            <a:ext cx="10058402" cy="877229"/>
          </a:xfrm>
        </p:spPr>
        <p:txBody>
          <a:bodyPr>
            <a:normAutofit fontScale="90000"/>
          </a:bodyPr>
          <a:lstStyle/>
          <a:p>
            <a:r>
              <a:rPr lang="en-US" dirty="0" smtClean="0"/>
              <a:t>Here’s the header when the entry was </a:t>
            </a:r>
            <a:r>
              <a:rPr lang="en-US" u="sng" dirty="0" smtClean="0"/>
              <a:t>originally posted</a:t>
            </a:r>
            <a:endParaRPr lang="en-US" u="sng" dirty="0"/>
          </a:p>
        </p:txBody>
      </p:sp>
      <p:sp>
        <p:nvSpPr>
          <p:cNvPr id="4" name="Slide Number Placeholder 3"/>
          <p:cNvSpPr>
            <a:spLocks noGrp="1"/>
          </p:cNvSpPr>
          <p:nvPr>
            <p:ph type="sldNum" sz="quarter" idx="12"/>
          </p:nvPr>
        </p:nvSpPr>
        <p:spPr>
          <a:xfrm>
            <a:off x="11491604" y="6218662"/>
            <a:ext cx="507108" cy="394011"/>
          </a:xfrm>
        </p:spPr>
        <p:txBody>
          <a:bodyPr/>
          <a:lstStyle/>
          <a:p>
            <a:fld id="{022B156B-59AE-415F-B24B-8756D48BB977}" type="slidenum">
              <a:rPr lang="en-US" sz="1400" b="1" smtClean="0">
                <a:solidFill>
                  <a:schemeClr val="tx2"/>
                </a:solidFill>
              </a:rPr>
              <a:t>37</a:t>
            </a:fld>
            <a:endParaRPr lang="en-US" sz="1400" b="1" dirty="0">
              <a:solidFill>
                <a:schemeClr val="tx2"/>
              </a:solidFill>
            </a:endParaRPr>
          </a:p>
        </p:txBody>
      </p:sp>
      <p:pic>
        <p:nvPicPr>
          <p:cNvPr id="3" name="Picture 2"/>
          <p:cNvPicPr>
            <a:picLocks noChangeAspect="1"/>
          </p:cNvPicPr>
          <p:nvPr/>
        </p:nvPicPr>
        <p:blipFill>
          <a:blip r:embed="rId2"/>
          <a:stretch>
            <a:fillRect/>
          </a:stretch>
        </p:blipFill>
        <p:spPr>
          <a:xfrm>
            <a:off x="1817649" y="1579756"/>
            <a:ext cx="8011444" cy="4835911"/>
          </a:xfrm>
          <a:prstGeom prst="rect">
            <a:avLst/>
          </a:prstGeom>
          <a:ln>
            <a:solidFill>
              <a:schemeClr val="tx2"/>
            </a:solidFill>
          </a:ln>
        </p:spPr>
      </p:pic>
      <p:sp>
        <p:nvSpPr>
          <p:cNvPr id="5" name="Left Arrow 4"/>
          <p:cNvSpPr/>
          <p:nvPr/>
        </p:nvSpPr>
        <p:spPr>
          <a:xfrm>
            <a:off x="8882216" y="3533076"/>
            <a:ext cx="3116495" cy="22302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Notice – it’s an Adjusting Entry/ FY2016/Period998/ dated 6/30</a:t>
            </a:r>
            <a:endParaRPr lang="en-US" sz="1600" dirty="0"/>
          </a:p>
        </p:txBody>
      </p:sp>
    </p:spTree>
    <p:extLst>
      <p:ext uri="{BB962C8B-B14F-4D97-AF65-F5344CB8AC3E}">
        <p14:creationId xmlns:p14="http://schemas.microsoft.com/office/powerpoint/2010/main" val="2483757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800"/>
            <a:ext cx="10058402" cy="866078"/>
          </a:xfrm>
        </p:spPr>
        <p:txBody>
          <a:bodyPr/>
          <a:lstStyle/>
          <a:p>
            <a:r>
              <a:rPr lang="en-US" dirty="0" smtClean="0"/>
              <a:t>Copying the journal over</a:t>
            </a:r>
            <a:endParaRPr lang="en-US" dirty="0"/>
          </a:p>
        </p:txBody>
      </p:sp>
      <p:sp>
        <p:nvSpPr>
          <p:cNvPr id="4" name="Slide Number Placeholder 3"/>
          <p:cNvSpPr>
            <a:spLocks noGrp="1"/>
          </p:cNvSpPr>
          <p:nvPr>
            <p:ph type="sldNum" sz="quarter" idx="12"/>
          </p:nvPr>
        </p:nvSpPr>
        <p:spPr>
          <a:xfrm>
            <a:off x="11430000" y="6228733"/>
            <a:ext cx="762000" cy="228600"/>
          </a:xfrm>
        </p:spPr>
        <p:txBody>
          <a:bodyPr/>
          <a:lstStyle/>
          <a:p>
            <a:fld id="{022B156B-59AE-415F-B24B-8756D48BB977}" type="slidenum">
              <a:rPr lang="en-US" sz="1400" b="1" smtClean="0">
                <a:solidFill>
                  <a:schemeClr val="tx2"/>
                </a:solidFill>
              </a:rPr>
              <a:t>38</a:t>
            </a:fld>
            <a:endParaRPr lang="en-US" sz="1400" b="1" dirty="0">
              <a:solidFill>
                <a:schemeClr val="tx2"/>
              </a:solidFill>
            </a:endParaRPr>
          </a:p>
        </p:txBody>
      </p:sp>
      <p:pic>
        <p:nvPicPr>
          <p:cNvPr id="5" name="Picture 4"/>
          <p:cNvPicPr>
            <a:picLocks noChangeAspect="1"/>
          </p:cNvPicPr>
          <p:nvPr/>
        </p:nvPicPr>
        <p:blipFill>
          <a:blip r:embed="rId2"/>
          <a:stretch>
            <a:fillRect/>
          </a:stretch>
        </p:blipFill>
        <p:spPr>
          <a:xfrm>
            <a:off x="2077554" y="1524000"/>
            <a:ext cx="8371428" cy="4933333"/>
          </a:xfrm>
          <a:prstGeom prst="rect">
            <a:avLst/>
          </a:prstGeom>
          <a:ln>
            <a:solidFill>
              <a:schemeClr val="tx2"/>
            </a:solidFill>
          </a:ln>
        </p:spPr>
      </p:pic>
      <p:sp>
        <p:nvSpPr>
          <p:cNvPr id="6" name="Left Arrow 5"/>
          <p:cNvSpPr/>
          <p:nvPr/>
        </p:nvSpPr>
        <p:spPr>
          <a:xfrm>
            <a:off x="9121696" y="3891775"/>
            <a:ext cx="2230245" cy="17841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Notice: You can’t change the Period</a:t>
            </a:r>
            <a:endParaRPr lang="en-US" dirty="0"/>
          </a:p>
        </p:txBody>
      </p:sp>
    </p:spTree>
    <p:extLst>
      <p:ext uri="{BB962C8B-B14F-4D97-AF65-F5344CB8AC3E}">
        <p14:creationId xmlns:p14="http://schemas.microsoft.com/office/powerpoint/2010/main" val="135981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535" y="330035"/>
            <a:ext cx="10058402" cy="866078"/>
          </a:xfrm>
        </p:spPr>
        <p:txBody>
          <a:bodyPr/>
          <a:lstStyle/>
          <a:p>
            <a:r>
              <a:rPr lang="en-US" u="sng" dirty="0" smtClean="0"/>
              <a:t>NEW Journal Entry</a:t>
            </a:r>
            <a:endParaRPr lang="en-US" u="sng" dirty="0"/>
          </a:p>
        </p:txBody>
      </p:sp>
      <p:sp>
        <p:nvSpPr>
          <p:cNvPr id="4" name="Slide Number Placeholder 3"/>
          <p:cNvSpPr>
            <a:spLocks noGrp="1"/>
          </p:cNvSpPr>
          <p:nvPr>
            <p:ph type="sldNum" sz="quarter" idx="12"/>
          </p:nvPr>
        </p:nvSpPr>
        <p:spPr>
          <a:xfrm>
            <a:off x="11430000" y="6455137"/>
            <a:ext cx="762000" cy="228600"/>
          </a:xfrm>
        </p:spPr>
        <p:txBody>
          <a:bodyPr/>
          <a:lstStyle/>
          <a:p>
            <a:fld id="{022B156B-59AE-415F-B24B-8756D48BB977}" type="slidenum">
              <a:rPr lang="en-US" sz="1400" b="1" smtClean="0">
                <a:solidFill>
                  <a:schemeClr val="tx2"/>
                </a:solidFill>
              </a:rPr>
              <a:t>39</a:t>
            </a:fld>
            <a:endParaRPr lang="en-US" sz="1400" b="1" dirty="0">
              <a:solidFill>
                <a:schemeClr val="tx2"/>
              </a:solidFill>
            </a:endParaRPr>
          </a:p>
        </p:txBody>
      </p:sp>
      <p:pic>
        <p:nvPicPr>
          <p:cNvPr id="3" name="Picture 2"/>
          <p:cNvPicPr>
            <a:picLocks noChangeAspect="1"/>
          </p:cNvPicPr>
          <p:nvPr/>
        </p:nvPicPr>
        <p:blipFill>
          <a:blip r:embed="rId2"/>
          <a:stretch>
            <a:fillRect/>
          </a:stretch>
        </p:blipFill>
        <p:spPr>
          <a:xfrm>
            <a:off x="2953857" y="1344599"/>
            <a:ext cx="8857143" cy="5109286"/>
          </a:xfrm>
          <a:prstGeom prst="rect">
            <a:avLst/>
          </a:prstGeom>
          <a:ln>
            <a:solidFill>
              <a:schemeClr val="tx2"/>
            </a:solidFill>
          </a:ln>
        </p:spPr>
      </p:pic>
      <p:sp>
        <p:nvSpPr>
          <p:cNvPr id="7" name="Left Arrow 6"/>
          <p:cNvSpPr/>
          <p:nvPr/>
        </p:nvSpPr>
        <p:spPr>
          <a:xfrm>
            <a:off x="9801923" y="3471704"/>
            <a:ext cx="345687" cy="2899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8828049" y="3946045"/>
            <a:ext cx="345687" cy="2899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8828049" y="4268179"/>
            <a:ext cx="345687" cy="2899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9173736" y="4708754"/>
            <a:ext cx="345687" cy="2899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82857" y="1348046"/>
            <a:ext cx="2460703" cy="4247317"/>
          </a:xfrm>
          <a:prstGeom prst="rect">
            <a:avLst/>
          </a:prstGeom>
          <a:noFill/>
          <a:ln>
            <a:solidFill>
              <a:schemeClr val="tx2"/>
            </a:solidFill>
          </a:ln>
        </p:spPr>
        <p:txBody>
          <a:bodyPr wrap="square" rtlCol="0">
            <a:spAutoFit/>
          </a:bodyPr>
          <a:lstStyle/>
          <a:p>
            <a:r>
              <a:rPr lang="en-US" dirty="0" smtClean="0"/>
              <a:t>NOTE:  All the elements from the audit entry for FY16 carried over into the new fiscal year</a:t>
            </a:r>
          </a:p>
          <a:p>
            <a:pPr marL="342900" indent="-342900">
              <a:buAutoNum type="arabicParenR"/>
            </a:pPr>
            <a:r>
              <a:rPr lang="en-US" dirty="0" smtClean="0"/>
              <a:t>Adjusting Entry</a:t>
            </a:r>
          </a:p>
          <a:p>
            <a:pPr marL="342900" indent="-342900">
              <a:buAutoNum type="arabicParenR"/>
            </a:pPr>
            <a:r>
              <a:rPr lang="en-US" dirty="0" smtClean="0"/>
              <a:t>Fiscal Year</a:t>
            </a:r>
          </a:p>
          <a:p>
            <a:pPr marL="342900" indent="-342900">
              <a:buAutoNum type="arabicParenR"/>
            </a:pPr>
            <a:r>
              <a:rPr lang="en-US" dirty="0" smtClean="0"/>
              <a:t>Period</a:t>
            </a:r>
          </a:p>
          <a:p>
            <a:pPr marL="342900" indent="-342900">
              <a:buAutoNum type="arabicParenR"/>
            </a:pPr>
            <a:endParaRPr lang="en-US" dirty="0"/>
          </a:p>
          <a:p>
            <a:r>
              <a:rPr lang="en-US" dirty="0" smtClean="0"/>
              <a:t>If these are not changed – the reversing journal will post incorrectly.</a:t>
            </a:r>
            <a:endParaRPr lang="en-US" dirty="0"/>
          </a:p>
        </p:txBody>
      </p:sp>
    </p:spTree>
    <p:extLst>
      <p:ext uri="{BB962C8B-B14F-4D97-AF65-F5344CB8AC3E}">
        <p14:creationId xmlns:p14="http://schemas.microsoft.com/office/powerpoint/2010/main" val="262485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3"/>
          <p:cNvSpPr txBox="1">
            <a:spLocks/>
          </p:cNvSpPr>
          <p:nvPr/>
        </p:nvSpPr>
        <p:spPr>
          <a:xfrm>
            <a:off x="970156" y="479502"/>
            <a:ext cx="10549053" cy="6099718"/>
          </a:xfrm>
          <a:prstGeom prst="rect">
            <a:avLst/>
          </a:prstGeom>
        </p:spPr>
        <p:txBody>
          <a:bodyPr vert="horz" lIns="91440" tIns="45720" rIns="91440" bIns="45720" rtlCol="0">
            <a:normAutofit fontScale="92500" lnSpcReduction="10000"/>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b="1" u="sng" dirty="0" smtClean="0">
                <a:solidFill>
                  <a:schemeClr val="accent1">
                    <a:lumMod val="75000"/>
                  </a:schemeClr>
                </a:solidFill>
              </a:rPr>
              <a:t>Make sure to sign-in.  </a:t>
            </a:r>
          </a:p>
          <a:p>
            <a:pPr lvl="1"/>
            <a:r>
              <a:rPr lang="en-US" b="1" dirty="0" smtClean="0">
                <a:solidFill>
                  <a:schemeClr val="accent1">
                    <a:lumMod val="75000"/>
                  </a:schemeClr>
                </a:solidFill>
              </a:rPr>
              <a:t>Only CFO’s and Co-CFO’s that attend the training will be given access to the OpenLearning Quiz.  The sign-in sheet will be used as the reference to allow access.</a:t>
            </a:r>
          </a:p>
          <a:p>
            <a:r>
              <a:rPr lang="en-US" b="1" dirty="0" smtClean="0">
                <a:solidFill>
                  <a:schemeClr val="accent1">
                    <a:lumMod val="75000"/>
                  </a:schemeClr>
                </a:solidFill>
              </a:rPr>
              <a:t>On Thursday (8/24), you should have access to the Quiz on OpenLearning.</a:t>
            </a:r>
          </a:p>
          <a:p>
            <a:pPr lvl="1"/>
            <a:r>
              <a:rPr lang="en-US" b="1" dirty="0" smtClean="0">
                <a:solidFill>
                  <a:schemeClr val="accent1">
                    <a:lumMod val="75000"/>
                  </a:schemeClr>
                </a:solidFill>
              </a:rPr>
              <a:t>You don’t need an email invite to access the Quiz.  Just go directly to </a:t>
            </a:r>
            <a:r>
              <a:rPr lang="en-US" b="1" dirty="0" err="1" smtClean="0">
                <a:solidFill>
                  <a:schemeClr val="accent1">
                    <a:lumMod val="75000"/>
                  </a:schemeClr>
                </a:solidFill>
              </a:rPr>
              <a:t>OpenLearning</a:t>
            </a:r>
            <a:r>
              <a:rPr lang="en-US" b="1" dirty="0" smtClean="0">
                <a:solidFill>
                  <a:schemeClr val="accent1">
                    <a:lumMod val="75000"/>
                  </a:schemeClr>
                </a:solidFill>
              </a:rPr>
              <a:t>.</a:t>
            </a:r>
          </a:p>
          <a:p>
            <a:pPr lvl="1"/>
            <a:r>
              <a:rPr lang="en-US" b="1" dirty="0" smtClean="0">
                <a:solidFill>
                  <a:schemeClr val="accent1">
                    <a:lumMod val="75000"/>
                  </a:schemeClr>
                </a:solidFill>
              </a:rPr>
              <a:t>The Course is called “2017 CAFR August Training Quiz”</a:t>
            </a:r>
          </a:p>
          <a:p>
            <a:pPr lvl="1"/>
            <a:r>
              <a:rPr lang="en-US" b="1" dirty="0" smtClean="0">
                <a:solidFill>
                  <a:schemeClr val="accent1">
                    <a:lumMod val="75000"/>
                  </a:schemeClr>
                </a:solidFill>
              </a:rPr>
              <a:t>If you do not have access to the quiz, contact either Renae Herndon or Laura Montoya.</a:t>
            </a:r>
          </a:p>
          <a:p>
            <a:r>
              <a:rPr lang="en-US" b="1" dirty="0" smtClean="0">
                <a:solidFill>
                  <a:schemeClr val="accent1">
                    <a:lumMod val="75000"/>
                  </a:schemeClr>
                </a:solidFill>
              </a:rPr>
              <a:t>You will have until </a:t>
            </a:r>
            <a:r>
              <a:rPr lang="en-US" b="1" u="sng" dirty="0" smtClean="0">
                <a:solidFill>
                  <a:schemeClr val="accent1">
                    <a:lumMod val="75000"/>
                  </a:schemeClr>
                </a:solidFill>
              </a:rPr>
              <a:t>August 28</a:t>
            </a:r>
            <a:r>
              <a:rPr lang="en-US" b="1" u="sng" baseline="30000" dirty="0" smtClean="0">
                <a:solidFill>
                  <a:schemeClr val="accent1">
                    <a:lumMod val="75000"/>
                  </a:schemeClr>
                </a:solidFill>
              </a:rPr>
              <a:t>th</a:t>
            </a:r>
            <a:r>
              <a:rPr lang="en-US" b="1" u="sng" dirty="0" smtClean="0">
                <a:solidFill>
                  <a:schemeClr val="accent1">
                    <a:lumMod val="75000"/>
                  </a:schemeClr>
                </a:solidFill>
              </a:rPr>
              <a:t> at 4:00pm</a:t>
            </a:r>
            <a:r>
              <a:rPr lang="en-US" b="1" dirty="0" smtClean="0">
                <a:solidFill>
                  <a:schemeClr val="accent1">
                    <a:lumMod val="75000"/>
                  </a:schemeClr>
                </a:solidFill>
              </a:rPr>
              <a:t> to complete the quiz.  </a:t>
            </a:r>
          </a:p>
          <a:p>
            <a:pPr lvl="1"/>
            <a:r>
              <a:rPr lang="en-US" b="1" dirty="0" smtClean="0">
                <a:solidFill>
                  <a:schemeClr val="accent1">
                    <a:lumMod val="75000"/>
                  </a:schemeClr>
                </a:solidFill>
              </a:rPr>
              <a:t>OpenLearning will then be turned off and all the test scores tabulated.</a:t>
            </a:r>
          </a:p>
          <a:p>
            <a:pPr lvl="1"/>
            <a:r>
              <a:rPr lang="en-US" b="1" dirty="0" smtClean="0">
                <a:solidFill>
                  <a:schemeClr val="accent1">
                    <a:lumMod val="75000"/>
                  </a:schemeClr>
                </a:solidFill>
              </a:rPr>
              <a:t>CFO’s and Co-CFO’s will then be notified of their grade</a:t>
            </a:r>
          </a:p>
          <a:p>
            <a:pPr lvl="1"/>
            <a:r>
              <a:rPr lang="en-US" b="1" dirty="0" smtClean="0">
                <a:solidFill>
                  <a:schemeClr val="accent1">
                    <a:lumMod val="75000"/>
                  </a:schemeClr>
                </a:solidFill>
              </a:rPr>
              <a:t>If you did not pass with an 80% or better, you will be given further instructions on the next steps.</a:t>
            </a:r>
            <a:endParaRPr lang="en-US" b="1" dirty="0">
              <a:solidFill>
                <a:schemeClr val="accent1">
                  <a:lumMod val="75000"/>
                </a:schemeClr>
              </a:solidFill>
            </a:endParaRPr>
          </a:p>
        </p:txBody>
      </p:sp>
      <p:sp>
        <p:nvSpPr>
          <p:cNvPr id="2" name="Slide Number Placeholder 1"/>
          <p:cNvSpPr>
            <a:spLocks noGrp="1"/>
          </p:cNvSpPr>
          <p:nvPr>
            <p:ph type="sldNum" sz="quarter" idx="12"/>
          </p:nvPr>
        </p:nvSpPr>
        <p:spPr>
          <a:xfrm>
            <a:off x="11681444" y="6336296"/>
            <a:ext cx="361873" cy="242924"/>
          </a:xfrm>
        </p:spPr>
        <p:txBody>
          <a:bodyPr/>
          <a:lstStyle/>
          <a:p>
            <a:fld id="{022B156B-59AE-415F-B24B-8756D48BB977}" type="slidenum">
              <a:rPr lang="en-US" sz="1400" b="1" smtClean="0">
                <a:solidFill>
                  <a:schemeClr val="tx2"/>
                </a:solidFill>
              </a:rPr>
              <a:t>4</a:t>
            </a:fld>
            <a:endParaRPr lang="en-US" sz="1400" b="1" dirty="0">
              <a:solidFill>
                <a:schemeClr val="tx2"/>
              </a:solidFill>
            </a:endParaRPr>
          </a:p>
        </p:txBody>
      </p:sp>
    </p:spTree>
    <p:extLst>
      <p:ext uri="{BB962C8B-B14F-4D97-AF65-F5344CB8AC3E}">
        <p14:creationId xmlns:p14="http://schemas.microsoft.com/office/powerpoint/2010/main" val="206466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382" y="304800"/>
            <a:ext cx="11056164" cy="1323278"/>
          </a:xfrm>
        </p:spPr>
        <p:txBody>
          <a:bodyPr>
            <a:normAutofit/>
          </a:bodyPr>
          <a:lstStyle/>
          <a:p>
            <a:r>
              <a:rPr lang="en-US" dirty="0" smtClean="0"/>
              <a:t>Option for agencies to consider when reversing</a:t>
            </a:r>
            <a:br>
              <a:rPr lang="en-US" dirty="0" smtClean="0"/>
            </a:br>
            <a:r>
              <a:rPr lang="en-US" dirty="0"/>
              <a:t>	</a:t>
            </a:r>
            <a:r>
              <a:rPr lang="en-US" dirty="0" smtClean="0"/>
              <a:t>prior year accruals</a:t>
            </a:r>
            <a:endParaRPr lang="en-US" dirty="0"/>
          </a:p>
        </p:txBody>
      </p:sp>
      <p:sp>
        <p:nvSpPr>
          <p:cNvPr id="4" name="Slide Number Placeholder 3"/>
          <p:cNvSpPr>
            <a:spLocks noGrp="1"/>
          </p:cNvSpPr>
          <p:nvPr>
            <p:ph type="sldNum" sz="quarter" idx="12"/>
          </p:nvPr>
        </p:nvSpPr>
        <p:spPr>
          <a:xfrm>
            <a:off x="11491604" y="6218662"/>
            <a:ext cx="507108" cy="394011"/>
          </a:xfrm>
        </p:spPr>
        <p:txBody>
          <a:bodyPr/>
          <a:lstStyle/>
          <a:p>
            <a:fld id="{022B156B-59AE-415F-B24B-8756D48BB977}" type="slidenum">
              <a:rPr lang="en-US" sz="1400" b="1" smtClean="0">
                <a:solidFill>
                  <a:schemeClr val="tx2"/>
                </a:solidFill>
              </a:rPr>
              <a:t>40</a:t>
            </a:fld>
            <a:endParaRPr lang="en-US" sz="1400" b="1" dirty="0">
              <a:solidFill>
                <a:schemeClr val="tx2"/>
              </a:solidFill>
            </a:endParaRPr>
          </a:p>
        </p:txBody>
      </p:sp>
      <p:sp>
        <p:nvSpPr>
          <p:cNvPr id="7" name="Content Placeholder 6"/>
          <p:cNvSpPr>
            <a:spLocks noGrp="1"/>
          </p:cNvSpPr>
          <p:nvPr>
            <p:ph idx="1"/>
          </p:nvPr>
        </p:nvSpPr>
        <p:spPr>
          <a:xfrm>
            <a:off x="1065214" y="1940312"/>
            <a:ext cx="10058400" cy="4041388"/>
          </a:xfrm>
        </p:spPr>
        <p:txBody>
          <a:bodyPr>
            <a:normAutofit lnSpcReduction="10000"/>
          </a:bodyPr>
          <a:lstStyle/>
          <a:p>
            <a:r>
              <a:rPr lang="en-US" dirty="0" smtClean="0"/>
              <a:t>In doing the reversal – instead of doing the reversal with a current period opening date- do the reversal in period 998 with a date of 7/1/</a:t>
            </a:r>
            <a:r>
              <a:rPr lang="en-US" dirty="0" err="1" smtClean="0"/>
              <a:t>xxxx</a:t>
            </a:r>
            <a:r>
              <a:rPr lang="en-US" dirty="0" smtClean="0"/>
              <a:t> (new current year).</a:t>
            </a:r>
          </a:p>
          <a:p>
            <a:r>
              <a:rPr lang="en-US" dirty="0" smtClean="0"/>
              <a:t>Example:  Posted an entry in FY16 (16AUD34101) and now need to reverse it in FY17 during the month of November</a:t>
            </a:r>
          </a:p>
          <a:p>
            <a:pPr lvl="1"/>
            <a:r>
              <a:rPr lang="en-US" dirty="0" smtClean="0"/>
              <a:t>Number the journal R6AUD34101</a:t>
            </a:r>
          </a:p>
          <a:p>
            <a:pPr lvl="1"/>
            <a:r>
              <a:rPr lang="en-US" dirty="0" smtClean="0"/>
              <a:t>Date the journal 7/1/17</a:t>
            </a:r>
          </a:p>
          <a:p>
            <a:pPr lvl="1"/>
            <a:r>
              <a:rPr lang="en-US" dirty="0" smtClean="0"/>
              <a:t>Enter the journal in period 998 (even if SHARE only had period 5 open)</a:t>
            </a:r>
            <a:endParaRPr lang="en-US" dirty="0"/>
          </a:p>
        </p:txBody>
      </p:sp>
    </p:spTree>
    <p:extLst>
      <p:ext uri="{BB962C8B-B14F-4D97-AF65-F5344CB8AC3E}">
        <p14:creationId xmlns:p14="http://schemas.microsoft.com/office/powerpoint/2010/main" val="417693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3784" y="223024"/>
            <a:ext cx="6623825" cy="4181708"/>
          </a:xfrm>
        </p:spPr>
        <p:txBody>
          <a:bodyPr>
            <a:noAutofit/>
          </a:bodyPr>
          <a:lstStyle/>
          <a:p>
            <a:r>
              <a:rPr lang="en-US" sz="5400" dirty="0" smtClean="0"/>
              <a:t>Year End Processing for FY17 &amp; new process for 202900</a:t>
            </a:r>
            <a:endParaRPr lang="en-US" sz="5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6575" y="2789839"/>
            <a:ext cx="3998409" cy="3954790"/>
          </a:xfrm>
          <a:prstGeom prst="rect">
            <a:avLst/>
          </a:prstGeom>
          <a:ln>
            <a:solidFill>
              <a:schemeClr val="tx2"/>
            </a:solidFill>
          </a:ln>
        </p:spPr>
      </p:pic>
    </p:spTree>
    <p:extLst>
      <p:ext uri="{BB962C8B-B14F-4D97-AF65-F5344CB8AC3E}">
        <p14:creationId xmlns:p14="http://schemas.microsoft.com/office/powerpoint/2010/main" val="376718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383" y="661639"/>
            <a:ext cx="10058402" cy="843776"/>
          </a:xfrm>
        </p:spPr>
        <p:txBody>
          <a:bodyPr>
            <a:normAutofit/>
          </a:bodyPr>
          <a:lstStyle/>
          <a:p>
            <a:r>
              <a:rPr lang="en-US" dirty="0" smtClean="0"/>
              <a:t>Changes to Journal entries</a:t>
            </a:r>
            <a:endParaRPr lang="en-US" dirty="0"/>
          </a:p>
        </p:txBody>
      </p:sp>
      <p:sp>
        <p:nvSpPr>
          <p:cNvPr id="4" name="Slide Number Placeholder 3"/>
          <p:cNvSpPr>
            <a:spLocks noGrp="1"/>
          </p:cNvSpPr>
          <p:nvPr>
            <p:ph type="sldNum" sz="quarter" idx="12"/>
          </p:nvPr>
        </p:nvSpPr>
        <p:spPr>
          <a:xfrm>
            <a:off x="11491604" y="6218662"/>
            <a:ext cx="507108" cy="394011"/>
          </a:xfrm>
        </p:spPr>
        <p:txBody>
          <a:bodyPr/>
          <a:lstStyle/>
          <a:p>
            <a:fld id="{022B156B-59AE-415F-B24B-8756D48BB977}" type="slidenum">
              <a:rPr lang="en-US" sz="1400" b="1" smtClean="0">
                <a:solidFill>
                  <a:schemeClr val="tx2"/>
                </a:solidFill>
              </a:rPr>
              <a:t>42</a:t>
            </a:fld>
            <a:endParaRPr lang="en-US" sz="1400" b="1" dirty="0">
              <a:solidFill>
                <a:schemeClr val="tx2"/>
              </a:solidFill>
            </a:endParaRPr>
          </a:p>
        </p:txBody>
      </p:sp>
      <p:sp>
        <p:nvSpPr>
          <p:cNvPr id="7" name="Content Placeholder 6"/>
          <p:cNvSpPr>
            <a:spLocks noGrp="1"/>
          </p:cNvSpPr>
          <p:nvPr>
            <p:ph idx="1"/>
          </p:nvPr>
        </p:nvSpPr>
        <p:spPr>
          <a:xfrm>
            <a:off x="1065214" y="1739590"/>
            <a:ext cx="10058400" cy="4242110"/>
          </a:xfrm>
        </p:spPr>
        <p:txBody>
          <a:bodyPr>
            <a:normAutofit lnSpcReduction="10000"/>
          </a:bodyPr>
          <a:lstStyle/>
          <a:p>
            <a:pPr marL="0" indent="0">
              <a:buNone/>
            </a:pPr>
            <a:r>
              <a:rPr lang="en-US" dirty="0" smtClean="0"/>
              <a:t>Instructions regarding year end changes was sent in a memo from Ron Spilman dated 7/13/17.  Many CFO’s did not comprehend the changes.</a:t>
            </a:r>
          </a:p>
          <a:p>
            <a:pPr marL="457200" indent="-457200">
              <a:buAutoNum type="arabicParenR"/>
            </a:pPr>
            <a:r>
              <a:rPr lang="en-US" dirty="0" smtClean="0"/>
              <a:t>Large entries that affect “cash” between agencies will be backdated to 6/30 but processed in July/early August to allow the settlement of the cash as long as the cash was available at 6/30.</a:t>
            </a:r>
          </a:p>
          <a:p>
            <a:pPr marL="457200" indent="-457200">
              <a:buAutoNum type="arabicParenR"/>
            </a:pPr>
            <a:r>
              <a:rPr lang="en-US" dirty="0" smtClean="0"/>
              <a:t>All Reversion entries before September 30</a:t>
            </a:r>
            <a:r>
              <a:rPr lang="en-US" baseline="30000" dirty="0" smtClean="0"/>
              <a:t>th</a:t>
            </a:r>
            <a:r>
              <a:rPr lang="en-US" dirty="0" smtClean="0"/>
              <a:t> are to be done as an OPR, dated 6/30/17 in Period 998.  There will be no Due To/Due From relationship for reversions done before 9/30.</a:t>
            </a:r>
          </a:p>
        </p:txBody>
      </p:sp>
    </p:spTree>
    <p:extLst>
      <p:ext uri="{BB962C8B-B14F-4D97-AF65-F5344CB8AC3E}">
        <p14:creationId xmlns:p14="http://schemas.microsoft.com/office/powerpoint/2010/main" val="95728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383" y="661639"/>
            <a:ext cx="10058402" cy="843776"/>
          </a:xfrm>
        </p:spPr>
        <p:txBody>
          <a:bodyPr>
            <a:normAutofit/>
          </a:bodyPr>
          <a:lstStyle/>
          <a:p>
            <a:r>
              <a:rPr lang="en-US" dirty="0" smtClean="0"/>
              <a:t>AP Issue that occurred for FY17 closing</a:t>
            </a:r>
            <a:endParaRPr lang="en-US" dirty="0"/>
          </a:p>
        </p:txBody>
      </p:sp>
      <p:sp>
        <p:nvSpPr>
          <p:cNvPr id="4" name="Slide Number Placeholder 3"/>
          <p:cNvSpPr>
            <a:spLocks noGrp="1"/>
          </p:cNvSpPr>
          <p:nvPr>
            <p:ph type="sldNum" sz="quarter" idx="12"/>
          </p:nvPr>
        </p:nvSpPr>
        <p:spPr>
          <a:xfrm>
            <a:off x="11491604" y="6218662"/>
            <a:ext cx="507108" cy="394011"/>
          </a:xfrm>
        </p:spPr>
        <p:txBody>
          <a:bodyPr/>
          <a:lstStyle/>
          <a:p>
            <a:fld id="{022B156B-59AE-415F-B24B-8756D48BB977}" type="slidenum">
              <a:rPr lang="en-US" sz="1400" b="1" smtClean="0">
                <a:solidFill>
                  <a:schemeClr val="tx2"/>
                </a:solidFill>
              </a:rPr>
              <a:t>43</a:t>
            </a:fld>
            <a:endParaRPr lang="en-US" sz="1400" b="1" dirty="0">
              <a:solidFill>
                <a:schemeClr val="tx2"/>
              </a:solidFill>
            </a:endParaRPr>
          </a:p>
        </p:txBody>
      </p:sp>
      <p:sp>
        <p:nvSpPr>
          <p:cNvPr id="7" name="Content Placeholder 6"/>
          <p:cNvSpPr>
            <a:spLocks noGrp="1"/>
          </p:cNvSpPr>
          <p:nvPr>
            <p:ph idx="1"/>
          </p:nvPr>
        </p:nvSpPr>
        <p:spPr>
          <a:xfrm>
            <a:off x="1065214" y="1739590"/>
            <a:ext cx="10058400" cy="4242110"/>
          </a:xfrm>
        </p:spPr>
        <p:txBody>
          <a:bodyPr>
            <a:normAutofit/>
          </a:bodyPr>
          <a:lstStyle/>
          <a:p>
            <a:r>
              <a:rPr lang="en-US" dirty="0" smtClean="0"/>
              <a:t>Voucher processing of accounts payable payments changed in that if an agency got a rejection, the agency was not allowed to correct the voucher the following week.  It was rejected in its entirety.</a:t>
            </a:r>
          </a:p>
          <a:p>
            <a:r>
              <a:rPr lang="en-US" dirty="0" smtClean="0"/>
              <a:t>ISSUE – most agencies did not receive the rejection until AFTER the due date for the AP Accrual Request.</a:t>
            </a:r>
          </a:p>
          <a:p>
            <a:r>
              <a:rPr lang="en-US" dirty="0" smtClean="0"/>
              <a:t>The CAFR Unit is now aware of this new process and will ensure that the year end closing for FY18 will incorporate more time for the request to ensure rejections can be addressed.</a:t>
            </a:r>
            <a:endParaRPr lang="en-US" dirty="0"/>
          </a:p>
        </p:txBody>
      </p:sp>
    </p:spTree>
    <p:extLst>
      <p:ext uri="{BB962C8B-B14F-4D97-AF65-F5344CB8AC3E}">
        <p14:creationId xmlns:p14="http://schemas.microsoft.com/office/powerpoint/2010/main" val="173452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383" y="345688"/>
            <a:ext cx="10297880" cy="1037064"/>
          </a:xfrm>
        </p:spPr>
        <p:txBody>
          <a:bodyPr>
            <a:normAutofit fontScale="90000"/>
          </a:bodyPr>
          <a:lstStyle/>
          <a:p>
            <a:r>
              <a:rPr lang="en-US" dirty="0" smtClean="0"/>
              <a:t>Issues regarding Accounts Payable Request Form and Entry</a:t>
            </a:r>
            <a:endParaRPr lang="en-US" dirty="0"/>
          </a:p>
        </p:txBody>
      </p:sp>
      <p:sp>
        <p:nvSpPr>
          <p:cNvPr id="4" name="Slide Number Placeholder 3"/>
          <p:cNvSpPr>
            <a:spLocks noGrp="1"/>
          </p:cNvSpPr>
          <p:nvPr>
            <p:ph type="sldNum" sz="quarter" idx="12"/>
          </p:nvPr>
        </p:nvSpPr>
        <p:spPr>
          <a:xfrm>
            <a:off x="11491604" y="6218662"/>
            <a:ext cx="507108" cy="394011"/>
          </a:xfrm>
        </p:spPr>
        <p:txBody>
          <a:bodyPr/>
          <a:lstStyle/>
          <a:p>
            <a:fld id="{022B156B-59AE-415F-B24B-8756D48BB977}" type="slidenum">
              <a:rPr lang="en-US" sz="1400" b="1" smtClean="0">
                <a:solidFill>
                  <a:schemeClr val="tx2"/>
                </a:solidFill>
              </a:rPr>
              <a:t>44</a:t>
            </a:fld>
            <a:endParaRPr lang="en-US" sz="1400" b="1" dirty="0">
              <a:solidFill>
                <a:schemeClr val="tx2"/>
              </a:solidFill>
            </a:endParaRPr>
          </a:p>
        </p:txBody>
      </p:sp>
      <p:sp>
        <p:nvSpPr>
          <p:cNvPr id="7" name="Content Placeholder 6"/>
          <p:cNvSpPr>
            <a:spLocks noGrp="1"/>
          </p:cNvSpPr>
          <p:nvPr>
            <p:ph idx="1"/>
          </p:nvPr>
        </p:nvSpPr>
        <p:spPr>
          <a:xfrm>
            <a:off x="1065214" y="1505415"/>
            <a:ext cx="10426390" cy="4828477"/>
          </a:xfrm>
        </p:spPr>
        <p:txBody>
          <a:bodyPr>
            <a:normAutofit fontScale="85000" lnSpcReduction="20000"/>
          </a:bodyPr>
          <a:lstStyle/>
          <a:p>
            <a:pPr marL="0" indent="0">
              <a:buNone/>
            </a:pPr>
            <a:r>
              <a:rPr lang="en-US" sz="3300" u="sng" dirty="0" smtClean="0"/>
              <a:t>Numerous issues arose this year with this process</a:t>
            </a:r>
            <a:r>
              <a:rPr lang="en-US" sz="3300" dirty="0" smtClean="0"/>
              <a:t>:</a:t>
            </a:r>
          </a:p>
          <a:p>
            <a:pPr marL="457200" indent="-457200">
              <a:buFont typeface="+mj-lt"/>
              <a:buAutoNum type="arabicPeriod"/>
            </a:pPr>
            <a:r>
              <a:rPr lang="en-US" dirty="0" smtClean="0"/>
              <a:t>Agencies received AP voucher rejections after the AP Request Form due date (discussed in previous slide).</a:t>
            </a:r>
          </a:p>
          <a:p>
            <a:pPr marL="457200" indent="-457200">
              <a:buFont typeface="+mj-lt"/>
              <a:buAutoNum type="arabicPeriod"/>
            </a:pPr>
            <a:r>
              <a:rPr lang="en-US" dirty="0" smtClean="0"/>
              <a:t>Agencies received the approval but did not do the journal entry to accrue this amount in SHARE.</a:t>
            </a:r>
          </a:p>
          <a:p>
            <a:pPr marL="457200" indent="-457200">
              <a:buFont typeface="+mj-lt"/>
              <a:buAutoNum type="arabicPeriod"/>
            </a:pPr>
            <a:r>
              <a:rPr lang="en-US" dirty="0" smtClean="0"/>
              <a:t>Agencies received the approval but decided to send in the journal entry for an amount that was different (higher and/or lower) than the approval form.</a:t>
            </a:r>
          </a:p>
          <a:p>
            <a:pPr marL="1138428" lvl="2" indent="-342900">
              <a:buAutoNum type="alphaLcParenR"/>
            </a:pPr>
            <a:r>
              <a:rPr lang="en-US" dirty="0" smtClean="0"/>
              <a:t>If an agency estimated the amount and received the invoice when the journal is being processed and wants to do the accrual for the actual amount, the agency needs to work with the CAFR Unit to amend the form to adjust for actuals.</a:t>
            </a:r>
          </a:p>
          <a:p>
            <a:pPr marL="1138428" lvl="2" indent="-342900">
              <a:buAutoNum type="alphaLcParenR"/>
            </a:pPr>
            <a:r>
              <a:rPr lang="en-US" dirty="0" smtClean="0"/>
              <a:t>The form and the journal entry must match for a proper audit trail.</a:t>
            </a:r>
          </a:p>
          <a:p>
            <a:pPr marL="457200" indent="-457200">
              <a:buFont typeface="+mj-lt"/>
              <a:buAutoNum type="arabicPeriod"/>
            </a:pPr>
            <a:r>
              <a:rPr lang="en-US" dirty="0" smtClean="0"/>
              <a:t>Agencies revised their Excel document to list the vendor for payment, printed it and sent it to Accounts Payable for payment, not having CAFR approval.</a:t>
            </a:r>
            <a:endParaRPr lang="en-US" dirty="0"/>
          </a:p>
        </p:txBody>
      </p:sp>
    </p:spTree>
    <p:extLst>
      <p:ext uri="{BB962C8B-B14F-4D97-AF65-F5344CB8AC3E}">
        <p14:creationId xmlns:p14="http://schemas.microsoft.com/office/powerpoint/2010/main" val="346301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930" y="349405"/>
            <a:ext cx="10058402" cy="843776"/>
          </a:xfrm>
        </p:spPr>
        <p:txBody>
          <a:bodyPr>
            <a:normAutofit/>
          </a:bodyPr>
          <a:lstStyle/>
          <a:p>
            <a:r>
              <a:rPr lang="en-US" dirty="0" smtClean="0"/>
              <a:t>Multi-year POs and year end accrual</a:t>
            </a:r>
            <a:endParaRPr lang="en-US" dirty="0"/>
          </a:p>
        </p:txBody>
      </p:sp>
      <p:sp>
        <p:nvSpPr>
          <p:cNvPr id="4" name="Slide Number Placeholder 3"/>
          <p:cNvSpPr>
            <a:spLocks noGrp="1"/>
          </p:cNvSpPr>
          <p:nvPr>
            <p:ph type="sldNum" sz="quarter" idx="12"/>
          </p:nvPr>
        </p:nvSpPr>
        <p:spPr>
          <a:xfrm>
            <a:off x="11491604" y="6218662"/>
            <a:ext cx="507108" cy="394011"/>
          </a:xfrm>
        </p:spPr>
        <p:txBody>
          <a:bodyPr/>
          <a:lstStyle/>
          <a:p>
            <a:fld id="{022B156B-59AE-415F-B24B-8756D48BB977}" type="slidenum">
              <a:rPr lang="en-US" sz="1400" b="1" smtClean="0">
                <a:solidFill>
                  <a:schemeClr val="tx2"/>
                </a:solidFill>
              </a:rPr>
              <a:t>45</a:t>
            </a:fld>
            <a:endParaRPr lang="en-US" sz="1400" b="1" dirty="0">
              <a:solidFill>
                <a:schemeClr val="tx2"/>
              </a:solidFill>
            </a:endParaRPr>
          </a:p>
        </p:txBody>
      </p:sp>
      <p:sp>
        <p:nvSpPr>
          <p:cNvPr id="7" name="Content Placeholder 6"/>
          <p:cNvSpPr>
            <a:spLocks noGrp="1"/>
          </p:cNvSpPr>
          <p:nvPr>
            <p:ph idx="1"/>
          </p:nvPr>
        </p:nvSpPr>
        <p:spPr>
          <a:xfrm>
            <a:off x="1065214" y="1382751"/>
            <a:ext cx="10058400" cy="4835911"/>
          </a:xfrm>
        </p:spPr>
        <p:txBody>
          <a:bodyPr>
            <a:normAutofit fontScale="92500" lnSpcReduction="20000"/>
          </a:bodyPr>
          <a:lstStyle/>
          <a:p>
            <a:r>
              <a:rPr lang="en-US" dirty="0" smtClean="0"/>
              <a:t>Agencies that have POs that rollover were encountering issues with the PO balances.</a:t>
            </a:r>
          </a:p>
          <a:p>
            <a:pPr lvl="1"/>
            <a:r>
              <a:rPr lang="en-US" dirty="0" smtClean="0"/>
              <a:t>When an agency does the accrual, the expenditure is accrued in SHARE therefore reducing the available budget.</a:t>
            </a:r>
          </a:p>
          <a:p>
            <a:pPr lvl="1"/>
            <a:r>
              <a:rPr lang="en-US" dirty="0" smtClean="0"/>
              <a:t>ISSUE– the PO still shows a higher amount due to the fact that expenditure payment is done via a balance sheet account and done as a direct pay, not attached to a PO.</a:t>
            </a:r>
          </a:p>
          <a:p>
            <a:pPr lvl="1"/>
            <a:r>
              <a:rPr lang="en-US" dirty="0" smtClean="0"/>
              <a:t>So – as the year goes on, the budget will be showing not only the expenditures that were paid, the PO will still be showing the original amount, therefore causing the budget projections in SHARE to be incorrect.</a:t>
            </a:r>
            <a:endParaRPr lang="en-US" dirty="0"/>
          </a:p>
          <a:p>
            <a:r>
              <a:rPr lang="en-US" dirty="0" smtClean="0"/>
              <a:t>SOLUTION – agencies will be adding a line to the PO for a </a:t>
            </a:r>
            <a:r>
              <a:rPr lang="en-US" u="sng" dirty="0" smtClean="0"/>
              <a:t>negative</a:t>
            </a:r>
            <a:r>
              <a:rPr lang="en-US" dirty="0" smtClean="0"/>
              <a:t> dollar amount.  The reference of the new PO line will be the journal entry number for the journal entry that accrued the expenditures.</a:t>
            </a:r>
          </a:p>
        </p:txBody>
      </p:sp>
    </p:spTree>
    <p:extLst>
      <p:ext uri="{BB962C8B-B14F-4D97-AF65-F5344CB8AC3E}">
        <p14:creationId xmlns:p14="http://schemas.microsoft.com/office/powerpoint/2010/main" val="293643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383" y="661639"/>
            <a:ext cx="10058402" cy="843776"/>
          </a:xfrm>
        </p:spPr>
        <p:txBody>
          <a:bodyPr>
            <a:normAutofit/>
          </a:bodyPr>
          <a:lstStyle/>
          <a:p>
            <a:r>
              <a:rPr lang="en-US" u="sng" dirty="0" smtClean="0"/>
              <a:t>New</a:t>
            </a:r>
            <a:r>
              <a:rPr lang="en-US" dirty="0" smtClean="0"/>
              <a:t> Process for 202900</a:t>
            </a:r>
            <a:endParaRPr lang="en-US" dirty="0"/>
          </a:p>
        </p:txBody>
      </p:sp>
      <p:sp>
        <p:nvSpPr>
          <p:cNvPr id="4" name="Slide Number Placeholder 3"/>
          <p:cNvSpPr>
            <a:spLocks noGrp="1"/>
          </p:cNvSpPr>
          <p:nvPr>
            <p:ph type="sldNum" sz="quarter" idx="12"/>
          </p:nvPr>
        </p:nvSpPr>
        <p:spPr>
          <a:xfrm>
            <a:off x="11491604" y="6218662"/>
            <a:ext cx="507108" cy="394011"/>
          </a:xfrm>
        </p:spPr>
        <p:txBody>
          <a:bodyPr/>
          <a:lstStyle/>
          <a:p>
            <a:fld id="{022B156B-59AE-415F-B24B-8756D48BB977}" type="slidenum">
              <a:rPr lang="en-US" sz="1400" b="1" smtClean="0">
                <a:solidFill>
                  <a:schemeClr val="tx2"/>
                </a:solidFill>
              </a:rPr>
              <a:t>46</a:t>
            </a:fld>
            <a:endParaRPr lang="en-US" sz="1400" b="1" dirty="0">
              <a:solidFill>
                <a:schemeClr val="tx2"/>
              </a:solidFill>
            </a:endParaRPr>
          </a:p>
        </p:txBody>
      </p:sp>
      <p:sp>
        <p:nvSpPr>
          <p:cNvPr id="7" name="Content Placeholder 6"/>
          <p:cNvSpPr>
            <a:spLocks noGrp="1"/>
          </p:cNvSpPr>
          <p:nvPr>
            <p:ph idx="1"/>
          </p:nvPr>
        </p:nvSpPr>
        <p:spPr>
          <a:xfrm>
            <a:off x="1065214" y="1739590"/>
            <a:ext cx="10058400" cy="4242110"/>
          </a:xfrm>
        </p:spPr>
        <p:txBody>
          <a:bodyPr>
            <a:normAutofit lnSpcReduction="10000"/>
          </a:bodyPr>
          <a:lstStyle/>
          <a:p>
            <a:r>
              <a:rPr lang="en-US" dirty="0" smtClean="0"/>
              <a:t>This process is </a:t>
            </a:r>
            <a:r>
              <a:rPr lang="en-US" u="sng" dirty="0" smtClean="0"/>
              <a:t>new</a:t>
            </a:r>
            <a:r>
              <a:rPr lang="en-US" dirty="0" smtClean="0"/>
              <a:t> for FY17 but was addressed in April 2017 during the Year-End closing instructions.</a:t>
            </a:r>
          </a:p>
          <a:p>
            <a:r>
              <a:rPr lang="en-US" dirty="0" smtClean="0"/>
              <a:t>Summary:</a:t>
            </a:r>
          </a:p>
          <a:p>
            <a:pPr marL="914400" lvl="1" indent="-457200">
              <a:buAutoNum type="arabicParenR"/>
            </a:pPr>
            <a:r>
              <a:rPr lang="en-US" dirty="0" smtClean="0"/>
              <a:t>If the auditor (or agency) identifies that an invoice that should have been for the previous year and the deadline for AP Request has past, the agency needs to fill out the AP (202900) Request Form.  (Attachment AG)</a:t>
            </a:r>
          </a:p>
          <a:p>
            <a:pPr marL="1202436" lvl="2" indent="-342900">
              <a:buAutoNum type="alphaLcParenR"/>
            </a:pPr>
            <a:r>
              <a:rPr lang="en-US" dirty="0" smtClean="0"/>
              <a:t>Need to fill out the form – 1 per vendor.</a:t>
            </a:r>
          </a:p>
          <a:p>
            <a:pPr marL="1202436" lvl="2" indent="-342900">
              <a:buAutoNum type="alphaLcParenR"/>
            </a:pPr>
            <a:r>
              <a:rPr lang="en-US" dirty="0" smtClean="0"/>
              <a:t>The agency’s auditor must sign.</a:t>
            </a:r>
          </a:p>
          <a:p>
            <a:pPr marL="1202436" lvl="2" indent="-342900">
              <a:buAutoNum type="alphaLcParenR"/>
            </a:pPr>
            <a:r>
              <a:rPr lang="en-US" dirty="0" smtClean="0"/>
              <a:t>Need to attach a copy of the invoice.</a:t>
            </a:r>
          </a:p>
          <a:p>
            <a:pPr marL="1202436" lvl="2" indent="-342900">
              <a:buAutoNum type="alphaLcParenR"/>
            </a:pPr>
            <a:r>
              <a:rPr lang="en-US" dirty="0" smtClean="0"/>
              <a:t>Need to attach a print screen of the commitment control to show there is sufficient budget for the </a:t>
            </a:r>
            <a:r>
              <a:rPr lang="en-US" dirty="0" err="1" smtClean="0"/>
              <a:t>Pcode</a:t>
            </a:r>
            <a:r>
              <a:rPr lang="en-US" dirty="0" smtClean="0"/>
              <a:t>.</a:t>
            </a:r>
          </a:p>
          <a:p>
            <a:pPr marL="914400" lvl="1" indent="-457200">
              <a:buAutoNum type="arabicParenR"/>
            </a:pPr>
            <a:endParaRPr lang="en-US" dirty="0"/>
          </a:p>
        </p:txBody>
      </p:sp>
    </p:spTree>
    <p:extLst>
      <p:ext uri="{BB962C8B-B14F-4D97-AF65-F5344CB8AC3E}">
        <p14:creationId xmlns:p14="http://schemas.microsoft.com/office/powerpoint/2010/main" val="146160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383" y="661639"/>
            <a:ext cx="10058402" cy="843776"/>
          </a:xfrm>
        </p:spPr>
        <p:txBody>
          <a:bodyPr>
            <a:normAutofit/>
          </a:bodyPr>
          <a:lstStyle/>
          <a:p>
            <a:r>
              <a:rPr lang="en-US" u="sng" dirty="0" smtClean="0"/>
              <a:t>New</a:t>
            </a:r>
            <a:r>
              <a:rPr lang="en-US" dirty="0" smtClean="0"/>
              <a:t> Process for 202900 Continued</a:t>
            </a:r>
            <a:endParaRPr lang="en-US" dirty="0"/>
          </a:p>
        </p:txBody>
      </p:sp>
      <p:sp>
        <p:nvSpPr>
          <p:cNvPr id="4" name="Slide Number Placeholder 3"/>
          <p:cNvSpPr>
            <a:spLocks noGrp="1"/>
          </p:cNvSpPr>
          <p:nvPr>
            <p:ph type="sldNum" sz="quarter" idx="12"/>
          </p:nvPr>
        </p:nvSpPr>
        <p:spPr>
          <a:xfrm>
            <a:off x="11491604" y="6218662"/>
            <a:ext cx="507108" cy="394011"/>
          </a:xfrm>
        </p:spPr>
        <p:txBody>
          <a:bodyPr/>
          <a:lstStyle/>
          <a:p>
            <a:fld id="{022B156B-59AE-415F-B24B-8756D48BB977}" type="slidenum">
              <a:rPr lang="en-US" sz="1400" b="1" smtClean="0">
                <a:solidFill>
                  <a:schemeClr val="tx2"/>
                </a:solidFill>
              </a:rPr>
              <a:t>47</a:t>
            </a:fld>
            <a:endParaRPr lang="en-US" sz="1400" b="1" dirty="0">
              <a:solidFill>
                <a:schemeClr val="tx2"/>
              </a:solidFill>
            </a:endParaRPr>
          </a:p>
        </p:txBody>
      </p:sp>
      <p:sp>
        <p:nvSpPr>
          <p:cNvPr id="7" name="Content Placeholder 6"/>
          <p:cNvSpPr>
            <a:spLocks noGrp="1"/>
          </p:cNvSpPr>
          <p:nvPr>
            <p:ph idx="1"/>
          </p:nvPr>
        </p:nvSpPr>
        <p:spPr>
          <a:xfrm>
            <a:off x="1065214" y="1739590"/>
            <a:ext cx="10058400" cy="4242110"/>
          </a:xfrm>
        </p:spPr>
        <p:txBody>
          <a:bodyPr>
            <a:normAutofit/>
          </a:bodyPr>
          <a:lstStyle/>
          <a:p>
            <a:pPr marL="0" indent="0">
              <a:buNone/>
            </a:pPr>
            <a:r>
              <a:rPr lang="en-US" dirty="0" smtClean="0"/>
              <a:t>If there is not enough budget in the </a:t>
            </a:r>
            <a:r>
              <a:rPr lang="en-US" dirty="0" err="1" smtClean="0"/>
              <a:t>Pcode</a:t>
            </a:r>
            <a:r>
              <a:rPr lang="en-US" dirty="0" smtClean="0"/>
              <a:t>,</a:t>
            </a:r>
          </a:p>
          <a:p>
            <a:pPr marL="457200" indent="-457200">
              <a:buAutoNum type="arabicParenR"/>
            </a:pPr>
            <a:r>
              <a:rPr lang="en-US" dirty="0" smtClean="0"/>
              <a:t>Ron will not sign the 202900 form.</a:t>
            </a:r>
          </a:p>
          <a:p>
            <a:pPr marL="457200" indent="-457200">
              <a:buAutoNum type="arabicParenR"/>
            </a:pPr>
            <a:r>
              <a:rPr lang="en-US" dirty="0" smtClean="0"/>
              <a:t>The agency will be allowed to accrue the expenditures in the current year to ensure fiscal integrity.</a:t>
            </a:r>
          </a:p>
          <a:p>
            <a:pPr marL="850392" lvl="1" indent="-457200">
              <a:buAutoNum type="alphaLcParenR"/>
            </a:pPr>
            <a:r>
              <a:rPr lang="en-US" dirty="0" smtClean="0"/>
              <a:t>The agency will NOT be allowed to pay the invoice until the agency receives a deficiency appropriation to cover the overage.</a:t>
            </a:r>
          </a:p>
          <a:p>
            <a:pPr marL="457200" indent="-457200">
              <a:buAutoNum type="arabicParenR"/>
            </a:pPr>
            <a:r>
              <a:rPr lang="en-US" dirty="0" smtClean="0"/>
              <a:t>The agency should expect to receive an audit finding regarding exceeding budget.</a:t>
            </a:r>
          </a:p>
          <a:p>
            <a:pPr marL="914400" lvl="1" indent="-457200">
              <a:buAutoNum type="arabicParenR"/>
            </a:pPr>
            <a:endParaRPr lang="en-US" dirty="0"/>
          </a:p>
        </p:txBody>
      </p:sp>
    </p:spTree>
    <p:extLst>
      <p:ext uri="{BB962C8B-B14F-4D97-AF65-F5344CB8AC3E}">
        <p14:creationId xmlns:p14="http://schemas.microsoft.com/office/powerpoint/2010/main" val="98899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324" y="858645"/>
            <a:ext cx="10699325" cy="1115122"/>
          </a:xfrm>
        </p:spPr>
        <p:txBody>
          <a:bodyPr>
            <a:normAutofit/>
          </a:bodyPr>
          <a:lstStyle/>
          <a:p>
            <a:r>
              <a:rPr lang="en-US" dirty="0" smtClean="0"/>
              <a:t>MISCONCEPTION regarding the New Process      </a:t>
            </a:r>
            <a:br>
              <a:rPr lang="en-US" dirty="0" smtClean="0"/>
            </a:br>
            <a:r>
              <a:rPr lang="en-US" dirty="0"/>
              <a:t>	</a:t>
            </a:r>
            <a:r>
              <a:rPr lang="en-US" dirty="0" smtClean="0"/>
              <a:t>for 202900</a:t>
            </a:r>
            <a:endParaRPr lang="en-US" dirty="0"/>
          </a:p>
        </p:txBody>
      </p:sp>
      <p:sp>
        <p:nvSpPr>
          <p:cNvPr id="4" name="Slide Number Placeholder 3"/>
          <p:cNvSpPr>
            <a:spLocks noGrp="1"/>
          </p:cNvSpPr>
          <p:nvPr>
            <p:ph type="sldNum" sz="quarter" idx="12"/>
          </p:nvPr>
        </p:nvSpPr>
        <p:spPr>
          <a:xfrm>
            <a:off x="11491604" y="6218662"/>
            <a:ext cx="507108" cy="394011"/>
          </a:xfrm>
        </p:spPr>
        <p:txBody>
          <a:bodyPr/>
          <a:lstStyle/>
          <a:p>
            <a:fld id="{022B156B-59AE-415F-B24B-8756D48BB977}" type="slidenum">
              <a:rPr lang="en-US" sz="1400" b="1" smtClean="0">
                <a:solidFill>
                  <a:schemeClr val="tx2"/>
                </a:solidFill>
              </a:rPr>
              <a:t>48</a:t>
            </a:fld>
            <a:endParaRPr lang="en-US" sz="1400" b="1" dirty="0">
              <a:solidFill>
                <a:schemeClr val="tx2"/>
              </a:solidFill>
            </a:endParaRPr>
          </a:p>
        </p:txBody>
      </p:sp>
      <p:sp>
        <p:nvSpPr>
          <p:cNvPr id="7" name="Content Placeholder 6"/>
          <p:cNvSpPr>
            <a:spLocks noGrp="1"/>
          </p:cNvSpPr>
          <p:nvPr>
            <p:ph idx="1"/>
          </p:nvPr>
        </p:nvSpPr>
        <p:spPr>
          <a:xfrm>
            <a:off x="1154424" y="2297152"/>
            <a:ext cx="10058400" cy="3512634"/>
          </a:xfrm>
        </p:spPr>
        <p:txBody>
          <a:bodyPr>
            <a:normAutofit/>
          </a:bodyPr>
          <a:lstStyle/>
          <a:p>
            <a:pPr marL="64008" indent="0">
              <a:buNone/>
            </a:pPr>
            <a:r>
              <a:rPr lang="en-US" dirty="0" smtClean="0"/>
              <a:t>MISCONCEPTION:  Agencies believe that if they follow this new process and not the old one for Request to Pay Prior Year, that vendors cannot be paid until December 1</a:t>
            </a:r>
            <a:r>
              <a:rPr lang="en-US" baseline="30000" dirty="0" smtClean="0"/>
              <a:t>st</a:t>
            </a:r>
            <a:r>
              <a:rPr lang="en-US" dirty="0" smtClean="0"/>
              <a:t>.  THIS IS INCORRECT.</a:t>
            </a:r>
            <a:endParaRPr lang="en-US" dirty="0"/>
          </a:p>
          <a:p>
            <a:pPr marL="64008" indent="0">
              <a:buNone/>
            </a:pPr>
            <a:r>
              <a:rPr lang="en-US" dirty="0" smtClean="0"/>
              <a:t>CORRECT:  Agencies can pay vendors immediately after the State Controller approves the accrual and the journal entry is done in SHARE </a:t>
            </a:r>
            <a:r>
              <a:rPr lang="en-US" b="1" i="1" dirty="0" smtClean="0"/>
              <a:t>providing there is sufficient budget</a:t>
            </a:r>
            <a:r>
              <a:rPr lang="en-US" dirty="0" smtClean="0"/>
              <a:t>.</a:t>
            </a:r>
            <a:endParaRPr lang="en-US" dirty="0"/>
          </a:p>
        </p:txBody>
      </p:sp>
    </p:spTree>
    <p:extLst>
      <p:ext uri="{BB962C8B-B14F-4D97-AF65-F5344CB8AC3E}">
        <p14:creationId xmlns:p14="http://schemas.microsoft.com/office/powerpoint/2010/main" val="414481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9316" y="164219"/>
            <a:ext cx="6623825" cy="3359566"/>
          </a:xfrm>
        </p:spPr>
        <p:txBody>
          <a:bodyPr>
            <a:noAutofit/>
          </a:bodyPr>
          <a:lstStyle/>
          <a:p>
            <a:r>
              <a:rPr lang="en-US" sz="5400" dirty="0" smtClean="0"/>
              <a:t>Other Financial Statement Issues to be aware of for upcoming year</a:t>
            </a:r>
            <a:endParaRPr lang="en-US" sz="5400" dirty="0"/>
          </a:p>
        </p:txBody>
      </p:sp>
      <p:pic>
        <p:nvPicPr>
          <p:cNvPr id="4" name="Picture 3"/>
          <p:cNvPicPr>
            <a:picLocks noChangeAspect="1"/>
          </p:cNvPicPr>
          <p:nvPr/>
        </p:nvPicPr>
        <p:blipFill>
          <a:blip r:embed="rId2"/>
          <a:stretch>
            <a:fillRect/>
          </a:stretch>
        </p:blipFill>
        <p:spPr>
          <a:xfrm>
            <a:off x="8635457" y="2999678"/>
            <a:ext cx="3430162" cy="3668751"/>
          </a:xfrm>
          <a:prstGeom prst="rect">
            <a:avLst/>
          </a:prstGeom>
          <a:ln>
            <a:solidFill>
              <a:schemeClr val="tx2"/>
            </a:solidFill>
          </a:ln>
        </p:spPr>
      </p:pic>
    </p:spTree>
    <p:extLst>
      <p:ext uri="{BB962C8B-B14F-4D97-AF65-F5344CB8AC3E}">
        <p14:creationId xmlns:p14="http://schemas.microsoft.com/office/powerpoint/2010/main" val="310675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810539" y="6175917"/>
            <a:ext cx="350992" cy="358697"/>
          </a:xfrm>
        </p:spPr>
        <p:txBody>
          <a:bodyPr/>
          <a:lstStyle/>
          <a:p>
            <a:fld id="{022B156B-59AE-415F-B24B-8756D48BB977}" type="slidenum">
              <a:rPr lang="en-US" sz="1400" b="1" smtClean="0">
                <a:solidFill>
                  <a:schemeClr val="tx2"/>
                </a:solidFill>
              </a:rPr>
              <a:t>5</a:t>
            </a:fld>
            <a:endParaRPr lang="en-US" sz="1400" b="1" dirty="0">
              <a:solidFill>
                <a:schemeClr val="tx2"/>
              </a:solidFill>
            </a:endParaRPr>
          </a:p>
        </p:txBody>
      </p:sp>
      <p:pic>
        <p:nvPicPr>
          <p:cNvPr id="6" name="Picture 5"/>
          <p:cNvPicPr>
            <a:picLocks noChangeAspect="1"/>
          </p:cNvPicPr>
          <p:nvPr/>
        </p:nvPicPr>
        <p:blipFill>
          <a:blip r:embed="rId2"/>
          <a:stretch>
            <a:fillRect/>
          </a:stretch>
        </p:blipFill>
        <p:spPr>
          <a:xfrm>
            <a:off x="149939" y="267629"/>
            <a:ext cx="11546164" cy="6378498"/>
          </a:xfrm>
          <a:prstGeom prst="rect">
            <a:avLst/>
          </a:prstGeom>
          <a:ln w="38100">
            <a:solidFill>
              <a:schemeClr val="tx2"/>
            </a:solidFill>
          </a:ln>
        </p:spPr>
      </p:pic>
    </p:spTree>
    <p:extLst>
      <p:ext uri="{BB962C8B-B14F-4D97-AF65-F5344CB8AC3E}">
        <p14:creationId xmlns:p14="http://schemas.microsoft.com/office/powerpoint/2010/main" val="58903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466" y="249042"/>
            <a:ext cx="10058402" cy="810324"/>
          </a:xfrm>
        </p:spPr>
        <p:txBody>
          <a:bodyPr/>
          <a:lstStyle/>
          <a:p>
            <a:r>
              <a:rPr lang="en-US" dirty="0" smtClean="0"/>
              <a:t>Fund Presentation in Financials</a:t>
            </a:r>
            <a:endParaRPr lang="en-US" dirty="0"/>
          </a:p>
        </p:txBody>
      </p:sp>
      <p:sp>
        <p:nvSpPr>
          <p:cNvPr id="3" name="Content Placeholder 2"/>
          <p:cNvSpPr>
            <a:spLocks noGrp="1"/>
          </p:cNvSpPr>
          <p:nvPr>
            <p:ph idx="1"/>
          </p:nvPr>
        </p:nvSpPr>
        <p:spPr>
          <a:xfrm>
            <a:off x="1143273" y="1317701"/>
            <a:ext cx="10058400" cy="2785947"/>
          </a:xfrm>
        </p:spPr>
        <p:txBody>
          <a:bodyPr>
            <a:normAutofit fontScale="92500" lnSpcReduction="10000"/>
          </a:bodyPr>
          <a:lstStyle/>
          <a:p>
            <a:r>
              <a:rPr lang="en-US" dirty="0" smtClean="0"/>
              <a:t>CFO’s need to ensure that </a:t>
            </a:r>
            <a:r>
              <a:rPr lang="en-US" u="sng" dirty="0" smtClean="0"/>
              <a:t>ALL funds </a:t>
            </a:r>
            <a:r>
              <a:rPr lang="en-US" dirty="0" smtClean="0"/>
              <a:t>are reported in the financial statements.</a:t>
            </a:r>
          </a:p>
          <a:p>
            <a:r>
              <a:rPr lang="en-US" dirty="0" smtClean="0"/>
              <a:t>If your auditor does a “combining”, then there should be a schedule in the Supplemental Information Section of the report that details the individual funds and the amounts the combining schedules were derived from.</a:t>
            </a:r>
          </a:p>
          <a:p>
            <a:r>
              <a:rPr lang="en-US" dirty="0" smtClean="0"/>
              <a:t>Per State Audit Rule:</a:t>
            </a:r>
          </a:p>
          <a:p>
            <a:endParaRPr lang="en-US" dirty="0" smtClean="0"/>
          </a:p>
        </p:txBody>
      </p:sp>
      <p:pic>
        <p:nvPicPr>
          <p:cNvPr id="5" name="Picture 4"/>
          <p:cNvPicPr>
            <a:picLocks noChangeAspect="1"/>
          </p:cNvPicPr>
          <p:nvPr/>
        </p:nvPicPr>
        <p:blipFill>
          <a:blip r:embed="rId2"/>
          <a:stretch>
            <a:fillRect/>
          </a:stretch>
        </p:blipFill>
        <p:spPr>
          <a:xfrm>
            <a:off x="323466" y="4421460"/>
            <a:ext cx="10800148" cy="22245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Slide Number Placeholder 3"/>
          <p:cNvSpPr>
            <a:spLocks noGrp="1"/>
          </p:cNvSpPr>
          <p:nvPr>
            <p:ph type="sldNum" sz="quarter" idx="12"/>
          </p:nvPr>
        </p:nvSpPr>
        <p:spPr>
          <a:xfrm>
            <a:off x="11491603" y="6276199"/>
            <a:ext cx="473655" cy="369847"/>
          </a:xfrm>
        </p:spPr>
        <p:txBody>
          <a:bodyPr/>
          <a:lstStyle/>
          <a:p>
            <a:fld id="{022B156B-59AE-415F-B24B-8756D48BB977}" type="slidenum">
              <a:rPr lang="en-US" sz="1400" b="1" smtClean="0">
                <a:solidFill>
                  <a:schemeClr val="tx2"/>
                </a:solidFill>
              </a:rPr>
              <a:t>50</a:t>
            </a:fld>
            <a:endParaRPr lang="en-US" sz="1400" b="1" dirty="0">
              <a:solidFill>
                <a:schemeClr val="tx2"/>
              </a:solidFill>
            </a:endParaRPr>
          </a:p>
        </p:txBody>
      </p:sp>
    </p:spTree>
    <p:extLst>
      <p:ext uri="{BB962C8B-B14F-4D97-AF65-F5344CB8AC3E}">
        <p14:creationId xmlns:p14="http://schemas.microsoft.com/office/powerpoint/2010/main" val="332361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988" y="435576"/>
            <a:ext cx="10058402" cy="856735"/>
          </a:xfrm>
        </p:spPr>
        <p:txBody>
          <a:bodyPr/>
          <a:lstStyle/>
          <a:p>
            <a:r>
              <a:rPr lang="en-US" dirty="0" smtClean="0"/>
              <a:t>Fund Presentation in Financials Cont.</a:t>
            </a:r>
            <a:endParaRPr lang="en-US" dirty="0"/>
          </a:p>
        </p:txBody>
      </p:sp>
      <p:sp>
        <p:nvSpPr>
          <p:cNvPr id="3" name="Content Placeholder 2"/>
          <p:cNvSpPr>
            <a:spLocks noGrp="1"/>
          </p:cNvSpPr>
          <p:nvPr>
            <p:ph idx="1"/>
          </p:nvPr>
        </p:nvSpPr>
        <p:spPr>
          <a:xfrm>
            <a:off x="958122" y="1292311"/>
            <a:ext cx="10058400" cy="1287162"/>
          </a:xfrm>
        </p:spPr>
        <p:txBody>
          <a:bodyPr>
            <a:normAutofit/>
          </a:bodyPr>
          <a:lstStyle/>
          <a:p>
            <a:r>
              <a:rPr lang="en-US" u="sng" dirty="0" smtClean="0"/>
              <a:t>ONLY BUDGET COMPARISON STATEMENTS </a:t>
            </a:r>
            <a:r>
              <a:rPr lang="en-US" dirty="0" smtClean="0"/>
              <a:t>have now changed to only being completed for General Fund and major Special Revenue Funds.</a:t>
            </a:r>
          </a:p>
          <a:p>
            <a:endParaRPr lang="en-US" dirty="0" smtClean="0"/>
          </a:p>
        </p:txBody>
      </p:sp>
      <p:pic>
        <p:nvPicPr>
          <p:cNvPr id="4" name="Picture 3"/>
          <p:cNvPicPr>
            <a:picLocks noChangeAspect="1"/>
          </p:cNvPicPr>
          <p:nvPr/>
        </p:nvPicPr>
        <p:blipFill>
          <a:blip r:embed="rId2"/>
          <a:stretch>
            <a:fillRect/>
          </a:stretch>
        </p:blipFill>
        <p:spPr>
          <a:xfrm>
            <a:off x="3299068" y="2527986"/>
            <a:ext cx="7323809" cy="4147751"/>
          </a:xfrm>
          <a:prstGeom prst="rect">
            <a:avLst/>
          </a:prstGeom>
          <a:ln w="12700">
            <a:solidFill>
              <a:schemeClr val="tx2"/>
            </a:solid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a:xfrm>
            <a:off x="11380091" y="6244684"/>
            <a:ext cx="462504" cy="289930"/>
          </a:xfrm>
        </p:spPr>
        <p:txBody>
          <a:bodyPr/>
          <a:lstStyle/>
          <a:p>
            <a:fld id="{022B156B-59AE-415F-B24B-8756D48BB977}" type="slidenum">
              <a:rPr lang="en-US" sz="1400" b="1" smtClean="0">
                <a:solidFill>
                  <a:schemeClr val="tx2"/>
                </a:solidFill>
              </a:rPr>
              <a:t>51</a:t>
            </a:fld>
            <a:endParaRPr lang="en-US" sz="1400" b="1" dirty="0">
              <a:solidFill>
                <a:schemeClr val="tx2"/>
              </a:solidFill>
            </a:endParaRPr>
          </a:p>
        </p:txBody>
      </p:sp>
    </p:spTree>
    <p:extLst>
      <p:ext uri="{BB962C8B-B14F-4D97-AF65-F5344CB8AC3E}">
        <p14:creationId xmlns:p14="http://schemas.microsoft.com/office/powerpoint/2010/main" val="369654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432" y="546408"/>
            <a:ext cx="10058402" cy="1103972"/>
          </a:xfrm>
        </p:spPr>
        <p:txBody>
          <a:bodyPr>
            <a:normAutofit/>
          </a:bodyPr>
          <a:lstStyle/>
          <a:p>
            <a:r>
              <a:rPr lang="en-US" dirty="0" smtClean="0"/>
              <a:t>Relationship between Agency Fund and General Fund</a:t>
            </a:r>
            <a:endParaRPr lang="en-US" dirty="0"/>
          </a:p>
        </p:txBody>
      </p:sp>
      <p:sp>
        <p:nvSpPr>
          <p:cNvPr id="3" name="Content Placeholder 2"/>
          <p:cNvSpPr>
            <a:spLocks noGrp="1"/>
          </p:cNvSpPr>
          <p:nvPr>
            <p:ph idx="1"/>
          </p:nvPr>
        </p:nvSpPr>
        <p:spPr>
          <a:xfrm>
            <a:off x="1065212" y="1906859"/>
            <a:ext cx="10058400" cy="4148253"/>
          </a:xfrm>
        </p:spPr>
        <p:txBody>
          <a:bodyPr>
            <a:normAutofit/>
          </a:bodyPr>
          <a:lstStyle/>
          <a:p>
            <a:r>
              <a:rPr lang="en-US" dirty="0" smtClean="0"/>
              <a:t>Agency funds that hold money on behalf of the agency’s Governmental Funds should not be disclosed as a Due To/Due From relationship. (Per GASB34)</a:t>
            </a:r>
          </a:p>
          <a:p>
            <a:r>
              <a:rPr lang="en-US" dirty="0" smtClean="0"/>
              <a:t>The only amounts that should be remaining in the Agency funds are monies owed to external parties or other agencies.</a:t>
            </a:r>
          </a:p>
          <a:p>
            <a:r>
              <a:rPr lang="en-US" dirty="0" smtClean="0"/>
              <a:t>If your agency has balances in your agency fund that are due to one of your Governmental funds, an elimination entry needs to be done.</a:t>
            </a:r>
          </a:p>
          <a:p>
            <a:r>
              <a:rPr lang="en-US" dirty="0" smtClean="0"/>
              <a:t>See attached guidance from GASB34 on next slide.</a:t>
            </a:r>
          </a:p>
          <a:p>
            <a:endParaRPr lang="en-US" dirty="0" smtClean="0"/>
          </a:p>
          <a:p>
            <a:endParaRPr lang="en-US" dirty="0" smtClean="0"/>
          </a:p>
        </p:txBody>
      </p:sp>
      <p:sp>
        <p:nvSpPr>
          <p:cNvPr id="4" name="Slide Number Placeholder 3"/>
          <p:cNvSpPr>
            <a:spLocks noGrp="1"/>
          </p:cNvSpPr>
          <p:nvPr>
            <p:ph type="sldNum" sz="quarter" idx="12"/>
          </p:nvPr>
        </p:nvSpPr>
        <p:spPr>
          <a:xfrm>
            <a:off x="11435846" y="6231673"/>
            <a:ext cx="484807" cy="302941"/>
          </a:xfrm>
        </p:spPr>
        <p:txBody>
          <a:bodyPr/>
          <a:lstStyle/>
          <a:p>
            <a:fld id="{022B156B-59AE-415F-B24B-8756D48BB977}" type="slidenum">
              <a:rPr lang="en-US" sz="1400" b="1" smtClean="0">
                <a:solidFill>
                  <a:schemeClr val="tx2"/>
                </a:solidFill>
              </a:rPr>
              <a:t>52</a:t>
            </a:fld>
            <a:endParaRPr lang="en-US" sz="1400" b="1" dirty="0">
              <a:solidFill>
                <a:schemeClr val="tx2"/>
              </a:solidFill>
            </a:endParaRPr>
          </a:p>
        </p:txBody>
      </p:sp>
    </p:spTree>
    <p:extLst>
      <p:ext uri="{BB962C8B-B14F-4D97-AF65-F5344CB8AC3E}">
        <p14:creationId xmlns:p14="http://schemas.microsoft.com/office/powerpoint/2010/main" val="293154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Relationship between Agency Fund and General Fund Cont.</a:t>
            </a:r>
            <a:endParaRPr lang="en-US" dirty="0"/>
          </a:p>
        </p:txBody>
      </p:sp>
      <p:pic>
        <p:nvPicPr>
          <p:cNvPr id="4" name="Picture 3"/>
          <p:cNvPicPr>
            <a:picLocks noChangeAspect="1"/>
          </p:cNvPicPr>
          <p:nvPr/>
        </p:nvPicPr>
        <p:blipFill>
          <a:blip r:embed="rId2"/>
          <a:stretch>
            <a:fillRect/>
          </a:stretch>
        </p:blipFill>
        <p:spPr>
          <a:xfrm>
            <a:off x="1271239" y="1639229"/>
            <a:ext cx="8419048" cy="30442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3"/>
          <a:stretch>
            <a:fillRect/>
          </a:stretch>
        </p:blipFill>
        <p:spPr>
          <a:xfrm>
            <a:off x="5324679" y="4988312"/>
            <a:ext cx="5915750" cy="16801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p:cNvSpPr>
            <a:spLocks noGrp="1"/>
          </p:cNvSpPr>
          <p:nvPr>
            <p:ph type="sldNum" sz="quarter" idx="12"/>
          </p:nvPr>
        </p:nvSpPr>
        <p:spPr>
          <a:xfrm>
            <a:off x="11513905" y="6198219"/>
            <a:ext cx="518261" cy="358697"/>
          </a:xfrm>
        </p:spPr>
        <p:txBody>
          <a:bodyPr/>
          <a:lstStyle/>
          <a:p>
            <a:fld id="{022B156B-59AE-415F-B24B-8756D48BB977}" type="slidenum">
              <a:rPr lang="en-US" sz="1400" b="1" smtClean="0">
                <a:solidFill>
                  <a:schemeClr val="tx2"/>
                </a:solidFill>
              </a:rPr>
              <a:t>53</a:t>
            </a:fld>
            <a:endParaRPr lang="en-US" sz="1400" b="1" dirty="0">
              <a:solidFill>
                <a:schemeClr val="tx2"/>
              </a:solidFill>
            </a:endParaRPr>
          </a:p>
        </p:txBody>
      </p:sp>
    </p:spTree>
    <p:extLst>
      <p:ext uri="{BB962C8B-B14F-4D97-AF65-F5344CB8AC3E}">
        <p14:creationId xmlns:p14="http://schemas.microsoft.com/office/powerpoint/2010/main" val="248776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256" y="697667"/>
            <a:ext cx="10058402" cy="821473"/>
          </a:xfrm>
        </p:spPr>
        <p:txBody>
          <a:bodyPr/>
          <a:lstStyle/>
          <a:p>
            <a:r>
              <a:rPr lang="en-US" dirty="0" smtClean="0"/>
              <a:t>Short Term and Long Term Liabilities</a:t>
            </a:r>
            <a:endParaRPr lang="en-US" dirty="0"/>
          </a:p>
        </p:txBody>
      </p:sp>
      <p:sp>
        <p:nvSpPr>
          <p:cNvPr id="3" name="Content Placeholder 2"/>
          <p:cNvSpPr>
            <a:spLocks noGrp="1"/>
          </p:cNvSpPr>
          <p:nvPr>
            <p:ph idx="1"/>
          </p:nvPr>
        </p:nvSpPr>
        <p:spPr>
          <a:xfrm>
            <a:off x="1065214" y="1752600"/>
            <a:ext cx="10058400" cy="1895795"/>
          </a:xfrm>
        </p:spPr>
        <p:txBody>
          <a:bodyPr/>
          <a:lstStyle/>
          <a:p>
            <a:r>
              <a:rPr lang="en-US" dirty="0" smtClean="0"/>
              <a:t>Some Auditors will break down the liabilities into short-term and long-term.</a:t>
            </a:r>
          </a:p>
          <a:p>
            <a:r>
              <a:rPr lang="en-US" dirty="0" smtClean="0"/>
              <a:t>If your auditor does that, then an entry needs to be done in SHARE to match your financial statements.</a:t>
            </a:r>
          </a:p>
          <a:p>
            <a:endParaRPr lang="en-US" dirty="0" smtClean="0"/>
          </a:p>
        </p:txBody>
      </p:sp>
      <p:pic>
        <p:nvPicPr>
          <p:cNvPr id="4" name="Picture 3"/>
          <p:cNvPicPr>
            <a:picLocks noChangeAspect="1"/>
          </p:cNvPicPr>
          <p:nvPr/>
        </p:nvPicPr>
        <p:blipFill>
          <a:blip r:embed="rId2"/>
          <a:stretch>
            <a:fillRect/>
          </a:stretch>
        </p:blipFill>
        <p:spPr>
          <a:xfrm>
            <a:off x="6555296" y="3648395"/>
            <a:ext cx="4183328" cy="2975429"/>
          </a:xfrm>
          <a:prstGeom prst="rect">
            <a:avLst/>
          </a:prstGeom>
          <a:ln w="12700">
            <a:solidFill>
              <a:schemeClr val="tx2"/>
            </a:solidFill>
          </a:ln>
          <a:effectLst>
            <a:outerShdw blurRad="292100" dist="139700" dir="2700000" algn="tl" rotWithShape="0">
              <a:srgbClr val="333333">
                <a:alpha val="65000"/>
              </a:srgbClr>
            </a:outerShdw>
          </a:effectLst>
        </p:spPr>
      </p:pic>
      <p:sp>
        <p:nvSpPr>
          <p:cNvPr id="6" name="TextBox 5"/>
          <p:cNvSpPr txBox="1"/>
          <p:nvPr/>
        </p:nvSpPr>
        <p:spPr>
          <a:xfrm>
            <a:off x="1135801" y="3876995"/>
            <a:ext cx="5034505"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Short Term Liability accounts end in “00”</a:t>
            </a:r>
          </a:p>
          <a:p>
            <a:pPr marL="285750" indent="-285750">
              <a:buFont typeface="Arial" panose="020B0604020202020204" pitchFamily="34" charset="0"/>
              <a:buChar char="•"/>
            </a:pPr>
            <a:r>
              <a:rPr lang="en-US" sz="2400" dirty="0" smtClean="0"/>
              <a:t>Long Term Liability accounts end in “01”</a:t>
            </a:r>
            <a:endParaRPr lang="en-US" sz="2400" dirty="0"/>
          </a:p>
        </p:txBody>
      </p:sp>
      <p:sp>
        <p:nvSpPr>
          <p:cNvPr id="9" name="Right Arrow 8"/>
          <p:cNvSpPr/>
          <p:nvPr/>
        </p:nvSpPr>
        <p:spPr>
          <a:xfrm>
            <a:off x="9445083" y="5843855"/>
            <a:ext cx="390293" cy="2676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9640229" y="4703328"/>
            <a:ext cx="390293" cy="2676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a:xfrm>
            <a:off x="11424695" y="6156707"/>
            <a:ext cx="585168" cy="333303"/>
          </a:xfrm>
        </p:spPr>
        <p:txBody>
          <a:bodyPr/>
          <a:lstStyle/>
          <a:p>
            <a:fld id="{022B156B-59AE-415F-B24B-8756D48BB977}" type="slidenum">
              <a:rPr lang="en-US" sz="1400" b="1" smtClean="0">
                <a:solidFill>
                  <a:schemeClr val="tx2"/>
                </a:solidFill>
              </a:rPr>
              <a:t>54</a:t>
            </a:fld>
            <a:endParaRPr lang="en-US" sz="1400" b="1" dirty="0">
              <a:solidFill>
                <a:schemeClr val="tx2"/>
              </a:solidFill>
            </a:endParaRPr>
          </a:p>
        </p:txBody>
      </p:sp>
    </p:spTree>
    <p:extLst>
      <p:ext uri="{BB962C8B-B14F-4D97-AF65-F5344CB8AC3E}">
        <p14:creationId xmlns:p14="http://schemas.microsoft.com/office/powerpoint/2010/main" val="353611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651" y="675580"/>
            <a:ext cx="10058402" cy="765717"/>
          </a:xfrm>
        </p:spPr>
        <p:txBody>
          <a:bodyPr/>
          <a:lstStyle/>
          <a:p>
            <a:r>
              <a:rPr lang="en-US" dirty="0" smtClean="0"/>
              <a:t>Compensated Absences</a:t>
            </a:r>
            <a:endParaRPr lang="en-US" dirty="0"/>
          </a:p>
        </p:txBody>
      </p:sp>
      <p:sp>
        <p:nvSpPr>
          <p:cNvPr id="3" name="Content Placeholder 2"/>
          <p:cNvSpPr>
            <a:spLocks noGrp="1"/>
          </p:cNvSpPr>
          <p:nvPr>
            <p:ph idx="1"/>
          </p:nvPr>
        </p:nvSpPr>
        <p:spPr/>
        <p:txBody>
          <a:bodyPr/>
          <a:lstStyle/>
          <a:p>
            <a:r>
              <a:rPr lang="en-US" dirty="0" smtClean="0"/>
              <a:t>Some Auditors will break-down the compensated absences into short-term and long-term.</a:t>
            </a:r>
          </a:p>
          <a:p>
            <a:r>
              <a:rPr lang="en-US" dirty="0" smtClean="0"/>
              <a:t>If your auditor does that, then an entry needs to be done in SHARE to match your financial statements.</a:t>
            </a:r>
          </a:p>
          <a:p>
            <a:r>
              <a:rPr lang="en-US" dirty="0" smtClean="0"/>
              <a:t>260900 – Short Term</a:t>
            </a:r>
          </a:p>
          <a:p>
            <a:r>
              <a:rPr lang="en-US" dirty="0" smtClean="0"/>
              <a:t>260901 – Long Term</a:t>
            </a:r>
            <a:endParaRPr lang="en-US" dirty="0"/>
          </a:p>
        </p:txBody>
      </p:sp>
      <p:pic>
        <p:nvPicPr>
          <p:cNvPr id="5" name="Picture 4"/>
          <p:cNvPicPr>
            <a:picLocks noChangeAspect="1"/>
          </p:cNvPicPr>
          <p:nvPr/>
        </p:nvPicPr>
        <p:blipFill>
          <a:blip r:embed="rId2"/>
          <a:stretch>
            <a:fillRect/>
          </a:stretch>
        </p:blipFill>
        <p:spPr>
          <a:xfrm>
            <a:off x="5780492" y="3648395"/>
            <a:ext cx="5247619" cy="3031185"/>
          </a:xfrm>
          <a:prstGeom prst="rect">
            <a:avLst/>
          </a:prstGeom>
          <a:solidFill>
            <a:srgbClr val="FFFFFF">
              <a:shade val="85000"/>
            </a:srgbClr>
          </a:solidFill>
          <a:ln w="12700" cap="rnd">
            <a:solidFill>
              <a:schemeClr val="tx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ight Arrow 6"/>
          <p:cNvSpPr/>
          <p:nvPr/>
        </p:nvSpPr>
        <p:spPr>
          <a:xfrm rot="10800000">
            <a:off x="10277708" y="5379535"/>
            <a:ext cx="423746" cy="267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800000">
            <a:off x="10307445" y="5958468"/>
            <a:ext cx="423746" cy="267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1536208" y="6226098"/>
            <a:ext cx="484807" cy="347545"/>
          </a:xfrm>
        </p:spPr>
        <p:txBody>
          <a:bodyPr/>
          <a:lstStyle/>
          <a:p>
            <a:fld id="{022B156B-59AE-415F-B24B-8756D48BB977}" type="slidenum">
              <a:rPr lang="en-US" sz="1400" b="1" smtClean="0">
                <a:solidFill>
                  <a:schemeClr val="tx2"/>
                </a:solidFill>
              </a:rPr>
              <a:t>55</a:t>
            </a:fld>
            <a:endParaRPr lang="en-US" sz="1400" b="1" dirty="0">
              <a:solidFill>
                <a:schemeClr val="tx2"/>
              </a:solidFill>
            </a:endParaRPr>
          </a:p>
        </p:txBody>
      </p:sp>
    </p:spTree>
    <p:extLst>
      <p:ext uri="{BB962C8B-B14F-4D97-AF65-F5344CB8AC3E}">
        <p14:creationId xmlns:p14="http://schemas.microsoft.com/office/powerpoint/2010/main" val="428327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60" y="446048"/>
            <a:ext cx="10632417" cy="669073"/>
          </a:xfrm>
        </p:spPr>
        <p:txBody>
          <a:bodyPr/>
          <a:lstStyle/>
          <a:p>
            <a:r>
              <a:rPr lang="en-US" dirty="0" smtClean="0"/>
              <a:t>New MAPs Rule for Compensated Absences</a:t>
            </a:r>
            <a:endParaRPr lang="en-US" dirty="0"/>
          </a:p>
        </p:txBody>
      </p:sp>
      <p:sp>
        <p:nvSpPr>
          <p:cNvPr id="3" name="Content Placeholder 2"/>
          <p:cNvSpPr>
            <a:spLocks noGrp="1"/>
          </p:cNvSpPr>
          <p:nvPr>
            <p:ph idx="1"/>
          </p:nvPr>
        </p:nvSpPr>
        <p:spPr>
          <a:xfrm>
            <a:off x="686072" y="1232349"/>
            <a:ext cx="3841323" cy="4229100"/>
          </a:xfrm>
        </p:spPr>
        <p:txBody>
          <a:bodyPr/>
          <a:lstStyle/>
          <a:p>
            <a:r>
              <a:rPr lang="en-US" dirty="0" smtClean="0"/>
              <a:t>Please be aware there is a new MAPs rule regarding reporting of Compensated </a:t>
            </a:r>
            <a:r>
              <a:rPr lang="en-US" dirty="0"/>
              <a:t>A</a:t>
            </a:r>
            <a:r>
              <a:rPr lang="en-US" dirty="0" smtClean="0"/>
              <a:t>bsences – FIN 17.1</a:t>
            </a:r>
          </a:p>
          <a:p>
            <a:r>
              <a:rPr lang="en-US" dirty="0" smtClean="0"/>
              <a:t>This rule goes into effect for the FY17 financial statements.</a:t>
            </a:r>
            <a:endParaRPr lang="en-US" dirty="0"/>
          </a:p>
        </p:txBody>
      </p:sp>
      <p:sp>
        <p:nvSpPr>
          <p:cNvPr id="4" name="Slide Number Placeholder 3"/>
          <p:cNvSpPr>
            <a:spLocks noGrp="1"/>
          </p:cNvSpPr>
          <p:nvPr>
            <p:ph type="sldNum" sz="quarter" idx="12"/>
          </p:nvPr>
        </p:nvSpPr>
        <p:spPr>
          <a:xfrm>
            <a:off x="11536208" y="6226098"/>
            <a:ext cx="484807" cy="347545"/>
          </a:xfrm>
        </p:spPr>
        <p:txBody>
          <a:bodyPr/>
          <a:lstStyle/>
          <a:p>
            <a:fld id="{022B156B-59AE-415F-B24B-8756D48BB977}" type="slidenum">
              <a:rPr lang="en-US" sz="1400" b="1" smtClean="0">
                <a:solidFill>
                  <a:schemeClr val="tx2"/>
                </a:solidFill>
              </a:rPr>
              <a:t>56</a:t>
            </a:fld>
            <a:endParaRPr lang="en-US" sz="1400" b="1" dirty="0">
              <a:solidFill>
                <a:schemeClr val="tx2"/>
              </a:solidFill>
            </a:endParaRPr>
          </a:p>
        </p:txBody>
      </p:sp>
      <p:pic>
        <p:nvPicPr>
          <p:cNvPr id="5" name="Picture 4"/>
          <p:cNvPicPr>
            <a:picLocks noChangeAspect="1"/>
          </p:cNvPicPr>
          <p:nvPr/>
        </p:nvPicPr>
        <p:blipFill>
          <a:blip r:embed="rId2"/>
          <a:stretch>
            <a:fillRect/>
          </a:stretch>
        </p:blipFill>
        <p:spPr>
          <a:xfrm>
            <a:off x="5556229" y="1232349"/>
            <a:ext cx="5618748" cy="5341294"/>
          </a:xfrm>
          <a:prstGeom prst="rect">
            <a:avLst/>
          </a:prstGeom>
          <a:ln>
            <a:solidFill>
              <a:schemeClr val="tx2"/>
            </a:solidFill>
          </a:ln>
        </p:spPr>
      </p:pic>
    </p:spTree>
    <p:extLst>
      <p:ext uri="{BB962C8B-B14F-4D97-AF65-F5344CB8AC3E}">
        <p14:creationId xmlns:p14="http://schemas.microsoft.com/office/powerpoint/2010/main" val="400711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325" y="304799"/>
            <a:ext cx="10058402" cy="1557051"/>
          </a:xfrm>
        </p:spPr>
        <p:txBody>
          <a:bodyPr>
            <a:normAutofit/>
          </a:bodyPr>
          <a:lstStyle/>
          <a:p>
            <a:r>
              <a:rPr lang="en-US" dirty="0" smtClean="0"/>
              <a:t>Payroll Liabilities – </a:t>
            </a:r>
            <a:r>
              <a:rPr lang="en-US" dirty="0" smtClean="0">
                <a:solidFill>
                  <a:srgbClr val="FF0000"/>
                </a:solidFill>
              </a:rPr>
              <a:t>THIS SLIDE HAS CHANGED</a:t>
            </a:r>
            <a:endParaRPr lang="en-US" dirty="0">
              <a:solidFill>
                <a:srgbClr val="FF0000"/>
              </a:solidFill>
            </a:endParaRPr>
          </a:p>
        </p:txBody>
      </p:sp>
      <p:sp>
        <p:nvSpPr>
          <p:cNvPr id="3" name="Content Placeholder 2"/>
          <p:cNvSpPr>
            <a:spLocks noGrp="1"/>
          </p:cNvSpPr>
          <p:nvPr>
            <p:ph idx="1"/>
          </p:nvPr>
        </p:nvSpPr>
        <p:spPr>
          <a:xfrm>
            <a:off x="1065213" y="1861851"/>
            <a:ext cx="8938103" cy="4483193"/>
          </a:xfrm>
        </p:spPr>
        <p:txBody>
          <a:bodyPr>
            <a:normAutofit fontScale="92500" lnSpcReduction="10000"/>
          </a:bodyPr>
          <a:lstStyle/>
          <a:p>
            <a:r>
              <a:rPr lang="en-US" b="1" u="sng" dirty="0" smtClean="0"/>
              <a:t>DFA</a:t>
            </a:r>
            <a:r>
              <a:rPr lang="en-US" dirty="0" smtClean="0"/>
              <a:t> (CAFR Unit) did an entry yesterday (8/22/17) in period 998 dated 6/30/17 to reconcile the 223500/223900/226900 accounts.</a:t>
            </a:r>
          </a:p>
          <a:p>
            <a:pPr lvl="1"/>
            <a:r>
              <a:rPr lang="en-US" dirty="0" smtClean="0"/>
              <a:t>DFA Payroll ran a query showing the amounts that should be on agency financials after the final payroll for the fiscal year – including garnishments.</a:t>
            </a:r>
          </a:p>
          <a:p>
            <a:pPr lvl="1"/>
            <a:r>
              <a:rPr lang="en-US" dirty="0" smtClean="0"/>
              <a:t>CAFR Unit had to wait to do this entry for DFA Payroll to reconcile the year-end payroll and to calculate all the outstanding garnishment amounts.</a:t>
            </a:r>
          </a:p>
          <a:p>
            <a:r>
              <a:rPr lang="en-US" dirty="0" smtClean="0"/>
              <a:t>NOTE:  DFA’s entry will be going against </a:t>
            </a:r>
            <a:r>
              <a:rPr lang="en-US" u="sng" dirty="0" smtClean="0"/>
              <a:t>101981</a:t>
            </a:r>
            <a:r>
              <a:rPr lang="en-US" dirty="0" smtClean="0"/>
              <a:t> and not current year expenditures.</a:t>
            </a:r>
          </a:p>
          <a:p>
            <a:pPr lvl="1"/>
            <a:r>
              <a:rPr lang="en-US" dirty="0" smtClean="0"/>
              <a:t>There was only </a:t>
            </a:r>
            <a:r>
              <a:rPr lang="en-US" u="sng" dirty="0" smtClean="0"/>
              <a:t>ONE </a:t>
            </a:r>
            <a:r>
              <a:rPr lang="en-US" dirty="0" smtClean="0"/>
              <a:t>agency that the journal entry had to be done to Fund Balance.  </a:t>
            </a:r>
          </a:p>
          <a:p>
            <a:pPr lvl="1"/>
            <a:endParaRPr lang="en-US" dirty="0"/>
          </a:p>
        </p:txBody>
      </p:sp>
      <p:sp>
        <p:nvSpPr>
          <p:cNvPr id="4" name="Slide Number Placeholder 3"/>
          <p:cNvSpPr>
            <a:spLocks noGrp="1"/>
          </p:cNvSpPr>
          <p:nvPr>
            <p:ph type="sldNum" sz="quarter" idx="12"/>
          </p:nvPr>
        </p:nvSpPr>
        <p:spPr>
          <a:xfrm>
            <a:off x="11413545" y="6142463"/>
            <a:ext cx="495958" cy="436755"/>
          </a:xfrm>
        </p:spPr>
        <p:txBody>
          <a:bodyPr/>
          <a:lstStyle/>
          <a:p>
            <a:fld id="{022B156B-59AE-415F-B24B-8756D48BB977}" type="slidenum">
              <a:rPr lang="en-US" sz="1400" b="1" smtClean="0">
                <a:solidFill>
                  <a:schemeClr val="tx2"/>
                </a:solidFill>
              </a:rPr>
              <a:t>57</a:t>
            </a:fld>
            <a:endParaRPr lang="en-US" sz="1400" b="1" dirty="0">
              <a:solidFill>
                <a:schemeClr val="tx2"/>
              </a:solidFill>
            </a:endParaRPr>
          </a:p>
        </p:txBody>
      </p:sp>
    </p:spTree>
    <p:extLst>
      <p:ext uri="{BB962C8B-B14F-4D97-AF65-F5344CB8AC3E}">
        <p14:creationId xmlns:p14="http://schemas.microsoft.com/office/powerpoint/2010/main" val="327660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047" y="928842"/>
            <a:ext cx="10058402" cy="721112"/>
          </a:xfrm>
        </p:spPr>
        <p:txBody>
          <a:bodyPr/>
          <a:lstStyle/>
          <a:p>
            <a:r>
              <a:rPr lang="en-US" dirty="0" smtClean="0"/>
              <a:t>Elimination Entries	</a:t>
            </a:r>
            <a:endParaRPr lang="en-US" dirty="0"/>
          </a:p>
        </p:txBody>
      </p:sp>
      <p:sp>
        <p:nvSpPr>
          <p:cNvPr id="3" name="Content Placeholder 2"/>
          <p:cNvSpPr>
            <a:spLocks noGrp="1"/>
          </p:cNvSpPr>
          <p:nvPr>
            <p:ph idx="1"/>
          </p:nvPr>
        </p:nvSpPr>
        <p:spPr>
          <a:xfrm>
            <a:off x="826577" y="1902296"/>
            <a:ext cx="10058400" cy="4540238"/>
          </a:xfrm>
        </p:spPr>
        <p:txBody>
          <a:bodyPr>
            <a:normAutofit lnSpcReduction="10000"/>
          </a:bodyPr>
          <a:lstStyle/>
          <a:p>
            <a:r>
              <a:rPr lang="en-US" dirty="0" smtClean="0"/>
              <a:t>Auditors will sometimes do elimination entries. </a:t>
            </a:r>
          </a:p>
          <a:p>
            <a:pPr lvl="1"/>
            <a:r>
              <a:rPr lang="en-US" dirty="0" smtClean="0"/>
              <a:t>Intra-funds (141900/231900) </a:t>
            </a:r>
          </a:p>
          <a:p>
            <a:r>
              <a:rPr lang="en-US" dirty="0" smtClean="0"/>
              <a:t>Agencies are not recording these entries in SHARE.</a:t>
            </a:r>
          </a:p>
          <a:p>
            <a:pPr lvl="1"/>
            <a:r>
              <a:rPr lang="en-US" dirty="0" smtClean="0"/>
              <a:t>Some auditors do these entries in the fund financial statements (ACTUALS) and usually note them on the audit adjustments as “for presentation purposes only – do not post”.</a:t>
            </a:r>
          </a:p>
          <a:p>
            <a:pPr lvl="1"/>
            <a:r>
              <a:rPr lang="en-US" dirty="0" smtClean="0"/>
              <a:t>Some auditors do these entries in the government-wide (FULLLACCRUE).</a:t>
            </a:r>
          </a:p>
          <a:p>
            <a:pPr lvl="1"/>
            <a:r>
              <a:rPr lang="en-US" dirty="0" smtClean="0"/>
              <a:t>Agencies need to post these entries in SHARE mirroring how the auditor presents them in the financials.</a:t>
            </a:r>
          </a:p>
          <a:p>
            <a:pPr lvl="1"/>
            <a:r>
              <a:rPr lang="en-US" b="1" i="1" u="sng" dirty="0" smtClean="0"/>
              <a:t>SHARE must tie to the audited financials.</a:t>
            </a:r>
          </a:p>
          <a:p>
            <a:pPr marL="457200" lvl="1" indent="0">
              <a:buNone/>
            </a:pPr>
            <a:endParaRPr lang="en-US" dirty="0" smtClean="0"/>
          </a:p>
        </p:txBody>
      </p:sp>
      <p:pic>
        <p:nvPicPr>
          <p:cNvPr id="4" name="Picture 3"/>
          <p:cNvPicPr>
            <a:picLocks noChangeAspect="1"/>
          </p:cNvPicPr>
          <p:nvPr/>
        </p:nvPicPr>
        <p:blipFill>
          <a:blip r:embed="rId2"/>
          <a:stretch>
            <a:fillRect/>
          </a:stretch>
        </p:blipFill>
        <p:spPr>
          <a:xfrm>
            <a:off x="8441473" y="1"/>
            <a:ext cx="3668752" cy="1857682"/>
          </a:xfrm>
          <a:prstGeom prst="rect">
            <a:avLst/>
          </a:prstGeom>
        </p:spPr>
      </p:pic>
      <p:sp>
        <p:nvSpPr>
          <p:cNvPr id="5" name="Slide Number Placeholder 4"/>
          <p:cNvSpPr>
            <a:spLocks noGrp="1"/>
          </p:cNvSpPr>
          <p:nvPr>
            <p:ph type="sldNum" sz="quarter" idx="12"/>
          </p:nvPr>
        </p:nvSpPr>
        <p:spPr>
          <a:xfrm>
            <a:off x="11435848" y="6231674"/>
            <a:ext cx="495957" cy="421720"/>
          </a:xfrm>
        </p:spPr>
        <p:txBody>
          <a:bodyPr/>
          <a:lstStyle/>
          <a:p>
            <a:fld id="{022B156B-59AE-415F-B24B-8756D48BB977}" type="slidenum">
              <a:rPr lang="en-US" sz="1400" b="1" smtClean="0">
                <a:solidFill>
                  <a:schemeClr val="tx2"/>
                </a:solidFill>
              </a:rPr>
              <a:t>58</a:t>
            </a:fld>
            <a:endParaRPr lang="en-US" sz="1400" b="1" dirty="0">
              <a:solidFill>
                <a:schemeClr val="tx2"/>
              </a:solidFill>
            </a:endParaRPr>
          </a:p>
        </p:txBody>
      </p:sp>
    </p:spTree>
    <p:extLst>
      <p:ext uri="{BB962C8B-B14F-4D97-AF65-F5344CB8AC3E}">
        <p14:creationId xmlns:p14="http://schemas.microsoft.com/office/powerpoint/2010/main" val="160171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24696" y="6171271"/>
            <a:ext cx="495958" cy="481360"/>
          </a:xfrm>
        </p:spPr>
        <p:txBody>
          <a:bodyPr/>
          <a:lstStyle/>
          <a:p>
            <a:fld id="{022B156B-59AE-415F-B24B-8756D48BB977}" type="slidenum">
              <a:rPr lang="en-US" sz="1400" b="1" smtClean="0">
                <a:solidFill>
                  <a:schemeClr val="tx2"/>
                </a:solidFill>
              </a:rPr>
              <a:t>59</a:t>
            </a:fld>
            <a:endParaRPr lang="en-US" sz="1400" b="1" dirty="0">
              <a:solidFill>
                <a:schemeClr val="tx2"/>
              </a:solidFill>
            </a:endParaRPr>
          </a:p>
        </p:txBody>
      </p:sp>
      <p:pic>
        <p:nvPicPr>
          <p:cNvPr id="2" name="Picture 1"/>
          <p:cNvPicPr>
            <a:picLocks noChangeAspect="1"/>
          </p:cNvPicPr>
          <p:nvPr/>
        </p:nvPicPr>
        <p:blipFill>
          <a:blip r:embed="rId2"/>
          <a:stretch>
            <a:fillRect/>
          </a:stretch>
        </p:blipFill>
        <p:spPr>
          <a:xfrm>
            <a:off x="211872" y="238822"/>
            <a:ext cx="5373412" cy="6413809"/>
          </a:xfrm>
          <a:prstGeom prst="rect">
            <a:avLst/>
          </a:prstGeom>
        </p:spPr>
      </p:pic>
      <p:pic>
        <p:nvPicPr>
          <p:cNvPr id="4" name="Picture 3"/>
          <p:cNvPicPr>
            <a:picLocks noChangeAspect="1"/>
          </p:cNvPicPr>
          <p:nvPr/>
        </p:nvPicPr>
        <p:blipFill>
          <a:blip r:embed="rId3"/>
          <a:stretch>
            <a:fillRect/>
          </a:stretch>
        </p:blipFill>
        <p:spPr>
          <a:xfrm>
            <a:off x="5864066" y="122662"/>
            <a:ext cx="6228571" cy="4704762"/>
          </a:xfrm>
          <a:prstGeom prst="rect">
            <a:avLst/>
          </a:prstGeom>
        </p:spPr>
      </p:pic>
      <p:sp>
        <p:nvSpPr>
          <p:cNvPr id="5" name="TextBox 4"/>
          <p:cNvSpPr txBox="1"/>
          <p:nvPr/>
        </p:nvSpPr>
        <p:spPr>
          <a:xfrm>
            <a:off x="512956" y="2018371"/>
            <a:ext cx="1661532" cy="646331"/>
          </a:xfrm>
          <a:prstGeom prst="rect">
            <a:avLst/>
          </a:prstGeom>
          <a:noFill/>
        </p:spPr>
        <p:txBody>
          <a:bodyPr wrap="square" rtlCol="0">
            <a:spAutoFit/>
          </a:bodyPr>
          <a:lstStyle/>
          <a:p>
            <a:r>
              <a:rPr lang="en-US" b="1" dirty="0" smtClean="0">
                <a:solidFill>
                  <a:srgbClr val="00B0F0"/>
                </a:solidFill>
              </a:rPr>
              <a:t>RICHARD BLAIR</a:t>
            </a:r>
            <a:endParaRPr lang="en-US" b="1" dirty="0">
              <a:solidFill>
                <a:srgbClr val="00B0F0"/>
              </a:solidFill>
            </a:endParaRPr>
          </a:p>
        </p:txBody>
      </p:sp>
      <p:sp>
        <p:nvSpPr>
          <p:cNvPr id="9" name="Right Arrow 8"/>
          <p:cNvSpPr/>
          <p:nvPr/>
        </p:nvSpPr>
        <p:spPr>
          <a:xfrm>
            <a:off x="1561170" y="2307511"/>
            <a:ext cx="412595" cy="33506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751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CAFR Staff</a:t>
            </a:r>
            <a:endParaRPr lang="en-US" dirty="0"/>
          </a:p>
        </p:txBody>
      </p:sp>
      <p:sp>
        <p:nvSpPr>
          <p:cNvPr id="9" name="Text Placeholder 8"/>
          <p:cNvSpPr>
            <a:spLocks noGrp="1"/>
          </p:cNvSpPr>
          <p:nvPr>
            <p:ph type="body" sz="half" idx="2"/>
          </p:nvPr>
        </p:nvSpPr>
        <p:spPr/>
        <p:txBody>
          <a:bodyPr/>
          <a:lstStyle/>
          <a:p>
            <a:r>
              <a:rPr lang="en-US" dirty="0" smtClean="0"/>
              <a:t>Richard Torrence</a:t>
            </a:r>
          </a:p>
          <a:p>
            <a:r>
              <a:rPr lang="en-US" dirty="0" smtClean="0"/>
              <a:t>476-8533</a:t>
            </a:r>
            <a:endParaRPr lang="en-US" dirty="0"/>
          </a:p>
        </p:txBody>
      </p:sp>
      <p:sp>
        <p:nvSpPr>
          <p:cNvPr id="13" name="Text Placeholder 12"/>
          <p:cNvSpPr>
            <a:spLocks noGrp="1"/>
          </p:cNvSpPr>
          <p:nvPr>
            <p:ph type="body" sz="half" idx="21"/>
          </p:nvPr>
        </p:nvSpPr>
        <p:spPr/>
        <p:txBody>
          <a:bodyPr/>
          <a:lstStyle/>
          <a:p>
            <a:r>
              <a:rPr lang="en-US" dirty="0" smtClean="0"/>
              <a:t>Will Crespin</a:t>
            </a:r>
          </a:p>
          <a:p>
            <a:r>
              <a:rPr lang="en-US" dirty="0" smtClean="0"/>
              <a:t>476-8530</a:t>
            </a:r>
            <a:endParaRPr lang="en-US" dirty="0"/>
          </a:p>
        </p:txBody>
      </p:sp>
      <p:sp>
        <p:nvSpPr>
          <p:cNvPr id="14" name="Text Placeholder 13"/>
          <p:cNvSpPr>
            <a:spLocks noGrp="1"/>
          </p:cNvSpPr>
          <p:nvPr>
            <p:ph type="body" sz="half" idx="22"/>
          </p:nvPr>
        </p:nvSpPr>
        <p:spPr>
          <a:xfrm>
            <a:off x="8222798" y="4977122"/>
            <a:ext cx="2743200" cy="914400"/>
          </a:xfrm>
        </p:spPr>
        <p:txBody>
          <a:bodyPr/>
          <a:lstStyle/>
          <a:p>
            <a:r>
              <a:rPr lang="en-US" dirty="0" smtClean="0"/>
              <a:t>John Severns</a:t>
            </a:r>
          </a:p>
          <a:p>
            <a:r>
              <a:rPr lang="en-US" dirty="0" smtClean="0"/>
              <a:t>476-8518</a:t>
            </a:r>
            <a:endParaRPr lang="en-US" dirty="0"/>
          </a:p>
        </p:txBody>
      </p:sp>
      <p:pic>
        <p:nvPicPr>
          <p:cNvPr id="6" name="Picture Placeholder 5"/>
          <p:cNvPicPr>
            <a:picLocks noGrp="1" noChangeAspect="1"/>
          </p:cNvPicPr>
          <p:nvPr>
            <p:ph type="pic" sz="quarter" idx="19"/>
          </p:nvPr>
        </p:nvPicPr>
        <p:blipFill>
          <a:blip r:embed="rId2"/>
          <a:srcRect t="8690" b="8690"/>
          <a:stretch>
            <a:fillRect/>
          </a:stretch>
        </p:blipFill>
        <p:spPr>
          <a:prstGeom prst="rect">
            <a:avLst/>
          </a:prstGeom>
        </p:spPr>
      </p:pic>
      <p:pic>
        <p:nvPicPr>
          <p:cNvPr id="16" name="Picture Placeholder 15"/>
          <p:cNvPicPr>
            <a:picLocks noGrp="1" noChangeAspect="1"/>
          </p:cNvPicPr>
          <p:nvPr>
            <p:ph type="pic" sz="quarter" idx="20"/>
          </p:nvPr>
        </p:nvPicPr>
        <p:blipFill>
          <a:blip r:embed="rId3"/>
          <a:srcRect t="3576" b="3576"/>
          <a:stretch>
            <a:fillRect/>
          </a:stretch>
        </p:blipFill>
        <p:spPr>
          <a:prstGeom prst="rect">
            <a:avLst/>
          </a:prstGeom>
        </p:spPr>
      </p:pic>
      <p:pic>
        <p:nvPicPr>
          <p:cNvPr id="19" name="Picture Placeholder 18"/>
          <p:cNvPicPr>
            <a:picLocks noGrp="1" noChangeAspect="1"/>
          </p:cNvPicPr>
          <p:nvPr>
            <p:ph type="pic" sz="quarter" idx="18"/>
          </p:nvPr>
        </p:nvPicPr>
        <p:blipFill>
          <a:blip r:embed="rId4"/>
          <a:srcRect t="1867" b="1867"/>
          <a:stretch>
            <a:fillRect/>
          </a:stretch>
        </p:blipFill>
        <p:spPr>
          <a:prstGeom prst="rect">
            <a:avLst/>
          </a:prstGeom>
        </p:spPr>
      </p:pic>
      <p:sp>
        <p:nvSpPr>
          <p:cNvPr id="2" name="Slide Number Placeholder 1"/>
          <p:cNvSpPr>
            <a:spLocks noGrp="1"/>
          </p:cNvSpPr>
          <p:nvPr>
            <p:ph type="sldNum" sz="quarter" idx="12"/>
          </p:nvPr>
        </p:nvSpPr>
        <p:spPr>
          <a:xfrm>
            <a:off x="11569662" y="6350793"/>
            <a:ext cx="440202" cy="284181"/>
          </a:xfrm>
        </p:spPr>
        <p:txBody>
          <a:bodyPr/>
          <a:lstStyle/>
          <a:p>
            <a:fld id="{022B156B-59AE-415F-B24B-8756D48BB977}" type="slidenum">
              <a:rPr lang="en-US" sz="1400" b="1" smtClean="0">
                <a:solidFill>
                  <a:schemeClr val="tx2"/>
                </a:solidFill>
              </a:rPr>
              <a:pPr/>
              <a:t>6</a:t>
            </a:fld>
            <a:endParaRPr lang="en-US" sz="1400" b="1" dirty="0">
              <a:solidFill>
                <a:schemeClr val="tx2"/>
              </a:solidFill>
            </a:endParaRPr>
          </a:p>
        </p:txBody>
      </p:sp>
    </p:spTree>
    <p:extLst>
      <p:ext uri="{BB962C8B-B14F-4D97-AF65-F5344CB8AC3E}">
        <p14:creationId xmlns:p14="http://schemas.microsoft.com/office/powerpoint/2010/main" val="324230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139" y="613317"/>
            <a:ext cx="10058402" cy="888380"/>
          </a:xfrm>
        </p:spPr>
        <p:txBody>
          <a:bodyPr/>
          <a:lstStyle/>
          <a:p>
            <a:r>
              <a:rPr lang="en-US" dirty="0" smtClean="0"/>
              <a:t>Budgeting Fund Balance</a:t>
            </a:r>
            <a:endParaRPr lang="en-US" dirty="0"/>
          </a:p>
        </p:txBody>
      </p:sp>
      <p:sp>
        <p:nvSpPr>
          <p:cNvPr id="3" name="Content Placeholder 2"/>
          <p:cNvSpPr>
            <a:spLocks noGrp="1"/>
          </p:cNvSpPr>
          <p:nvPr>
            <p:ph idx="1"/>
          </p:nvPr>
        </p:nvSpPr>
        <p:spPr>
          <a:xfrm>
            <a:off x="1065214" y="1752600"/>
            <a:ext cx="10058400" cy="4625898"/>
          </a:xfrm>
        </p:spPr>
        <p:txBody>
          <a:bodyPr>
            <a:normAutofit lnSpcReduction="10000"/>
          </a:bodyPr>
          <a:lstStyle/>
          <a:p>
            <a:r>
              <a:rPr lang="en-US" dirty="0" smtClean="0"/>
              <a:t>Some agencies are allowed to budget fund balance.</a:t>
            </a:r>
          </a:p>
          <a:p>
            <a:pPr lvl="1"/>
            <a:r>
              <a:rPr lang="en-US" dirty="0" smtClean="0"/>
              <a:t>Must prove to the Budget Division that there is a positive fund balance amount that can be used.  This is normally done via audited financial statements.</a:t>
            </a:r>
          </a:p>
          <a:p>
            <a:pPr lvl="1"/>
            <a:r>
              <a:rPr lang="en-US" dirty="0" smtClean="0"/>
              <a:t>Must use the fund balance code (328900/312900) as the “revenue” for the transaction.  This will ensure the budget is self-balanced.</a:t>
            </a:r>
          </a:p>
          <a:p>
            <a:r>
              <a:rPr lang="en-US" dirty="0" smtClean="0"/>
              <a:t>The agency will </a:t>
            </a:r>
            <a:r>
              <a:rPr lang="en-US" u="sng" dirty="0" smtClean="0"/>
              <a:t>not</a:t>
            </a:r>
            <a:r>
              <a:rPr lang="en-US" dirty="0" smtClean="0"/>
              <a:t> receive any new monies for this budgeted amount.  This amount was already in the balance for the agency.</a:t>
            </a:r>
          </a:p>
          <a:p>
            <a:pPr lvl="1"/>
            <a:r>
              <a:rPr lang="en-US" dirty="0" smtClean="0"/>
              <a:t>Using these monies during the year will ultimately reduce the fund’s balance down and be reflected in the change in fund balance on the financial statements.</a:t>
            </a:r>
          </a:p>
        </p:txBody>
      </p:sp>
      <p:sp>
        <p:nvSpPr>
          <p:cNvPr id="4" name="Slide Number Placeholder 3"/>
          <p:cNvSpPr>
            <a:spLocks noGrp="1"/>
          </p:cNvSpPr>
          <p:nvPr>
            <p:ph type="sldNum" sz="quarter" idx="12"/>
          </p:nvPr>
        </p:nvSpPr>
        <p:spPr>
          <a:xfrm>
            <a:off x="11335486" y="6298580"/>
            <a:ext cx="529411" cy="358697"/>
          </a:xfrm>
        </p:spPr>
        <p:txBody>
          <a:bodyPr/>
          <a:lstStyle/>
          <a:p>
            <a:fld id="{022B156B-59AE-415F-B24B-8756D48BB977}" type="slidenum">
              <a:rPr lang="en-US" sz="1400" b="1" smtClean="0">
                <a:solidFill>
                  <a:schemeClr val="tx2"/>
                </a:solidFill>
              </a:rPr>
              <a:t>60</a:t>
            </a:fld>
            <a:endParaRPr lang="en-US" sz="1400" b="1" dirty="0">
              <a:solidFill>
                <a:schemeClr val="tx2"/>
              </a:solidFill>
            </a:endParaRPr>
          </a:p>
        </p:txBody>
      </p:sp>
    </p:spTree>
    <p:extLst>
      <p:ext uri="{BB962C8B-B14F-4D97-AF65-F5344CB8AC3E}">
        <p14:creationId xmlns:p14="http://schemas.microsoft.com/office/powerpoint/2010/main" val="395095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187" y="538976"/>
            <a:ext cx="10058402" cy="1005016"/>
          </a:xfrm>
        </p:spPr>
        <p:txBody>
          <a:bodyPr/>
          <a:lstStyle/>
          <a:p>
            <a:r>
              <a:rPr lang="en-US" dirty="0" smtClean="0"/>
              <a:t>Legal Level of Budgetary Control</a:t>
            </a:r>
            <a:endParaRPr lang="en-US" dirty="0"/>
          </a:p>
        </p:txBody>
      </p:sp>
      <p:sp>
        <p:nvSpPr>
          <p:cNvPr id="4" name="Content Placeholder 3"/>
          <p:cNvSpPr>
            <a:spLocks noGrp="1"/>
          </p:cNvSpPr>
          <p:nvPr>
            <p:ph idx="1"/>
          </p:nvPr>
        </p:nvSpPr>
        <p:spPr>
          <a:xfrm>
            <a:off x="1065214" y="2010032"/>
            <a:ext cx="10058400" cy="4100836"/>
          </a:xfrm>
        </p:spPr>
        <p:txBody>
          <a:bodyPr>
            <a:normAutofit/>
          </a:bodyPr>
          <a:lstStyle/>
          <a:p>
            <a:r>
              <a:rPr lang="en-US" dirty="0" smtClean="0"/>
              <a:t>Auditors need to be looking at the legal level of budgetary control – </a:t>
            </a:r>
            <a:r>
              <a:rPr lang="en-US" u="sng" dirty="0" smtClean="0"/>
              <a:t>not per fund</a:t>
            </a:r>
            <a:r>
              <a:rPr lang="en-US" dirty="0" smtClean="0"/>
              <a:t>.</a:t>
            </a:r>
          </a:p>
          <a:p>
            <a:pPr lvl="1"/>
            <a:r>
              <a:rPr lang="en-US" dirty="0" smtClean="0"/>
              <a:t>This legal level for agencies normally is the P-code.</a:t>
            </a:r>
          </a:p>
          <a:p>
            <a:pPr lvl="1"/>
            <a:r>
              <a:rPr lang="en-US" dirty="0" smtClean="0"/>
              <a:t>It can also be the A-code or Z-code</a:t>
            </a:r>
          </a:p>
          <a:p>
            <a:pPr marL="457200" lvl="1" indent="0">
              <a:buNone/>
            </a:pPr>
            <a:endParaRPr lang="en-US" dirty="0" smtClean="0"/>
          </a:p>
          <a:p>
            <a:r>
              <a:rPr lang="en-US" dirty="0" smtClean="0"/>
              <a:t>Guidance regarding this legal level can be found at:  (See following slides)</a:t>
            </a:r>
          </a:p>
          <a:p>
            <a:pPr lvl="1"/>
            <a:r>
              <a:rPr lang="en-US" dirty="0" smtClean="0"/>
              <a:t>State Audit Rule:  2.2.2.10 Q(2)</a:t>
            </a:r>
          </a:p>
          <a:p>
            <a:pPr lvl="1"/>
            <a:r>
              <a:rPr lang="en-US" dirty="0"/>
              <a:t>NMAC:  2.2.2.12 Subsection A </a:t>
            </a:r>
          </a:p>
          <a:p>
            <a:endParaRPr lang="en-US" dirty="0"/>
          </a:p>
        </p:txBody>
      </p:sp>
      <p:sp>
        <p:nvSpPr>
          <p:cNvPr id="3" name="Slide Number Placeholder 2"/>
          <p:cNvSpPr>
            <a:spLocks noGrp="1"/>
          </p:cNvSpPr>
          <p:nvPr>
            <p:ph type="sldNum" sz="quarter" idx="12"/>
          </p:nvPr>
        </p:nvSpPr>
        <p:spPr>
          <a:xfrm>
            <a:off x="11335486" y="6198221"/>
            <a:ext cx="574016" cy="369848"/>
          </a:xfrm>
        </p:spPr>
        <p:txBody>
          <a:bodyPr/>
          <a:lstStyle/>
          <a:p>
            <a:fld id="{022B156B-59AE-415F-B24B-8756D48BB977}" type="slidenum">
              <a:rPr lang="en-US" sz="1400" b="1" smtClean="0">
                <a:solidFill>
                  <a:schemeClr val="tx2"/>
                </a:solidFill>
              </a:rPr>
              <a:t>61</a:t>
            </a:fld>
            <a:endParaRPr lang="en-US" sz="1400" b="1" dirty="0">
              <a:solidFill>
                <a:schemeClr val="tx2"/>
              </a:solidFill>
            </a:endParaRPr>
          </a:p>
        </p:txBody>
      </p:sp>
    </p:spTree>
    <p:extLst>
      <p:ext uri="{BB962C8B-B14F-4D97-AF65-F5344CB8AC3E}">
        <p14:creationId xmlns:p14="http://schemas.microsoft.com/office/powerpoint/2010/main" val="390338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778" y="789024"/>
            <a:ext cx="10058402" cy="676507"/>
          </a:xfrm>
        </p:spPr>
        <p:txBody>
          <a:bodyPr/>
          <a:lstStyle/>
          <a:p>
            <a:r>
              <a:rPr lang="en-US" dirty="0" smtClean="0"/>
              <a:t>Legal Level of Budgetary Control Cont.</a:t>
            </a:r>
            <a:endParaRPr lang="en-US" dirty="0"/>
          </a:p>
        </p:txBody>
      </p:sp>
      <p:sp>
        <p:nvSpPr>
          <p:cNvPr id="4" name="Content Placeholder 3"/>
          <p:cNvSpPr>
            <a:spLocks noGrp="1"/>
          </p:cNvSpPr>
          <p:nvPr>
            <p:ph idx="1"/>
          </p:nvPr>
        </p:nvSpPr>
        <p:spPr>
          <a:xfrm>
            <a:off x="1103568" y="1686647"/>
            <a:ext cx="9356276" cy="487841"/>
          </a:xfrm>
        </p:spPr>
        <p:txBody>
          <a:bodyPr/>
          <a:lstStyle/>
          <a:p>
            <a:r>
              <a:rPr lang="en-US" dirty="0" smtClean="0"/>
              <a:t>State Audit Rule:  2.2.2.10 Q(2)</a:t>
            </a:r>
            <a:endParaRPr lang="en-US" dirty="0"/>
          </a:p>
        </p:txBody>
      </p:sp>
      <p:pic>
        <p:nvPicPr>
          <p:cNvPr id="5" name="Picture 4"/>
          <p:cNvPicPr>
            <a:picLocks noChangeAspect="1"/>
          </p:cNvPicPr>
          <p:nvPr/>
        </p:nvPicPr>
        <p:blipFill>
          <a:blip r:embed="rId2"/>
          <a:stretch>
            <a:fillRect/>
          </a:stretch>
        </p:blipFill>
        <p:spPr>
          <a:xfrm>
            <a:off x="757881" y="2685536"/>
            <a:ext cx="10552670" cy="3037913"/>
          </a:xfrm>
          <a:prstGeom prst="rect">
            <a:avLst/>
          </a:prstGeom>
          <a:ln w="12700">
            <a:solidFill>
              <a:schemeClr val="tx2"/>
            </a:solid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a:xfrm>
            <a:off x="11435847" y="6287431"/>
            <a:ext cx="551714" cy="314092"/>
          </a:xfrm>
        </p:spPr>
        <p:txBody>
          <a:bodyPr/>
          <a:lstStyle/>
          <a:p>
            <a:fld id="{022B156B-59AE-415F-B24B-8756D48BB977}" type="slidenum">
              <a:rPr lang="en-US" sz="1400" b="1" smtClean="0">
                <a:solidFill>
                  <a:schemeClr val="tx2"/>
                </a:solidFill>
              </a:rPr>
              <a:t>62</a:t>
            </a:fld>
            <a:endParaRPr lang="en-US" sz="1400" b="1" dirty="0">
              <a:solidFill>
                <a:schemeClr val="tx2"/>
              </a:solidFill>
            </a:endParaRPr>
          </a:p>
        </p:txBody>
      </p:sp>
    </p:spTree>
    <p:extLst>
      <p:ext uri="{BB962C8B-B14F-4D97-AF65-F5344CB8AC3E}">
        <p14:creationId xmlns:p14="http://schemas.microsoft.com/office/powerpoint/2010/main" val="17768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996" y="507381"/>
            <a:ext cx="10058402" cy="713678"/>
          </a:xfrm>
        </p:spPr>
        <p:txBody>
          <a:bodyPr/>
          <a:lstStyle/>
          <a:p>
            <a:r>
              <a:rPr lang="en-US" dirty="0" smtClean="0"/>
              <a:t>Legal Level of Budgetary Control Cont.</a:t>
            </a:r>
            <a:endParaRPr lang="en-US" dirty="0"/>
          </a:p>
        </p:txBody>
      </p:sp>
      <p:sp>
        <p:nvSpPr>
          <p:cNvPr id="4" name="Content Placeholder 3"/>
          <p:cNvSpPr>
            <a:spLocks noGrp="1"/>
          </p:cNvSpPr>
          <p:nvPr>
            <p:ph idx="1"/>
          </p:nvPr>
        </p:nvSpPr>
        <p:spPr>
          <a:xfrm>
            <a:off x="1065214" y="1460810"/>
            <a:ext cx="10058400" cy="657922"/>
          </a:xfrm>
        </p:spPr>
        <p:txBody>
          <a:bodyPr/>
          <a:lstStyle/>
          <a:p>
            <a:r>
              <a:rPr lang="en-US" dirty="0" smtClean="0"/>
              <a:t>NMAC:  2.2.2.12 Subsection A </a:t>
            </a:r>
            <a:endParaRPr lang="en-US" dirty="0"/>
          </a:p>
        </p:txBody>
      </p:sp>
      <p:pic>
        <p:nvPicPr>
          <p:cNvPr id="3" name="Picture 2"/>
          <p:cNvPicPr>
            <a:picLocks noChangeAspect="1"/>
          </p:cNvPicPr>
          <p:nvPr/>
        </p:nvPicPr>
        <p:blipFill>
          <a:blip r:embed="rId2"/>
          <a:stretch>
            <a:fillRect/>
          </a:stretch>
        </p:blipFill>
        <p:spPr>
          <a:xfrm>
            <a:off x="455996" y="1940312"/>
            <a:ext cx="11524734" cy="4427033"/>
          </a:xfrm>
          <a:prstGeom prst="rect">
            <a:avLst/>
          </a:prstGeom>
          <a:ln w="12700">
            <a:solidFill>
              <a:schemeClr val="tx2"/>
            </a:solidFill>
          </a:ln>
        </p:spPr>
      </p:pic>
      <p:sp>
        <p:nvSpPr>
          <p:cNvPr id="6" name="Slide Number Placeholder 5"/>
          <p:cNvSpPr>
            <a:spLocks noGrp="1"/>
          </p:cNvSpPr>
          <p:nvPr>
            <p:ph type="sldNum" sz="quarter" idx="12"/>
          </p:nvPr>
        </p:nvSpPr>
        <p:spPr>
          <a:xfrm>
            <a:off x="11368939" y="6367345"/>
            <a:ext cx="484808" cy="356840"/>
          </a:xfrm>
        </p:spPr>
        <p:txBody>
          <a:bodyPr/>
          <a:lstStyle/>
          <a:p>
            <a:fld id="{022B156B-59AE-415F-B24B-8756D48BB977}" type="slidenum">
              <a:rPr lang="en-US" sz="1400" b="1" smtClean="0">
                <a:solidFill>
                  <a:schemeClr val="tx2"/>
                </a:solidFill>
              </a:rPr>
              <a:t>63</a:t>
            </a:fld>
            <a:endParaRPr lang="en-US" sz="1400" b="1" dirty="0">
              <a:solidFill>
                <a:schemeClr val="tx2"/>
              </a:solidFill>
            </a:endParaRPr>
          </a:p>
        </p:txBody>
      </p:sp>
    </p:spTree>
    <p:extLst>
      <p:ext uri="{BB962C8B-B14F-4D97-AF65-F5344CB8AC3E}">
        <p14:creationId xmlns:p14="http://schemas.microsoft.com/office/powerpoint/2010/main" val="357684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1489" y="253429"/>
            <a:ext cx="4347165" cy="4708864"/>
          </a:xfrm>
        </p:spPr>
        <p:txBody>
          <a:bodyPr>
            <a:noAutofit/>
          </a:bodyPr>
          <a:lstStyle/>
          <a:p>
            <a:r>
              <a:rPr lang="en-US" sz="5400" dirty="0" smtClean="0"/>
              <a:t>BREAK</a:t>
            </a:r>
            <a:br>
              <a:rPr lang="en-US" sz="5400" dirty="0" smtClean="0"/>
            </a:br>
            <a:r>
              <a:rPr lang="en-US" sz="5400" dirty="0"/>
              <a:t/>
            </a:r>
            <a:br>
              <a:rPr lang="en-US" sz="5400" dirty="0"/>
            </a:br>
            <a:r>
              <a:rPr lang="en-US" sz="5400" dirty="0" smtClean="0"/>
              <a:t>We’ll take a 15 min break</a:t>
            </a:r>
            <a:endParaRPr lang="en-US" sz="5400" dirty="0"/>
          </a:p>
        </p:txBody>
      </p:sp>
      <p:pic>
        <p:nvPicPr>
          <p:cNvPr id="5" name="Picture 4"/>
          <p:cNvPicPr>
            <a:picLocks noChangeAspect="1"/>
          </p:cNvPicPr>
          <p:nvPr/>
        </p:nvPicPr>
        <p:blipFill>
          <a:blip r:embed="rId2"/>
          <a:stretch>
            <a:fillRect/>
          </a:stretch>
        </p:blipFill>
        <p:spPr>
          <a:xfrm>
            <a:off x="7404410" y="1272458"/>
            <a:ext cx="4304762" cy="4647619"/>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799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57905" y="324238"/>
            <a:ext cx="7276190" cy="6209524"/>
          </a:xfrm>
          <a:prstGeom prst="rect">
            <a:avLst/>
          </a:prstGeom>
          <a:ln w="12700">
            <a:solidFill>
              <a:schemeClr val="tx2"/>
            </a:solidFill>
          </a:ln>
        </p:spPr>
      </p:pic>
      <p:sp>
        <p:nvSpPr>
          <p:cNvPr id="4" name="Slide Number Placeholder 3"/>
          <p:cNvSpPr>
            <a:spLocks noGrp="1"/>
          </p:cNvSpPr>
          <p:nvPr>
            <p:ph type="sldNum" sz="quarter" idx="12"/>
          </p:nvPr>
        </p:nvSpPr>
        <p:spPr>
          <a:xfrm>
            <a:off x="11446998" y="6231674"/>
            <a:ext cx="484807" cy="392150"/>
          </a:xfrm>
        </p:spPr>
        <p:txBody>
          <a:bodyPr/>
          <a:lstStyle/>
          <a:p>
            <a:fld id="{022B156B-59AE-415F-B24B-8756D48BB977}" type="slidenum">
              <a:rPr lang="en-US" sz="1400" b="1" smtClean="0">
                <a:solidFill>
                  <a:schemeClr val="tx2"/>
                </a:solidFill>
              </a:rPr>
              <a:t>65</a:t>
            </a:fld>
            <a:endParaRPr lang="en-US" sz="1400" b="1" dirty="0">
              <a:solidFill>
                <a:schemeClr val="tx2"/>
              </a:solidFill>
            </a:endParaRPr>
          </a:p>
        </p:txBody>
      </p:sp>
    </p:spTree>
    <p:extLst>
      <p:ext uri="{BB962C8B-B14F-4D97-AF65-F5344CB8AC3E}">
        <p14:creationId xmlns:p14="http://schemas.microsoft.com/office/powerpoint/2010/main" val="2431694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445" y="651291"/>
            <a:ext cx="10058402" cy="776064"/>
          </a:xfrm>
        </p:spPr>
        <p:txBody>
          <a:bodyPr/>
          <a:lstStyle/>
          <a:p>
            <a:r>
              <a:rPr lang="en-US" dirty="0" smtClean="0"/>
              <a:t>CAPITAL ASSETS</a:t>
            </a:r>
            <a:endParaRPr lang="en-US" dirty="0"/>
          </a:p>
        </p:txBody>
      </p:sp>
      <p:sp>
        <p:nvSpPr>
          <p:cNvPr id="4" name="Content Placeholder 3"/>
          <p:cNvSpPr>
            <a:spLocks noGrp="1"/>
          </p:cNvSpPr>
          <p:nvPr>
            <p:ph idx="1"/>
          </p:nvPr>
        </p:nvSpPr>
        <p:spPr>
          <a:xfrm>
            <a:off x="1065214" y="1661532"/>
            <a:ext cx="10058400" cy="4547838"/>
          </a:xfrm>
        </p:spPr>
        <p:txBody>
          <a:bodyPr>
            <a:normAutofit fontScale="92500" lnSpcReduction="10000"/>
          </a:bodyPr>
          <a:lstStyle/>
          <a:p>
            <a:r>
              <a:rPr lang="en-US" b="1" u="sng" dirty="0" smtClean="0"/>
              <a:t>For FY17 financials- </a:t>
            </a:r>
            <a:r>
              <a:rPr lang="en-US" dirty="0" smtClean="0"/>
              <a:t>Some agencies need to move expenditures out of the 300 category to the 548xx category so the assets additions note ties for the financial statements.</a:t>
            </a:r>
          </a:p>
          <a:p>
            <a:pPr lvl="1"/>
            <a:r>
              <a:rPr lang="en-US" dirty="0" smtClean="0"/>
              <a:t>Example:  Agency bought a server.  To have the server work, it required services by the vendor to install the server.  The services are still part of the cost of the asset and need to be accounted as such.</a:t>
            </a:r>
          </a:p>
          <a:p>
            <a:r>
              <a:rPr lang="en-US" dirty="0" smtClean="0"/>
              <a:t>This journal entry might cause a budget error.  If that is the case, DFA will allow a journal entry (do NOT do an AP journal) and will  process a budget override.  The </a:t>
            </a:r>
            <a:r>
              <a:rPr lang="en-US" dirty="0" err="1" smtClean="0"/>
              <a:t>Pcode</a:t>
            </a:r>
            <a:r>
              <a:rPr lang="en-US" dirty="0" smtClean="0"/>
              <a:t> should not be impacted and no cash lines should be generated.</a:t>
            </a:r>
          </a:p>
          <a:p>
            <a:r>
              <a:rPr lang="en-US" dirty="0" smtClean="0"/>
              <a:t>REMEMBER – all expenditures in 548XX should balance to the note disclosure “additions”.  If they don’t – there should be a note disclosure noting the discrepancy.</a:t>
            </a:r>
          </a:p>
          <a:p>
            <a:endParaRPr lang="en-US" dirty="0" smtClean="0"/>
          </a:p>
          <a:p>
            <a:endParaRPr lang="en-US" dirty="0" smtClean="0"/>
          </a:p>
          <a:p>
            <a:endParaRPr lang="en-US" dirty="0"/>
          </a:p>
        </p:txBody>
      </p:sp>
      <p:sp>
        <p:nvSpPr>
          <p:cNvPr id="3" name="Slide Number Placeholder 2"/>
          <p:cNvSpPr>
            <a:spLocks noGrp="1"/>
          </p:cNvSpPr>
          <p:nvPr>
            <p:ph type="sldNum" sz="quarter" idx="12"/>
          </p:nvPr>
        </p:nvSpPr>
        <p:spPr>
          <a:xfrm>
            <a:off x="11357789" y="6209370"/>
            <a:ext cx="562865" cy="349077"/>
          </a:xfrm>
        </p:spPr>
        <p:txBody>
          <a:bodyPr/>
          <a:lstStyle/>
          <a:p>
            <a:fld id="{022B156B-59AE-415F-B24B-8756D48BB977}" type="slidenum">
              <a:rPr lang="en-US" sz="1400" b="1" smtClean="0">
                <a:solidFill>
                  <a:schemeClr val="tx2"/>
                </a:solidFill>
              </a:rPr>
              <a:t>66</a:t>
            </a:fld>
            <a:endParaRPr lang="en-US" sz="1400" b="1" dirty="0">
              <a:solidFill>
                <a:schemeClr val="tx2"/>
              </a:solidFill>
            </a:endParaRPr>
          </a:p>
        </p:txBody>
      </p:sp>
    </p:spTree>
    <p:extLst>
      <p:ext uri="{BB962C8B-B14F-4D97-AF65-F5344CB8AC3E}">
        <p14:creationId xmlns:p14="http://schemas.microsoft.com/office/powerpoint/2010/main" val="144209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445" y="651291"/>
            <a:ext cx="10058402" cy="776064"/>
          </a:xfrm>
        </p:spPr>
        <p:txBody>
          <a:bodyPr/>
          <a:lstStyle/>
          <a:p>
            <a:r>
              <a:rPr lang="en-US" dirty="0" smtClean="0"/>
              <a:t>CAPITAL ASSETS Continued</a:t>
            </a:r>
            <a:endParaRPr lang="en-US" dirty="0"/>
          </a:p>
        </p:txBody>
      </p:sp>
      <p:sp>
        <p:nvSpPr>
          <p:cNvPr id="4" name="Content Placeholder 3"/>
          <p:cNvSpPr>
            <a:spLocks noGrp="1"/>
          </p:cNvSpPr>
          <p:nvPr>
            <p:ph idx="1"/>
          </p:nvPr>
        </p:nvSpPr>
        <p:spPr>
          <a:xfrm>
            <a:off x="1065214" y="1661532"/>
            <a:ext cx="10058400" cy="4547838"/>
          </a:xfrm>
        </p:spPr>
        <p:txBody>
          <a:bodyPr>
            <a:normAutofit/>
          </a:bodyPr>
          <a:lstStyle/>
          <a:p>
            <a:pPr marL="0" indent="0">
              <a:buNone/>
            </a:pPr>
            <a:r>
              <a:rPr lang="en-US" b="1" u="sng" dirty="0" smtClean="0"/>
              <a:t>For FY18 </a:t>
            </a:r>
            <a:r>
              <a:rPr lang="en-US" dirty="0" smtClean="0"/>
              <a:t>– DFA created an account code in the 300 series that is to be utilized for Capital Projects Professional Services that need to be capitalized.  (Ron Spilman sent out email dated 8/2/17 regarding this new procedure.)</a:t>
            </a:r>
          </a:p>
          <a:p>
            <a:pPr lvl="1"/>
            <a:r>
              <a:rPr lang="en-US" dirty="0" smtClean="0"/>
              <a:t>535800</a:t>
            </a:r>
          </a:p>
          <a:p>
            <a:pPr lvl="1"/>
            <a:endParaRPr lang="en-US" dirty="0"/>
          </a:p>
          <a:p>
            <a:pPr lvl="1"/>
            <a:r>
              <a:rPr lang="en-US" dirty="0" smtClean="0"/>
              <a:t>Agencies will no longer need to do journal entries moving professional services related to a capital asset to the 400 category.</a:t>
            </a:r>
          </a:p>
          <a:p>
            <a:pPr lvl="1"/>
            <a:r>
              <a:rPr lang="en-US" dirty="0" smtClean="0"/>
              <a:t>Agencies will need to ensure the note disclosure for additions now includes 535800 and the 548XX’s accounts.</a:t>
            </a:r>
          </a:p>
          <a:p>
            <a:endParaRPr lang="en-US" dirty="0" smtClean="0"/>
          </a:p>
          <a:p>
            <a:endParaRPr lang="en-US" dirty="0" smtClean="0"/>
          </a:p>
          <a:p>
            <a:endParaRPr lang="en-US" dirty="0"/>
          </a:p>
        </p:txBody>
      </p:sp>
      <p:sp>
        <p:nvSpPr>
          <p:cNvPr id="3" name="Slide Number Placeholder 2"/>
          <p:cNvSpPr>
            <a:spLocks noGrp="1"/>
          </p:cNvSpPr>
          <p:nvPr>
            <p:ph type="sldNum" sz="quarter" idx="12"/>
          </p:nvPr>
        </p:nvSpPr>
        <p:spPr>
          <a:xfrm>
            <a:off x="11357789" y="6209370"/>
            <a:ext cx="562865" cy="349077"/>
          </a:xfrm>
        </p:spPr>
        <p:txBody>
          <a:bodyPr/>
          <a:lstStyle/>
          <a:p>
            <a:fld id="{022B156B-59AE-415F-B24B-8756D48BB977}" type="slidenum">
              <a:rPr lang="en-US" sz="1400" b="1" smtClean="0">
                <a:solidFill>
                  <a:schemeClr val="tx2"/>
                </a:solidFill>
              </a:rPr>
              <a:t>67</a:t>
            </a:fld>
            <a:endParaRPr lang="en-US" sz="1400" b="1" dirty="0">
              <a:solidFill>
                <a:schemeClr val="tx2"/>
              </a:solidFill>
            </a:endParaRPr>
          </a:p>
        </p:txBody>
      </p:sp>
    </p:spTree>
    <p:extLst>
      <p:ext uri="{BB962C8B-B14F-4D97-AF65-F5344CB8AC3E}">
        <p14:creationId xmlns:p14="http://schemas.microsoft.com/office/powerpoint/2010/main" val="379334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889" y="617838"/>
            <a:ext cx="10058402" cy="1005016"/>
          </a:xfrm>
        </p:spPr>
        <p:txBody>
          <a:bodyPr/>
          <a:lstStyle/>
          <a:p>
            <a:r>
              <a:rPr lang="en-US" dirty="0" smtClean="0"/>
              <a:t>FULLACCRUE</a:t>
            </a:r>
            <a:endParaRPr lang="en-US" dirty="0"/>
          </a:p>
        </p:txBody>
      </p:sp>
      <p:sp>
        <p:nvSpPr>
          <p:cNvPr id="4" name="Content Placeholder 3"/>
          <p:cNvSpPr>
            <a:spLocks noGrp="1"/>
          </p:cNvSpPr>
          <p:nvPr>
            <p:ph idx="1"/>
          </p:nvPr>
        </p:nvSpPr>
        <p:spPr>
          <a:xfrm>
            <a:off x="1065214" y="2010032"/>
            <a:ext cx="10058400" cy="3971668"/>
          </a:xfrm>
        </p:spPr>
        <p:txBody>
          <a:bodyPr/>
          <a:lstStyle/>
          <a:p>
            <a:r>
              <a:rPr lang="en-US" dirty="0" smtClean="0"/>
              <a:t>Agencies have the choice of doing the FULLACCRUE ledger either as all entries into one fund or keeping each fund separate – the choice is up to the agency.</a:t>
            </a:r>
          </a:p>
          <a:p>
            <a:r>
              <a:rPr lang="en-US" dirty="0" smtClean="0"/>
              <a:t>If the agency has Business-Type funds and also Governmental funds, the capital asset note disclosure needs to separate assets between the two types instead of combining into one schedule.</a:t>
            </a:r>
          </a:p>
          <a:p>
            <a:endParaRPr lang="en-US" dirty="0" smtClean="0"/>
          </a:p>
          <a:p>
            <a:endParaRPr lang="en-US" dirty="0"/>
          </a:p>
        </p:txBody>
      </p:sp>
      <p:sp>
        <p:nvSpPr>
          <p:cNvPr id="3" name="Slide Number Placeholder 2"/>
          <p:cNvSpPr>
            <a:spLocks noGrp="1"/>
          </p:cNvSpPr>
          <p:nvPr>
            <p:ph type="sldNum" sz="quarter" idx="12"/>
          </p:nvPr>
        </p:nvSpPr>
        <p:spPr>
          <a:xfrm>
            <a:off x="11357789" y="6209370"/>
            <a:ext cx="562865" cy="349077"/>
          </a:xfrm>
        </p:spPr>
        <p:txBody>
          <a:bodyPr/>
          <a:lstStyle/>
          <a:p>
            <a:fld id="{022B156B-59AE-415F-B24B-8756D48BB977}" type="slidenum">
              <a:rPr lang="en-US" sz="1400" b="1" smtClean="0">
                <a:solidFill>
                  <a:schemeClr val="tx2"/>
                </a:solidFill>
              </a:rPr>
              <a:t>68</a:t>
            </a:fld>
            <a:endParaRPr lang="en-US" sz="1400" b="1" dirty="0">
              <a:solidFill>
                <a:schemeClr val="tx2"/>
              </a:solidFill>
            </a:endParaRPr>
          </a:p>
        </p:txBody>
      </p:sp>
    </p:spTree>
    <p:extLst>
      <p:ext uri="{BB962C8B-B14F-4D97-AF65-F5344CB8AC3E}">
        <p14:creationId xmlns:p14="http://schemas.microsoft.com/office/powerpoint/2010/main" val="202774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6614" y="542563"/>
            <a:ext cx="5400000" cy="5371429"/>
          </a:xfrm>
          <a:prstGeom prst="rect">
            <a:avLst/>
          </a:prstGeom>
          <a:ln w="12700">
            <a:solidFill>
              <a:schemeClr val="tx2"/>
            </a:solidFill>
          </a:ln>
        </p:spPr>
      </p:pic>
      <p:sp>
        <p:nvSpPr>
          <p:cNvPr id="3" name="TextBox 2"/>
          <p:cNvSpPr txBox="1"/>
          <p:nvPr/>
        </p:nvSpPr>
        <p:spPr>
          <a:xfrm>
            <a:off x="6991815" y="1126274"/>
            <a:ext cx="4070195" cy="1661993"/>
          </a:xfrm>
          <a:prstGeom prst="rect">
            <a:avLst/>
          </a:prstGeom>
          <a:noFill/>
        </p:spPr>
        <p:txBody>
          <a:bodyPr wrap="square" rtlCol="0">
            <a:spAutoFit/>
          </a:bodyPr>
          <a:lstStyle/>
          <a:p>
            <a:r>
              <a:rPr lang="en-US" sz="2800" dirty="0" smtClean="0"/>
              <a:t>“IT’S MINE!!!”</a:t>
            </a:r>
          </a:p>
          <a:p>
            <a:endParaRPr lang="en-US" sz="2800" dirty="0"/>
          </a:p>
          <a:p>
            <a:r>
              <a:rPr lang="en-US" sz="2800" dirty="0" smtClean="0">
                <a:solidFill>
                  <a:schemeClr val="accent2">
                    <a:lumMod val="75000"/>
                  </a:schemeClr>
                </a:solidFill>
              </a:rPr>
              <a:t>“NO – IT’S MINE!!!”</a:t>
            </a:r>
          </a:p>
          <a:p>
            <a:endParaRPr lang="en-US" dirty="0"/>
          </a:p>
        </p:txBody>
      </p:sp>
      <p:sp>
        <p:nvSpPr>
          <p:cNvPr id="4" name="Slide Number Placeholder 3"/>
          <p:cNvSpPr>
            <a:spLocks noGrp="1"/>
          </p:cNvSpPr>
          <p:nvPr>
            <p:ph type="sldNum" sz="quarter" idx="12"/>
          </p:nvPr>
        </p:nvSpPr>
        <p:spPr>
          <a:xfrm>
            <a:off x="11324334" y="6198220"/>
            <a:ext cx="540563" cy="347545"/>
          </a:xfrm>
        </p:spPr>
        <p:txBody>
          <a:bodyPr/>
          <a:lstStyle/>
          <a:p>
            <a:fld id="{022B156B-59AE-415F-B24B-8756D48BB977}" type="slidenum">
              <a:rPr lang="en-US" sz="1400" b="1" smtClean="0">
                <a:solidFill>
                  <a:schemeClr val="tx2"/>
                </a:solidFill>
              </a:rPr>
              <a:t>69</a:t>
            </a:fld>
            <a:endParaRPr lang="en-US" sz="1400" b="1" dirty="0">
              <a:solidFill>
                <a:schemeClr val="tx2"/>
              </a:solidFill>
            </a:endParaRPr>
          </a:p>
        </p:txBody>
      </p:sp>
    </p:spTree>
    <p:extLst>
      <p:ext uri="{BB962C8B-B14F-4D97-AF65-F5344CB8AC3E}">
        <p14:creationId xmlns:p14="http://schemas.microsoft.com/office/powerpoint/2010/main" val="428609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CAFR Staff</a:t>
            </a:r>
            <a:endParaRPr lang="en-US" dirty="0"/>
          </a:p>
        </p:txBody>
      </p:sp>
      <p:pic>
        <p:nvPicPr>
          <p:cNvPr id="3" name="Picture Placeholder 2"/>
          <p:cNvPicPr>
            <a:picLocks noGrp="1" noChangeAspect="1"/>
          </p:cNvPicPr>
          <p:nvPr>
            <p:ph type="pic" sz="quarter" idx="19"/>
          </p:nvPr>
        </p:nvPicPr>
        <p:blipFill>
          <a:blip r:embed="rId2"/>
          <a:srcRect t="8464" b="8464"/>
          <a:stretch>
            <a:fillRect/>
          </a:stretch>
        </p:blipFill>
        <p:spPr>
          <a:prstGeom prst="rect">
            <a:avLst/>
          </a:prstGeom>
        </p:spPr>
      </p:pic>
      <p:sp>
        <p:nvSpPr>
          <p:cNvPr id="9" name="Text Placeholder 8"/>
          <p:cNvSpPr>
            <a:spLocks noGrp="1"/>
          </p:cNvSpPr>
          <p:nvPr>
            <p:ph type="body" sz="half" idx="2"/>
          </p:nvPr>
        </p:nvSpPr>
        <p:spPr/>
        <p:txBody>
          <a:bodyPr/>
          <a:lstStyle/>
          <a:p>
            <a:r>
              <a:rPr lang="en-US" dirty="0" smtClean="0"/>
              <a:t>Christina </a:t>
            </a:r>
            <a:r>
              <a:rPr lang="en-US" dirty="0" err="1" smtClean="0"/>
              <a:t>C’De</a:t>
            </a:r>
            <a:r>
              <a:rPr lang="en-US" dirty="0" smtClean="0"/>
              <a:t> Baca</a:t>
            </a:r>
          </a:p>
          <a:p>
            <a:r>
              <a:rPr lang="en-US" dirty="0" smtClean="0"/>
              <a:t>827-3988</a:t>
            </a:r>
            <a:endParaRPr lang="en-US" dirty="0"/>
          </a:p>
        </p:txBody>
      </p:sp>
      <p:sp>
        <p:nvSpPr>
          <p:cNvPr id="13" name="Text Placeholder 12"/>
          <p:cNvSpPr>
            <a:spLocks noGrp="1"/>
          </p:cNvSpPr>
          <p:nvPr>
            <p:ph type="body" sz="half" idx="21"/>
          </p:nvPr>
        </p:nvSpPr>
        <p:spPr/>
        <p:txBody>
          <a:bodyPr/>
          <a:lstStyle/>
          <a:p>
            <a:r>
              <a:rPr lang="en-US" dirty="0" smtClean="0"/>
              <a:t>Renae Herndon-Lopez</a:t>
            </a:r>
          </a:p>
          <a:p>
            <a:r>
              <a:rPr lang="en-US" dirty="0" smtClean="0"/>
              <a:t>476-8527</a:t>
            </a:r>
            <a:endParaRPr lang="en-US" dirty="0"/>
          </a:p>
        </p:txBody>
      </p:sp>
      <p:sp>
        <p:nvSpPr>
          <p:cNvPr id="14" name="Text Placeholder 13"/>
          <p:cNvSpPr>
            <a:spLocks noGrp="1"/>
          </p:cNvSpPr>
          <p:nvPr>
            <p:ph type="body" sz="half" idx="22"/>
          </p:nvPr>
        </p:nvSpPr>
        <p:spPr/>
        <p:txBody>
          <a:bodyPr/>
          <a:lstStyle/>
          <a:p>
            <a:r>
              <a:rPr lang="en-US" dirty="0" smtClean="0"/>
              <a:t>Silvia Rodarte</a:t>
            </a:r>
            <a:endParaRPr lang="en-US" dirty="0"/>
          </a:p>
          <a:p>
            <a:r>
              <a:rPr lang="en-US" dirty="0" smtClean="0"/>
              <a:t>476-8543</a:t>
            </a:r>
            <a:endParaRPr lang="en-US" dirty="0"/>
          </a:p>
        </p:txBody>
      </p:sp>
      <p:pic>
        <p:nvPicPr>
          <p:cNvPr id="6" name="Picture Placeholder 5"/>
          <p:cNvPicPr>
            <a:picLocks noGrp="1" noChangeAspect="1"/>
          </p:cNvPicPr>
          <p:nvPr>
            <p:ph type="pic" sz="quarter" idx="18"/>
          </p:nvPr>
        </p:nvPicPr>
        <p:blipFill>
          <a:blip r:embed="rId3"/>
          <a:srcRect t="7090" b="7090"/>
          <a:stretch>
            <a:fillRect/>
          </a:stretch>
        </p:blipFill>
        <p:spPr>
          <a:prstGeom prst="rect">
            <a:avLst/>
          </a:prstGeom>
        </p:spPr>
      </p:pic>
      <p:pic>
        <p:nvPicPr>
          <p:cNvPr id="15" name="Picture Placeholder 14"/>
          <p:cNvPicPr>
            <a:picLocks noGrp="1" noChangeAspect="1"/>
          </p:cNvPicPr>
          <p:nvPr>
            <p:ph type="pic" sz="quarter" idx="20"/>
          </p:nvPr>
        </p:nvPicPr>
        <p:blipFill>
          <a:blip r:embed="rId4"/>
          <a:srcRect t="5781" b="5781"/>
          <a:stretch>
            <a:fillRect/>
          </a:stretch>
        </p:blipFill>
        <p:spPr>
          <a:prstGeom prst="rect">
            <a:avLst/>
          </a:prstGeom>
        </p:spPr>
      </p:pic>
      <p:sp>
        <p:nvSpPr>
          <p:cNvPr id="2" name="Slide Number Placeholder 1"/>
          <p:cNvSpPr>
            <a:spLocks noGrp="1"/>
          </p:cNvSpPr>
          <p:nvPr>
            <p:ph type="sldNum" sz="quarter" idx="12"/>
          </p:nvPr>
        </p:nvSpPr>
        <p:spPr>
          <a:xfrm>
            <a:off x="11569892" y="6298580"/>
            <a:ext cx="328689" cy="358697"/>
          </a:xfrm>
        </p:spPr>
        <p:txBody>
          <a:bodyPr/>
          <a:lstStyle/>
          <a:p>
            <a:fld id="{022B156B-59AE-415F-B24B-8756D48BB977}" type="slidenum">
              <a:rPr lang="en-US" sz="1400" b="1" smtClean="0">
                <a:solidFill>
                  <a:schemeClr val="tx2"/>
                </a:solidFill>
              </a:rPr>
              <a:pPr/>
              <a:t>7</a:t>
            </a:fld>
            <a:endParaRPr lang="en-US" sz="1400" b="1" dirty="0">
              <a:solidFill>
                <a:schemeClr val="tx2"/>
              </a:solidFill>
            </a:endParaRPr>
          </a:p>
        </p:txBody>
      </p:sp>
    </p:spTree>
    <p:extLst>
      <p:ext uri="{BB962C8B-B14F-4D97-AF65-F5344CB8AC3E}">
        <p14:creationId xmlns:p14="http://schemas.microsoft.com/office/powerpoint/2010/main" val="403220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436" y="840863"/>
            <a:ext cx="10058402" cy="1103870"/>
          </a:xfrm>
        </p:spPr>
        <p:txBody>
          <a:bodyPr>
            <a:normAutofit/>
          </a:bodyPr>
          <a:lstStyle/>
          <a:p>
            <a:r>
              <a:rPr lang="en-US" dirty="0" smtClean="0"/>
              <a:t>Capital Asset bought by one agency on behalf of another agency</a:t>
            </a:r>
            <a:endParaRPr lang="en-US" dirty="0"/>
          </a:p>
        </p:txBody>
      </p:sp>
      <p:sp>
        <p:nvSpPr>
          <p:cNvPr id="4" name="Content Placeholder 3"/>
          <p:cNvSpPr>
            <a:spLocks noGrp="1"/>
          </p:cNvSpPr>
          <p:nvPr>
            <p:ph idx="1"/>
          </p:nvPr>
        </p:nvSpPr>
        <p:spPr>
          <a:xfrm>
            <a:off x="1065214" y="2241396"/>
            <a:ext cx="10058400" cy="3740304"/>
          </a:xfrm>
        </p:spPr>
        <p:txBody>
          <a:bodyPr>
            <a:normAutofit lnSpcReduction="10000"/>
          </a:bodyPr>
          <a:lstStyle/>
          <a:p>
            <a:r>
              <a:rPr lang="en-US" sz="2800" dirty="0" smtClean="0"/>
              <a:t>In some cases, one agency has the budget authority to buy assets on behalf of another agency.</a:t>
            </a:r>
          </a:p>
          <a:p>
            <a:r>
              <a:rPr lang="en-US" sz="2800" dirty="0"/>
              <a:t>T</a:t>
            </a:r>
            <a:r>
              <a:rPr lang="en-US" sz="2800" dirty="0" smtClean="0"/>
              <a:t>he agency that did not pay for the asset must disclose on their government-wide (and in their notes) that they have ownership of the asset and received a transfer.</a:t>
            </a:r>
          </a:p>
          <a:p>
            <a:pPr lvl="1"/>
            <a:r>
              <a:rPr lang="en-US" dirty="0" smtClean="0"/>
              <a:t>Capital Asset Note Disclosure</a:t>
            </a:r>
          </a:p>
          <a:p>
            <a:pPr lvl="1"/>
            <a:r>
              <a:rPr lang="en-US" dirty="0" smtClean="0"/>
              <a:t>Transfer In/Out Note Disclosure</a:t>
            </a:r>
          </a:p>
          <a:p>
            <a:pPr marL="0" indent="0">
              <a:buNone/>
            </a:pPr>
            <a:endParaRPr lang="en-US" sz="2800" dirty="0" smtClean="0"/>
          </a:p>
          <a:p>
            <a:endParaRPr lang="en-US" dirty="0"/>
          </a:p>
        </p:txBody>
      </p:sp>
      <p:sp>
        <p:nvSpPr>
          <p:cNvPr id="3" name="Slide Number Placeholder 2"/>
          <p:cNvSpPr>
            <a:spLocks noGrp="1"/>
          </p:cNvSpPr>
          <p:nvPr>
            <p:ph type="sldNum" sz="quarter" idx="12"/>
          </p:nvPr>
        </p:nvSpPr>
        <p:spPr>
          <a:xfrm>
            <a:off x="11246276" y="6187068"/>
            <a:ext cx="495958" cy="436755"/>
          </a:xfrm>
        </p:spPr>
        <p:txBody>
          <a:bodyPr/>
          <a:lstStyle/>
          <a:p>
            <a:fld id="{022B156B-59AE-415F-B24B-8756D48BB977}" type="slidenum">
              <a:rPr lang="en-US" sz="1400" b="1" smtClean="0">
                <a:solidFill>
                  <a:schemeClr val="tx2"/>
                </a:solidFill>
              </a:rPr>
              <a:t>70</a:t>
            </a:fld>
            <a:endParaRPr lang="en-US" sz="1400" b="1" dirty="0">
              <a:solidFill>
                <a:schemeClr val="tx2"/>
              </a:solidFill>
            </a:endParaRPr>
          </a:p>
        </p:txBody>
      </p:sp>
    </p:spTree>
    <p:extLst>
      <p:ext uri="{BB962C8B-B14F-4D97-AF65-F5344CB8AC3E}">
        <p14:creationId xmlns:p14="http://schemas.microsoft.com/office/powerpoint/2010/main" val="81810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889" y="617838"/>
            <a:ext cx="10058402" cy="1103870"/>
          </a:xfrm>
        </p:spPr>
        <p:txBody>
          <a:bodyPr>
            <a:normAutofit/>
          </a:bodyPr>
          <a:lstStyle/>
          <a:p>
            <a:r>
              <a:rPr lang="en-US" dirty="0" smtClean="0"/>
              <a:t>Capital Asset bought by one agency on behalf of another agency</a:t>
            </a:r>
            <a:endParaRPr lang="en-US" dirty="0"/>
          </a:p>
        </p:txBody>
      </p:sp>
      <p:sp>
        <p:nvSpPr>
          <p:cNvPr id="4" name="Content Placeholder 3"/>
          <p:cNvSpPr>
            <a:spLocks noGrp="1"/>
          </p:cNvSpPr>
          <p:nvPr>
            <p:ph idx="1"/>
          </p:nvPr>
        </p:nvSpPr>
        <p:spPr>
          <a:xfrm>
            <a:off x="1065214" y="2010031"/>
            <a:ext cx="10058400" cy="4323861"/>
          </a:xfrm>
        </p:spPr>
        <p:txBody>
          <a:bodyPr>
            <a:normAutofit/>
          </a:bodyPr>
          <a:lstStyle/>
          <a:p>
            <a:r>
              <a:rPr lang="en-US" b="1" u="sng" dirty="0" smtClean="0"/>
              <a:t>MAJOR PROBLEM:</a:t>
            </a:r>
          </a:p>
          <a:p>
            <a:pPr lvl="1"/>
            <a:r>
              <a:rPr lang="en-US" dirty="0" smtClean="0"/>
              <a:t>Agency that bought the asset does the OPR entry to move the asset to the receiving agency AFTER the financials have been completed, audited and even released by the State Auditor’s office for the receiving agency.</a:t>
            </a:r>
          </a:p>
          <a:p>
            <a:pPr lvl="1"/>
            <a:r>
              <a:rPr lang="en-US" dirty="0" smtClean="0"/>
              <a:t>This causes MAJOR timing issues and discrepancies.</a:t>
            </a:r>
          </a:p>
          <a:p>
            <a:r>
              <a:rPr lang="en-US" b="1" u="sng" dirty="0" smtClean="0"/>
              <a:t>OTHER PROBLEMS:</a:t>
            </a:r>
          </a:p>
          <a:p>
            <a:pPr lvl="1"/>
            <a:r>
              <a:rPr lang="en-US" dirty="0" smtClean="0"/>
              <a:t>Agencies are not doing the government-wide entry in SHARE.</a:t>
            </a:r>
          </a:p>
          <a:p>
            <a:pPr lvl="1"/>
            <a:r>
              <a:rPr lang="en-US" dirty="0" smtClean="0"/>
              <a:t>Agencies are not disclosing these assets in their capital asset note disclosure.</a:t>
            </a:r>
          </a:p>
          <a:p>
            <a:endParaRPr lang="en-US" dirty="0" smtClean="0"/>
          </a:p>
          <a:p>
            <a:endParaRPr lang="en-US" dirty="0"/>
          </a:p>
        </p:txBody>
      </p:sp>
      <p:sp>
        <p:nvSpPr>
          <p:cNvPr id="3" name="Slide Number Placeholder 2"/>
          <p:cNvSpPr>
            <a:spLocks noGrp="1"/>
          </p:cNvSpPr>
          <p:nvPr>
            <p:ph type="sldNum" sz="quarter" idx="12"/>
          </p:nvPr>
        </p:nvSpPr>
        <p:spPr>
          <a:xfrm>
            <a:off x="11402394" y="6333892"/>
            <a:ext cx="495958" cy="314091"/>
          </a:xfrm>
        </p:spPr>
        <p:txBody>
          <a:bodyPr/>
          <a:lstStyle/>
          <a:p>
            <a:fld id="{022B156B-59AE-415F-B24B-8756D48BB977}" type="slidenum">
              <a:rPr lang="en-US" sz="1400" b="1" smtClean="0">
                <a:solidFill>
                  <a:schemeClr val="tx2"/>
                </a:solidFill>
              </a:rPr>
              <a:t>71</a:t>
            </a:fld>
            <a:endParaRPr lang="en-US" sz="1400" b="1" dirty="0">
              <a:solidFill>
                <a:schemeClr val="tx2"/>
              </a:solidFill>
            </a:endParaRPr>
          </a:p>
        </p:txBody>
      </p:sp>
    </p:spTree>
    <p:extLst>
      <p:ext uri="{BB962C8B-B14F-4D97-AF65-F5344CB8AC3E}">
        <p14:creationId xmlns:p14="http://schemas.microsoft.com/office/powerpoint/2010/main" val="146094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889" y="617838"/>
            <a:ext cx="10058402" cy="1103870"/>
          </a:xfrm>
        </p:spPr>
        <p:txBody>
          <a:bodyPr>
            <a:normAutofit/>
          </a:bodyPr>
          <a:lstStyle/>
          <a:p>
            <a:r>
              <a:rPr lang="en-US" dirty="0" smtClean="0"/>
              <a:t>Capital Asset bought by one agency on behalf of another agency cont.</a:t>
            </a:r>
            <a:endParaRPr lang="en-US" dirty="0"/>
          </a:p>
        </p:txBody>
      </p:sp>
      <p:sp>
        <p:nvSpPr>
          <p:cNvPr id="4" name="Content Placeholder 3"/>
          <p:cNvSpPr>
            <a:spLocks noGrp="1"/>
          </p:cNvSpPr>
          <p:nvPr>
            <p:ph idx="1"/>
          </p:nvPr>
        </p:nvSpPr>
        <p:spPr>
          <a:xfrm>
            <a:off x="1065214" y="2010032"/>
            <a:ext cx="10058400" cy="4457675"/>
          </a:xfrm>
        </p:spPr>
        <p:txBody>
          <a:bodyPr>
            <a:normAutofit fontScale="92500" lnSpcReduction="10000"/>
          </a:bodyPr>
          <a:lstStyle/>
          <a:p>
            <a:r>
              <a:rPr lang="en-US" dirty="0" smtClean="0"/>
              <a:t>Agency that has OWNERSHIP of the asset should be showing the transferred asset as an addition along with an explanation in the note disclosures.</a:t>
            </a:r>
          </a:p>
          <a:p>
            <a:r>
              <a:rPr lang="en-US" dirty="0" smtClean="0"/>
              <a:t>Agency that transferred the asset should be showing the transfer in the Transfer Note along with disclosing the information in the Capital Assets Note.</a:t>
            </a:r>
          </a:p>
          <a:p>
            <a:r>
              <a:rPr lang="en-US" dirty="0" smtClean="0"/>
              <a:t>Best way to handle the movement of the asset is to do an OPR for the transactions.  OPR would have both agencies book each side.</a:t>
            </a:r>
          </a:p>
          <a:p>
            <a:r>
              <a:rPr lang="en-US" dirty="0" smtClean="0"/>
              <a:t>Next few slides demonstrate the journal entries required.</a:t>
            </a:r>
          </a:p>
          <a:p>
            <a:pPr marL="850392" lvl="1" indent="-457200">
              <a:buAutoNum type="arabicParenR"/>
            </a:pPr>
            <a:r>
              <a:rPr lang="en-US" dirty="0" smtClean="0"/>
              <a:t>New Asset</a:t>
            </a:r>
          </a:p>
          <a:p>
            <a:pPr marL="850392" lvl="1" indent="-457200">
              <a:buAutoNum type="arabicParenR"/>
            </a:pPr>
            <a:r>
              <a:rPr lang="en-US" dirty="0" smtClean="0"/>
              <a:t>Already acquired asset that has been in use for some time.</a:t>
            </a:r>
          </a:p>
          <a:p>
            <a:endParaRPr lang="en-US" dirty="0" smtClean="0"/>
          </a:p>
          <a:p>
            <a:endParaRPr lang="en-US" dirty="0"/>
          </a:p>
        </p:txBody>
      </p:sp>
      <p:sp>
        <p:nvSpPr>
          <p:cNvPr id="5" name="Slide Number Placeholder 4"/>
          <p:cNvSpPr>
            <a:spLocks noGrp="1"/>
          </p:cNvSpPr>
          <p:nvPr>
            <p:ph type="sldNum" sz="quarter" idx="12"/>
          </p:nvPr>
        </p:nvSpPr>
        <p:spPr>
          <a:xfrm>
            <a:off x="11290881" y="6320884"/>
            <a:ext cx="484807" cy="314092"/>
          </a:xfrm>
        </p:spPr>
        <p:txBody>
          <a:bodyPr/>
          <a:lstStyle/>
          <a:p>
            <a:fld id="{022B156B-59AE-415F-B24B-8756D48BB977}" type="slidenum">
              <a:rPr lang="en-US" sz="1400" b="1" smtClean="0">
                <a:solidFill>
                  <a:schemeClr val="tx2"/>
                </a:solidFill>
              </a:rPr>
              <a:t>72</a:t>
            </a:fld>
            <a:endParaRPr lang="en-US" sz="1400" b="1" dirty="0">
              <a:solidFill>
                <a:schemeClr val="tx2"/>
              </a:solidFill>
            </a:endParaRPr>
          </a:p>
        </p:txBody>
      </p:sp>
    </p:spTree>
    <p:extLst>
      <p:ext uri="{BB962C8B-B14F-4D97-AF65-F5344CB8AC3E}">
        <p14:creationId xmlns:p14="http://schemas.microsoft.com/office/powerpoint/2010/main" val="3478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5259" y="914400"/>
            <a:ext cx="3278458" cy="5693866"/>
          </a:xfrm>
          <a:prstGeom prst="rect">
            <a:avLst/>
          </a:prstGeom>
          <a:noFill/>
        </p:spPr>
        <p:txBody>
          <a:bodyPr wrap="square" rtlCol="0">
            <a:spAutoFit/>
          </a:bodyPr>
          <a:lstStyle/>
          <a:p>
            <a:r>
              <a:rPr lang="en-US" sz="2800" dirty="0" smtClean="0"/>
              <a:t>ENTRIES For The Transfer Of </a:t>
            </a:r>
            <a:r>
              <a:rPr lang="en-US" sz="2800" u="sng" dirty="0" smtClean="0"/>
              <a:t>A New Asset:</a:t>
            </a:r>
          </a:p>
          <a:p>
            <a:endParaRPr lang="en-US" sz="2800" dirty="0"/>
          </a:p>
          <a:p>
            <a:r>
              <a:rPr lang="en-US" sz="2800" dirty="0" smtClean="0"/>
              <a:t>Note:  Some auditors will have the agency do a whole year depreciation on the asset even though the actual “transfer date” is 6/30</a:t>
            </a:r>
            <a:endParaRPr lang="en-US" sz="2800" dirty="0"/>
          </a:p>
        </p:txBody>
      </p:sp>
      <p:sp>
        <p:nvSpPr>
          <p:cNvPr id="9" name="Slide Number Placeholder 8"/>
          <p:cNvSpPr>
            <a:spLocks noGrp="1"/>
          </p:cNvSpPr>
          <p:nvPr>
            <p:ph type="sldNum" sz="quarter" idx="12"/>
          </p:nvPr>
        </p:nvSpPr>
        <p:spPr>
          <a:xfrm>
            <a:off x="11383808" y="6354337"/>
            <a:ext cx="473655" cy="369848"/>
          </a:xfrm>
        </p:spPr>
        <p:txBody>
          <a:bodyPr/>
          <a:lstStyle/>
          <a:p>
            <a:fld id="{022B156B-59AE-415F-B24B-8756D48BB977}" type="slidenum">
              <a:rPr lang="en-US" sz="1400" b="1" smtClean="0">
                <a:solidFill>
                  <a:schemeClr val="tx2"/>
                </a:solidFill>
              </a:rPr>
              <a:t>73</a:t>
            </a:fld>
            <a:endParaRPr lang="en-US" sz="1400" b="1" dirty="0">
              <a:solidFill>
                <a:schemeClr val="tx2"/>
              </a:solidFill>
            </a:endParaRPr>
          </a:p>
        </p:txBody>
      </p:sp>
      <p:pic>
        <p:nvPicPr>
          <p:cNvPr id="10" name="Picture 9"/>
          <p:cNvPicPr>
            <a:picLocks noChangeAspect="1"/>
          </p:cNvPicPr>
          <p:nvPr/>
        </p:nvPicPr>
        <p:blipFill>
          <a:blip r:embed="rId2"/>
          <a:stretch>
            <a:fillRect/>
          </a:stretch>
        </p:blipFill>
        <p:spPr>
          <a:xfrm>
            <a:off x="4840352" y="255885"/>
            <a:ext cx="5990476" cy="6468300"/>
          </a:xfrm>
          <a:prstGeom prst="rect">
            <a:avLst/>
          </a:prstGeom>
          <a:ln w="28575">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854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5259" y="914400"/>
            <a:ext cx="3278458" cy="4401205"/>
          </a:xfrm>
          <a:prstGeom prst="rect">
            <a:avLst/>
          </a:prstGeom>
          <a:noFill/>
        </p:spPr>
        <p:txBody>
          <a:bodyPr wrap="square" rtlCol="0">
            <a:spAutoFit/>
          </a:bodyPr>
          <a:lstStyle/>
          <a:p>
            <a:r>
              <a:rPr lang="en-US" sz="2800" dirty="0" smtClean="0"/>
              <a:t>ENTRIES For The Transfer Of </a:t>
            </a:r>
            <a:r>
              <a:rPr lang="en-US" sz="2800" u="sng" dirty="0" smtClean="0"/>
              <a:t>an EXISTING Asset:</a:t>
            </a:r>
          </a:p>
          <a:p>
            <a:endParaRPr lang="en-US" sz="2800" dirty="0" smtClean="0"/>
          </a:p>
          <a:p>
            <a:r>
              <a:rPr lang="en-US" sz="2800" dirty="0" smtClean="0"/>
              <a:t>Note:  Transferring “net cost” of the asset not historical.</a:t>
            </a:r>
            <a:endParaRPr lang="en-US" sz="2800" dirty="0"/>
          </a:p>
        </p:txBody>
      </p:sp>
      <p:sp>
        <p:nvSpPr>
          <p:cNvPr id="4" name="Slide Number Placeholder 3"/>
          <p:cNvSpPr>
            <a:spLocks noGrp="1"/>
          </p:cNvSpPr>
          <p:nvPr>
            <p:ph type="sldNum" sz="quarter" idx="12"/>
          </p:nvPr>
        </p:nvSpPr>
        <p:spPr>
          <a:xfrm>
            <a:off x="11430000" y="6454698"/>
            <a:ext cx="535259" cy="314092"/>
          </a:xfrm>
        </p:spPr>
        <p:txBody>
          <a:bodyPr/>
          <a:lstStyle/>
          <a:p>
            <a:fld id="{022B156B-59AE-415F-B24B-8756D48BB977}" type="slidenum">
              <a:rPr lang="en-US" sz="1400" b="1" smtClean="0">
                <a:solidFill>
                  <a:schemeClr val="tx2"/>
                </a:solidFill>
              </a:rPr>
              <a:t>74</a:t>
            </a:fld>
            <a:endParaRPr lang="en-US" sz="1400" b="1" dirty="0">
              <a:solidFill>
                <a:schemeClr val="tx2"/>
              </a:solidFill>
            </a:endParaRPr>
          </a:p>
        </p:txBody>
      </p:sp>
      <p:pic>
        <p:nvPicPr>
          <p:cNvPr id="6" name="Picture 5"/>
          <p:cNvPicPr>
            <a:picLocks noChangeAspect="1"/>
          </p:cNvPicPr>
          <p:nvPr/>
        </p:nvPicPr>
        <p:blipFill>
          <a:blip r:embed="rId2"/>
          <a:stretch>
            <a:fillRect/>
          </a:stretch>
        </p:blipFill>
        <p:spPr>
          <a:xfrm>
            <a:off x="5275250" y="403627"/>
            <a:ext cx="6154750" cy="5844774"/>
          </a:xfrm>
          <a:prstGeom prst="rect">
            <a:avLst/>
          </a:prstGeom>
          <a:ln w="28575">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365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13184" y="6265127"/>
            <a:ext cx="495958" cy="358697"/>
          </a:xfrm>
        </p:spPr>
        <p:txBody>
          <a:bodyPr/>
          <a:lstStyle/>
          <a:p>
            <a:fld id="{022B156B-59AE-415F-B24B-8756D48BB977}" type="slidenum">
              <a:rPr lang="en-US" sz="1400" b="1" smtClean="0">
                <a:solidFill>
                  <a:schemeClr val="tx2"/>
                </a:solidFill>
              </a:rPr>
              <a:t>75</a:t>
            </a:fld>
            <a:endParaRPr lang="en-US" sz="1400" b="1" dirty="0">
              <a:solidFill>
                <a:schemeClr val="tx2"/>
              </a:solidFill>
            </a:endParaRPr>
          </a:p>
        </p:txBody>
      </p:sp>
      <p:pic>
        <p:nvPicPr>
          <p:cNvPr id="4" name="Picture 3"/>
          <p:cNvPicPr>
            <a:picLocks noChangeAspect="1"/>
          </p:cNvPicPr>
          <p:nvPr/>
        </p:nvPicPr>
        <p:blipFill>
          <a:blip r:embed="rId2"/>
          <a:stretch>
            <a:fillRect/>
          </a:stretch>
        </p:blipFill>
        <p:spPr>
          <a:xfrm>
            <a:off x="1048214" y="394172"/>
            <a:ext cx="5504762" cy="2590476"/>
          </a:xfrm>
          <a:prstGeom prst="rect">
            <a:avLst/>
          </a:prstGeom>
          <a:ln w="12700">
            <a:solidFill>
              <a:schemeClr val="tx2"/>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690" y="394172"/>
            <a:ext cx="3335608" cy="6122949"/>
          </a:xfrm>
          <a:prstGeom prst="rect">
            <a:avLst/>
          </a:prstGeom>
          <a:ln>
            <a:solidFill>
              <a:schemeClr val="tx2"/>
            </a:solidFill>
          </a:ln>
        </p:spPr>
      </p:pic>
    </p:spTree>
    <p:extLst>
      <p:ext uri="{BB962C8B-B14F-4D97-AF65-F5344CB8AC3E}">
        <p14:creationId xmlns:p14="http://schemas.microsoft.com/office/powerpoint/2010/main" val="260833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889" y="617838"/>
            <a:ext cx="10058402" cy="1103870"/>
          </a:xfrm>
        </p:spPr>
        <p:txBody>
          <a:bodyPr>
            <a:normAutofit/>
          </a:bodyPr>
          <a:lstStyle/>
          <a:p>
            <a:r>
              <a:rPr lang="en-US" dirty="0" smtClean="0"/>
              <a:t>Usage of Affiliate/Fund Affiliate on Transfers In and Transfers Out</a:t>
            </a:r>
            <a:endParaRPr lang="en-US" dirty="0"/>
          </a:p>
        </p:txBody>
      </p:sp>
      <p:sp>
        <p:nvSpPr>
          <p:cNvPr id="4" name="Content Placeholder 3"/>
          <p:cNvSpPr>
            <a:spLocks noGrp="1"/>
          </p:cNvSpPr>
          <p:nvPr>
            <p:ph idx="1"/>
          </p:nvPr>
        </p:nvSpPr>
        <p:spPr>
          <a:xfrm>
            <a:off x="1065214" y="2010032"/>
            <a:ext cx="10058400" cy="4457675"/>
          </a:xfrm>
        </p:spPr>
        <p:txBody>
          <a:bodyPr>
            <a:normAutofit/>
          </a:bodyPr>
          <a:lstStyle/>
          <a:p>
            <a:endParaRPr lang="en-US" dirty="0" smtClean="0"/>
          </a:p>
          <a:p>
            <a:endParaRPr lang="en-US" dirty="0"/>
          </a:p>
        </p:txBody>
      </p:sp>
      <p:sp>
        <p:nvSpPr>
          <p:cNvPr id="5" name="Slide Number Placeholder 4"/>
          <p:cNvSpPr>
            <a:spLocks noGrp="1"/>
          </p:cNvSpPr>
          <p:nvPr>
            <p:ph type="sldNum" sz="quarter" idx="12"/>
          </p:nvPr>
        </p:nvSpPr>
        <p:spPr>
          <a:xfrm>
            <a:off x="11290881" y="6320884"/>
            <a:ext cx="484807" cy="314092"/>
          </a:xfrm>
        </p:spPr>
        <p:txBody>
          <a:bodyPr/>
          <a:lstStyle/>
          <a:p>
            <a:fld id="{022B156B-59AE-415F-B24B-8756D48BB977}" type="slidenum">
              <a:rPr lang="en-US" sz="1400" b="1" smtClean="0">
                <a:solidFill>
                  <a:schemeClr val="tx2"/>
                </a:solidFill>
              </a:rPr>
              <a:t>76</a:t>
            </a:fld>
            <a:endParaRPr lang="en-US" sz="1400" b="1" dirty="0">
              <a:solidFill>
                <a:schemeClr val="tx2"/>
              </a:solidFill>
            </a:endParaRPr>
          </a:p>
        </p:txBody>
      </p:sp>
      <p:sp>
        <p:nvSpPr>
          <p:cNvPr id="6" name="Content Placeholder 3"/>
          <p:cNvSpPr txBox="1">
            <a:spLocks/>
          </p:cNvSpPr>
          <p:nvPr/>
        </p:nvSpPr>
        <p:spPr>
          <a:xfrm>
            <a:off x="1148848" y="1863209"/>
            <a:ext cx="10058400" cy="4457675"/>
          </a:xfrm>
          <a:prstGeom prst="rect">
            <a:avLst/>
          </a:prstGeom>
        </p:spPr>
        <p:txBody>
          <a:bodyPr vert="horz" lIns="91440" tIns="45720" rIns="91440" bIns="45720" rtlCol="0">
            <a:normAutofit lnSpcReduction="10000"/>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dirty="0" smtClean="0"/>
              <a:t>To reconcile the Transfers In/Out for the State of NM – the CAFR Unit has to utilize the affiliate and fund affiliate chartfields.  </a:t>
            </a:r>
            <a:endParaRPr lang="en-US" dirty="0"/>
          </a:p>
          <a:p>
            <a:pPr lvl="1"/>
            <a:r>
              <a:rPr lang="en-US" dirty="0" smtClean="0"/>
              <a:t>These fields are used exactly as the affiliate/fund affiliate is used for Due To and Due From State Agencies.</a:t>
            </a:r>
          </a:p>
          <a:p>
            <a:r>
              <a:rPr lang="en-US" dirty="0" smtClean="0"/>
              <a:t>Agencies need to ensure that the proper affiliate/fund affiliate are populated for Transfer In/Out account codes.</a:t>
            </a:r>
          </a:p>
          <a:p>
            <a:r>
              <a:rPr lang="en-US" dirty="0" smtClean="0"/>
              <a:t>The CAFR Unit, in the yearly review of an agency’s financials, does monitor and make sure the Transfers In/Out have the proper affiliate/fund affiliate chartfields populated to match the note disclosure.</a:t>
            </a:r>
          </a:p>
          <a:p>
            <a:endParaRPr lang="en-US" dirty="0"/>
          </a:p>
        </p:txBody>
      </p:sp>
    </p:spTree>
    <p:extLst>
      <p:ext uri="{BB962C8B-B14F-4D97-AF65-F5344CB8AC3E}">
        <p14:creationId xmlns:p14="http://schemas.microsoft.com/office/powerpoint/2010/main" val="401776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491603" y="6361648"/>
            <a:ext cx="529411" cy="325244"/>
          </a:xfrm>
        </p:spPr>
        <p:txBody>
          <a:bodyPr/>
          <a:lstStyle/>
          <a:p>
            <a:fld id="{022B156B-59AE-415F-B24B-8756D48BB977}" type="slidenum">
              <a:rPr lang="en-US" sz="1400" b="1" smtClean="0">
                <a:solidFill>
                  <a:schemeClr val="tx2"/>
                </a:solidFill>
              </a:rPr>
              <a:t>77</a:t>
            </a:fld>
            <a:endParaRPr lang="en-US" sz="1400" b="1" dirty="0">
              <a:solidFill>
                <a:schemeClr val="tx2"/>
              </a:solidFill>
            </a:endParaRPr>
          </a:p>
        </p:txBody>
      </p:sp>
      <p:pic>
        <p:nvPicPr>
          <p:cNvPr id="3" name="Picture 2"/>
          <p:cNvPicPr>
            <a:picLocks noChangeAspect="1"/>
          </p:cNvPicPr>
          <p:nvPr/>
        </p:nvPicPr>
        <p:blipFill>
          <a:blip r:embed="rId2"/>
          <a:stretch>
            <a:fillRect/>
          </a:stretch>
        </p:blipFill>
        <p:spPr>
          <a:xfrm>
            <a:off x="119651" y="1721708"/>
            <a:ext cx="5685714" cy="2299960"/>
          </a:xfrm>
          <a:prstGeom prst="rect">
            <a:avLst/>
          </a:prstGeom>
          <a:solidFill>
            <a:srgbClr val="FFFFFF">
              <a:shade val="85000"/>
            </a:srgbClr>
          </a:solidFill>
          <a:ln w="2857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stretch>
            <a:fillRect/>
          </a:stretch>
        </p:blipFill>
        <p:spPr>
          <a:xfrm>
            <a:off x="5905726" y="1721708"/>
            <a:ext cx="6115288" cy="4532972"/>
          </a:xfrm>
          <a:prstGeom prst="rect">
            <a:avLst/>
          </a:prstGeom>
          <a:ln w="28575">
            <a:solidFill>
              <a:schemeClr val="tx2"/>
            </a:solidFill>
          </a:ln>
        </p:spPr>
      </p:pic>
      <p:sp>
        <p:nvSpPr>
          <p:cNvPr id="5" name="Title 1"/>
          <p:cNvSpPr txBox="1">
            <a:spLocks/>
          </p:cNvSpPr>
          <p:nvPr/>
        </p:nvSpPr>
        <p:spPr>
          <a:xfrm>
            <a:off x="565016" y="348248"/>
            <a:ext cx="10058402" cy="1103870"/>
          </a:xfrm>
          <a:prstGeom prst="rect">
            <a:avLst/>
          </a:prstGeom>
        </p:spPr>
        <p:txBody>
          <a:bodyPr>
            <a:normAutofit fontScale="92500"/>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en-US" u="sng" dirty="0" smtClean="0"/>
              <a:t>EXAMPLE of Correct Method </a:t>
            </a:r>
          </a:p>
          <a:p>
            <a:r>
              <a:rPr lang="en-US" dirty="0" smtClean="0"/>
              <a:t>Affiliate/Fund Affiliate on Transfers In/Out</a:t>
            </a:r>
            <a:endParaRPr lang="en-US" dirty="0"/>
          </a:p>
        </p:txBody>
      </p:sp>
      <p:cxnSp>
        <p:nvCxnSpPr>
          <p:cNvPr id="7" name="Straight Arrow Connector 6"/>
          <p:cNvCxnSpPr/>
          <p:nvPr/>
        </p:nvCxnSpPr>
        <p:spPr>
          <a:xfrm>
            <a:off x="5805365" y="2531327"/>
            <a:ext cx="4643328" cy="1639229"/>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805365" y="3122341"/>
            <a:ext cx="4476059" cy="367991"/>
          </a:xfrm>
          <a:prstGeom prst="straightConnector1">
            <a:avLst/>
          </a:prstGeom>
          <a:ln w="5715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805365" y="3490332"/>
            <a:ext cx="4643328" cy="1393902"/>
          </a:xfrm>
          <a:prstGeom prst="straightConnector1">
            <a:avLst/>
          </a:prstGeom>
          <a:ln w="571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20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759" y="282497"/>
            <a:ext cx="10058402" cy="921835"/>
          </a:xfrm>
        </p:spPr>
        <p:txBody>
          <a:bodyPr>
            <a:normAutofit/>
          </a:bodyPr>
          <a:lstStyle/>
          <a:p>
            <a:r>
              <a:rPr lang="en-US" dirty="0" smtClean="0"/>
              <a:t>Affiliate/Fund Affiliate – IS &amp; BTA</a:t>
            </a:r>
            <a:endParaRPr lang="en-US" dirty="0"/>
          </a:p>
        </p:txBody>
      </p:sp>
      <p:sp>
        <p:nvSpPr>
          <p:cNvPr id="4" name="TextBox 3"/>
          <p:cNvSpPr txBox="1"/>
          <p:nvPr/>
        </p:nvSpPr>
        <p:spPr>
          <a:xfrm>
            <a:off x="1606048" y="1303490"/>
            <a:ext cx="8909824" cy="5373779"/>
          </a:xfrm>
          <a:prstGeom prst="rect">
            <a:avLst/>
          </a:prstGeom>
          <a:noFill/>
        </p:spPr>
        <p:txBody>
          <a:bodyPr wrap="square" rtlCol="0">
            <a:spAutoFit/>
          </a:bodyPr>
          <a:lstStyle/>
          <a:p>
            <a:pPr marL="342900" lvl="0" indent="-342900">
              <a:spcBef>
                <a:spcPct val="20000"/>
              </a:spcBef>
              <a:buFont typeface="Arial" pitchFamily="34" charset="0"/>
              <a:buChar char="•"/>
            </a:pPr>
            <a:r>
              <a:rPr lang="en-US" sz="2200" dirty="0" smtClean="0">
                <a:solidFill>
                  <a:schemeClr val="accent1">
                    <a:lumMod val="50000"/>
                  </a:schemeClr>
                </a:solidFill>
              </a:rPr>
              <a:t>Remember – affiliate and fund affiliate chartfields are </a:t>
            </a:r>
            <a:r>
              <a:rPr lang="en-US" sz="2200" u="sng" dirty="0" smtClean="0">
                <a:solidFill>
                  <a:schemeClr val="accent1">
                    <a:lumMod val="50000"/>
                  </a:schemeClr>
                </a:solidFill>
              </a:rPr>
              <a:t>NOT</a:t>
            </a:r>
            <a:r>
              <a:rPr lang="en-US" sz="2200" dirty="0" smtClean="0">
                <a:solidFill>
                  <a:schemeClr val="accent1">
                    <a:lumMod val="50000"/>
                  </a:schemeClr>
                </a:solidFill>
              </a:rPr>
              <a:t> required when the business interaction your agency is having is with an Internal Service Fund or an Enterprise Fund.</a:t>
            </a:r>
          </a:p>
          <a:p>
            <a:pPr marL="800100" lvl="1" indent="-342900">
              <a:spcBef>
                <a:spcPct val="20000"/>
              </a:spcBef>
              <a:buFont typeface="Arial" pitchFamily="34" charset="0"/>
              <a:buChar char="•"/>
            </a:pPr>
            <a:r>
              <a:rPr lang="en-US" sz="2200" dirty="0" smtClean="0">
                <a:solidFill>
                  <a:schemeClr val="accent1">
                    <a:lumMod val="50000"/>
                  </a:schemeClr>
                </a:solidFill>
              </a:rPr>
              <a:t>Examples:</a:t>
            </a:r>
          </a:p>
          <a:p>
            <a:pPr marL="1257300" lvl="2" indent="-342900">
              <a:spcBef>
                <a:spcPct val="20000"/>
              </a:spcBef>
              <a:buFont typeface="Arial" pitchFamily="34" charset="0"/>
              <a:buChar char="•"/>
            </a:pPr>
            <a:r>
              <a:rPr lang="en-US" sz="2200" dirty="0" smtClean="0">
                <a:solidFill>
                  <a:schemeClr val="accent1">
                    <a:lumMod val="50000"/>
                  </a:schemeClr>
                </a:solidFill>
              </a:rPr>
              <a:t>GSD</a:t>
            </a:r>
          </a:p>
          <a:p>
            <a:pPr marL="1257300" lvl="2" indent="-342900">
              <a:spcBef>
                <a:spcPct val="20000"/>
              </a:spcBef>
              <a:buFont typeface="Arial" pitchFamily="34" charset="0"/>
              <a:buChar char="•"/>
            </a:pPr>
            <a:r>
              <a:rPr lang="en-US" sz="2200" dirty="0" smtClean="0">
                <a:solidFill>
                  <a:schemeClr val="accent1">
                    <a:lumMod val="50000"/>
                  </a:schemeClr>
                </a:solidFill>
              </a:rPr>
              <a:t>DoIT</a:t>
            </a:r>
          </a:p>
          <a:p>
            <a:pPr marL="1257300" lvl="2" indent="-342900">
              <a:spcBef>
                <a:spcPct val="20000"/>
              </a:spcBef>
              <a:buFont typeface="Arial" pitchFamily="34" charset="0"/>
              <a:buChar char="•"/>
            </a:pPr>
            <a:r>
              <a:rPr lang="en-US" sz="2200" dirty="0" smtClean="0">
                <a:solidFill>
                  <a:schemeClr val="accent1">
                    <a:lumMod val="50000"/>
                  </a:schemeClr>
                </a:solidFill>
              </a:rPr>
              <a:t>Correction Industries</a:t>
            </a:r>
          </a:p>
          <a:p>
            <a:pPr marL="1257300" lvl="2" indent="-342900">
              <a:spcBef>
                <a:spcPct val="20000"/>
              </a:spcBef>
              <a:buFont typeface="Arial" pitchFamily="34" charset="0"/>
              <a:buChar char="•"/>
            </a:pPr>
            <a:r>
              <a:rPr lang="en-US" sz="2200" dirty="0" smtClean="0">
                <a:solidFill>
                  <a:schemeClr val="accent1">
                    <a:lumMod val="50000"/>
                  </a:schemeClr>
                </a:solidFill>
              </a:rPr>
              <a:t>State Fair (EXPO)</a:t>
            </a:r>
          </a:p>
          <a:p>
            <a:pPr marL="1257300" lvl="2" indent="-342900">
              <a:spcBef>
                <a:spcPct val="20000"/>
              </a:spcBef>
              <a:buFont typeface="Arial" pitchFamily="34" charset="0"/>
              <a:buChar char="•"/>
            </a:pPr>
            <a:r>
              <a:rPr lang="en-US" sz="2200" dirty="0" smtClean="0">
                <a:solidFill>
                  <a:schemeClr val="accent1">
                    <a:lumMod val="50000"/>
                  </a:schemeClr>
                </a:solidFill>
              </a:rPr>
              <a:t>Secretary of State – notary</a:t>
            </a:r>
          </a:p>
          <a:p>
            <a:pPr marL="1257300" lvl="2" indent="-342900">
              <a:spcBef>
                <a:spcPct val="20000"/>
              </a:spcBef>
              <a:buFont typeface="Arial" pitchFamily="34" charset="0"/>
              <a:buChar char="•"/>
            </a:pPr>
            <a:r>
              <a:rPr lang="en-US" sz="2200" dirty="0" smtClean="0">
                <a:solidFill>
                  <a:schemeClr val="accent1">
                    <a:lumMod val="50000"/>
                  </a:schemeClr>
                </a:solidFill>
              </a:rPr>
              <a:t>REFUNDS – when one agency is paying back another agency for expenditures.  This is NOT a service type relationship but a true refund.</a:t>
            </a:r>
          </a:p>
          <a:p>
            <a:pPr marL="1257300" lvl="2" indent="-342900">
              <a:spcBef>
                <a:spcPct val="20000"/>
              </a:spcBef>
              <a:buFont typeface="Arial" pitchFamily="34" charset="0"/>
              <a:buChar char="•"/>
            </a:pPr>
            <a:endParaRPr lang="en-US" sz="2200" dirty="0">
              <a:solidFill>
                <a:schemeClr val="accent1">
                  <a:lumMod val="50000"/>
                </a:schemeClr>
              </a:solidFill>
            </a:endParaRPr>
          </a:p>
        </p:txBody>
      </p:sp>
      <p:sp>
        <p:nvSpPr>
          <p:cNvPr id="3" name="Slide Number Placeholder 2"/>
          <p:cNvSpPr>
            <a:spLocks noGrp="1"/>
          </p:cNvSpPr>
          <p:nvPr>
            <p:ph type="sldNum" sz="quarter" idx="12"/>
          </p:nvPr>
        </p:nvSpPr>
        <p:spPr>
          <a:xfrm>
            <a:off x="11487394" y="6187070"/>
            <a:ext cx="533620" cy="369848"/>
          </a:xfrm>
        </p:spPr>
        <p:txBody>
          <a:bodyPr/>
          <a:lstStyle/>
          <a:p>
            <a:fld id="{022B156B-59AE-415F-B24B-8756D48BB977}" type="slidenum">
              <a:rPr lang="en-US" sz="1400" b="1" smtClean="0">
                <a:solidFill>
                  <a:schemeClr val="tx2"/>
                </a:solidFill>
              </a:rPr>
              <a:t>78</a:t>
            </a:fld>
            <a:endParaRPr lang="en-US" sz="1400" b="1" dirty="0">
              <a:solidFill>
                <a:schemeClr val="tx2"/>
              </a:solidFill>
            </a:endParaRPr>
          </a:p>
        </p:txBody>
      </p:sp>
    </p:spTree>
    <p:extLst>
      <p:ext uri="{BB962C8B-B14F-4D97-AF65-F5344CB8AC3E}">
        <p14:creationId xmlns:p14="http://schemas.microsoft.com/office/powerpoint/2010/main" val="305640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470" y="294303"/>
            <a:ext cx="10058402" cy="921835"/>
          </a:xfrm>
        </p:spPr>
        <p:txBody>
          <a:bodyPr>
            <a:normAutofit/>
          </a:bodyPr>
          <a:lstStyle/>
          <a:p>
            <a:r>
              <a:rPr lang="en-US" dirty="0" smtClean="0"/>
              <a:t>Affiliate/Fund Affiliate - REFUND</a:t>
            </a:r>
            <a:endParaRPr lang="en-US" dirty="0"/>
          </a:p>
        </p:txBody>
      </p:sp>
      <p:sp>
        <p:nvSpPr>
          <p:cNvPr id="4" name="TextBox 3"/>
          <p:cNvSpPr txBox="1"/>
          <p:nvPr/>
        </p:nvSpPr>
        <p:spPr>
          <a:xfrm>
            <a:off x="1606048" y="1303490"/>
            <a:ext cx="8909824" cy="2689967"/>
          </a:xfrm>
          <a:prstGeom prst="rect">
            <a:avLst/>
          </a:prstGeom>
          <a:noFill/>
        </p:spPr>
        <p:txBody>
          <a:bodyPr wrap="square" rtlCol="0">
            <a:spAutoFit/>
          </a:bodyPr>
          <a:lstStyle/>
          <a:p>
            <a:pPr marL="342900" lvl="0" indent="-342900">
              <a:spcBef>
                <a:spcPct val="20000"/>
              </a:spcBef>
              <a:buFont typeface="Arial" pitchFamily="34" charset="0"/>
              <a:buChar char="•"/>
            </a:pPr>
            <a:r>
              <a:rPr lang="en-US" sz="2400" dirty="0" smtClean="0">
                <a:solidFill>
                  <a:schemeClr val="accent1">
                    <a:lumMod val="50000"/>
                  </a:schemeClr>
                </a:solidFill>
              </a:rPr>
              <a:t>Remember – affiliate and fund affiliate chartfields are </a:t>
            </a:r>
            <a:r>
              <a:rPr lang="en-US" sz="2400" u="sng" dirty="0" smtClean="0">
                <a:solidFill>
                  <a:schemeClr val="accent1">
                    <a:lumMod val="50000"/>
                  </a:schemeClr>
                </a:solidFill>
              </a:rPr>
              <a:t>NOT</a:t>
            </a:r>
            <a:r>
              <a:rPr lang="en-US" sz="2400" dirty="0" smtClean="0">
                <a:solidFill>
                  <a:schemeClr val="accent1">
                    <a:lumMod val="50000"/>
                  </a:schemeClr>
                </a:solidFill>
              </a:rPr>
              <a:t> required when the relationship is a true REFUND.</a:t>
            </a:r>
          </a:p>
          <a:p>
            <a:pPr marL="800100" lvl="1" indent="-342900">
              <a:spcBef>
                <a:spcPct val="20000"/>
              </a:spcBef>
              <a:buFont typeface="Arial" pitchFamily="34" charset="0"/>
              <a:buChar char="•"/>
            </a:pPr>
            <a:r>
              <a:rPr lang="en-US" sz="2200" dirty="0" smtClean="0">
                <a:solidFill>
                  <a:schemeClr val="accent1">
                    <a:lumMod val="50000"/>
                  </a:schemeClr>
                </a:solidFill>
              </a:rPr>
              <a:t>REFUNDS – when one agency is paying back another agency for expenditures.  This is NOT a service type relationship but a true refund.</a:t>
            </a:r>
            <a:endParaRPr lang="en-US" sz="2200" dirty="0">
              <a:solidFill>
                <a:schemeClr val="accent1">
                  <a:lumMod val="50000"/>
                </a:schemeClr>
              </a:solidFill>
            </a:endParaRPr>
          </a:p>
          <a:p>
            <a:pPr marL="342900" indent="-342900">
              <a:spcBef>
                <a:spcPct val="20000"/>
              </a:spcBef>
              <a:buFont typeface="Arial" pitchFamily="34" charset="0"/>
              <a:buChar char="•"/>
            </a:pPr>
            <a:r>
              <a:rPr lang="en-US" sz="2200" dirty="0" smtClean="0">
                <a:solidFill>
                  <a:schemeClr val="accent1">
                    <a:lumMod val="50000"/>
                  </a:schemeClr>
                </a:solidFill>
              </a:rPr>
              <a:t>State Audit Rule: 2.2.2.12 A(7)e</a:t>
            </a:r>
          </a:p>
        </p:txBody>
      </p:sp>
      <p:sp>
        <p:nvSpPr>
          <p:cNvPr id="3" name="Slide Number Placeholder 2"/>
          <p:cNvSpPr>
            <a:spLocks noGrp="1"/>
          </p:cNvSpPr>
          <p:nvPr>
            <p:ph type="sldNum" sz="quarter" idx="12"/>
          </p:nvPr>
        </p:nvSpPr>
        <p:spPr>
          <a:xfrm>
            <a:off x="11487394" y="6187070"/>
            <a:ext cx="533620" cy="369848"/>
          </a:xfrm>
        </p:spPr>
        <p:txBody>
          <a:bodyPr/>
          <a:lstStyle/>
          <a:p>
            <a:fld id="{022B156B-59AE-415F-B24B-8756D48BB977}" type="slidenum">
              <a:rPr lang="en-US" sz="1400" b="1" smtClean="0">
                <a:solidFill>
                  <a:schemeClr val="tx2"/>
                </a:solidFill>
              </a:rPr>
              <a:t>79</a:t>
            </a:fld>
            <a:endParaRPr lang="en-US" sz="1400" b="1" dirty="0">
              <a:solidFill>
                <a:schemeClr val="tx2"/>
              </a:solidFill>
            </a:endParaRPr>
          </a:p>
        </p:txBody>
      </p:sp>
      <p:pic>
        <p:nvPicPr>
          <p:cNvPr id="5" name="Picture 4"/>
          <p:cNvPicPr>
            <a:picLocks noChangeAspect="1"/>
          </p:cNvPicPr>
          <p:nvPr/>
        </p:nvPicPr>
        <p:blipFill>
          <a:blip r:embed="rId2"/>
          <a:stretch>
            <a:fillRect/>
          </a:stretch>
        </p:blipFill>
        <p:spPr>
          <a:xfrm>
            <a:off x="2180730" y="4080809"/>
            <a:ext cx="9840284" cy="2106261"/>
          </a:xfrm>
          <a:prstGeom prst="rect">
            <a:avLst/>
          </a:prstGeom>
          <a:ln>
            <a:solidFill>
              <a:schemeClr val="tx2"/>
            </a:solidFill>
          </a:ln>
        </p:spPr>
      </p:pic>
    </p:spTree>
    <p:extLst>
      <p:ext uri="{BB962C8B-B14F-4D97-AF65-F5344CB8AC3E}">
        <p14:creationId xmlns:p14="http://schemas.microsoft.com/office/powerpoint/2010/main" val="190741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1" y="102974"/>
            <a:ext cx="3869254" cy="6388442"/>
          </a:xfrm>
          <a:ln w="28575">
            <a:solidFill>
              <a:schemeClr val="accent5">
                <a:lumMod val="75000"/>
              </a:schemeClr>
            </a:solidFill>
          </a:ln>
        </p:spPr>
        <p:txBody>
          <a:bodyPr>
            <a:normAutofit fontScale="90000"/>
          </a:bodyPr>
          <a:lstStyle/>
          <a:p>
            <a:r>
              <a:rPr lang="en-US" dirty="0" smtClean="0"/>
              <a:t>CAFR Staff Assignment – </a:t>
            </a:r>
            <a:r>
              <a:rPr lang="en-US" u="sng" dirty="0" smtClean="0">
                <a:solidFill>
                  <a:schemeClr val="accent5">
                    <a:lumMod val="75000"/>
                  </a:schemeClr>
                </a:solidFill>
              </a:rPr>
              <a:t>Christina </a:t>
            </a:r>
            <a:r>
              <a:rPr lang="en-US" u="sng" dirty="0" err="1" smtClean="0">
                <a:solidFill>
                  <a:schemeClr val="accent5">
                    <a:lumMod val="75000"/>
                  </a:schemeClr>
                </a:solidFill>
              </a:rPr>
              <a:t>C’de</a:t>
            </a:r>
            <a:r>
              <a:rPr lang="en-US" u="sng" dirty="0" smtClean="0">
                <a:solidFill>
                  <a:schemeClr val="accent5">
                    <a:lumMod val="75000"/>
                  </a:schemeClr>
                </a:solidFill>
              </a:rPr>
              <a:t> Baca</a:t>
            </a:r>
            <a:r>
              <a:rPr lang="en-US" dirty="0" smtClean="0">
                <a:solidFill>
                  <a:schemeClr val="accent5">
                    <a:lumMod val="75000"/>
                  </a:schemeClr>
                </a:solidFill>
              </a:rPr>
              <a:t/>
            </a:r>
            <a:br>
              <a:rPr lang="en-US" dirty="0" smtClean="0">
                <a:solidFill>
                  <a:schemeClr val="accent5">
                    <a:lumMod val="75000"/>
                  </a:schemeClr>
                </a:solidFill>
              </a:rPr>
            </a:br>
            <a:r>
              <a:rPr lang="en-US" dirty="0">
                <a:solidFill>
                  <a:schemeClr val="accent5">
                    <a:lumMod val="75000"/>
                  </a:schemeClr>
                </a:solidFill>
              </a:rPr>
              <a:t/>
            </a:r>
            <a:br>
              <a:rPr lang="en-US" dirty="0">
                <a:solidFill>
                  <a:schemeClr val="accent5">
                    <a:lumMod val="75000"/>
                  </a:schemeClr>
                </a:solidFill>
              </a:rPr>
            </a:br>
            <a:r>
              <a:rPr lang="en-US" dirty="0" smtClean="0">
                <a:solidFill>
                  <a:schemeClr val="accent5">
                    <a:lumMod val="75000"/>
                  </a:schemeClr>
                </a:solidFill>
              </a:rPr>
              <a:t>-</a:t>
            </a:r>
            <a:r>
              <a:rPr lang="en-US" sz="3100" dirty="0" smtClean="0">
                <a:solidFill>
                  <a:schemeClr val="accent5">
                    <a:lumMod val="75000"/>
                  </a:schemeClr>
                </a:solidFill>
              </a:rPr>
              <a:t>Posts </a:t>
            </a:r>
            <a:r>
              <a:rPr lang="en-US" sz="3100" u="sng" dirty="0" smtClean="0">
                <a:solidFill>
                  <a:schemeClr val="accent5">
                    <a:lumMod val="75000"/>
                  </a:schemeClr>
                </a:solidFill>
              </a:rPr>
              <a:t>all </a:t>
            </a:r>
            <a:r>
              <a:rPr lang="en-US" sz="3100" dirty="0" smtClean="0">
                <a:solidFill>
                  <a:schemeClr val="accent5">
                    <a:lumMod val="75000"/>
                  </a:schemeClr>
                </a:solidFill>
              </a:rPr>
              <a:t>CFR/CSH/OPR journal entries.</a:t>
            </a:r>
            <a:br>
              <a:rPr lang="en-US" sz="3100" dirty="0" smtClean="0">
                <a:solidFill>
                  <a:schemeClr val="accent5">
                    <a:lumMod val="75000"/>
                  </a:schemeClr>
                </a:solidFill>
              </a:rPr>
            </a:br>
            <a:r>
              <a:rPr lang="en-US" sz="3100" dirty="0" smtClean="0">
                <a:solidFill>
                  <a:schemeClr val="accent5">
                    <a:lumMod val="75000"/>
                  </a:schemeClr>
                </a:solidFill>
              </a:rPr>
              <a:t>- Assists agencies to resolve issues with journal errors.</a:t>
            </a:r>
            <a:br>
              <a:rPr lang="en-US" sz="3100" dirty="0" smtClean="0">
                <a:solidFill>
                  <a:schemeClr val="accent5">
                    <a:lumMod val="75000"/>
                  </a:schemeClr>
                </a:solidFill>
              </a:rPr>
            </a:br>
            <a:r>
              <a:rPr lang="en-US" sz="3100" dirty="0" smtClean="0">
                <a:solidFill>
                  <a:schemeClr val="accent5">
                    <a:lumMod val="75000"/>
                  </a:schemeClr>
                </a:solidFill>
              </a:rPr>
              <a:t>- Trains CFOs on how to use the journal upload process.</a:t>
            </a:r>
            <a:endParaRPr sz="3100" dirty="0">
              <a:solidFill>
                <a:schemeClr val="accent5">
                  <a:lumMod val="75000"/>
                </a:schemeClr>
              </a:solidFill>
            </a:endParaRPr>
          </a:p>
        </p:txBody>
      </p:sp>
      <p:sp>
        <p:nvSpPr>
          <p:cNvPr id="4" name="Title 12"/>
          <p:cNvSpPr txBox="1">
            <a:spLocks/>
          </p:cNvSpPr>
          <p:nvPr/>
        </p:nvSpPr>
        <p:spPr>
          <a:xfrm>
            <a:off x="6811103" y="102973"/>
            <a:ext cx="3869254" cy="6388443"/>
          </a:xfrm>
          <a:prstGeom prst="rect">
            <a:avLst/>
          </a:prstGeom>
          <a:ln w="28575">
            <a:solidFill>
              <a:schemeClr val="bg2">
                <a:lumMod val="50000"/>
              </a:schemeClr>
            </a:solidFill>
          </a:ln>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en-US" dirty="0" smtClean="0"/>
              <a:t>CAFR Staff Assignment – </a:t>
            </a:r>
            <a:r>
              <a:rPr lang="en-US" u="sng" dirty="0" smtClean="0">
                <a:solidFill>
                  <a:schemeClr val="accent2">
                    <a:lumMod val="75000"/>
                  </a:schemeClr>
                </a:solidFill>
              </a:rPr>
              <a:t>John Severns</a:t>
            </a:r>
          </a:p>
          <a:p>
            <a:endParaRPr lang="en-US" u="sng" dirty="0" smtClean="0">
              <a:solidFill>
                <a:schemeClr val="accent2">
                  <a:lumMod val="75000"/>
                </a:schemeClr>
              </a:solidFill>
            </a:endParaRPr>
          </a:p>
          <a:p>
            <a:r>
              <a:rPr lang="en-US" dirty="0" smtClean="0">
                <a:solidFill>
                  <a:schemeClr val="accent2">
                    <a:lumMod val="75000"/>
                  </a:schemeClr>
                </a:solidFill>
              </a:rPr>
              <a:t/>
            </a:r>
            <a:br>
              <a:rPr lang="en-US" dirty="0" smtClean="0">
                <a:solidFill>
                  <a:schemeClr val="accent2">
                    <a:lumMod val="75000"/>
                  </a:schemeClr>
                </a:solidFill>
              </a:rPr>
            </a:br>
            <a:r>
              <a:rPr lang="en-US" dirty="0" smtClean="0">
                <a:solidFill>
                  <a:schemeClr val="accent2">
                    <a:lumMod val="75000"/>
                  </a:schemeClr>
                </a:solidFill>
              </a:rPr>
              <a:t>-</a:t>
            </a:r>
            <a:r>
              <a:rPr lang="en-US" sz="3100" dirty="0" smtClean="0">
                <a:solidFill>
                  <a:schemeClr val="accent2">
                    <a:lumMod val="75000"/>
                  </a:schemeClr>
                </a:solidFill>
              </a:rPr>
              <a:t>Reviews all OPR journal entries.</a:t>
            </a:r>
            <a:br>
              <a:rPr lang="en-US" sz="3100" dirty="0" smtClean="0">
                <a:solidFill>
                  <a:schemeClr val="accent2">
                    <a:lumMod val="75000"/>
                  </a:schemeClr>
                </a:solidFill>
              </a:rPr>
            </a:br>
            <a:r>
              <a:rPr lang="en-US" sz="3100" dirty="0" smtClean="0">
                <a:solidFill>
                  <a:schemeClr val="accent2">
                    <a:lumMod val="75000"/>
                  </a:schemeClr>
                </a:solidFill>
              </a:rPr>
              <a:t>- Reconciles the Transfers In/ Transfers Out for the State of NM.</a:t>
            </a:r>
          </a:p>
          <a:p>
            <a:r>
              <a:rPr lang="en-US" sz="3100" dirty="0" smtClean="0">
                <a:solidFill>
                  <a:schemeClr val="accent2">
                    <a:lumMod val="75000"/>
                  </a:schemeClr>
                </a:solidFill>
              </a:rPr>
              <a:t>- Reconciles the Capital Assets for the State of NM</a:t>
            </a:r>
            <a:endParaRPr lang="en-US" sz="3100" dirty="0">
              <a:solidFill>
                <a:schemeClr val="accent2">
                  <a:lumMod val="75000"/>
                </a:schemeClr>
              </a:solidFill>
            </a:endParaRPr>
          </a:p>
        </p:txBody>
      </p:sp>
      <p:sp>
        <p:nvSpPr>
          <p:cNvPr id="3" name="Slide Number Placeholder 2"/>
          <p:cNvSpPr>
            <a:spLocks noGrp="1"/>
          </p:cNvSpPr>
          <p:nvPr>
            <p:ph type="sldNum" sz="quarter" idx="12"/>
          </p:nvPr>
        </p:nvSpPr>
        <p:spPr>
          <a:xfrm>
            <a:off x="11357788" y="6362248"/>
            <a:ext cx="518260" cy="258336"/>
          </a:xfrm>
        </p:spPr>
        <p:txBody>
          <a:bodyPr/>
          <a:lstStyle/>
          <a:p>
            <a:fld id="{022B156B-59AE-415F-B24B-8756D48BB977}" type="slidenum">
              <a:rPr lang="en-US" sz="1400" b="1" smtClean="0">
                <a:solidFill>
                  <a:schemeClr val="tx2"/>
                </a:solidFill>
              </a:rPr>
              <a:t>8</a:t>
            </a:fld>
            <a:endParaRPr lang="en-US" sz="1400" b="1" dirty="0">
              <a:solidFill>
                <a:schemeClr val="tx2"/>
              </a:solidFill>
            </a:endParaRPr>
          </a:p>
        </p:txBody>
      </p:sp>
    </p:spTree>
    <p:extLst>
      <p:ext uri="{BB962C8B-B14F-4D97-AF65-F5344CB8AC3E}">
        <p14:creationId xmlns:p14="http://schemas.microsoft.com/office/powerpoint/2010/main" val="56594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759" y="282497"/>
            <a:ext cx="10058402" cy="866079"/>
          </a:xfrm>
        </p:spPr>
        <p:txBody>
          <a:bodyPr/>
          <a:lstStyle/>
          <a:p>
            <a:r>
              <a:rPr lang="en-US" dirty="0" smtClean="0"/>
              <a:t>Affiliate/Fund Affiliate</a:t>
            </a:r>
            <a:endParaRPr lang="en-US" dirty="0"/>
          </a:p>
        </p:txBody>
      </p:sp>
      <p:sp>
        <p:nvSpPr>
          <p:cNvPr id="4" name="TextBox 3"/>
          <p:cNvSpPr txBox="1"/>
          <p:nvPr/>
        </p:nvSpPr>
        <p:spPr>
          <a:xfrm>
            <a:off x="1550291" y="1336943"/>
            <a:ext cx="8909824" cy="4764381"/>
          </a:xfrm>
          <a:prstGeom prst="rect">
            <a:avLst/>
          </a:prstGeom>
          <a:noFill/>
        </p:spPr>
        <p:txBody>
          <a:bodyPr wrap="square" rtlCol="0">
            <a:spAutoFit/>
          </a:bodyPr>
          <a:lstStyle/>
          <a:p>
            <a:pPr marL="342900" lvl="0" indent="-342900">
              <a:spcBef>
                <a:spcPct val="20000"/>
              </a:spcBef>
              <a:buFont typeface="Arial" pitchFamily="34" charset="0"/>
              <a:buChar char="•"/>
            </a:pPr>
            <a:r>
              <a:rPr lang="en-US" sz="2200" dirty="0">
                <a:solidFill>
                  <a:schemeClr val="accent1">
                    <a:lumMod val="50000"/>
                  </a:schemeClr>
                </a:solidFill>
              </a:rPr>
              <a:t>These chartfields are in SHARE to ensure proper interagency and intra-agency accounting is maintained and reconciled.</a:t>
            </a:r>
          </a:p>
          <a:p>
            <a:pPr marL="342900" lvl="0" indent="-342900">
              <a:spcBef>
                <a:spcPct val="20000"/>
              </a:spcBef>
              <a:buFont typeface="Arial" pitchFamily="34" charset="0"/>
              <a:buChar char="•"/>
            </a:pPr>
            <a:r>
              <a:rPr lang="en-US" sz="2200" dirty="0">
                <a:solidFill>
                  <a:schemeClr val="accent1">
                    <a:lumMod val="50000"/>
                  </a:schemeClr>
                </a:solidFill>
              </a:rPr>
              <a:t>The intent of the system is that these interagency and intra-agency transactions should reconcile every month.</a:t>
            </a:r>
          </a:p>
          <a:p>
            <a:pPr marL="342900" lvl="0" indent="-342900">
              <a:spcBef>
                <a:spcPct val="20000"/>
              </a:spcBef>
              <a:buFont typeface="Arial" pitchFamily="34" charset="0"/>
              <a:buChar char="•"/>
            </a:pPr>
            <a:r>
              <a:rPr lang="en-US" sz="2200" dirty="0">
                <a:solidFill>
                  <a:schemeClr val="accent1">
                    <a:lumMod val="50000"/>
                  </a:schemeClr>
                </a:solidFill>
              </a:rPr>
              <a:t>These chartfields are used on accounts (balance sheet and income statement) that relate to an inter (or intra) business relationship between your agency and another (or one of your funds to another of your funds).</a:t>
            </a:r>
          </a:p>
          <a:p>
            <a:pPr marL="742950" lvl="1" indent="-285750">
              <a:spcBef>
                <a:spcPct val="20000"/>
              </a:spcBef>
              <a:buFont typeface="Arial" pitchFamily="34" charset="0"/>
              <a:buChar char="–"/>
            </a:pPr>
            <a:r>
              <a:rPr lang="en-US" sz="2200" dirty="0">
                <a:solidFill>
                  <a:schemeClr val="accent1">
                    <a:lumMod val="50000"/>
                  </a:schemeClr>
                </a:solidFill>
              </a:rPr>
              <a:t>Example:  141900/231900 – one of your own funds owes another of your own funds.</a:t>
            </a:r>
          </a:p>
          <a:p>
            <a:pPr marL="742950" lvl="1" indent="-285750">
              <a:spcBef>
                <a:spcPct val="20000"/>
              </a:spcBef>
              <a:buFont typeface="Arial" pitchFamily="34" charset="0"/>
              <a:buChar char="–"/>
            </a:pPr>
            <a:r>
              <a:rPr lang="en-US" sz="2200" dirty="0">
                <a:solidFill>
                  <a:schemeClr val="accent1">
                    <a:lumMod val="50000"/>
                  </a:schemeClr>
                </a:solidFill>
              </a:rPr>
              <a:t>Example:  232900 – your agency owes money to another agency.</a:t>
            </a:r>
          </a:p>
        </p:txBody>
      </p:sp>
      <p:sp>
        <p:nvSpPr>
          <p:cNvPr id="3" name="Slide Number Placeholder 2"/>
          <p:cNvSpPr>
            <a:spLocks noGrp="1"/>
          </p:cNvSpPr>
          <p:nvPr>
            <p:ph type="sldNum" sz="quarter" idx="12"/>
          </p:nvPr>
        </p:nvSpPr>
        <p:spPr>
          <a:xfrm>
            <a:off x="11487394" y="6187070"/>
            <a:ext cx="704606" cy="369848"/>
          </a:xfrm>
        </p:spPr>
        <p:txBody>
          <a:bodyPr/>
          <a:lstStyle/>
          <a:p>
            <a:fld id="{022B156B-59AE-415F-B24B-8756D48BB977}" type="slidenum">
              <a:rPr lang="en-US" sz="1400" b="1" smtClean="0">
                <a:solidFill>
                  <a:schemeClr val="tx2"/>
                </a:solidFill>
              </a:rPr>
              <a:t>80</a:t>
            </a:fld>
            <a:endParaRPr lang="en-US" sz="1400" b="1" dirty="0">
              <a:solidFill>
                <a:schemeClr val="tx2"/>
              </a:solidFill>
            </a:endParaRPr>
          </a:p>
        </p:txBody>
      </p:sp>
    </p:spTree>
    <p:extLst>
      <p:ext uri="{BB962C8B-B14F-4D97-AF65-F5344CB8AC3E}">
        <p14:creationId xmlns:p14="http://schemas.microsoft.com/office/powerpoint/2010/main" val="275742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746" y="282498"/>
            <a:ext cx="10666415" cy="643054"/>
          </a:xfrm>
        </p:spPr>
        <p:txBody>
          <a:bodyPr>
            <a:normAutofit fontScale="90000"/>
          </a:bodyPr>
          <a:lstStyle/>
          <a:p>
            <a:r>
              <a:rPr lang="en-US" dirty="0" smtClean="0"/>
              <a:t>Account Codes that require Affiliate/Fund Affiliate</a:t>
            </a:r>
            <a:endParaRPr lang="en-US" dirty="0"/>
          </a:p>
        </p:txBody>
      </p:sp>
      <p:sp>
        <p:nvSpPr>
          <p:cNvPr id="4" name="TextBox 3"/>
          <p:cNvSpPr txBox="1"/>
          <p:nvPr/>
        </p:nvSpPr>
        <p:spPr>
          <a:xfrm>
            <a:off x="1606048" y="1303490"/>
            <a:ext cx="8909824" cy="837152"/>
          </a:xfrm>
          <a:prstGeom prst="rect">
            <a:avLst/>
          </a:prstGeom>
          <a:noFill/>
        </p:spPr>
        <p:txBody>
          <a:bodyPr wrap="square" rtlCol="0">
            <a:spAutoFit/>
          </a:bodyPr>
          <a:lstStyle/>
          <a:p>
            <a:pPr lvl="0">
              <a:spcBef>
                <a:spcPct val="20000"/>
              </a:spcBef>
            </a:pPr>
            <a:endParaRPr lang="en-US" sz="2200" dirty="0" smtClean="0">
              <a:solidFill>
                <a:schemeClr val="accent1">
                  <a:lumMod val="50000"/>
                </a:schemeClr>
              </a:solidFill>
            </a:endParaRPr>
          </a:p>
          <a:p>
            <a:pPr marL="1257300" lvl="2" indent="-342900">
              <a:spcBef>
                <a:spcPct val="20000"/>
              </a:spcBef>
              <a:buFont typeface="Arial" pitchFamily="34" charset="0"/>
              <a:buChar char="•"/>
            </a:pPr>
            <a:endParaRPr lang="en-US" sz="2200" dirty="0">
              <a:solidFill>
                <a:schemeClr val="accent1">
                  <a:lumMod val="50000"/>
                </a:schemeClr>
              </a:solidFill>
            </a:endParaRPr>
          </a:p>
        </p:txBody>
      </p:sp>
      <p:sp>
        <p:nvSpPr>
          <p:cNvPr id="3" name="Slide Number Placeholder 2"/>
          <p:cNvSpPr>
            <a:spLocks noGrp="1"/>
          </p:cNvSpPr>
          <p:nvPr>
            <p:ph type="sldNum" sz="quarter" idx="12"/>
          </p:nvPr>
        </p:nvSpPr>
        <p:spPr>
          <a:xfrm>
            <a:off x="11487394" y="6187070"/>
            <a:ext cx="533620" cy="369848"/>
          </a:xfrm>
        </p:spPr>
        <p:txBody>
          <a:bodyPr/>
          <a:lstStyle/>
          <a:p>
            <a:fld id="{022B156B-59AE-415F-B24B-8756D48BB977}" type="slidenum">
              <a:rPr lang="en-US" sz="1400" b="1" smtClean="0">
                <a:solidFill>
                  <a:schemeClr val="tx2"/>
                </a:solidFill>
              </a:rPr>
              <a:t>81</a:t>
            </a:fld>
            <a:endParaRPr lang="en-US" sz="1400" b="1" dirty="0">
              <a:solidFill>
                <a:schemeClr val="tx2"/>
              </a:solidFill>
            </a:endParaRPr>
          </a:p>
        </p:txBody>
      </p:sp>
      <p:pic>
        <p:nvPicPr>
          <p:cNvPr id="6" name="Picture 5"/>
          <p:cNvPicPr>
            <a:picLocks noChangeAspect="1"/>
          </p:cNvPicPr>
          <p:nvPr/>
        </p:nvPicPr>
        <p:blipFill>
          <a:blip r:embed="rId2"/>
          <a:stretch>
            <a:fillRect/>
          </a:stretch>
        </p:blipFill>
        <p:spPr>
          <a:xfrm>
            <a:off x="936703" y="1010433"/>
            <a:ext cx="10303726" cy="5446122"/>
          </a:xfrm>
          <a:prstGeom prst="rect">
            <a:avLst/>
          </a:prstGeom>
          <a:ln>
            <a:solidFill>
              <a:schemeClr val="tx2"/>
            </a:solidFill>
          </a:ln>
        </p:spPr>
      </p:pic>
    </p:spTree>
    <p:extLst>
      <p:ext uri="{BB962C8B-B14F-4D97-AF65-F5344CB8AC3E}">
        <p14:creationId xmlns:p14="http://schemas.microsoft.com/office/powerpoint/2010/main" val="57257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02393" y="6205081"/>
            <a:ext cx="473655" cy="370560"/>
          </a:xfrm>
        </p:spPr>
        <p:txBody>
          <a:bodyPr/>
          <a:lstStyle/>
          <a:p>
            <a:fld id="{022B156B-59AE-415F-B24B-8756D48BB977}" type="slidenum">
              <a:rPr lang="en-US" sz="1400" b="1" smtClean="0">
                <a:solidFill>
                  <a:schemeClr val="tx2"/>
                </a:solidFill>
              </a:rPr>
              <a:t>82</a:t>
            </a:fld>
            <a:endParaRPr lang="en-US" sz="1400" b="1" dirty="0">
              <a:solidFill>
                <a:schemeClr val="tx2"/>
              </a:solidFill>
            </a:endParaRPr>
          </a:p>
        </p:txBody>
      </p:sp>
      <p:pic>
        <p:nvPicPr>
          <p:cNvPr id="4" name="Picture 3"/>
          <p:cNvPicPr>
            <a:picLocks noChangeAspect="1"/>
          </p:cNvPicPr>
          <p:nvPr/>
        </p:nvPicPr>
        <p:blipFill>
          <a:blip r:embed="rId2"/>
          <a:stretch>
            <a:fillRect/>
          </a:stretch>
        </p:blipFill>
        <p:spPr>
          <a:xfrm>
            <a:off x="7123648" y="1047504"/>
            <a:ext cx="3609524" cy="5342857"/>
          </a:xfrm>
          <a:prstGeom prst="rect">
            <a:avLst/>
          </a:prstGeom>
        </p:spPr>
      </p:pic>
      <p:pic>
        <p:nvPicPr>
          <p:cNvPr id="5" name="Picture 4"/>
          <p:cNvPicPr>
            <a:picLocks noChangeAspect="1"/>
          </p:cNvPicPr>
          <p:nvPr/>
        </p:nvPicPr>
        <p:blipFill>
          <a:blip r:embed="rId3"/>
          <a:stretch>
            <a:fillRect/>
          </a:stretch>
        </p:blipFill>
        <p:spPr>
          <a:xfrm>
            <a:off x="541647" y="492658"/>
            <a:ext cx="6104479" cy="4748415"/>
          </a:xfrm>
          <a:prstGeom prst="rect">
            <a:avLst/>
          </a:prstGeom>
          <a:ln w="28575">
            <a:solidFill>
              <a:schemeClr val="tx2"/>
            </a:solidFill>
          </a:ln>
        </p:spPr>
      </p:pic>
    </p:spTree>
    <p:extLst>
      <p:ext uri="{BB962C8B-B14F-4D97-AF65-F5344CB8AC3E}">
        <p14:creationId xmlns:p14="http://schemas.microsoft.com/office/powerpoint/2010/main" val="356252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138" y="330498"/>
            <a:ext cx="10058402" cy="1219200"/>
          </a:xfrm>
        </p:spPr>
        <p:txBody>
          <a:bodyPr>
            <a:normAutofit/>
          </a:bodyPr>
          <a:lstStyle/>
          <a:p>
            <a:r>
              <a:rPr lang="en-US" sz="5400" dirty="0" smtClean="0"/>
              <a:t>CAFR Circle of Life</a:t>
            </a:r>
            <a:endParaRPr lang="en-US" sz="5400" dirty="0"/>
          </a:p>
        </p:txBody>
      </p:sp>
      <p:sp>
        <p:nvSpPr>
          <p:cNvPr id="3" name="Content Placeholder 2"/>
          <p:cNvSpPr>
            <a:spLocks noGrp="1"/>
          </p:cNvSpPr>
          <p:nvPr>
            <p:ph idx="1"/>
          </p:nvPr>
        </p:nvSpPr>
        <p:spPr>
          <a:xfrm>
            <a:off x="1065214" y="1752599"/>
            <a:ext cx="10058400" cy="4547839"/>
          </a:xfrm>
        </p:spPr>
        <p:txBody>
          <a:bodyPr>
            <a:normAutofit lnSpcReduction="10000"/>
          </a:bodyPr>
          <a:lstStyle/>
          <a:p>
            <a:pPr marL="457200" indent="-457200">
              <a:buFont typeface="+mj-lt"/>
              <a:buAutoNum type="arabicPeriod"/>
            </a:pPr>
            <a:r>
              <a:rPr lang="en-US" dirty="0" smtClean="0"/>
              <a:t>CAFR is notified by State Auditor to review audit.</a:t>
            </a:r>
          </a:p>
          <a:p>
            <a:pPr marL="457200" indent="-457200">
              <a:buFont typeface="+mj-lt"/>
              <a:buAutoNum type="arabicPeriod"/>
            </a:pPr>
            <a:r>
              <a:rPr lang="en-US" dirty="0" smtClean="0"/>
              <a:t>CAFR group finds issues and notifies State Auditor and CFO.</a:t>
            </a:r>
          </a:p>
          <a:p>
            <a:pPr marL="457200" indent="-457200">
              <a:buFont typeface="+mj-lt"/>
              <a:buAutoNum type="arabicPeriod"/>
            </a:pPr>
            <a:r>
              <a:rPr lang="en-US" dirty="0" smtClean="0"/>
              <a:t>CFO notifies CAFR that IPA did the financials </a:t>
            </a:r>
          </a:p>
          <a:p>
            <a:pPr marL="457200" indent="-457200">
              <a:buFont typeface="+mj-lt"/>
              <a:buAutoNum type="arabicPeriod"/>
            </a:pPr>
            <a:r>
              <a:rPr lang="en-US" dirty="0" smtClean="0"/>
              <a:t>The CFO calls/emails the IPA to discuss the issues CAFR found.</a:t>
            </a:r>
          </a:p>
          <a:p>
            <a:pPr marL="457200" indent="-457200">
              <a:buFont typeface="+mj-lt"/>
              <a:buAutoNum type="arabicPeriod"/>
            </a:pPr>
            <a:r>
              <a:rPr lang="en-US" dirty="0" smtClean="0"/>
              <a:t>IPA calls CAFR and notifies them that the “financials are the responsibility of management” per the Management Representation Letter the agency signed and that the issue is the CFO’s responsibility to resolve.</a:t>
            </a:r>
          </a:p>
          <a:p>
            <a:pPr marL="457200" indent="-457200">
              <a:buFont typeface="+mj-lt"/>
              <a:buAutoNum type="arabicPeriod"/>
            </a:pPr>
            <a:r>
              <a:rPr lang="en-US" dirty="0" smtClean="0"/>
              <a:t>CAFR Unit is back to calling the CFO.</a:t>
            </a:r>
          </a:p>
          <a:p>
            <a:pPr marL="0" indent="0">
              <a:buNone/>
            </a:pPr>
            <a:endParaRPr lang="en-US" dirty="0" smtClean="0"/>
          </a:p>
        </p:txBody>
      </p:sp>
      <p:sp>
        <p:nvSpPr>
          <p:cNvPr id="4" name="Slide Number Placeholder 3"/>
          <p:cNvSpPr>
            <a:spLocks noGrp="1"/>
          </p:cNvSpPr>
          <p:nvPr>
            <p:ph type="sldNum" sz="quarter" idx="12"/>
          </p:nvPr>
        </p:nvSpPr>
        <p:spPr>
          <a:xfrm>
            <a:off x="11424695" y="6175917"/>
            <a:ext cx="495958" cy="414453"/>
          </a:xfrm>
        </p:spPr>
        <p:txBody>
          <a:bodyPr/>
          <a:lstStyle/>
          <a:p>
            <a:fld id="{022B156B-59AE-415F-B24B-8756D48BB977}" type="slidenum">
              <a:rPr lang="en-US" sz="1400" b="1" smtClean="0">
                <a:solidFill>
                  <a:schemeClr val="tx2"/>
                </a:solidFill>
              </a:rPr>
              <a:t>83</a:t>
            </a:fld>
            <a:endParaRPr lang="en-US" sz="1400" b="1" dirty="0">
              <a:solidFill>
                <a:schemeClr val="tx2"/>
              </a:solidFill>
            </a:endParaRPr>
          </a:p>
        </p:txBody>
      </p:sp>
      <p:pic>
        <p:nvPicPr>
          <p:cNvPr id="5" name="Picture 4"/>
          <p:cNvPicPr>
            <a:picLocks noChangeAspect="1"/>
          </p:cNvPicPr>
          <p:nvPr/>
        </p:nvPicPr>
        <p:blipFill>
          <a:blip r:embed="rId2"/>
          <a:stretch>
            <a:fillRect/>
          </a:stretch>
        </p:blipFill>
        <p:spPr>
          <a:xfrm>
            <a:off x="10003778" y="0"/>
            <a:ext cx="2188222" cy="1880196"/>
          </a:xfrm>
          <a:prstGeom prst="rect">
            <a:avLst/>
          </a:prstGeom>
        </p:spPr>
      </p:pic>
    </p:spTree>
    <p:extLst>
      <p:ext uri="{BB962C8B-B14F-4D97-AF65-F5344CB8AC3E}">
        <p14:creationId xmlns:p14="http://schemas.microsoft.com/office/powerpoint/2010/main" val="132934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0270" y="1078619"/>
            <a:ext cx="3980984" cy="3033132"/>
          </a:xfrm>
        </p:spPr>
        <p:txBody>
          <a:bodyPr>
            <a:noAutofit/>
          </a:bodyPr>
          <a:lstStyle/>
          <a:p>
            <a:r>
              <a:rPr lang="en-US" sz="5400" dirty="0" smtClean="0"/>
              <a:t>Submission of the CAFR Packet</a:t>
            </a:r>
            <a:endParaRPr lang="en-US" sz="5400" dirty="0"/>
          </a:p>
        </p:txBody>
      </p:sp>
      <p:pic>
        <p:nvPicPr>
          <p:cNvPr id="4" name="Picture 3"/>
          <p:cNvPicPr>
            <a:picLocks noChangeAspect="1"/>
          </p:cNvPicPr>
          <p:nvPr/>
        </p:nvPicPr>
        <p:blipFill>
          <a:blip r:embed="rId2"/>
          <a:stretch>
            <a:fillRect/>
          </a:stretch>
        </p:blipFill>
        <p:spPr>
          <a:xfrm>
            <a:off x="7261254" y="1903809"/>
            <a:ext cx="4828571" cy="4753470"/>
          </a:xfrm>
          <a:prstGeom prst="rect">
            <a:avLst/>
          </a:prstGeom>
          <a:ln w="28575">
            <a:solidFill>
              <a:schemeClr val="tx2"/>
            </a:solidFill>
          </a:ln>
        </p:spPr>
      </p:pic>
    </p:spTree>
    <p:extLst>
      <p:ext uri="{BB962C8B-B14F-4D97-AF65-F5344CB8AC3E}">
        <p14:creationId xmlns:p14="http://schemas.microsoft.com/office/powerpoint/2010/main" val="164886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21" y="506326"/>
            <a:ext cx="10058402" cy="842972"/>
          </a:xfrm>
        </p:spPr>
        <p:txBody>
          <a:bodyPr>
            <a:normAutofit/>
          </a:bodyPr>
          <a:lstStyle/>
          <a:p>
            <a:r>
              <a:rPr lang="en-US" dirty="0" smtClean="0"/>
              <a:t>Submission of CAFR Packet</a:t>
            </a:r>
            <a:endParaRPr lang="en-US" dirty="0"/>
          </a:p>
        </p:txBody>
      </p:sp>
      <p:sp>
        <p:nvSpPr>
          <p:cNvPr id="4" name="Content Placeholder 3"/>
          <p:cNvSpPr>
            <a:spLocks noGrp="1"/>
          </p:cNvSpPr>
          <p:nvPr>
            <p:ph idx="1"/>
          </p:nvPr>
        </p:nvSpPr>
        <p:spPr>
          <a:xfrm>
            <a:off x="1065214" y="2010032"/>
            <a:ext cx="10058400" cy="4457675"/>
          </a:xfrm>
        </p:spPr>
        <p:txBody>
          <a:bodyPr>
            <a:normAutofit/>
          </a:bodyPr>
          <a:lstStyle/>
          <a:p>
            <a:endParaRPr lang="en-US" dirty="0" smtClean="0"/>
          </a:p>
          <a:p>
            <a:endParaRPr lang="en-US" dirty="0"/>
          </a:p>
        </p:txBody>
      </p:sp>
      <p:sp>
        <p:nvSpPr>
          <p:cNvPr id="5" name="Slide Number Placeholder 4"/>
          <p:cNvSpPr>
            <a:spLocks noGrp="1"/>
          </p:cNvSpPr>
          <p:nvPr>
            <p:ph type="sldNum" sz="quarter" idx="12"/>
          </p:nvPr>
        </p:nvSpPr>
        <p:spPr>
          <a:xfrm>
            <a:off x="11290881" y="6320884"/>
            <a:ext cx="484807" cy="314092"/>
          </a:xfrm>
        </p:spPr>
        <p:txBody>
          <a:bodyPr/>
          <a:lstStyle/>
          <a:p>
            <a:fld id="{022B156B-59AE-415F-B24B-8756D48BB977}" type="slidenum">
              <a:rPr lang="en-US" sz="1400" b="1" smtClean="0">
                <a:solidFill>
                  <a:schemeClr val="tx2"/>
                </a:solidFill>
              </a:rPr>
              <a:t>85</a:t>
            </a:fld>
            <a:endParaRPr lang="en-US" sz="1400" b="1" dirty="0">
              <a:solidFill>
                <a:schemeClr val="tx2"/>
              </a:solidFill>
            </a:endParaRPr>
          </a:p>
        </p:txBody>
      </p:sp>
      <p:sp>
        <p:nvSpPr>
          <p:cNvPr id="6" name="Content Placeholder 3"/>
          <p:cNvSpPr txBox="1">
            <a:spLocks/>
          </p:cNvSpPr>
          <p:nvPr/>
        </p:nvSpPr>
        <p:spPr>
          <a:xfrm>
            <a:off x="1148848" y="1527717"/>
            <a:ext cx="10058400" cy="4793167"/>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b="1" u="sng" dirty="0" smtClean="0"/>
              <a:t>ALL ELEMENTS </a:t>
            </a:r>
            <a:r>
              <a:rPr lang="en-US" dirty="0" smtClean="0"/>
              <a:t>of the CAFR Packet must be turned in before the CFO is deemed to have complied with DFA Year-End Deadlines.</a:t>
            </a:r>
          </a:p>
          <a:p>
            <a:pPr lvl="1"/>
            <a:r>
              <a:rPr lang="en-US" dirty="0" smtClean="0"/>
              <a:t>If the CFO only sends in the financials but not the rest of the packet, the submission is considered </a:t>
            </a:r>
            <a:r>
              <a:rPr lang="en-US" u="sng" dirty="0" smtClean="0"/>
              <a:t>late</a:t>
            </a:r>
            <a:r>
              <a:rPr lang="en-US" dirty="0" smtClean="0"/>
              <a:t> and could impact the CFO designation. (Per MAPs FIN 16.9 and FIN 16.11)</a:t>
            </a:r>
          </a:p>
          <a:p>
            <a:pPr lvl="1"/>
            <a:r>
              <a:rPr lang="en-US" u="sng" dirty="0" smtClean="0"/>
              <a:t>ALL elements </a:t>
            </a:r>
            <a:r>
              <a:rPr lang="en-US" dirty="0" smtClean="0"/>
              <a:t>of the packet must be turned in ELECTRONICALLY to their designated CAFR accountant.</a:t>
            </a:r>
          </a:p>
          <a:p>
            <a:pPr lvl="1"/>
            <a:r>
              <a:rPr lang="en-US" dirty="0" smtClean="0"/>
              <a:t>The Excel documents for the Due To/Due From Reconciliation and the Transfers In/Out Reconciliation </a:t>
            </a:r>
            <a:r>
              <a:rPr lang="en-US" u="sng" dirty="0" smtClean="0"/>
              <a:t>MUST BE </a:t>
            </a:r>
            <a:r>
              <a:rPr lang="en-US" dirty="0" smtClean="0"/>
              <a:t>maintained in Excel format and not converted to a PDF.</a:t>
            </a:r>
          </a:p>
          <a:p>
            <a:pPr lvl="1"/>
            <a:r>
              <a:rPr lang="en-US" dirty="0" smtClean="0"/>
              <a:t>See the next slide to view all the elements due for the CAFR Packet.</a:t>
            </a:r>
          </a:p>
          <a:p>
            <a:endParaRPr lang="en-US" dirty="0"/>
          </a:p>
        </p:txBody>
      </p:sp>
    </p:spTree>
    <p:extLst>
      <p:ext uri="{BB962C8B-B14F-4D97-AF65-F5344CB8AC3E}">
        <p14:creationId xmlns:p14="http://schemas.microsoft.com/office/powerpoint/2010/main" val="128323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56942" y="6180563"/>
            <a:ext cx="507109" cy="548267"/>
          </a:xfrm>
        </p:spPr>
        <p:txBody>
          <a:bodyPr/>
          <a:lstStyle/>
          <a:p>
            <a:fld id="{022B156B-59AE-415F-B24B-8756D48BB977}" type="slidenum">
              <a:rPr lang="en-US" sz="1400" b="1" smtClean="0">
                <a:solidFill>
                  <a:schemeClr val="tx2"/>
                </a:solidFill>
              </a:rPr>
              <a:t>86</a:t>
            </a:fld>
            <a:endParaRPr lang="en-US" sz="1400" b="1" dirty="0">
              <a:solidFill>
                <a:schemeClr val="tx2"/>
              </a:solidFill>
            </a:endParaRPr>
          </a:p>
        </p:txBody>
      </p:sp>
      <p:pic>
        <p:nvPicPr>
          <p:cNvPr id="3" name="Picture 2"/>
          <p:cNvPicPr>
            <a:picLocks noChangeAspect="1"/>
          </p:cNvPicPr>
          <p:nvPr/>
        </p:nvPicPr>
        <p:blipFill>
          <a:blip r:embed="rId2"/>
          <a:stretch>
            <a:fillRect/>
          </a:stretch>
        </p:blipFill>
        <p:spPr>
          <a:xfrm>
            <a:off x="1340225" y="434895"/>
            <a:ext cx="9815996" cy="6019801"/>
          </a:xfrm>
          <a:prstGeom prst="rect">
            <a:avLst/>
          </a:prstGeom>
        </p:spPr>
      </p:pic>
      <p:sp>
        <p:nvSpPr>
          <p:cNvPr id="4" name="Right Brace 3"/>
          <p:cNvSpPr/>
          <p:nvPr/>
        </p:nvSpPr>
        <p:spPr>
          <a:xfrm>
            <a:off x="8976732" y="1527718"/>
            <a:ext cx="635619" cy="181764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38100">
                <a:solidFill>
                  <a:schemeClr val="tx1"/>
                </a:solidFill>
              </a:ln>
            </a:endParaRPr>
          </a:p>
        </p:txBody>
      </p:sp>
      <p:sp>
        <p:nvSpPr>
          <p:cNvPr id="5" name="TextBox 4"/>
          <p:cNvSpPr txBox="1"/>
          <p:nvPr/>
        </p:nvSpPr>
        <p:spPr>
          <a:xfrm>
            <a:off x="9873830" y="1931365"/>
            <a:ext cx="1382751" cy="923330"/>
          </a:xfrm>
          <a:prstGeom prst="rect">
            <a:avLst/>
          </a:prstGeom>
          <a:noFill/>
        </p:spPr>
        <p:txBody>
          <a:bodyPr wrap="square" rtlCol="0">
            <a:spAutoFit/>
          </a:bodyPr>
          <a:lstStyle/>
          <a:p>
            <a:r>
              <a:rPr lang="en-US" dirty="0" smtClean="0"/>
              <a:t>Due November 1st</a:t>
            </a:r>
            <a:endParaRPr lang="en-US" dirty="0"/>
          </a:p>
        </p:txBody>
      </p:sp>
      <p:cxnSp>
        <p:nvCxnSpPr>
          <p:cNvPr id="7" name="Straight Connector 6"/>
          <p:cNvCxnSpPr/>
          <p:nvPr/>
        </p:nvCxnSpPr>
        <p:spPr>
          <a:xfrm>
            <a:off x="2207941" y="3345367"/>
            <a:ext cx="835226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1287" y="1516566"/>
            <a:ext cx="2116654" cy="2031325"/>
          </a:xfrm>
          <a:prstGeom prst="rect">
            <a:avLst/>
          </a:prstGeom>
          <a:noFill/>
          <a:ln>
            <a:solidFill>
              <a:schemeClr val="tx2"/>
            </a:solidFill>
          </a:ln>
        </p:spPr>
        <p:txBody>
          <a:bodyPr wrap="square" rtlCol="0">
            <a:spAutoFit/>
          </a:bodyPr>
          <a:lstStyle/>
          <a:p>
            <a:r>
              <a:rPr lang="en-US" dirty="0" smtClean="0"/>
              <a:t>Audit Entries:</a:t>
            </a:r>
          </a:p>
          <a:p>
            <a:r>
              <a:rPr lang="en-US" dirty="0" smtClean="0"/>
              <a:t>Include BOTH</a:t>
            </a:r>
          </a:p>
          <a:p>
            <a:pPr marL="342900" indent="-342900">
              <a:buAutoNum type="arabicParenR"/>
            </a:pPr>
            <a:r>
              <a:rPr lang="en-US" dirty="0" smtClean="0"/>
              <a:t>Fund financial entries </a:t>
            </a:r>
          </a:p>
          <a:p>
            <a:pPr marL="342900" indent="-342900">
              <a:buAutoNum type="arabicParenR"/>
            </a:pPr>
            <a:r>
              <a:rPr lang="en-US" dirty="0" smtClean="0"/>
              <a:t>Government-wide entries</a:t>
            </a:r>
            <a:endParaRPr lang="en-US" dirty="0"/>
          </a:p>
        </p:txBody>
      </p:sp>
    </p:spTree>
    <p:extLst>
      <p:ext uri="{BB962C8B-B14F-4D97-AF65-F5344CB8AC3E}">
        <p14:creationId xmlns:p14="http://schemas.microsoft.com/office/powerpoint/2010/main" val="193290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841" y="400412"/>
            <a:ext cx="10058402" cy="842972"/>
          </a:xfrm>
        </p:spPr>
        <p:txBody>
          <a:bodyPr>
            <a:normAutofit/>
          </a:bodyPr>
          <a:lstStyle/>
          <a:p>
            <a:r>
              <a:rPr lang="en-US" dirty="0" smtClean="0"/>
              <a:t>Submission of CAFR Packet Cont.</a:t>
            </a:r>
            <a:endParaRPr lang="en-US" dirty="0"/>
          </a:p>
        </p:txBody>
      </p:sp>
      <p:sp>
        <p:nvSpPr>
          <p:cNvPr id="4" name="Content Placeholder 3"/>
          <p:cNvSpPr>
            <a:spLocks noGrp="1"/>
          </p:cNvSpPr>
          <p:nvPr>
            <p:ph idx="1"/>
          </p:nvPr>
        </p:nvSpPr>
        <p:spPr>
          <a:xfrm>
            <a:off x="1065214" y="2010032"/>
            <a:ext cx="10058400" cy="4457675"/>
          </a:xfrm>
        </p:spPr>
        <p:txBody>
          <a:bodyPr>
            <a:normAutofit/>
          </a:bodyPr>
          <a:lstStyle/>
          <a:p>
            <a:endParaRPr lang="en-US" dirty="0" smtClean="0"/>
          </a:p>
          <a:p>
            <a:endParaRPr lang="en-US" dirty="0"/>
          </a:p>
        </p:txBody>
      </p:sp>
      <p:sp>
        <p:nvSpPr>
          <p:cNvPr id="5" name="Slide Number Placeholder 4"/>
          <p:cNvSpPr>
            <a:spLocks noGrp="1"/>
          </p:cNvSpPr>
          <p:nvPr>
            <p:ph type="sldNum" sz="quarter" idx="12"/>
          </p:nvPr>
        </p:nvSpPr>
        <p:spPr>
          <a:xfrm>
            <a:off x="11635021" y="6174060"/>
            <a:ext cx="484807" cy="314092"/>
          </a:xfrm>
        </p:spPr>
        <p:txBody>
          <a:bodyPr/>
          <a:lstStyle/>
          <a:p>
            <a:fld id="{022B156B-59AE-415F-B24B-8756D48BB977}" type="slidenum">
              <a:rPr lang="en-US" sz="1400" b="1" smtClean="0">
                <a:solidFill>
                  <a:schemeClr val="tx2"/>
                </a:solidFill>
              </a:rPr>
              <a:t>87</a:t>
            </a:fld>
            <a:endParaRPr lang="en-US" sz="1400" b="1" dirty="0">
              <a:solidFill>
                <a:schemeClr val="tx2"/>
              </a:solidFill>
            </a:endParaRPr>
          </a:p>
        </p:txBody>
      </p:sp>
      <p:sp>
        <p:nvSpPr>
          <p:cNvPr id="6" name="Content Placeholder 3"/>
          <p:cNvSpPr txBox="1">
            <a:spLocks/>
          </p:cNvSpPr>
          <p:nvPr/>
        </p:nvSpPr>
        <p:spPr>
          <a:xfrm>
            <a:off x="1148848" y="1382751"/>
            <a:ext cx="10058400" cy="1784195"/>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en-US" b="1" dirty="0" smtClean="0"/>
              <a:t>Agencies are told by their auditors that the audit is not “final” and therefore cannot be given to DFA before approved by the State Auditor’s Office.</a:t>
            </a:r>
          </a:p>
          <a:p>
            <a:r>
              <a:rPr lang="en-US" b="1" u="sng" dirty="0" smtClean="0"/>
              <a:t>Per State Audit Rule: 2.2.2.12 A(17)</a:t>
            </a:r>
            <a:endParaRPr lang="en-US" dirty="0" smtClean="0"/>
          </a:p>
          <a:p>
            <a:endParaRPr lang="en-US" dirty="0"/>
          </a:p>
        </p:txBody>
      </p:sp>
      <p:pic>
        <p:nvPicPr>
          <p:cNvPr id="3" name="Picture 2"/>
          <p:cNvPicPr>
            <a:picLocks noChangeAspect="1"/>
          </p:cNvPicPr>
          <p:nvPr/>
        </p:nvPicPr>
        <p:blipFill>
          <a:blip r:embed="rId2"/>
          <a:stretch>
            <a:fillRect/>
          </a:stretch>
        </p:blipFill>
        <p:spPr>
          <a:xfrm>
            <a:off x="1584850" y="3306312"/>
            <a:ext cx="9867452" cy="3492225"/>
          </a:xfrm>
          <a:prstGeom prst="rect">
            <a:avLst/>
          </a:prstGeom>
          <a:ln>
            <a:solidFill>
              <a:schemeClr val="tx2"/>
            </a:solidFill>
          </a:ln>
        </p:spPr>
      </p:pic>
    </p:spTree>
    <p:extLst>
      <p:ext uri="{BB962C8B-B14F-4D97-AF65-F5344CB8AC3E}">
        <p14:creationId xmlns:p14="http://schemas.microsoft.com/office/powerpoint/2010/main" val="65431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5886" y="367990"/>
            <a:ext cx="6858002" cy="2642840"/>
          </a:xfrm>
        </p:spPr>
        <p:txBody>
          <a:bodyPr>
            <a:normAutofit/>
          </a:bodyPr>
          <a:lstStyle/>
          <a:p>
            <a:r>
              <a:rPr lang="en-US" sz="5400" dirty="0" smtClean="0"/>
              <a:t>Common Errors on Audit Reports for FY16</a:t>
            </a:r>
            <a:endParaRPr lang="en-US" sz="5400" dirty="0"/>
          </a:p>
        </p:txBody>
      </p:sp>
      <p:pic>
        <p:nvPicPr>
          <p:cNvPr id="4" name="Picture 3"/>
          <p:cNvPicPr>
            <a:picLocks noChangeAspect="1"/>
          </p:cNvPicPr>
          <p:nvPr/>
        </p:nvPicPr>
        <p:blipFill>
          <a:blip r:embed="rId2"/>
          <a:stretch>
            <a:fillRect/>
          </a:stretch>
        </p:blipFill>
        <p:spPr>
          <a:xfrm>
            <a:off x="8342809" y="2421217"/>
            <a:ext cx="3611297" cy="4436783"/>
          </a:xfrm>
          <a:prstGeom prst="rect">
            <a:avLst/>
          </a:prstGeom>
        </p:spPr>
      </p:pic>
    </p:spTree>
    <p:extLst>
      <p:ext uri="{BB962C8B-B14F-4D97-AF65-F5344CB8AC3E}">
        <p14:creationId xmlns:p14="http://schemas.microsoft.com/office/powerpoint/2010/main" val="18057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63768" y="148683"/>
            <a:ext cx="10058402" cy="866078"/>
          </a:xfrm>
        </p:spPr>
        <p:txBody>
          <a:bodyPr/>
          <a:lstStyle/>
          <a:p>
            <a:r>
              <a:rPr lang="en-US" dirty="0" smtClean="0"/>
              <a:t>Common Errors</a:t>
            </a:r>
            <a:endParaRPr dirty="0"/>
          </a:p>
        </p:txBody>
      </p:sp>
      <p:sp>
        <p:nvSpPr>
          <p:cNvPr id="4" name="Content Placeholder 13"/>
          <p:cNvSpPr txBox="1">
            <a:spLocks/>
          </p:cNvSpPr>
          <p:nvPr/>
        </p:nvSpPr>
        <p:spPr>
          <a:xfrm>
            <a:off x="1522413" y="1338146"/>
            <a:ext cx="10243601" cy="4998150"/>
          </a:xfrm>
          <a:prstGeom prst="rect">
            <a:avLst/>
          </a:prstGeom>
        </p:spPr>
        <p:txBody>
          <a:bodyPr vert="horz" lIns="91440" tIns="45720" rIns="91440" bIns="45720" rtlCol="0">
            <a:normAutofit fontScale="77500" lnSpcReduction="20000"/>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pPr marL="457200" indent="-457200">
              <a:buFont typeface="+mj-lt"/>
              <a:buAutoNum type="arabicPeriod"/>
            </a:pPr>
            <a:r>
              <a:rPr lang="en-US" b="1" dirty="0" smtClean="0">
                <a:solidFill>
                  <a:schemeClr val="accent1">
                    <a:lumMod val="75000"/>
                  </a:schemeClr>
                </a:solidFill>
              </a:rPr>
              <a:t>SHARE and financials do not balance</a:t>
            </a:r>
          </a:p>
          <a:p>
            <a:pPr marL="457200" indent="-457200">
              <a:buFont typeface="+mj-lt"/>
              <a:buAutoNum type="arabicPeriod"/>
            </a:pPr>
            <a:r>
              <a:rPr lang="en-US" b="1" dirty="0" smtClean="0">
                <a:solidFill>
                  <a:schemeClr val="accent1">
                    <a:lumMod val="75000"/>
                  </a:schemeClr>
                </a:solidFill>
              </a:rPr>
              <a:t>Non-compliance with GASB 54  (Fund financial fund balances)</a:t>
            </a:r>
          </a:p>
          <a:p>
            <a:pPr marL="457200" indent="-457200">
              <a:buFont typeface="+mj-lt"/>
              <a:buAutoNum type="arabicPeriod"/>
            </a:pPr>
            <a:r>
              <a:rPr lang="en-US" b="1" dirty="0" smtClean="0">
                <a:solidFill>
                  <a:schemeClr val="accent1">
                    <a:lumMod val="75000"/>
                  </a:schemeClr>
                </a:solidFill>
              </a:rPr>
              <a:t>Non-compliance with GASB 34 (Government-wide fund balances)</a:t>
            </a:r>
          </a:p>
          <a:p>
            <a:pPr marL="457200" indent="-457200">
              <a:buFont typeface="+mj-lt"/>
              <a:buAutoNum type="arabicPeriod"/>
            </a:pPr>
            <a:r>
              <a:rPr lang="en-US" b="1" dirty="0" smtClean="0">
                <a:solidFill>
                  <a:schemeClr val="accent1">
                    <a:lumMod val="75000"/>
                  </a:schemeClr>
                </a:solidFill>
              </a:rPr>
              <a:t>Deficiency in State General Fund Investment Pool (SGFIP) and how to report</a:t>
            </a:r>
          </a:p>
          <a:p>
            <a:pPr marL="457200" indent="-457200">
              <a:buFont typeface="+mj-lt"/>
              <a:buAutoNum type="arabicPeriod"/>
            </a:pPr>
            <a:r>
              <a:rPr lang="en-US" b="1" dirty="0" smtClean="0">
                <a:solidFill>
                  <a:schemeClr val="accent1">
                    <a:lumMod val="75000"/>
                  </a:schemeClr>
                </a:solidFill>
              </a:rPr>
              <a:t>Abnormal Balances</a:t>
            </a:r>
          </a:p>
          <a:p>
            <a:pPr marL="457200" indent="-457200">
              <a:buFont typeface="+mj-lt"/>
              <a:buAutoNum type="arabicPeriod"/>
            </a:pPr>
            <a:r>
              <a:rPr lang="en-US" b="1" dirty="0" smtClean="0">
                <a:solidFill>
                  <a:schemeClr val="accent1">
                    <a:lumMod val="75000"/>
                  </a:schemeClr>
                </a:solidFill>
              </a:rPr>
              <a:t>Netting Transfers In/Out instead of showing separately</a:t>
            </a:r>
          </a:p>
          <a:p>
            <a:pPr marL="457200" indent="-457200">
              <a:buFont typeface="+mj-lt"/>
              <a:buAutoNum type="arabicPeriod"/>
            </a:pPr>
            <a:r>
              <a:rPr lang="en-US" b="1" dirty="0" smtClean="0">
                <a:solidFill>
                  <a:schemeClr val="accent1">
                    <a:lumMod val="75000"/>
                  </a:schemeClr>
                </a:solidFill>
              </a:rPr>
              <a:t>No Note disclosure for Due To/Due From’s</a:t>
            </a:r>
          </a:p>
          <a:p>
            <a:pPr marL="457200" indent="-457200">
              <a:buFont typeface="+mj-lt"/>
              <a:buAutoNum type="arabicPeriod"/>
            </a:pPr>
            <a:r>
              <a:rPr lang="en-US" b="1" dirty="0" smtClean="0">
                <a:solidFill>
                  <a:schemeClr val="accent1">
                    <a:lumMod val="75000"/>
                  </a:schemeClr>
                </a:solidFill>
              </a:rPr>
              <a:t>Footing</a:t>
            </a:r>
          </a:p>
          <a:p>
            <a:pPr marL="457200" indent="-457200">
              <a:buFont typeface="+mj-lt"/>
              <a:buAutoNum type="arabicPeriod"/>
            </a:pPr>
            <a:r>
              <a:rPr lang="en-US" b="1" dirty="0" smtClean="0">
                <a:solidFill>
                  <a:schemeClr val="accent1">
                    <a:lumMod val="75000"/>
                  </a:schemeClr>
                </a:solidFill>
              </a:rPr>
              <a:t>Local Government Investment Pool</a:t>
            </a:r>
          </a:p>
          <a:p>
            <a:pPr marL="457200" indent="-457200">
              <a:buFont typeface="+mj-lt"/>
              <a:buAutoNum type="arabicPeriod"/>
            </a:pPr>
            <a:r>
              <a:rPr lang="en-US" b="1" dirty="0">
                <a:solidFill>
                  <a:schemeClr val="accent1">
                    <a:lumMod val="75000"/>
                  </a:schemeClr>
                </a:solidFill>
              </a:rPr>
              <a:t> </a:t>
            </a:r>
            <a:r>
              <a:rPr lang="en-US" b="1" dirty="0" smtClean="0">
                <a:solidFill>
                  <a:schemeClr val="accent1">
                    <a:lumMod val="75000"/>
                  </a:schemeClr>
                </a:solidFill>
              </a:rPr>
              <a:t>Over-reversions</a:t>
            </a:r>
          </a:p>
          <a:p>
            <a:pPr marL="457200" indent="-457200">
              <a:buFont typeface="+mj-lt"/>
              <a:buAutoNum type="arabicPeriod"/>
            </a:pPr>
            <a:r>
              <a:rPr lang="en-US" b="1" dirty="0">
                <a:solidFill>
                  <a:schemeClr val="accent1">
                    <a:lumMod val="75000"/>
                  </a:schemeClr>
                </a:solidFill>
              </a:rPr>
              <a:t> </a:t>
            </a:r>
            <a:r>
              <a:rPr lang="en-US" b="1" dirty="0" smtClean="0">
                <a:solidFill>
                  <a:schemeClr val="accent1">
                    <a:lumMod val="75000"/>
                  </a:schemeClr>
                </a:solidFill>
              </a:rPr>
              <a:t>Inconsistencies</a:t>
            </a:r>
            <a:endParaRPr lang="en-US" dirty="0">
              <a:solidFill>
                <a:schemeClr val="accent1">
                  <a:lumMod val="75000"/>
                </a:schemeClr>
              </a:solidFill>
            </a:endParaRPr>
          </a:p>
        </p:txBody>
      </p:sp>
      <p:sp>
        <p:nvSpPr>
          <p:cNvPr id="2" name="Slide Number Placeholder 1"/>
          <p:cNvSpPr>
            <a:spLocks noGrp="1"/>
          </p:cNvSpPr>
          <p:nvPr>
            <p:ph type="sldNum" sz="quarter" idx="12"/>
          </p:nvPr>
        </p:nvSpPr>
        <p:spPr>
          <a:xfrm>
            <a:off x="11447269" y="6235935"/>
            <a:ext cx="506838" cy="376738"/>
          </a:xfrm>
        </p:spPr>
        <p:txBody>
          <a:bodyPr/>
          <a:lstStyle/>
          <a:p>
            <a:fld id="{022B156B-59AE-415F-B24B-8756D48BB977}" type="slidenum">
              <a:rPr lang="en-US" sz="1400" b="1" smtClean="0">
                <a:solidFill>
                  <a:schemeClr val="tx2"/>
                </a:solidFill>
              </a:rPr>
              <a:t>89</a:t>
            </a:fld>
            <a:endParaRPr lang="en-US" sz="1400" b="1" dirty="0">
              <a:solidFill>
                <a:schemeClr val="tx2"/>
              </a:solidFill>
            </a:endParaRPr>
          </a:p>
        </p:txBody>
      </p:sp>
    </p:spTree>
    <p:extLst>
      <p:ext uri="{BB962C8B-B14F-4D97-AF65-F5344CB8AC3E}">
        <p14:creationId xmlns:p14="http://schemas.microsoft.com/office/powerpoint/2010/main" val="117661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65212" y="304799"/>
            <a:ext cx="10058402" cy="1914293"/>
          </a:xfrm>
        </p:spPr>
        <p:txBody>
          <a:bodyPr>
            <a:normAutofit/>
          </a:bodyPr>
          <a:lstStyle/>
          <a:p>
            <a:r>
              <a:rPr lang="en-US" sz="6000" b="1" dirty="0" smtClean="0"/>
              <a:t>FCD.CAFR@state.nm.us</a:t>
            </a:r>
            <a:endParaRPr sz="6000" b="1" dirty="0"/>
          </a:p>
        </p:txBody>
      </p:sp>
      <p:sp>
        <p:nvSpPr>
          <p:cNvPr id="4" name="Content Placeholder 13"/>
          <p:cNvSpPr txBox="1">
            <a:spLocks/>
          </p:cNvSpPr>
          <p:nvPr/>
        </p:nvSpPr>
        <p:spPr>
          <a:xfrm>
            <a:off x="1522413" y="2564780"/>
            <a:ext cx="9829799" cy="3604245"/>
          </a:xfrm>
          <a:prstGeom prst="rect">
            <a:avLst/>
          </a:prstGeom>
        </p:spPr>
        <p:txBody>
          <a:bodyPr vert="horz" lIns="91440" tIns="45720" rIns="91440" bIns="45720" rtlCol="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endParaRPr lang="en-US" dirty="0"/>
          </a:p>
        </p:txBody>
      </p:sp>
      <p:sp>
        <p:nvSpPr>
          <p:cNvPr id="2" name="TextBox 1"/>
          <p:cNvSpPr txBox="1"/>
          <p:nvPr/>
        </p:nvSpPr>
        <p:spPr>
          <a:xfrm>
            <a:off x="2988527" y="2709746"/>
            <a:ext cx="7337502" cy="2800767"/>
          </a:xfrm>
          <a:prstGeom prst="rect">
            <a:avLst/>
          </a:prstGeom>
          <a:noFill/>
        </p:spPr>
        <p:txBody>
          <a:bodyPr wrap="square" rtlCol="0">
            <a:spAutoFit/>
          </a:bodyPr>
          <a:lstStyle/>
          <a:p>
            <a:r>
              <a:rPr lang="en-US" sz="4400" dirty="0" smtClean="0"/>
              <a:t>This is the email address for auditors to communicate with the CAFR staff.</a:t>
            </a:r>
            <a:endParaRPr lang="en-US" sz="4400" dirty="0"/>
          </a:p>
        </p:txBody>
      </p:sp>
      <p:sp>
        <p:nvSpPr>
          <p:cNvPr id="3" name="Slide Number Placeholder 2"/>
          <p:cNvSpPr>
            <a:spLocks noGrp="1"/>
          </p:cNvSpPr>
          <p:nvPr>
            <p:ph type="sldNum" sz="quarter" idx="12"/>
          </p:nvPr>
        </p:nvSpPr>
        <p:spPr>
          <a:xfrm>
            <a:off x="11458150" y="6320884"/>
            <a:ext cx="457200" cy="280638"/>
          </a:xfrm>
        </p:spPr>
        <p:txBody>
          <a:bodyPr/>
          <a:lstStyle/>
          <a:p>
            <a:fld id="{022B156B-59AE-415F-B24B-8756D48BB977}" type="slidenum">
              <a:rPr lang="en-US" sz="1400" b="1" smtClean="0">
                <a:solidFill>
                  <a:schemeClr val="tx2"/>
                </a:solidFill>
              </a:rPr>
              <a:t>9</a:t>
            </a:fld>
            <a:endParaRPr lang="en-US" sz="1400" b="1" dirty="0">
              <a:solidFill>
                <a:schemeClr val="tx2"/>
              </a:solidFill>
            </a:endParaRPr>
          </a:p>
        </p:txBody>
      </p:sp>
    </p:spTree>
    <p:extLst>
      <p:ext uri="{BB962C8B-B14F-4D97-AF65-F5344CB8AC3E}">
        <p14:creationId xmlns:p14="http://schemas.microsoft.com/office/powerpoint/2010/main" val="67219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54" y="282497"/>
            <a:ext cx="10058402" cy="1219200"/>
          </a:xfrm>
        </p:spPr>
        <p:txBody>
          <a:bodyPr/>
          <a:lstStyle/>
          <a:p>
            <a:r>
              <a:rPr lang="en-US" dirty="0" smtClean="0"/>
              <a:t>1) Common Error – SHARE and Financial Statements don’t reconcile</a:t>
            </a:r>
            <a:endParaRPr lang="en-US" dirty="0"/>
          </a:p>
        </p:txBody>
      </p:sp>
      <p:sp>
        <p:nvSpPr>
          <p:cNvPr id="4" name="TextBox 3"/>
          <p:cNvSpPr txBox="1"/>
          <p:nvPr/>
        </p:nvSpPr>
        <p:spPr>
          <a:xfrm>
            <a:off x="1104242" y="1581604"/>
            <a:ext cx="10515329" cy="2123658"/>
          </a:xfrm>
          <a:prstGeom prst="rect">
            <a:avLst/>
          </a:prstGeom>
          <a:noFill/>
        </p:spPr>
        <p:txBody>
          <a:bodyPr wrap="square" rtlCol="0">
            <a:spAutoFit/>
          </a:bodyPr>
          <a:lstStyle/>
          <a:p>
            <a:r>
              <a:rPr lang="en-US" sz="2200" b="1" dirty="0" smtClean="0"/>
              <a:t>Agencies are required to ensure financial statements and the amounts in SHARE reconcile to each other.</a:t>
            </a:r>
          </a:p>
          <a:p>
            <a:endParaRPr lang="en-US" sz="2200" dirty="0"/>
          </a:p>
          <a:p>
            <a:r>
              <a:rPr lang="en-US" sz="2200" dirty="0" smtClean="0"/>
              <a:t>Some agencies submit audit entries, submit the financials and notify the CAFR group that everything balances.  BUT when the CAFR group does the review, it still needs a lot of entries to make it reconcile.</a:t>
            </a:r>
            <a:endParaRPr lang="en-US" sz="2200" dirty="0"/>
          </a:p>
        </p:txBody>
      </p:sp>
      <p:sp>
        <p:nvSpPr>
          <p:cNvPr id="3" name="Slide Number Placeholder 2"/>
          <p:cNvSpPr>
            <a:spLocks noGrp="1"/>
          </p:cNvSpPr>
          <p:nvPr>
            <p:ph type="sldNum" sz="quarter" idx="12"/>
          </p:nvPr>
        </p:nvSpPr>
        <p:spPr>
          <a:xfrm>
            <a:off x="11346637" y="6163123"/>
            <a:ext cx="495958" cy="436755"/>
          </a:xfrm>
        </p:spPr>
        <p:txBody>
          <a:bodyPr/>
          <a:lstStyle/>
          <a:p>
            <a:fld id="{022B156B-59AE-415F-B24B-8756D48BB977}" type="slidenum">
              <a:rPr lang="en-US" sz="1400" b="1" smtClean="0">
                <a:solidFill>
                  <a:schemeClr val="tx2"/>
                </a:solidFill>
              </a:rPr>
              <a:t>90</a:t>
            </a:fld>
            <a:endParaRPr lang="en-US" sz="1400" b="1" dirty="0">
              <a:solidFill>
                <a:schemeClr val="tx2"/>
              </a:solidFill>
            </a:endParaRPr>
          </a:p>
        </p:txBody>
      </p:sp>
      <p:pic>
        <p:nvPicPr>
          <p:cNvPr id="5" name="Picture 4"/>
          <p:cNvPicPr>
            <a:picLocks noChangeAspect="1"/>
          </p:cNvPicPr>
          <p:nvPr/>
        </p:nvPicPr>
        <p:blipFill>
          <a:blip r:embed="rId2"/>
          <a:stretch>
            <a:fillRect/>
          </a:stretch>
        </p:blipFill>
        <p:spPr>
          <a:xfrm>
            <a:off x="4721689" y="3688440"/>
            <a:ext cx="5866667" cy="3169560"/>
          </a:xfrm>
          <a:prstGeom prst="rect">
            <a:avLst/>
          </a:prstGeom>
          <a:ln w="28575">
            <a:solidFill>
              <a:schemeClr val="tx2"/>
            </a:solidFill>
          </a:ln>
        </p:spPr>
      </p:pic>
    </p:spTree>
    <p:extLst>
      <p:ext uri="{BB962C8B-B14F-4D97-AF65-F5344CB8AC3E}">
        <p14:creationId xmlns:p14="http://schemas.microsoft.com/office/powerpoint/2010/main" val="428449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6049" y="421877"/>
            <a:ext cx="2687444" cy="4401205"/>
          </a:xfrm>
          <a:prstGeom prst="rect">
            <a:avLst/>
          </a:prstGeom>
          <a:noFill/>
        </p:spPr>
        <p:txBody>
          <a:bodyPr wrap="square" rtlCol="0">
            <a:spAutoFit/>
          </a:bodyPr>
          <a:lstStyle/>
          <a:p>
            <a:r>
              <a:rPr lang="en-US" sz="2800" b="1" dirty="0" smtClean="0"/>
              <a:t>Another Example of CAFR group having to work with agency to do entry since SHARE and financials did not reconcile.</a:t>
            </a:r>
            <a:endParaRPr lang="en-US" sz="2800" dirty="0"/>
          </a:p>
        </p:txBody>
      </p:sp>
      <p:sp>
        <p:nvSpPr>
          <p:cNvPr id="3" name="Slide Number Placeholder 2"/>
          <p:cNvSpPr>
            <a:spLocks noGrp="1"/>
          </p:cNvSpPr>
          <p:nvPr>
            <p:ph type="sldNum" sz="quarter" idx="12"/>
          </p:nvPr>
        </p:nvSpPr>
        <p:spPr>
          <a:xfrm>
            <a:off x="11662046" y="6163123"/>
            <a:ext cx="495958" cy="436755"/>
          </a:xfrm>
        </p:spPr>
        <p:txBody>
          <a:bodyPr/>
          <a:lstStyle/>
          <a:p>
            <a:fld id="{022B156B-59AE-415F-B24B-8756D48BB977}" type="slidenum">
              <a:rPr lang="en-US" sz="1400" b="1" smtClean="0">
                <a:solidFill>
                  <a:schemeClr val="tx2"/>
                </a:solidFill>
              </a:rPr>
              <a:t>91</a:t>
            </a:fld>
            <a:endParaRPr lang="en-US" sz="1400" b="1" dirty="0">
              <a:solidFill>
                <a:schemeClr val="tx2"/>
              </a:solidFill>
            </a:endParaRPr>
          </a:p>
        </p:txBody>
      </p:sp>
      <p:pic>
        <p:nvPicPr>
          <p:cNvPr id="6" name="Picture 5"/>
          <p:cNvPicPr>
            <a:picLocks noChangeAspect="1"/>
          </p:cNvPicPr>
          <p:nvPr/>
        </p:nvPicPr>
        <p:blipFill>
          <a:blip r:embed="rId2"/>
          <a:stretch>
            <a:fillRect/>
          </a:stretch>
        </p:blipFill>
        <p:spPr>
          <a:xfrm>
            <a:off x="3486888" y="-18190"/>
            <a:ext cx="8095238" cy="6876190"/>
          </a:xfrm>
          <a:prstGeom prst="rect">
            <a:avLst/>
          </a:prstGeom>
        </p:spPr>
      </p:pic>
    </p:spTree>
    <p:extLst>
      <p:ext uri="{BB962C8B-B14F-4D97-AF65-F5344CB8AC3E}">
        <p14:creationId xmlns:p14="http://schemas.microsoft.com/office/powerpoint/2010/main" val="237479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54" y="282497"/>
            <a:ext cx="10058402" cy="1219200"/>
          </a:xfrm>
        </p:spPr>
        <p:txBody>
          <a:bodyPr/>
          <a:lstStyle/>
          <a:p>
            <a:r>
              <a:rPr lang="en-US" dirty="0" smtClean="0"/>
              <a:t>1) SHARE and Financial Statements don’t reconcile Cont.</a:t>
            </a:r>
            <a:endParaRPr lang="en-US" dirty="0"/>
          </a:p>
        </p:txBody>
      </p:sp>
      <p:sp>
        <p:nvSpPr>
          <p:cNvPr id="4" name="TextBox 3"/>
          <p:cNvSpPr txBox="1"/>
          <p:nvPr/>
        </p:nvSpPr>
        <p:spPr>
          <a:xfrm>
            <a:off x="1104243" y="1581604"/>
            <a:ext cx="8909824" cy="1200329"/>
          </a:xfrm>
          <a:prstGeom prst="rect">
            <a:avLst/>
          </a:prstGeom>
          <a:noFill/>
        </p:spPr>
        <p:txBody>
          <a:bodyPr wrap="square" rtlCol="0">
            <a:spAutoFit/>
          </a:bodyPr>
          <a:lstStyle/>
          <a:p>
            <a:r>
              <a:rPr lang="en-US" sz="2400" dirty="0" smtClean="0"/>
              <a:t>Per the State Audit Rule 2.2.2.12  A(5)a – SHARE and the financials must reconcile.</a:t>
            </a:r>
          </a:p>
          <a:p>
            <a:r>
              <a:rPr lang="en-US" sz="2400" b="1" u="sng" dirty="0" smtClean="0"/>
              <a:t>SHARE is the book of record.</a:t>
            </a:r>
          </a:p>
        </p:txBody>
      </p:sp>
      <p:sp>
        <p:nvSpPr>
          <p:cNvPr id="3" name="Slide Number Placeholder 2"/>
          <p:cNvSpPr>
            <a:spLocks noGrp="1"/>
          </p:cNvSpPr>
          <p:nvPr>
            <p:ph type="sldNum" sz="quarter" idx="12"/>
          </p:nvPr>
        </p:nvSpPr>
        <p:spPr>
          <a:xfrm>
            <a:off x="11424696" y="6330391"/>
            <a:ext cx="495958" cy="436755"/>
          </a:xfrm>
        </p:spPr>
        <p:txBody>
          <a:bodyPr/>
          <a:lstStyle/>
          <a:p>
            <a:fld id="{022B156B-59AE-415F-B24B-8756D48BB977}" type="slidenum">
              <a:rPr lang="en-US" sz="1400" b="1" smtClean="0">
                <a:solidFill>
                  <a:schemeClr val="tx2"/>
                </a:solidFill>
              </a:rPr>
              <a:t>92</a:t>
            </a:fld>
            <a:endParaRPr lang="en-US" sz="1400" b="1" dirty="0">
              <a:solidFill>
                <a:schemeClr val="tx2"/>
              </a:solidFill>
            </a:endParaRPr>
          </a:p>
        </p:txBody>
      </p:sp>
      <p:pic>
        <p:nvPicPr>
          <p:cNvPr id="6" name="Picture 5"/>
          <p:cNvPicPr>
            <a:picLocks noChangeAspect="1"/>
          </p:cNvPicPr>
          <p:nvPr/>
        </p:nvPicPr>
        <p:blipFill>
          <a:blip r:embed="rId2"/>
          <a:stretch>
            <a:fillRect/>
          </a:stretch>
        </p:blipFill>
        <p:spPr>
          <a:xfrm>
            <a:off x="954196" y="3083145"/>
            <a:ext cx="10966458" cy="3079978"/>
          </a:xfrm>
          <a:prstGeom prst="rect">
            <a:avLst/>
          </a:prstGeom>
          <a:ln w="12700">
            <a:solidFill>
              <a:schemeClr val="tx2"/>
            </a:solidFill>
          </a:ln>
        </p:spPr>
      </p:pic>
    </p:spTree>
    <p:extLst>
      <p:ext uri="{BB962C8B-B14F-4D97-AF65-F5344CB8AC3E}">
        <p14:creationId xmlns:p14="http://schemas.microsoft.com/office/powerpoint/2010/main" val="89776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954" y="282497"/>
            <a:ext cx="10058402" cy="1219200"/>
          </a:xfrm>
        </p:spPr>
        <p:txBody>
          <a:bodyPr/>
          <a:lstStyle/>
          <a:p>
            <a:r>
              <a:rPr lang="en-US" dirty="0" smtClean="0"/>
              <a:t>2) Common Error – Still not complying with GASB54</a:t>
            </a:r>
            <a:endParaRPr lang="en-US" dirty="0"/>
          </a:p>
        </p:txBody>
      </p:sp>
      <p:sp>
        <p:nvSpPr>
          <p:cNvPr id="4" name="TextBox 3"/>
          <p:cNvSpPr txBox="1"/>
          <p:nvPr/>
        </p:nvSpPr>
        <p:spPr>
          <a:xfrm>
            <a:off x="1104243" y="1581604"/>
            <a:ext cx="8909824" cy="2800767"/>
          </a:xfrm>
          <a:prstGeom prst="rect">
            <a:avLst/>
          </a:prstGeom>
          <a:noFill/>
        </p:spPr>
        <p:txBody>
          <a:bodyPr wrap="square" rtlCol="0">
            <a:spAutoFit/>
          </a:bodyPr>
          <a:lstStyle/>
          <a:p>
            <a:r>
              <a:rPr lang="en-US" sz="2200" b="1" dirty="0" smtClean="0"/>
              <a:t>Agencies are required to ensure the fund balances are in the proper classification.</a:t>
            </a:r>
          </a:p>
          <a:p>
            <a:endParaRPr lang="en-US" sz="2200" dirty="0"/>
          </a:p>
          <a:p>
            <a:r>
              <a:rPr lang="en-US" sz="2200" dirty="0" smtClean="0"/>
              <a:t>In this example:  The remaining fund balance should all be in Restricted (Per financials below).</a:t>
            </a:r>
          </a:p>
          <a:p>
            <a:r>
              <a:rPr lang="en-US" sz="2200" dirty="0"/>
              <a:t>T</a:t>
            </a:r>
            <a:r>
              <a:rPr lang="en-US" sz="2200" dirty="0" smtClean="0"/>
              <a:t>he balance in SHARE (next page) did not reconcile to that amount and the agency had to do a journal entry to ensure SHARE and the financial statements are reconciled.</a:t>
            </a:r>
            <a:endParaRPr lang="en-US" sz="2200" dirty="0"/>
          </a:p>
        </p:txBody>
      </p:sp>
      <p:sp>
        <p:nvSpPr>
          <p:cNvPr id="3" name="Slide Number Placeholder 2"/>
          <p:cNvSpPr>
            <a:spLocks noGrp="1"/>
          </p:cNvSpPr>
          <p:nvPr>
            <p:ph type="sldNum" sz="quarter" idx="12"/>
          </p:nvPr>
        </p:nvSpPr>
        <p:spPr>
          <a:xfrm>
            <a:off x="11346637" y="6163123"/>
            <a:ext cx="495958" cy="436755"/>
          </a:xfrm>
        </p:spPr>
        <p:txBody>
          <a:bodyPr/>
          <a:lstStyle/>
          <a:p>
            <a:fld id="{022B156B-59AE-415F-B24B-8756D48BB977}" type="slidenum">
              <a:rPr lang="en-US" sz="1400" b="1" smtClean="0">
                <a:solidFill>
                  <a:schemeClr val="tx2"/>
                </a:solidFill>
              </a:rPr>
              <a:t>93</a:t>
            </a:fld>
            <a:endParaRPr lang="en-US" sz="1400" b="1" dirty="0">
              <a:solidFill>
                <a:schemeClr val="tx2"/>
              </a:solidFill>
            </a:endParaRPr>
          </a:p>
        </p:txBody>
      </p:sp>
      <p:pic>
        <p:nvPicPr>
          <p:cNvPr id="7" name="Picture 6"/>
          <p:cNvPicPr>
            <a:picLocks noChangeAspect="1"/>
          </p:cNvPicPr>
          <p:nvPr/>
        </p:nvPicPr>
        <p:blipFill>
          <a:blip r:embed="rId2"/>
          <a:stretch>
            <a:fillRect/>
          </a:stretch>
        </p:blipFill>
        <p:spPr>
          <a:xfrm>
            <a:off x="2820291" y="4462278"/>
            <a:ext cx="6819048" cy="2219092"/>
          </a:xfrm>
          <a:prstGeom prst="rect">
            <a:avLst/>
          </a:prstGeom>
          <a:ln w="19050">
            <a:solidFill>
              <a:schemeClr val="tx2"/>
            </a:solidFill>
          </a:ln>
        </p:spPr>
      </p:pic>
    </p:spTree>
    <p:extLst>
      <p:ext uri="{BB962C8B-B14F-4D97-AF65-F5344CB8AC3E}">
        <p14:creationId xmlns:p14="http://schemas.microsoft.com/office/powerpoint/2010/main" val="71474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476" y="237893"/>
            <a:ext cx="10058402" cy="888380"/>
          </a:xfrm>
        </p:spPr>
        <p:txBody>
          <a:bodyPr/>
          <a:lstStyle/>
          <a:p>
            <a:r>
              <a:rPr lang="en-US" dirty="0" smtClean="0">
                <a:solidFill>
                  <a:schemeClr val="tx2"/>
                </a:solidFill>
              </a:rPr>
              <a:t>2) Still not complying with GASB54 Cont.</a:t>
            </a:r>
            <a:endParaRPr lang="en-US" dirty="0">
              <a:solidFill>
                <a:schemeClr val="tx2"/>
              </a:solidFill>
            </a:endParaRPr>
          </a:p>
        </p:txBody>
      </p:sp>
      <p:sp>
        <p:nvSpPr>
          <p:cNvPr id="3" name="Slide Number Placeholder 2"/>
          <p:cNvSpPr>
            <a:spLocks noGrp="1"/>
          </p:cNvSpPr>
          <p:nvPr>
            <p:ph type="sldNum" sz="quarter" idx="12"/>
          </p:nvPr>
        </p:nvSpPr>
        <p:spPr>
          <a:xfrm>
            <a:off x="11374245" y="6204393"/>
            <a:ext cx="624468" cy="436755"/>
          </a:xfrm>
        </p:spPr>
        <p:txBody>
          <a:bodyPr/>
          <a:lstStyle/>
          <a:p>
            <a:fld id="{022B156B-59AE-415F-B24B-8756D48BB977}" type="slidenum">
              <a:rPr lang="en-US" sz="1400" b="1" smtClean="0">
                <a:solidFill>
                  <a:schemeClr val="tx2"/>
                </a:solidFill>
              </a:rPr>
              <a:t>94</a:t>
            </a:fld>
            <a:endParaRPr lang="en-US" sz="1400" b="1" dirty="0">
              <a:solidFill>
                <a:schemeClr val="tx2"/>
              </a:solidFill>
            </a:endParaRPr>
          </a:p>
        </p:txBody>
      </p:sp>
      <p:sp>
        <p:nvSpPr>
          <p:cNvPr id="7" name="TextBox 6"/>
          <p:cNvSpPr txBox="1"/>
          <p:nvPr/>
        </p:nvSpPr>
        <p:spPr>
          <a:xfrm>
            <a:off x="7605133" y="1252125"/>
            <a:ext cx="3083583" cy="5170646"/>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t>The change in the fund balance will default to 328900.</a:t>
            </a:r>
          </a:p>
          <a:p>
            <a:endParaRPr lang="en-US" sz="2200" dirty="0" smtClean="0"/>
          </a:p>
          <a:p>
            <a:pPr marL="285750" indent="-285750">
              <a:buFont typeface="Arial" panose="020B0604020202020204" pitchFamily="34" charset="0"/>
              <a:buChar char="•"/>
            </a:pPr>
            <a:r>
              <a:rPr lang="en-US" sz="2200" dirty="0" smtClean="0"/>
              <a:t>To ensure the Restricted Fund balance was correct – a journal entry is needed to move the change in fund balance into the Restricted Fund balance.</a:t>
            </a:r>
            <a:endParaRPr lang="en-US" sz="2200" dirty="0"/>
          </a:p>
        </p:txBody>
      </p:sp>
      <p:pic>
        <p:nvPicPr>
          <p:cNvPr id="8" name="Picture 7"/>
          <p:cNvPicPr>
            <a:picLocks noChangeAspect="1"/>
          </p:cNvPicPr>
          <p:nvPr/>
        </p:nvPicPr>
        <p:blipFill>
          <a:blip r:embed="rId2"/>
          <a:stretch>
            <a:fillRect/>
          </a:stretch>
        </p:blipFill>
        <p:spPr>
          <a:xfrm>
            <a:off x="1083561" y="1691651"/>
            <a:ext cx="5523809" cy="4027258"/>
          </a:xfrm>
          <a:prstGeom prst="rect">
            <a:avLst/>
          </a:prstGeom>
          <a:ln w="19050">
            <a:solidFill>
              <a:schemeClr val="tx2"/>
            </a:solidFill>
          </a:ln>
        </p:spPr>
      </p:pic>
    </p:spTree>
    <p:extLst>
      <p:ext uri="{BB962C8B-B14F-4D97-AF65-F5344CB8AC3E}">
        <p14:creationId xmlns:p14="http://schemas.microsoft.com/office/powerpoint/2010/main" val="256565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476" y="237893"/>
            <a:ext cx="10058402" cy="1219200"/>
          </a:xfrm>
        </p:spPr>
        <p:txBody>
          <a:bodyPr/>
          <a:lstStyle/>
          <a:p>
            <a:r>
              <a:rPr lang="en-US" dirty="0" smtClean="0">
                <a:solidFill>
                  <a:schemeClr val="tx2"/>
                </a:solidFill>
              </a:rPr>
              <a:t>2) Still not complying with GASB54 Cont.</a:t>
            </a:r>
            <a:endParaRPr lang="en-US" dirty="0">
              <a:solidFill>
                <a:schemeClr val="tx2"/>
              </a:solidFill>
            </a:endParaRPr>
          </a:p>
        </p:txBody>
      </p:sp>
      <p:sp>
        <p:nvSpPr>
          <p:cNvPr id="3" name="Slide Number Placeholder 2"/>
          <p:cNvSpPr>
            <a:spLocks noGrp="1"/>
          </p:cNvSpPr>
          <p:nvPr>
            <p:ph type="sldNum" sz="quarter" idx="12"/>
          </p:nvPr>
        </p:nvSpPr>
        <p:spPr>
          <a:xfrm>
            <a:off x="11240429" y="6163123"/>
            <a:ext cx="602166" cy="436755"/>
          </a:xfrm>
        </p:spPr>
        <p:txBody>
          <a:bodyPr/>
          <a:lstStyle/>
          <a:p>
            <a:fld id="{022B156B-59AE-415F-B24B-8756D48BB977}" type="slidenum">
              <a:rPr lang="en-US" sz="1400" b="1" smtClean="0">
                <a:solidFill>
                  <a:schemeClr val="tx2"/>
                </a:solidFill>
              </a:rPr>
              <a:t>95</a:t>
            </a:fld>
            <a:endParaRPr lang="en-US" sz="1400" b="1" dirty="0">
              <a:solidFill>
                <a:schemeClr val="tx2"/>
              </a:solidFill>
            </a:endParaRPr>
          </a:p>
        </p:txBody>
      </p:sp>
      <p:sp>
        <p:nvSpPr>
          <p:cNvPr id="7" name="TextBox 6"/>
          <p:cNvSpPr txBox="1"/>
          <p:nvPr/>
        </p:nvSpPr>
        <p:spPr>
          <a:xfrm>
            <a:off x="8051182" y="1865442"/>
            <a:ext cx="3083583"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Per GASB54 – a negative fund balance should only be recorded in </a:t>
            </a:r>
            <a:r>
              <a:rPr lang="en-US" sz="2400" u="sng" dirty="0" smtClean="0"/>
              <a:t>Unassigned </a:t>
            </a:r>
            <a:r>
              <a:rPr lang="en-US" sz="2400" dirty="0" smtClean="0"/>
              <a:t>fund balance.</a:t>
            </a:r>
          </a:p>
        </p:txBody>
      </p:sp>
      <p:pic>
        <p:nvPicPr>
          <p:cNvPr id="4" name="Picture 3"/>
          <p:cNvPicPr>
            <a:picLocks noChangeAspect="1"/>
          </p:cNvPicPr>
          <p:nvPr/>
        </p:nvPicPr>
        <p:blipFill>
          <a:blip r:embed="rId2"/>
          <a:stretch>
            <a:fillRect/>
          </a:stretch>
        </p:blipFill>
        <p:spPr>
          <a:xfrm>
            <a:off x="992999" y="1865442"/>
            <a:ext cx="6771428" cy="2038095"/>
          </a:xfrm>
          <a:prstGeom prst="rect">
            <a:avLst/>
          </a:prstGeom>
          <a:ln>
            <a:solidFill>
              <a:schemeClr val="tx2"/>
            </a:solidFill>
          </a:ln>
        </p:spPr>
      </p:pic>
    </p:spTree>
    <p:extLst>
      <p:ext uri="{BB962C8B-B14F-4D97-AF65-F5344CB8AC3E}">
        <p14:creationId xmlns:p14="http://schemas.microsoft.com/office/powerpoint/2010/main" val="151144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476" y="237893"/>
            <a:ext cx="10058402" cy="1219200"/>
          </a:xfrm>
        </p:spPr>
        <p:txBody>
          <a:bodyPr>
            <a:normAutofit fontScale="90000"/>
          </a:bodyPr>
          <a:lstStyle/>
          <a:p>
            <a:r>
              <a:rPr lang="en-US" dirty="0">
                <a:solidFill>
                  <a:schemeClr val="tx2"/>
                </a:solidFill>
              </a:rPr>
              <a:t>3</a:t>
            </a:r>
            <a:r>
              <a:rPr lang="en-US" dirty="0" smtClean="0">
                <a:solidFill>
                  <a:schemeClr val="tx2"/>
                </a:solidFill>
              </a:rPr>
              <a:t>) Common Error – Government-wide Fund Balances are not complying with GASB34</a:t>
            </a:r>
            <a:endParaRPr lang="en-US" dirty="0">
              <a:solidFill>
                <a:schemeClr val="tx2"/>
              </a:solidFill>
            </a:endParaRPr>
          </a:p>
        </p:txBody>
      </p:sp>
      <p:sp>
        <p:nvSpPr>
          <p:cNvPr id="3" name="Slide Number Placeholder 2"/>
          <p:cNvSpPr>
            <a:spLocks noGrp="1"/>
          </p:cNvSpPr>
          <p:nvPr>
            <p:ph type="sldNum" sz="quarter" idx="12"/>
          </p:nvPr>
        </p:nvSpPr>
        <p:spPr>
          <a:xfrm>
            <a:off x="11240429" y="6163123"/>
            <a:ext cx="602166" cy="436755"/>
          </a:xfrm>
        </p:spPr>
        <p:txBody>
          <a:bodyPr/>
          <a:lstStyle/>
          <a:p>
            <a:fld id="{022B156B-59AE-415F-B24B-8756D48BB977}" type="slidenum">
              <a:rPr lang="en-US" sz="1400" b="1" smtClean="0">
                <a:solidFill>
                  <a:schemeClr val="tx2"/>
                </a:solidFill>
              </a:rPr>
              <a:t>96</a:t>
            </a:fld>
            <a:endParaRPr lang="en-US" sz="1400" b="1" dirty="0">
              <a:solidFill>
                <a:schemeClr val="tx2"/>
              </a:solidFill>
            </a:endParaRPr>
          </a:p>
        </p:txBody>
      </p:sp>
      <p:sp>
        <p:nvSpPr>
          <p:cNvPr id="7" name="TextBox 6"/>
          <p:cNvSpPr txBox="1"/>
          <p:nvPr/>
        </p:nvSpPr>
        <p:spPr>
          <a:xfrm>
            <a:off x="624468" y="1865442"/>
            <a:ext cx="10510297"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T</a:t>
            </a:r>
            <a:r>
              <a:rPr lang="en-US" sz="2400" dirty="0" smtClean="0"/>
              <a:t>he classifications for fund balance in the fund financial statements (GASB 54) are different than those on the government-wide (GASB 34).</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Below is an excerpt from GASB34</a:t>
            </a:r>
          </a:p>
        </p:txBody>
      </p:sp>
      <p:pic>
        <p:nvPicPr>
          <p:cNvPr id="5" name="Picture 4"/>
          <p:cNvPicPr>
            <a:picLocks noChangeAspect="1"/>
          </p:cNvPicPr>
          <p:nvPr/>
        </p:nvPicPr>
        <p:blipFill>
          <a:blip r:embed="rId2"/>
          <a:stretch>
            <a:fillRect/>
          </a:stretch>
        </p:blipFill>
        <p:spPr>
          <a:xfrm>
            <a:off x="460123" y="3820686"/>
            <a:ext cx="5419493" cy="2936953"/>
          </a:xfrm>
          <a:prstGeom prst="rect">
            <a:avLst/>
          </a:prstGeom>
          <a:ln>
            <a:solidFill>
              <a:schemeClr val="tx2"/>
            </a:solidFill>
          </a:ln>
        </p:spPr>
      </p:pic>
      <p:pic>
        <p:nvPicPr>
          <p:cNvPr id="6" name="Picture 5"/>
          <p:cNvPicPr>
            <a:picLocks noChangeAspect="1"/>
          </p:cNvPicPr>
          <p:nvPr/>
        </p:nvPicPr>
        <p:blipFill>
          <a:blip r:embed="rId3"/>
          <a:stretch>
            <a:fillRect/>
          </a:stretch>
        </p:blipFill>
        <p:spPr>
          <a:xfrm>
            <a:off x="6117345" y="3820686"/>
            <a:ext cx="5725250" cy="2197490"/>
          </a:xfrm>
          <a:prstGeom prst="rect">
            <a:avLst/>
          </a:prstGeom>
          <a:ln>
            <a:solidFill>
              <a:schemeClr val="tx2"/>
            </a:solidFill>
          </a:ln>
        </p:spPr>
      </p:pic>
    </p:spTree>
    <p:extLst>
      <p:ext uri="{BB962C8B-B14F-4D97-AF65-F5344CB8AC3E}">
        <p14:creationId xmlns:p14="http://schemas.microsoft.com/office/powerpoint/2010/main" val="360825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476" y="237893"/>
            <a:ext cx="10058402" cy="1219200"/>
          </a:xfrm>
        </p:spPr>
        <p:txBody>
          <a:bodyPr>
            <a:normAutofit/>
          </a:bodyPr>
          <a:lstStyle/>
          <a:p>
            <a:r>
              <a:rPr lang="en-US" dirty="0">
                <a:solidFill>
                  <a:schemeClr val="tx2"/>
                </a:solidFill>
              </a:rPr>
              <a:t>3</a:t>
            </a:r>
            <a:r>
              <a:rPr lang="en-US" dirty="0" smtClean="0">
                <a:solidFill>
                  <a:schemeClr val="tx2"/>
                </a:solidFill>
              </a:rPr>
              <a:t>) Government-wide Fund Balances are not complying with GASB34 Cont.</a:t>
            </a:r>
            <a:endParaRPr lang="en-US" dirty="0">
              <a:solidFill>
                <a:schemeClr val="tx2"/>
              </a:solidFill>
            </a:endParaRPr>
          </a:p>
        </p:txBody>
      </p:sp>
      <p:sp>
        <p:nvSpPr>
          <p:cNvPr id="3" name="Slide Number Placeholder 2"/>
          <p:cNvSpPr>
            <a:spLocks noGrp="1"/>
          </p:cNvSpPr>
          <p:nvPr>
            <p:ph type="sldNum" sz="quarter" idx="12"/>
          </p:nvPr>
        </p:nvSpPr>
        <p:spPr>
          <a:xfrm>
            <a:off x="11218127" y="6163123"/>
            <a:ext cx="624468" cy="436755"/>
          </a:xfrm>
        </p:spPr>
        <p:txBody>
          <a:bodyPr/>
          <a:lstStyle/>
          <a:p>
            <a:fld id="{022B156B-59AE-415F-B24B-8756D48BB977}" type="slidenum">
              <a:rPr lang="en-US" sz="1400" b="1" smtClean="0">
                <a:solidFill>
                  <a:schemeClr val="tx2"/>
                </a:solidFill>
              </a:rPr>
              <a:t>97</a:t>
            </a:fld>
            <a:endParaRPr lang="en-US" sz="1400" b="1" dirty="0">
              <a:solidFill>
                <a:schemeClr val="tx2"/>
              </a:solidFill>
            </a:endParaRPr>
          </a:p>
        </p:txBody>
      </p:sp>
      <p:sp>
        <p:nvSpPr>
          <p:cNvPr id="7" name="TextBox 6"/>
          <p:cNvSpPr txBox="1"/>
          <p:nvPr/>
        </p:nvSpPr>
        <p:spPr>
          <a:xfrm>
            <a:off x="568712" y="1675871"/>
            <a:ext cx="10872439"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Basically – all the work to do the fund balance classifications for the fund financial statements must now be redone to accommodate the fund classifications required for GASB34 on the Government-wide financials.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The classifications below are the ones allowed in the FULLACCRUE Ledger (Government-Wide).</a:t>
            </a:r>
          </a:p>
          <a:p>
            <a:pPr marL="742950" lvl="1" indent="-285750">
              <a:buFont typeface="Arial" panose="020B0604020202020204" pitchFamily="34" charset="0"/>
              <a:buChar char="•"/>
            </a:pPr>
            <a:r>
              <a:rPr lang="en-US" sz="2400" dirty="0" smtClean="0"/>
              <a:t>Now – restricted can be broken out more by major classifications on the financials (see next slide).</a:t>
            </a:r>
          </a:p>
          <a:p>
            <a:pPr marL="285750" indent="-285750">
              <a:buFont typeface="Arial" panose="020B0604020202020204" pitchFamily="34" charset="0"/>
              <a:buChar char="•"/>
            </a:pPr>
            <a:endParaRPr lang="en-US" sz="2400" dirty="0" smtClean="0"/>
          </a:p>
        </p:txBody>
      </p:sp>
      <p:pic>
        <p:nvPicPr>
          <p:cNvPr id="9" name="Picture 8"/>
          <p:cNvPicPr>
            <a:picLocks noChangeAspect="1"/>
          </p:cNvPicPr>
          <p:nvPr/>
        </p:nvPicPr>
        <p:blipFill>
          <a:blip r:embed="rId2"/>
          <a:stretch>
            <a:fillRect/>
          </a:stretch>
        </p:blipFill>
        <p:spPr>
          <a:xfrm>
            <a:off x="3774062" y="5070883"/>
            <a:ext cx="4461737" cy="1787117"/>
          </a:xfrm>
          <a:prstGeom prst="rect">
            <a:avLst/>
          </a:prstGeom>
          <a:ln>
            <a:solidFill>
              <a:schemeClr val="tx2"/>
            </a:solidFill>
          </a:ln>
        </p:spPr>
      </p:pic>
    </p:spTree>
    <p:extLst>
      <p:ext uri="{BB962C8B-B14F-4D97-AF65-F5344CB8AC3E}">
        <p14:creationId xmlns:p14="http://schemas.microsoft.com/office/powerpoint/2010/main" val="11476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476" y="237893"/>
            <a:ext cx="10058402" cy="1219200"/>
          </a:xfrm>
        </p:spPr>
        <p:txBody>
          <a:bodyPr>
            <a:normAutofit/>
          </a:bodyPr>
          <a:lstStyle/>
          <a:p>
            <a:r>
              <a:rPr lang="en-US" dirty="0">
                <a:solidFill>
                  <a:schemeClr val="tx2"/>
                </a:solidFill>
              </a:rPr>
              <a:t>3</a:t>
            </a:r>
            <a:r>
              <a:rPr lang="en-US" dirty="0" smtClean="0">
                <a:solidFill>
                  <a:schemeClr val="tx2"/>
                </a:solidFill>
              </a:rPr>
              <a:t>) Government-wide Fund Balances are not complying with GASB34 Cont.</a:t>
            </a:r>
            <a:endParaRPr lang="en-US" dirty="0">
              <a:solidFill>
                <a:schemeClr val="tx2"/>
              </a:solidFill>
            </a:endParaRPr>
          </a:p>
        </p:txBody>
      </p:sp>
      <p:sp>
        <p:nvSpPr>
          <p:cNvPr id="3" name="Slide Number Placeholder 2"/>
          <p:cNvSpPr>
            <a:spLocks noGrp="1"/>
          </p:cNvSpPr>
          <p:nvPr>
            <p:ph type="sldNum" sz="quarter" idx="12"/>
          </p:nvPr>
        </p:nvSpPr>
        <p:spPr>
          <a:xfrm>
            <a:off x="11162371" y="6163123"/>
            <a:ext cx="680224" cy="436755"/>
          </a:xfrm>
        </p:spPr>
        <p:txBody>
          <a:bodyPr/>
          <a:lstStyle/>
          <a:p>
            <a:fld id="{022B156B-59AE-415F-B24B-8756D48BB977}" type="slidenum">
              <a:rPr lang="en-US" sz="1400" b="1" smtClean="0">
                <a:solidFill>
                  <a:schemeClr val="tx2"/>
                </a:solidFill>
              </a:rPr>
              <a:t>98</a:t>
            </a:fld>
            <a:endParaRPr lang="en-US" sz="1400" b="1" dirty="0">
              <a:solidFill>
                <a:schemeClr val="tx2"/>
              </a:solidFill>
            </a:endParaRPr>
          </a:p>
        </p:txBody>
      </p:sp>
      <p:sp>
        <p:nvSpPr>
          <p:cNvPr id="7" name="TextBox 6"/>
          <p:cNvSpPr txBox="1"/>
          <p:nvPr/>
        </p:nvSpPr>
        <p:spPr>
          <a:xfrm>
            <a:off x="588361" y="1662627"/>
            <a:ext cx="11006255" cy="830997"/>
          </a:xfrm>
          <a:prstGeom prst="rect">
            <a:avLst/>
          </a:prstGeom>
          <a:noFill/>
        </p:spPr>
        <p:txBody>
          <a:bodyPr wrap="square" rtlCol="0">
            <a:spAutoFit/>
          </a:bodyPr>
          <a:lstStyle/>
          <a:p>
            <a:pPr marL="742950" lvl="1" indent="-285750">
              <a:buFont typeface="Arial" panose="020B0604020202020204" pitchFamily="34" charset="0"/>
              <a:buChar char="•"/>
            </a:pPr>
            <a:r>
              <a:rPr lang="en-US" sz="2400" dirty="0" smtClean="0"/>
              <a:t>Example  – restricted broken out more by major classifications.</a:t>
            </a:r>
          </a:p>
          <a:p>
            <a:pPr marL="285750" indent="-285750">
              <a:buFont typeface="Arial" panose="020B0604020202020204" pitchFamily="34" charset="0"/>
              <a:buChar char="•"/>
            </a:pPr>
            <a:endParaRPr lang="en-US" sz="2400" dirty="0" smtClean="0"/>
          </a:p>
        </p:txBody>
      </p:sp>
      <p:pic>
        <p:nvPicPr>
          <p:cNvPr id="8" name="Picture 7"/>
          <p:cNvPicPr>
            <a:picLocks noChangeAspect="1"/>
          </p:cNvPicPr>
          <p:nvPr/>
        </p:nvPicPr>
        <p:blipFill>
          <a:blip r:embed="rId2"/>
          <a:stretch>
            <a:fillRect/>
          </a:stretch>
        </p:blipFill>
        <p:spPr>
          <a:xfrm>
            <a:off x="2679487" y="2493624"/>
            <a:ext cx="6824002" cy="3355954"/>
          </a:xfrm>
          <a:prstGeom prst="rect">
            <a:avLst/>
          </a:prstGeom>
          <a:ln>
            <a:solidFill>
              <a:schemeClr val="tx2"/>
            </a:solidFill>
          </a:ln>
        </p:spPr>
      </p:pic>
    </p:spTree>
    <p:extLst>
      <p:ext uri="{BB962C8B-B14F-4D97-AF65-F5344CB8AC3E}">
        <p14:creationId xmlns:p14="http://schemas.microsoft.com/office/powerpoint/2010/main" val="148800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476" y="237893"/>
            <a:ext cx="10058402" cy="1219200"/>
          </a:xfrm>
        </p:spPr>
        <p:txBody>
          <a:bodyPr>
            <a:normAutofit/>
          </a:bodyPr>
          <a:lstStyle/>
          <a:p>
            <a:r>
              <a:rPr lang="en-US" dirty="0">
                <a:solidFill>
                  <a:schemeClr val="tx2"/>
                </a:solidFill>
              </a:rPr>
              <a:t>3</a:t>
            </a:r>
            <a:r>
              <a:rPr lang="en-US" dirty="0" smtClean="0">
                <a:solidFill>
                  <a:schemeClr val="tx2"/>
                </a:solidFill>
              </a:rPr>
              <a:t>) Government-wide Fund Balances are not complying with GASB34 Cont.</a:t>
            </a:r>
            <a:endParaRPr lang="en-US" dirty="0">
              <a:solidFill>
                <a:schemeClr val="tx2"/>
              </a:solidFill>
            </a:endParaRPr>
          </a:p>
        </p:txBody>
      </p:sp>
      <p:sp>
        <p:nvSpPr>
          <p:cNvPr id="3" name="Slide Number Placeholder 2"/>
          <p:cNvSpPr>
            <a:spLocks noGrp="1"/>
          </p:cNvSpPr>
          <p:nvPr>
            <p:ph type="sldNum" sz="quarter" idx="12"/>
          </p:nvPr>
        </p:nvSpPr>
        <p:spPr>
          <a:xfrm>
            <a:off x="11229278" y="6235939"/>
            <a:ext cx="613317" cy="363939"/>
          </a:xfrm>
        </p:spPr>
        <p:txBody>
          <a:bodyPr/>
          <a:lstStyle/>
          <a:p>
            <a:fld id="{022B156B-59AE-415F-B24B-8756D48BB977}" type="slidenum">
              <a:rPr lang="en-US" sz="1400" b="1" smtClean="0">
                <a:solidFill>
                  <a:schemeClr val="tx2"/>
                </a:solidFill>
              </a:rPr>
              <a:t>99</a:t>
            </a:fld>
            <a:endParaRPr lang="en-US" sz="1400" b="1" dirty="0">
              <a:solidFill>
                <a:schemeClr val="tx2"/>
              </a:solidFill>
            </a:endParaRPr>
          </a:p>
        </p:txBody>
      </p:sp>
      <p:sp>
        <p:nvSpPr>
          <p:cNvPr id="7" name="TextBox 6"/>
          <p:cNvSpPr txBox="1"/>
          <p:nvPr/>
        </p:nvSpPr>
        <p:spPr>
          <a:xfrm>
            <a:off x="588361" y="1662627"/>
            <a:ext cx="11006255" cy="1569660"/>
          </a:xfrm>
          <a:prstGeom prst="rect">
            <a:avLst/>
          </a:prstGeom>
          <a:noFill/>
        </p:spPr>
        <p:txBody>
          <a:bodyPr wrap="square" rtlCol="0">
            <a:spAutoFit/>
          </a:bodyPr>
          <a:lstStyle/>
          <a:p>
            <a:pPr marL="742950" lvl="1" indent="-285750">
              <a:buFont typeface="Arial" panose="020B0604020202020204" pitchFamily="34" charset="0"/>
              <a:buChar char="•"/>
            </a:pPr>
            <a:r>
              <a:rPr lang="en-US" sz="2400" dirty="0" smtClean="0"/>
              <a:t>Agencies need to do journal entries in FULLACCRUE to ensure the fund balance classifications for the Government-wide are correct.</a:t>
            </a:r>
          </a:p>
          <a:p>
            <a:pPr marL="285750" indent="-285750">
              <a:buFont typeface="Arial" panose="020B0604020202020204" pitchFamily="34" charset="0"/>
              <a:buChar char="•"/>
            </a:pPr>
            <a:endParaRPr lang="en-US" sz="2400" dirty="0" smtClean="0"/>
          </a:p>
        </p:txBody>
      </p:sp>
      <p:pic>
        <p:nvPicPr>
          <p:cNvPr id="4" name="Picture 3"/>
          <p:cNvPicPr>
            <a:picLocks noChangeAspect="1"/>
          </p:cNvPicPr>
          <p:nvPr/>
        </p:nvPicPr>
        <p:blipFill>
          <a:blip r:embed="rId2"/>
          <a:stretch>
            <a:fillRect/>
          </a:stretch>
        </p:blipFill>
        <p:spPr>
          <a:xfrm>
            <a:off x="341777" y="4188851"/>
            <a:ext cx="5749711" cy="2019937"/>
          </a:xfrm>
          <a:prstGeom prst="rect">
            <a:avLst/>
          </a:prstGeom>
          <a:ln>
            <a:solidFill>
              <a:schemeClr val="tx2"/>
            </a:solidFill>
          </a:ln>
        </p:spPr>
      </p:pic>
      <p:pic>
        <p:nvPicPr>
          <p:cNvPr id="5" name="Picture 4"/>
          <p:cNvPicPr>
            <a:picLocks noChangeAspect="1"/>
          </p:cNvPicPr>
          <p:nvPr/>
        </p:nvPicPr>
        <p:blipFill>
          <a:blip r:embed="rId3"/>
          <a:stretch>
            <a:fillRect/>
          </a:stretch>
        </p:blipFill>
        <p:spPr>
          <a:xfrm>
            <a:off x="6091488" y="3259438"/>
            <a:ext cx="5738699" cy="2949350"/>
          </a:xfrm>
          <a:prstGeom prst="rect">
            <a:avLst/>
          </a:prstGeom>
          <a:ln>
            <a:solidFill>
              <a:schemeClr val="tx2"/>
            </a:solidFill>
          </a:ln>
        </p:spPr>
      </p:pic>
      <p:sp>
        <p:nvSpPr>
          <p:cNvPr id="6" name="TextBox 5"/>
          <p:cNvSpPr txBox="1"/>
          <p:nvPr/>
        </p:nvSpPr>
        <p:spPr>
          <a:xfrm>
            <a:off x="341777" y="3232287"/>
            <a:ext cx="5704835" cy="923330"/>
          </a:xfrm>
          <a:prstGeom prst="rect">
            <a:avLst/>
          </a:prstGeom>
          <a:noFill/>
          <a:ln>
            <a:solidFill>
              <a:schemeClr val="tx2"/>
            </a:solidFill>
          </a:ln>
        </p:spPr>
        <p:txBody>
          <a:bodyPr wrap="square" rtlCol="0">
            <a:spAutoFit/>
          </a:bodyPr>
          <a:lstStyle/>
          <a:p>
            <a:r>
              <a:rPr lang="en-US" dirty="0" smtClean="0"/>
              <a:t>This agency had to do a journal entry in FULLACCRUE to ensure the fund balances reconciled to the financials.</a:t>
            </a:r>
            <a:endParaRPr lang="en-US" dirty="0"/>
          </a:p>
        </p:txBody>
      </p:sp>
    </p:spTree>
    <p:extLst>
      <p:ext uri="{BB962C8B-B14F-4D97-AF65-F5344CB8AC3E}">
        <p14:creationId xmlns:p14="http://schemas.microsoft.com/office/powerpoint/2010/main" val="284712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Nature presentation, illustrated landscape design  (widescreen)</Template>
  <TotalTime>7147</TotalTime>
  <Words>6261</Words>
  <Application>Microsoft Office PowerPoint</Application>
  <PresentationFormat>Widescreen</PresentationFormat>
  <Paragraphs>589</Paragraphs>
  <Slides>125</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125</vt:i4>
      </vt:variant>
    </vt:vector>
  </HeadingPairs>
  <TitlesOfParts>
    <vt:vector size="128" baseType="lpstr">
      <vt:lpstr>Arial</vt:lpstr>
      <vt:lpstr>Segoe Print</vt:lpstr>
      <vt:lpstr>Nature Illustration 16x9</vt:lpstr>
      <vt:lpstr>2017 Mid-year CAFR Training</vt:lpstr>
      <vt:lpstr>AGENDA</vt:lpstr>
      <vt:lpstr>HOUSEKEEPING</vt:lpstr>
      <vt:lpstr>PowerPoint Presentation</vt:lpstr>
      <vt:lpstr>PowerPoint Presentation</vt:lpstr>
      <vt:lpstr>CAFR Staff</vt:lpstr>
      <vt:lpstr>CAFR Staff</vt:lpstr>
      <vt:lpstr>CAFR Staff Assignment – Christina C’de Baca  -Posts all CFR/CSH/OPR journal entries. - Assists agencies to resolve issues with journal errors. - Trains CFOs on how to use the journal upload process.</vt:lpstr>
      <vt:lpstr>FCD.CAFR@state.nm.us</vt:lpstr>
      <vt:lpstr>CAFR Audit for FY16</vt:lpstr>
      <vt:lpstr>CAFR Audit Findings on INCONSISTANCIES – and how that will affect agencies</vt:lpstr>
      <vt:lpstr>Summary of information learned during GASB conference calls</vt:lpstr>
      <vt:lpstr>Summary of information learned during GASB conference calls continued:</vt:lpstr>
      <vt:lpstr>RESULT OF ALL THIS????</vt:lpstr>
      <vt:lpstr>PowerPoint Presentation</vt:lpstr>
      <vt:lpstr>PowerPoint Presentation</vt:lpstr>
      <vt:lpstr>How does this affect you???</vt:lpstr>
      <vt:lpstr>For FY17 – Each agency needs to do an Agency Fund Review</vt:lpstr>
      <vt:lpstr>New MAPs changes to be aware of</vt:lpstr>
      <vt:lpstr>NEW MAPs Requirements CFOs need to be aware of</vt:lpstr>
      <vt:lpstr>NEW MAPs Requirements CFOs need to be aware of continued</vt:lpstr>
      <vt:lpstr>FIN 16.11</vt:lpstr>
      <vt:lpstr>FIN 16.11 Cont.</vt:lpstr>
      <vt:lpstr>FIN 3.6</vt:lpstr>
      <vt:lpstr>FIN 17.1</vt:lpstr>
      <vt:lpstr>FIN 17.2</vt:lpstr>
      <vt:lpstr>Accounting Policy Statements</vt:lpstr>
      <vt:lpstr>Account Policy Statements</vt:lpstr>
      <vt:lpstr>Account Policy Statements</vt:lpstr>
      <vt:lpstr>Account Policy Statements</vt:lpstr>
      <vt:lpstr>Account Policy Statements</vt:lpstr>
      <vt:lpstr>Account Policy Statements</vt:lpstr>
      <vt:lpstr>Account Policy Statements</vt:lpstr>
      <vt:lpstr>Account Policy Statements</vt:lpstr>
      <vt:lpstr>Issue that came up in FY17 that affected a few agencies</vt:lpstr>
      <vt:lpstr>Copying a journal that was originally posted in Period 998 </vt:lpstr>
      <vt:lpstr>Here’s the header when the entry was originally posted</vt:lpstr>
      <vt:lpstr>Copying the journal over</vt:lpstr>
      <vt:lpstr>NEW Journal Entry</vt:lpstr>
      <vt:lpstr>Option for agencies to consider when reversing  prior year accruals</vt:lpstr>
      <vt:lpstr>Year End Processing for FY17 &amp; new process for 202900</vt:lpstr>
      <vt:lpstr>Changes to Journal entries</vt:lpstr>
      <vt:lpstr>AP Issue that occurred for FY17 closing</vt:lpstr>
      <vt:lpstr>Issues regarding Accounts Payable Request Form and Entry</vt:lpstr>
      <vt:lpstr>Multi-year POs and year end accrual</vt:lpstr>
      <vt:lpstr>New Process for 202900</vt:lpstr>
      <vt:lpstr>New Process for 202900 Continued</vt:lpstr>
      <vt:lpstr>MISCONCEPTION regarding the New Process        for 202900</vt:lpstr>
      <vt:lpstr>Other Financial Statement Issues to be aware of for upcoming year</vt:lpstr>
      <vt:lpstr>Fund Presentation in Financials</vt:lpstr>
      <vt:lpstr>Fund Presentation in Financials Cont.</vt:lpstr>
      <vt:lpstr>Relationship between Agency Fund and General Fund</vt:lpstr>
      <vt:lpstr>Relationship between Agency Fund and General Fund Cont.</vt:lpstr>
      <vt:lpstr>Short Term and Long Term Liabilities</vt:lpstr>
      <vt:lpstr>Compensated Absences</vt:lpstr>
      <vt:lpstr>New MAPs Rule for Compensated Absences</vt:lpstr>
      <vt:lpstr>Payroll Liabilities – THIS SLIDE HAS CHANGED</vt:lpstr>
      <vt:lpstr>Elimination Entries </vt:lpstr>
      <vt:lpstr>PowerPoint Presentation</vt:lpstr>
      <vt:lpstr>Budgeting Fund Balance</vt:lpstr>
      <vt:lpstr>Legal Level of Budgetary Control</vt:lpstr>
      <vt:lpstr>Legal Level of Budgetary Control Cont.</vt:lpstr>
      <vt:lpstr>Legal Level of Budgetary Control Cont.</vt:lpstr>
      <vt:lpstr>BREAK  We’ll take a 15 min break</vt:lpstr>
      <vt:lpstr>PowerPoint Presentation</vt:lpstr>
      <vt:lpstr>CAPITAL ASSETS</vt:lpstr>
      <vt:lpstr>CAPITAL ASSETS Continued</vt:lpstr>
      <vt:lpstr>FULLACCRUE</vt:lpstr>
      <vt:lpstr>PowerPoint Presentation</vt:lpstr>
      <vt:lpstr>Capital Asset bought by one agency on behalf of another agency</vt:lpstr>
      <vt:lpstr>Capital Asset bought by one agency on behalf of another agency</vt:lpstr>
      <vt:lpstr>Capital Asset bought by one agency on behalf of another agency cont.</vt:lpstr>
      <vt:lpstr>PowerPoint Presentation</vt:lpstr>
      <vt:lpstr>PowerPoint Presentation</vt:lpstr>
      <vt:lpstr>PowerPoint Presentation</vt:lpstr>
      <vt:lpstr>Usage of Affiliate/Fund Affiliate on Transfers In and Transfers Out</vt:lpstr>
      <vt:lpstr>PowerPoint Presentation</vt:lpstr>
      <vt:lpstr>Affiliate/Fund Affiliate – IS &amp; BTA</vt:lpstr>
      <vt:lpstr>Affiliate/Fund Affiliate - REFUND</vt:lpstr>
      <vt:lpstr>Affiliate/Fund Affiliate</vt:lpstr>
      <vt:lpstr>Account Codes that require Affiliate/Fund Affiliate</vt:lpstr>
      <vt:lpstr>PowerPoint Presentation</vt:lpstr>
      <vt:lpstr>CAFR Circle of Life</vt:lpstr>
      <vt:lpstr>Submission of the CAFR Packet</vt:lpstr>
      <vt:lpstr>Submission of CAFR Packet</vt:lpstr>
      <vt:lpstr>PowerPoint Presentation</vt:lpstr>
      <vt:lpstr>Submission of CAFR Packet Cont.</vt:lpstr>
      <vt:lpstr>Common Errors on Audit Reports for FY16</vt:lpstr>
      <vt:lpstr>Common Errors</vt:lpstr>
      <vt:lpstr>1) Common Error – SHARE and Financial Statements don’t reconcile</vt:lpstr>
      <vt:lpstr>PowerPoint Presentation</vt:lpstr>
      <vt:lpstr>1) SHARE and Financial Statements don’t reconcile Cont.</vt:lpstr>
      <vt:lpstr>2) Common Error – Still not complying with GASB54</vt:lpstr>
      <vt:lpstr>2) Still not complying with GASB54 Cont.</vt:lpstr>
      <vt:lpstr>2) Still not complying with GASB54 Cont.</vt:lpstr>
      <vt:lpstr>3) Common Error – Government-wide Fund Balances are not complying with GASB34</vt:lpstr>
      <vt:lpstr>3) Government-wide Fund Balances are not complying with GASB34 Cont.</vt:lpstr>
      <vt:lpstr>3) Government-wide Fund Balances are not complying with GASB34 Cont.</vt:lpstr>
      <vt:lpstr>3) Government-wide Fund Balances are not complying with GASB34 Cont.</vt:lpstr>
      <vt:lpstr>4) Common Error – Reporting Deficiency in SGFIP</vt:lpstr>
      <vt:lpstr>4) Reporting Deficiency in SGFIP Cont.</vt:lpstr>
      <vt:lpstr>4) Reporting Deficiency in SGFIP Cont.</vt:lpstr>
      <vt:lpstr>5) Common Error - Abnormal Balances</vt:lpstr>
      <vt:lpstr>5) Abnormal Balances Cont.</vt:lpstr>
      <vt:lpstr>5) Abnormal Balances Cont.</vt:lpstr>
      <vt:lpstr>PowerPoint Presentation</vt:lpstr>
      <vt:lpstr>6) Common Error -Netting Transfers In/Out</vt:lpstr>
      <vt:lpstr>6) Netting Transfers In/Out Cont.</vt:lpstr>
      <vt:lpstr>7) Common Error – No Note regarding Due To/Due From’s</vt:lpstr>
      <vt:lpstr>7) No Note regarding Due To/Due From’s Cont.</vt:lpstr>
      <vt:lpstr>7) No Note regarding Due To/Due From’s Cont.</vt:lpstr>
      <vt:lpstr>8) Common Error - Footing</vt:lpstr>
      <vt:lpstr>9) Common Error – Local Government Investment Pool</vt:lpstr>
      <vt:lpstr>9) Local Government Investment Pool Cont.</vt:lpstr>
      <vt:lpstr>9) Local Government Investment Pool Cont.</vt:lpstr>
      <vt:lpstr>10) Common Error – Over Reverting</vt:lpstr>
      <vt:lpstr>10) Over Reverting Cont.</vt:lpstr>
      <vt:lpstr>11) Common Error – Inconsistencies</vt:lpstr>
      <vt:lpstr>11) Common Error – Inconsistencies</vt:lpstr>
      <vt:lpstr>PowerPoint Presentation</vt:lpstr>
      <vt:lpstr>BEST PRACTICE for FINANCIALS</vt:lpstr>
      <vt:lpstr>PowerPoint Presentation</vt:lpstr>
      <vt:lpstr>Appendix – Review of items that were in the Year-End Closing</vt:lpstr>
      <vt:lpstr>CAFR Progress regarding Audit Review</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Renae Herndon-Lopez</dc:creator>
  <cp:lastModifiedBy>Renae Herndon-Lopez</cp:lastModifiedBy>
  <cp:revision>319</cp:revision>
  <cp:lastPrinted>2017-08-22T23:37:24Z</cp:lastPrinted>
  <dcterms:created xsi:type="dcterms:W3CDTF">2017-04-17T22:37:34Z</dcterms:created>
  <dcterms:modified xsi:type="dcterms:W3CDTF">2017-08-23T00:25:20Z</dcterms:modified>
</cp:coreProperties>
</file>