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0"/>
  </p:notesMasterIdLst>
  <p:handoutMasterIdLst>
    <p:handoutMasterId r:id="rId91"/>
  </p:handoutMasterIdLst>
  <p:sldIdLst>
    <p:sldId id="256" r:id="rId2"/>
    <p:sldId id="282" r:id="rId3"/>
    <p:sldId id="344" r:id="rId4"/>
    <p:sldId id="257" r:id="rId5"/>
    <p:sldId id="340" r:id="rId6"/>
    <p:sldId id="284" r:id="rId7"/>
    <p:sldId id="258" r:id="rId8"/>
    <p:sldId id="281" r:id="rId9"/>
    <p:sldId id="287" r:id="rId10"/>
    <p:sldId id="341" r:id="rId11"/>
    <p:sldId id="259" r:id="rId12"/>
    <p:sldId id="303" r:id="rId13"/>
    <p:sldId id="304" r:id="rId14"/>
    <p:sldId id="260" r:id="rId15"/>
    <p:sldId id="285" r:id="rId16"/>
    <p:sldId id="286" r:id="rId17"/>
    <p:sldId id="290" r:id="rId18"/>
    <p:sldId id="261" r:id="rId19"/>
    <p:sldId id="288" r:id="rId20"/>
    <p:sldId id="268" r:id="rId21"/>
    <p:sldId id="346" r:id="rId22"/>
    <p:sldId id="350" r:id="rId23"/>
    <p:sldId id="291" r:id="rId24"/>
    <p:sldId id="292" r:id="rId25"/>
    <p:sldId id="343" r:id="rId26"/>
    <p:sldId id="266" r:id="rId27"/>
    <p:sldId id="342" r:id="rId28"/>
    <p:sldId id="263" r:id="rId29"/>
    <p:sldId id="298" r:id="rId30"/>
    <p:sldId id="347" r:id="rId31"/>
    <p:sldId id="305" r:id="rId32"/>
    <p:sldId id="264" r:id="rId33"/>
    <p:sldId id="299" r:id="rId34"/>
    <p:sldId id="302" r:id="rId35"/>
    <p:sldId id="262" r:id="rId36"/>
    <p:sldId id="293" r:id="rId37"/>
    <p:sldId id="265" r:id="rId38"/>
    <p:sldId id="294" r:id="rId39"/>
    <p:sldId id="296" r:id="rId40"/>
    <p:sldId id="295" r:id="rId41"/>
    <p:sldId id="351" r:id="rId42"/>
    <p:sldId id="300" r:id="rId43"/>
    <p:sldId id="329" r:id="rId44"/>
    <p:sldId id="272" r:id="rId45"/>
    <p:sldId id="301" r:id="rId46"/>
    <p:sldId id="327" r:id="rId47"/>
    <p:sldId id="345" r:id="rId48"/>
    <p:sldId id="297" r:id="rId49"/>
    <p:sldId id="307" r:id="rId50"/>
    <p:sldId id="267" r:id="rId51"/>
    <p:sldId id="273" r:id="rId52"/>
    <p:sldId id="277" r:id="rId53"/>
    <p:sldId id="274" r:id="rId54"/>
    <p:sldId id="309" r:id="rId55"/>
    <p:sldId id="278" r:id="rId56"/>
    <p:sldId id="279" r:id="rId57"/>
    <p:sldId id="310" r:id="rId58"/>
    <p:sldId id="313" r:id="rId59"/>
    <p:sldId id="315" r:id="rId60"/>
    <p:sldId id="314" r:id="rId61"/>
    <p:sldId id="316" r:id="rId62"/>
    <p:sldId id="317" r:id="rId63"/>
    <p:sldId id="318" r:id="rId64"/>
    <p:sldId id="328" r:id="rId65"/>
    <p:sldId id="330" r:id="rId66"/>
    <p:sldId id="331" r:id="rId67"/>
    <p:sldId id="332" r:id="rId68"/>
    <p:sldId id="319" r:id="rId69"/>
    <p:sldId id="339" r:id="rId70"/>
    <p:sldId id="320" r:id="rId71"/>
    <p:sldId id="321" r:id="rId72"/>
    <p:sldId id="311" r:id="rId73"/>
    <p:sldId id="312" r:id="rId74"/>
    <p:sldId id="276" r:id="rId75"/>
    <p:sldId id="275" r:id="rId76"/>
    <p:sldId id="308" r:id="rId77"/>
    <p:sldId id="322" r:id="rId78"/>
    <p:sldId id="348" r:id="rId79"/>
    <p:sldId id="349" r:id="rId80"/>
    <p:sldId id="338" r:id="rId81"/>
    <p:sldId id="323" r:id="rId82"/>
    <p:sldId id="324" r:id="rId83"/>
    <p:sldId id="325" r:id="rId84"/>
    <p:sldId id="333" r:id="rId85"/>
    <p:sldId id="334" r:id="rId86"/>
    <p:sldId id="335" r:id="rId87"/>
    <p:sldId id="337" r:id="rId88"/>
    <p:sldId id="270" r:id="rId89"/>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ae Herndon-Lopez" initials="RH" lastIdx="1" clrIdx="0">
    <p:extLst>
      <p:ext uri="{19B8F6BF-5375-455C-9EA6-DF929625EA0E}">
        <p15:presenceInfo xmlns:p15="http://schemas.microsoft.com/office/powerpoint/2012/main" userId="S-1-5-21-576779614-2148961230-1122738436-38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6" d="100"/>
          <a:sy n="86" d="100"/>
        </p:scale>
        <p:origin x="108" y="828"/>
      </p:cViewPr>
      <p:guideLst/>
    </p:cSldViewPr>
  </p:slideViewPr>
  <p:notesTextViewPr>
    <p:cViewPr>
      <p:scale>
        <a:sx n="1" d="1"/>
        <a:sy n="1" d="1"/>
      </p:scale>
      <p:origin x="0" y="0"/>
    </p:cViewPr>
  </p:notesTextViewPr>
  <p:notesViewPr>
    <p:cSldViewPr snapToGrid="0">
      <p:cViewPr varScale="1">
        <p:scale>
          <a:sx n="91" d="100"/>
          <a:sy n="91" d="100"/>
        </p:scale>
        <p:origin x="2304"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6434"/>
          </a:xfrm>
          <a:prstGeom prst="rect">
            <a:avLst/>
          </a:prstGeom>
        </p:spPr>
        <p:txBody>
          <a:bodyPr vert="horz" lIns="92434" tIns="46217" rIns="92434" bIns="46217" rtlCol="0"/>
          <a:lstStyle>
            <a:lvl1pPr algn="l">
              <a:defRPr sz="1200"/>
            </a:lvl1pPr>
          </a:lstStyle>
          <a:p>
            <a:endParaRPr lang="en-US"/>
          </a:p>
        </p:txBody>
      </p:sp>
      <p:sp>
        <p:nvSpPr>
          <p:cNvPr id="3" name="Date Placeholder 2"/>
          <p:cNvSpPr>
            <a:spLocks noGrp="1"/>
          </p:cNvSpPr>
          <p:nvPr>
            <p:ph type="dt" sz="quarter" idx="1"/>
          </p:nvPr>
        </p:nvSpPr>
        <p:spPr>
          <a:xfrm>
            <a:off x="3898103" y="0"/>
            <a:ext cx="2982119" cy="466434"/>
          </a:xfrm>
          <a:prstGeom prst="rect">
            <a:avLst/>
          </a:prstGeom>
        </p:spPr>
        <p:txBody>
          <a:bodyPr vert="horz" lIns="92434" tIns="46217" rIns="92434" bIns="46217" rtlCol="0"/>
          <a:lstStyle>
            <a:lvl1pPr algn="r">
              <a:defRPr sz="1200"/>
            </a:lvl1pPr>
          </a:lstStyle>
          <a:p>
            <a:fld id="{08A69A5E-F91E-4382-9826-185F5BD06B73}" type="datetimeFigureOut">
              <a:rPr lang="en-US" smtClean="0"/>
              <a:t>8/30/2016</a:t>
            </a:fld>
            <a:endParaRPr lang="en-US"/>
          </a:p>
        </p:txBody>
      </p:sp>
      <p:sp>
        <p:nvSpPr>
          <p:cNvPr id="4" name="Footer Placeholder 3"/>
          <p:cNvSpPr>
            <a:spLocks noGrp="1"/>
          </p:cNvSpPr>
          <p:nvPr>
            <p:ph type="ftr" sz="quarter" idx="2"/>
          </p:nvPr>
        </p:nvSpPr>
        <p:spPr>
          <a:xfrm>
            <a:off x="1" y="8829967"/>
            <a:ext cx="2982119" cy="466433"/>
          </a:xfrm>
          <a:prstGeom prst="rect">
            <a:avLst/>
          </a:prstGeom>
        </p:spPr>
        <p:txBody>
          <a:bodyPr vert="horz" lIns="92434" tIns="46217" rIns="92434" bIns="46217" rtlCol="0" anchor="b"/>
          <a:lstStyle>
            <a:lvl1pPr algn="l">
              <a:defRPr sz="1200"/>
            </a:lvl1pPr>
          </a:lstStyle>
          <a:p>
            <a:endParaRPr lang="en-US"/>
          </a:p>
        </p:txBody>
      </p:sp>
      <p:sp>
        <p:nvSpPr>
          <p:cNvPr id="5" name="Slide Number Placeholder 4"/>
          <p:cNvSpPr>
            <a:spLocks noGrp="1"/>
          </p:cNvSpPr>
          <p:nvPr>
            <p:ph type="sldNum" sz="quarter" idx="3"/>
          </p:nvPr>
        </p:nvSpPr>
        <p:spPr>
          <a:xfrm>
            <a:off x="3898103" y="8829967"/>
            <a:ext cx="2982119" cy="466433"/>
          </a:xfrm>
          <a:prstGeom prst="rect">
            <a:avLst/>
          </a:prstGeom>
        </p:spPr>
        <p:txBody>
          <a:bodyPr vert="horz" lIns="92434" tIns="46217" rIns="92434" bIns="46217" rtlCol="0" anchor="b"/>
          <a:lstStyle>
            <a:lvl1pPr algn="r">
              <a:defRPr sz="1200"/>
            </a:lvl1pPr>
          </a:lstStyle>
          <a:p>
            <a:fld id="{ECB9D4B7-D1DE-4764-B377-9FBB42FEF094}" type="slidenum">
              <a:rPr lang="en-US" smtClean="0"/>
              <a:t>‹#›</a:t>
            </a:fld>
            <a:endParaRPr lang="en-US"/>
          </a:p>
        </p:txBody>
      </p:sp>
    </p:spTree>
    <p:extLst>
      <p:ext uri="{BB962C8B-B14F-4D97-AF65-F5344CB8AC3E}">
        <p14:creationId xmlns:p14="http://schemas.microsoft.com/office/powerpoint/2010/main" val="2694467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6434"/>
          </a:xfrm>
          <a:prstGeom prst="rect">
            <a:avLst/>
          </a:prstGeom>
        </p:spPr>
        <p:txBody>
          <a:bodyPr vert="horz" lIns="92434" tIns="46217" rIns="92434" bIns="46217" rtlCol="0"/>
          <a:lstStyle>
            <a:lvl1pPr algn="l">
              <a:defRPr sz="1200"/>
            </a:lvl1pPr>
          </a:lstStyle>
          <a:p>
            <a:endParaRPr lang="en-US"/>
          </a:p>
        </p:txBody>
      </p:sp>
      <p:sp>
        <p:nvSpPr>
          <p:cNvPr id="3" name="Date Placeholder 2"/>
          <p:cNvSpPr>
            <a:spLocks noGrp="1"/>
          </p:cNvSpPr>
          <p:nvPr>
            <p:ph type="dt" idx="1"/>
          </p:nvPr>
        </p:nvSpPr>
        <p:spPr>
          <a:xfrm>
            <a:off x="3898103" y="0"/>
            <a:ext cx="2982119" cy="466434"/>
          </a:xfrm>
          <a:prstGeom prst="rect">
            <a:avLst/>
          </a:prstGeom>
        </p:spPr>
        <p:txBody>
          <a:bodyPr vert="horz" lIns="92434" tIns="46217" rIns="92434" bIns="46217" rtlCol="0"/>
          <a:lstStyle>
            <a:lvl1pPr algn="r">
              <a:defRPr sz="1200"/>
            </a:lvl1pPr>
          </a:lstStyle>
          <a:p>
            <a:fld id="{081018ED-5D53-4DA8-A213-863C259B5B82}" type="datetimeFigureOut">
              <a:rPr lang="en-US" smtClean="0"/>
              <a:t>8/30/2016</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34" tIns="46217" rIns="92434" bIns="46217" rtlCol="0" anchor="ctr"/>
          <a:lstStyle/>
          <a:p>
            <a:endParaRPr lang="en-US"/>
          </a:p>
        </p:txBody>
      </p:sp>
      <p:sp>
        <p:nvSpPr>
          <p:cNvPr id="5" name="Notes Placeholder 4"/>
          <p:cNvSpPr>
            <a:spLocks noGrp="1"/>
          </p:cNvSpPr>
          <p:nvPr>
            <p:ph type="body" sz="quarter" idx="3"/>
          </p:nvPr>
        </p:nvSpPr>
        <p:spPr>
          <a:xfrm>
            <a:off x="688182" y="4473893"/>
            <a:ext cx="5505450" cy="3660458"/>
          </a:xfrm>
          <a:prstGeom prst="rect">
            <a:avLst/>
          </a:prstGeom>
        </p:spPr>
        <p:txBody>
          <a:bodyPr vert="horz" lIns="92434" tIns="46217" rIns="92434" bIns="4621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6433"/>
          </a:xfrm>
          <a:prstGeom prst="rect">
            <a:avLst/>
          </a:prstGeom>
        </p:spPr>
        <p:txBody>
          <a:bodyPr vert="horz" lIns="92434" tIns="46217" rIns="92434" bIns="46217"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7"/>
            <a:ext cx="2982119" cy="466433"/>
          </a:xfrm>
          <a:prstGeom prst="rect">
            <a:avLst/>
          </a:prstGeom>
        </p:spPr>
        <p:txBody>
          <a:bodyPr vert="horz" lIns="92434" tIns="46217" rIns="92434" bIns="46217" rtlCol="0" anchor="b"/>
          <a:lstStyle>
            <a:lvl1pPr algn="r">
              <a:defRPr sz="1200"/>
            </a:lvl1pPr>
          </a:lstStyle>
          <a:p>
            <a:fld id="{FB1BC2FC-E383-4308-8736-7170E2F0AC04}" type="slidenum">
              <a:rPr lang="en-US" smtClean="0"/>
              <a:t>‹#›</a:t>
            </a:fld>
            <a:endParaRPr lang="en-US"/>
          </a:p>
        </p:txBody>
      </p:sp>
    </p:spTree>
    <p:extLst>
      <p:ext uri="{BB962C8B-B14F-4D97-AF65-F5344CB8AC3E}">
        <p14:creationId xmlns:p14="http://schemas.microsoft.com/office/powerpoint/2010/main" val="1338483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1BC2FC-E383-4308-8736-7170E2F0AC04}" type="slidenum">
              <a:rPr lang="en-US" smtClean="0"/>
              <a:t>4</a:t>
            </a:fld>
            <a:endParaRPr lang="en-US"/>
          </a:p>
        </p:txBody>
      </p:sp>
    </p:spTree>
    <p:extLst>
      <p:ext uri="{BB962C8B-B14F-4D97-AF65-F5344CB8AC3E}">
        <p14:creationId xmlns:p14="http://schemas.microsoft.com/office/powerpoint/2010/main" val="281559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1BC2FC-E383-4308-8736-7170E2F0AC04}" type="slidenum">
              <a:rPr lang="en-US" smtClean="0"/>
              <a:t>30</a:t>
            </a:fld>
            <a:endParaRPr lang="en-US"/>
          </a:p>
        </p:txBody>
      </p:sp>
    </p:spTree>
    <p:extLst>
      <p:ext uri="{BB962C8B-B14F-4D97-AF65-F5344CB8AC3E}">
        <p14:creationId xmlns:p14="http://schemas.microsoft.com/office/powerpoint/2010/main" val="1970102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4EF37C4-552F-4B8F-8104-12AA9EBC843C}" type="datetime1">
              <a:rPr lang="en-US" smtClean="0"/>
              <a:t>8/30/2016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6B70B-A881-4013-8A05-6D7743239708}" type="datetime1">
              <a:rPr lang="en-US" smtClean="0"/>
              <a:t>8/30/2016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ECF64D1-AB34-4D6A-9D61-8F19EADB0D1D}" type="datetime1">
              <a:rPr lang="en-US" smtClean="0"/>
              <a:t>8/30/2016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0BAC9FB-E645-4A7C-8C34-605E812EEB4B}" type="datetime1">
              <a:rPr lang="en-US" smtClean="0"/>
              <a:t>8/30/2016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DBC81578-EF38-4060-BE38-1D69B764F270}" type="datetime1">
              <a:rPr lang="en-US" smtClean="0"/>
              <a:t>8/30/2016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8A6B74C-A2B3-4BB8-AF7B-315C7867917E}" type="datetime1">
              <a:rPr lang="en-US" smtClean="0"/>
              <a:t>8/30/2016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00C6554-0605-48D4-9177-C369A1F55CA5}" type="datetime1">
              <a:rPr lang="en-US" smtClean="0"/>
              <a:t>8/30/2016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DCDD64-5E9E-4138-AA8F-A767553751CB}" type="datetime1">
              <a:rPr lang="en-US" smtClean="0"/>
              <a:t>8/30/2016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8FDC623-442C-49F4-B1F0-CF598537542E}" type="datetime1">
              <a:rPr lang="en-US" smtClean="0"/>
              <a:t>8/30/2016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02F276-E00F-4232-8E1F-653BAF06C809}" type="datetime1">
              <a:rPr lang="en-US" smtClean="0"/>
              <a:t>8/30/2016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D4A7022-3D95-4634-8ED5-125FF5C40D96}" type="datetime1">
              <a:rPr lang="en-US" smtClean="0"/>
              <a:t>8/30/2016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8C4798-E517-4A7E-ADC0-1934F139200A}" type="datetime1">
              <a:rPr lang="en-US" smtClean="0"/>
              <a:t>8/30/2016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901F4A-16C9-4CE5-B3EF-89EA5DCA2082}" type="datetime1">
              <a:rPr lang="en-US" smtClean="0"/>
              <a:t>8/30/2016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513997-CA41-47F9-851C-2B1AE126DE16}" type="datetime1">
              <a:rPr lang="en-US" smtClean="0"/>
              <a:t>8/30/2016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9320E-88E4-48BC-8EE5-F67CD0B4B400}" type="datetime1">
              <a:rPr lang="en-US" smtClean="0"/>
              <a:t>8/30/2016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02DCD8-AC87-46D6-AC2C-7588BC46A911}" type="datetime1">
              <a:rPr lang="en-US" smtClean="0"/>
              <a:t>8/30/2016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8BBB64-0395-473D-85E4-8C1F97455D2D}" type="datetime1">
              <a:rPr lang="en-US" smtClean="0"/>
              <a:t>8/30/2016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2EBEA7B-79A5-470B-A568-0EC920DEF3B1}" type="datetime1">
              <a:rPr lang="en-US" smtClean="0"/>
              <a:t>8/30/2016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hyperlink" Target="http://www.nmdfa.state.nm.us/dfa-instructional-training-videos.aspx"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image" Target="../media/image76.jpg"/><Relationship Id="rId1" Type="http://schemas.openxmlformats.org/officeDocument/2006/relationships/slideLayout" Target="../slideLayouts/slideLayout2.xml"/><Relationship Id="rId4" Type="http://schemas.openxmlformats.org/officeDocument/2006/relationships/image" Target="../media/image78.jp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835376" cy="984400"/>
          </a:xfrm>
        </p:spPr>
        <p:txBody>
          <a:bodyPr/>
          <a:lstStyle/>
          <a:p>
            <a:r>
              <a:rPr lang="en-US" b="1" dirty="0" smtClean="0">
                <a:solidFill>
                  <a:schemeClr val="accent2">
                    <a:lumMod val="60000"/>
                    <a:lumOff val="40000"/>
                  </a:schemeClr>
                </a:solidFill>
              </a:rPr>
              <a:t>Mid-year </a:t>
            </a:r>
            <a:r>
              <a:rPr lang="en-US" b="1" dirty="0" err="1" smtClean="0">
                <a:solidFill>
                  <a:schemeClr val="accent2">
                    <a:lumMod val="60000"/>
                    <a:lumOff val="40000"/>
                  </a:schemeClr>
                </a:solidFill>
              </a:rPr>
              <a:t>cafr</a:t>
            </a:r>
            <a:r>
              <a:rPr lang="en-US" b="1" dirty="0" smtClean="0">
                <a:solidFill>
                  <a:schemeClr val="accent2">
                    <a:lumMod val="60000"/>
                    <a:lumOff val="40000"/>
                  </a:schemeClr>
                </a:solidFill>
              </a:rPr>
              <a:t> training</a:t>
            </a:r>
            <a:endParaRPr lang="en-US" b="1" dirty="0">
              <a:solidFill>
                <a:schemeClr val="accent2">
                  <a:lumMod val="60000"/>
                  <a:lumOff val="40000"/>
                </a:schemeClr>
              </a:solidFill>
            </a:endParaRPr>
          </a:p>
        </p:txBody>
      </p:sp>
      <p:sp>
        <p:nvSpPr>
          <p:cNvPr id="3" name="Subtitle 2"/>
          <p:cNvSpPr>
            <a:spLocks noGrp="1"/>
          </p:cNvSpPr>
          <p:nvPr>
            <p:ph type="subTitle" idx="1"/>
          </p:nvPr>
        </p:nvSpPr>
        <p:spPr>
          <a:xfrm>
            <a:off x="1471961" y="2787805"/>
            <a:ext cx="2821259" cy="449145"/>
          </a:xfrm>
        </p:spPr>
        <p:txBody>
          <a:bodyPr/>
          <a:lstStyle/>
          <a:p>
            <a:r>
              <a:rPr lang="en-US" b="1" dirty="0" smtClean="0">
                <a:solidFill>
                  <a:schemeClr val="accent2">
                    <a:lumMod val="60000"/>
                    <a:lumOff val="40000"/>
                  </a:schemeClr>
                </a:solidFill>
              </a:rPr>
              <a:t>September 1, 2016</a:t>
            </a:r>
            <a:endParaRPr lang="en-US" b="1" dirty="0">
              <a:solidFill>
                <a:schemeClr val="accent2">
                  <a:lumMod val="60000"/>
                  <a:lumOff val="4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8389" y="3114287"/>
            <a:ext cx="3694771" cy="3621050"/>
          </a:xfrm>
          <a:prstGeom prst="rect">
            <a:avLst/>
          </a:prstGeom>
          <a:ln>
            <a:solidFill>
              <a:schemeClr val="tx1"/>
            </a:solidFill>
          </a:ln>
        </p:spPr>
      </p:pic>
    </p:spTree>
    <p:extLst>
      <p:ext uri="{BB962C8B-B14F-4D97-AF65-F5344CB8AC3E}">
        <p14:creationId xmlns:p14="http://schemas.microsoft.com/office/powerpoint/2010/main" val="4203933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156" y="1304691"/>
            <a:ext cx="11167946" cy="908825"/>
          </a:xfrm>
        </p:spPr>
        <p:txBody>
          <a:bodyPr/>
          <a:lstStyle/>
          <a:p>
            <a:pPr algn="ctr"/>
            <a:r>
              <a:rPr lang="en-US" b="1" u="sng" dirty="0" smtClean="0">
                <a:solidFill>
                  <a:schemeClr val="accent2">
                    <a:lumMod val="60000"/>
                    <a:lumOff val="40000"/>
                  </a:schemeClr>
                </a:solidFill>
              </a:rPr>
              <a:t>Process for full accrual</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0" y="6218685"/>
            <a:ext cx="501805" cy="365125"/>
          </a:xfrm>
        </p:spPr>
        <p:txBody>
          <a:bodyPr/>
          <a:lstStyle/>
          <a:p>
            <a:fld id="{6D22F896-40B5-4ADD-8801-0D06FADFA095}" type="slidenum">
              <a:rPr lang="en-US" sz="1600" b="1" smtClean="0">
                <a:solidFill>
                  <a:schemeClr val="accent2">
                    <a:lumMod val="60000"/>
                    <a:lumOff val="40000"/>
                  </a:schemeClr>
                </a:solidFill>
              </a:rPr>
              <a:t>10</a:t>
            </a:fld>
            <a:endParaRPr lang="en-US" sz="1600" b="1" dirty="0">
              <a:solidFill>
                <a:schemeClr val="accent2">
                  <a:lumMod val="60000"/>
                  <a:lumOff val="40000"/>
                </a:schemeClr>
              </a:solidFill>
            </a:endParaRPr>
          </a:p>
        </p:txBody>
      </p:sp>
      <p:pic>
        <p:nvPicPr>
          <p:cNvPr id="6" name="Picture 5"/>
          <p:cNvPicPr>
            <a:picLocks noChangeAspect="1"/>
          </p:cNvPicPr>
          <p:nvPr/>
        </p:nvPicPr>
        <p:blipFill>
          <a:blip r:embed="rId2"/>
          <a:stretch>
            <a:fillRect/>
          </a:stretch>
        </p:blipFill>
        <p:spPr>
          <a:xfrm>
            <a:off x="3836020" y="2319454"/>
            <a:ext cx="4505091" cy="4181707"/>
          </a:xfrm>
          <a:prstGeom prst="rect">
            <a:avLst/>
          </a:prstGeom>
        </p:spPr>
      </p:pic>
    </p:spTree>
    <p:extLst>
      <p:ext uri="{BB962C8B-B14F-4D97-AF65-F5344CB8AC3E}">
        <p14:creationId xmlns:p14="http://schemas.microsoft.com/office/powerpoint/2010/main" val="444401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121" y="764373"/>
            <a:ext cx="8610600" cy="1293028"/>
          </a:xfrm>
        </p:spPr>
        <p:txBody>
          <a:bodyPr/>
          <a:lstStyle/>
          <a:p>
            <a:r>
              <a:rPr lang="en-US" b="1" u="sng" dirty="0" smtClean="0">
                <a:solidFill>
                  <a:schemeClr val="accent2">
                    <a:lumMod val="60000"/>
                    <a:lumOff val="40000"/>
                  </a:schemeClr>
                </a:solidFill>
              </a:rPr>
              <a:t>Full accrual process</a:t>
            </a:r>
            <a:endParaRPr lang="en-US" b="1" u="sng" dirty="0">
              <a:solidFill>
                <a:schemeClr val="accent2">
                  <a:lumMod val="60000"/>
                  <a:lumOff val="40000"/>
                </a:schemeClr>
              </a:solidFill>
            </a:endParaRPr>
          </a:p>
        </p:txBody>
      </p:sp>
      <p:sp>
        <p:nvSpPr>
          <p:cNvPr id="3" name="Content Placeholder 2"/>
          <p:cNvSpPr>
            <a:spLocks noGrp="1"/>
          </p:cNvSpPr>
          <p:nvPr>
            <p:ph idx="1"/>
          </p:nvPr>
        </p:nvSpPr>
        <p:spPr>
          <a:xfrm>
            <a:off x="685800" y="2057401"/>
            <a:ext cx="10820400" cy="4161283"/>
          </a:xfrm>
        </p:spPr>
        <p:txBody>
          <a:bodyPr>
            <a:normAutofit lnSpcReduction="10000"/>
          </a:bodyPr>
          <a:lstStyle/>
          <a:p>
            <a:r>
              <a:rPr lang="en-US" dirty="0"/>
              <a:t>The </a:t>
            </a:r>
            <a:r>
              <a:rPr lang="en-US" dirty="0" smtClean="0"/>
              <a:t>Full-Accrual </a:t>
            </a:r>
            <a:r>
              <a:rPr lang="en-US" dirty="0"/>
              <a:t>Ledger is a PeopleSoft </a:t>
            </a:r>
            <a:r>
              <a:rPr lang="en-US" dirty="0" smtClean="0"/>
              <a:t>ledger </a:t>
            </a:r>
            <a:r>
              <a:rPr lang="en-US" dirty="0"/>
              <a:t>in SHARE used to track Capital Assets, Compensated Absences, </a:t>
            </a:r>
            <a:r>
              <a:rPr lang="en-US" dirty="0" smtClean="0"/>
              <a:t>Other Liabilities, etc.  It basically takes the fund financial statements from </a:t>
            </a:r>
            <a:r>
              <a:rPr lang="en-US" u="sng" dirty="0" smtClean="0"/>
              <a:t>modified accrual to full-accrual</a:t>
            </a:r>
            <a:r>
              <a:rPr lang="en-US" dirty="0" smtClean="0"/>
              <a:t>. </a:t>
            </a:r>
            <a:endParaRPr lang="en-US" dirty="0"/>
          </a:p>
          <a:p>
            <a:r>
              <a:rPr lang="en-US" dirty="0"/>
              <a:t>Fiscal Year 2015 ending balances have been input by CAFR Staff for all Agencies not currently using </a:t>
            </a:r>
            <a:r>
              <a:rPr lang="en-US" dirty="0" smtClean="0"/>
              <a:t>the FULLACRUE Ledger except for those agencies that have not finalized their FY15 audits.</a:t>
            </a:r>
            <a:endParaRPr lang="en-US" dirty="0"/>
          </a:p>
          <a:p>
            <a:r>
              <a:rPr lang="en-US" dirty="0" smtClean="0"/>
              <a:t>Some examples of the </a:t>
            </a:r>
            <a:r>
              <a:rPr lang="en-US" dirty="0"/>
              <a:t>entries input </a:t>
            </a:r>
            <a:r>
              <a:rPr lang="en-US" dirty="0" smtClean="0"/>
              <a:t>into </a:t>
            </a:r>
            <a:r>
              <a:rPr lang="en-US" dirty="0"/>
              <a:t>the </a:t>
            </a:r>
            <a:r>
              <a:rPr lang="en-US" dirty="0" smtClean="0"/>
              <a:t>Full-Accrual </a:t>
            </a:r>
            <a:r>
              <a:rPr lang="en-US" dirty="0"/>
              <a:t>Ledger include Capital Assets, Compensated Absences, and Other Liabilities.</a:t>
            </a:r>
          </a:p>
          <a:p>
            <a:r>
              <a:rPr lang="en-US" dirty="0"/>
              <a:t>Posted entries </a:t>
            </a:r>
            <a:r>
              <a:rPr lang="en-US" dirty="0" smtClean="0"/>
              <a:t>in </a:t>
            </a:r>
            <a:r>
              <a:rPr lang="en-US" dirty="0"/>
              <a:t>SHARE agree to </a:t>
            </a:r>
            <a:r>
              <a:rPr lang="en-US" dirty="0" smtClean="0"/>
              <a:t>agency’s </a:t>
            </a:r>
            <a:r>
              <a:rPr lang="en-US" dirty="0"/>
              <a:t>FY15 Financial Statements.</a:t>
            </a:r>
          </a:p>
          <a:p>
            <a:r>
              <a:rPr lang="en-US" dirty="0"/>
              <a:t>During your FY16 audit, your auditor will provide you with your Year-end Audit Entries and your </a:t>
            </a:r>
            <a:r>
              <a:rPr lang="en-US" dirty="0" smtClean="0"/>
              <a:t>Full-Accrual </a:t>
            </a:r>
            <a:r>
              <a:rPr lang="en-US" dirty="0"/>
              <a:t>Entries.  Entries should be reviewed </a:t>
            </a:r>
            <a:r>
              <a:rPr lang="en-US" dirty="0" smtClean="0"/>
              <a:t>and entered into SHARE prior </a:t>
            </a:r>
            <a:r>
              <a:rPr lang="en-US" dirty="0"/>
              <a:t>to submitting to your CAFR Accountant. </a:t>
            </a:r>
          </a:p>
        </p:txBody>
      </p:sp>
      <p:sp>
        <p:nvSpPr>
          <p:cNvPr id="4" name="Slide Number Placeholder 3"/>
          <p:cNvSpPr>
            <a:spLocks noGrp="1"/>
          </p:cNvSpPr>
          <p:nvPr>
            <p:ph type="sldNum" sz="quarter" idx="12"/>
          </p:nvPr>
        </p:nvSpPr>
        <p:spPr>
          <a:xfrm>
            <a:off x="11630722" y="6218684"/>
            <a:ext cx="466492" cy="365125"/>
          </a:xfrm>
        </p:spPr>
        <p:txBody>
          <a:bodyPr/>
          <a:lstStyle/>
          <a:p>
            <a:fld id="{6D22F896-40B5-4ADD-8801-0D06FADFA095}" type="slidenum">
              <a:rPr lang="en-US" sz="1600" b="1" smtClean="0">
                <a:solidFill>
                  <a:schemeClr val="accent2">
                    <a:lumMod val="60000"/>
                    <a:lumOff val="40000"/>
                  </a:schemeClr>
                </a:solidFill>
              </a:rPr>
              <a:t>11</a:t>
            </a:fld>
            <a:endParaRPr lang="en-US" sz="1600" b="1" dirty="0">
              <a:solidFill>
                <a:schemeClr val="accent2">
                  <a:lumMod val="60000"/>
                  <a:lumOff val="40000"/>
                </a:schemeClr>
              </a:solidFill>
            </a:endParaRPr>
          </a:p>
        </p:txBody>
      </p:sp>
    </p:spTree>
    <p:extLst>
      <p:ext uri="{BB962C8B-B14F-4D97-AF65-F5344CB8AC3E}">
        <p14:creationId xmlns:p14="http://schemas.microsoft.com/office/powerpoint/2010/main" val="2490497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102" y="764373"/>
            <a:ext cx="9655098" cy="1293028"/>
          </a:xfrm>
        </p:spPr>
        <p:txBody>
          <a:bodyPr/>
          <a:lstStyle/>
          <a:p>
            <a:r>
              <a:rPr lang="en-US" b="1" u="sng" dirty="0">
                <a:solidFill>
                  <a:schemeClr val="accent2">
                    <a:lumMod val="60000"/>
                    <a:lumOff val="40000"/>
                  </a:schemeClr>
                </a:solidFill>
              </a:rPr>
              <a:t>Full accrual </a:t>
            </a:r>
            <a:r>
              <a:rPr lang="en-US" b="1" u="sng" dirty="0" smtClean="0">
                <a:solidFill>
                  <a:schemeClr val="accent2">
                    <a:lumMod val="60000"/>
                    <a:lumOff val="40000"/>
                  </a:schemeClr>
                </a:solidFill>
              </a:rPr>
              <a:t>process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your Agency is already using the Full-Accrual Ledger, then you need to ensure amounts agree to SHARE and to your FY15 Audited Financial Statements.</a:t>
            </a:r>
          </a:p>
          <a:p>
            <a:pPr lvl="1"/>
            <a:r>
              <a:rPr lang="en-US" dirty="0" smtClean="0"/>
              <a:t>You will need to post AUD’s for any adjustments that may be needed. </a:t>
            </a:r>
          </a:p>
          <a:p>
            <a:pPr lvl="1"/>
            <a:r>
              <a:rPr lang="en-US" dirty="0" smtClean="0"/>
              <a:t>AUD source code is only allowed for FY15 and prior.</a:t>
            </a:r>
          </a:p>
          <a:p>
            <a:r>
              <a:rPr lang="en-US" dirty="0" smtClean="0"/>
              <a:t>Training times and dates are forthcoming for agencies not currently using the FULLACRUE ledger. </a:t>
            </a:r>
          </a:p>
          <a:p>
            <a:pPr lvl="1"/>
            <a:r>
              <a:rPr lang="en-US" dirty="0" smtClean="0"/>
              <a:t>Training will be in September/early October.</a:t>
            </a:r>
          </a:p>
          <a:p>
            <a:pPr lvl="1"/>
            <a:r>
              <a:rPr lang="en-US" dirty="0" smtClean="0"/>
              <a:t>Training </a:t>
            </a:r>
            <a:r>
              <a:rPr lang="en-US" dirty="0"/>
              <a:t>will be provided as needed in small groups or </a:t>
            </a:r>
            <a:r>
              <a:rPr lang="en-US" dirty="0" smtClean="0"/>
              <a:t>one-on-one </a:t>
            </a:r>
            <a:r>
              <a:rPr lang="en-US" dirty="0"/>
              <a:t>basis.</a:t>
            </a:r>
          </a:p>
          <a:p>
            <a:pPr marL="0" indent="0">
              <a:buNone/>
            </a:pPr>
            <a:endParaRPr lang="en-US" dirty="0" smtClean="0"/>
          </a:p>
          <a:p>
            <a:r>
              <a:rPr lang="en-US" b="1" dirty="0" smtClean="0"/>
              <a:t>CAFR Staff in charge of this process are:</a:t>
            </a:r>
          </a:p>
          <a:p>
            <a:pPr lvl="1"/>
            <a:r>
              <a:rPr lang="en-US" b="1" dirty="0" smtClean="0"/>
              <a:t>John Severns</a:t>
            </a:r>
          </a:p>
          <a:p>
            <a:pPr lvl="1"/>
            <a:r>
              <a:rPr lang="en-US" b="1" dirty="0" smtClean="0"/>
              <a:t>Silvia Rodarte</a:t>
            </a:r>
            <a:endParaRPr lang="en-US" b="1" dirty="0"/>
          </a:p>
        </p:txBody>
      </p:sp>
      <p:sp>
        <p:nvSpPr>
          <p:cNvPr id="5" name="Slide Number Placeholder 3"/>
          <p:cNvSpPr txBox="1">
            <a:spLocks/>
          </p:cNvSpPr>
          <p:nvPr/>
        </p:nvSpPr>
        <p:spPr>
          <a:xfrm>
            <a:off x="11506201" y="6218685"/>
            <a:ext cx="501804"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smtClean="0">
                <a:solidFill>
                  <a:schemeClr val="accent2">
                    <a:lumMod val="60000"/>
                    <a:lumOff val="40000"/>
                  </a:schemeClr>
                </a:solidFill>
              </a:rPr>
              <a:t>12</a:t>
            </a:r>
            <a:endParaRPr lang="en-US" sz="1600" b="1" dirty="0">
              <a:solidFill>
                <a:schemeClr val="accent2">
                  <a:lumMod val="60000"/>
                  <a:lumOff val="40000"/>
                </a:schemeClr>
              </a:solidFill>
            </a:endParaRPr>
          </a:p>
        </p:txBody>
      </p:sp>
    </p:spTree>
    <p:extLst>
      <p:ext uri="{BB962C8B-B14F-4D97-AF65-F5344CB8AC3E}">
        <p14:creationId xmlns:p14="http://schemas.microsoft.com/office/powerpoint/2010/main" val="664845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102" y="764373"/>
            <a:ext cx="9655098" cy="1293028"/>
          </a:xfrm>
        </p:spPr>
        <p:txBody>
          <a:bodyPr/>
          <a:lstStyle/>
          <a:p>
            <a:r>
              <a:rPr lang="en-US" b="1" u="sng" dirty="0">
                <a:solidFill>
                  <a:schemeClr val="accent2">
                    <a:lumMod val="60000"/>
                    <a:lumOff val="40000"/>
                  </a:schemeClr>
                </a:solidFill>
              </a:rPr>
              <a:t>Full accrual </a:t>
            </a:r>
            <a:r>
              <a:rPr lang="en-US" b="1" u="sng" dirty="0" smtClean="0">
                <a:solidFill>
                  <a:schemeClr val="accent2">
                    <a:lumMod val="60000"/>
                    <a:lumOff val="40000"/>
                  </a:schemeClr>
                </a:solidFill>
              </a:rPr>
              <a:t>process continued</a:t>
            </a:r>
            <a:endParaRPr lang="en-US" dirty="0"/>
          </a:p>
        </p:txBody>
      </p:sp>
      <p:sp>
        <p:nvSpPr>
          <p:cNvPr id="3" name="Content Placeholder 2"/>
          <p:cNvSpPr>
            <a:spLocks noGrp="1"/>
          </p:cNvSpPr>
          <p:nvPr>
            <p:ph idx="1"/>
          </p:nvPr>
        </p:nvSpPr>
        <p:spPr/>
        <p:txBody>
          <a:bodyPr>
            <a:normAutofit/>
          </a:bodyPr>
          <a:lstStyle/>
          <a:p>
            <a:r>
              <a:rPr lang="en-US" dirty="0" smtClean="0"/>
              <a:t>NOTE: If your agency is required to have full-accrual financials (and not modified accrual fund financials), then you will </a:t>
            </a:r>
            <a:r>
              <a:rPr lang="en-US" u="sng" dirty="0" smtClean="0"/>
              <a:t>NOT </a:t>
            </a:r>
            <a:r>
              <a:rPr lang="en-US" dirty="0" smtClean="0"/>
              <a:t>be using the FULLACRUE ledger to record your transactions.  You will continue to use the ACTUALS ledger with all of the full-accrual entries.</a:t>
            </a:r>
          </a:p>
          <a:p>
            <a:pPr marL="0" indent="0">
              <a:buNone/>
            </a:pPr>
            <a:endParaRPr lang="en-US" dirty="0" smtClean="0"/>
          </a:p>
          <a:p>
            <a:r>
              <a:rPr lang="en-US" dirty="0" smtClean="0"/>
              <a:t>Some agencies for example:</a:t>
            </a:r>
          </a:p>
          <a:p>
            <a:pPr lvl="1"/>
            <a:r>
              <a:rPr lang="en-US" dirty="0" smtClean="0"/>
              <a:t>Retiree Health Care</a:t>
            </a:r>
          </a:p>
          <a:p>
            <a:pPr lvl="1"/>
            <a:r>
              <a:rPr lang="en-US" dirty="0" smtClean="0"/>
              <a:t>PERA</a:t>
            </a:r>
          </a:p>
          <a:p>
            <a:pPr lvl="1"/>
            <a:r>
              <a:rPr lang="en-US" dirty="0" smtClean="0"/>
              <a:t>ERB</a:t>
            </a:r>
          </a:p>
          <a:p>
            <a:pPr lvl="1"/>
            <a:r>
              <a:rPr lang="en-US" dirty="0" smtClean="0"/>
              <a:t>EXPO</a:t>
            </a:r>
            <a:endParaRPr lang="en-US" dirty="0"/>
          </a:p>
        </p:txBody>
      </p:sp>
      <p:sp>
        <p:nvSpPr>
          <p:cNvPr id="5" name="Slide Number Placeholder 3"/>
          <p:cNvSpPr txBox="1">
            <a:spLocks/>
          </p:cNvSpPr>
          <p:nvPr/>
        </p:nvSpPr>
        <p:spPr>
          <a:xfrm>
            <a:off x="11506201" y="6218685"/>
            <a:ext cx="501804"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smtClean="0">
                <a:solidFill>
                  <a:schemeClr val="accent2">
                    <a:lumMod val="60000"/>
                    <a:lumOff val="40000"/>
                  </a:schemeClr>
                </a:solidFill>
              </a:rPr>
              <a:t>13</a:t>
            </a:r>
            <a:endParaRPr lang="en-US" sz="1600" b="1" dirty="0">
              <a:solidFill>
                <a:schemeClr val="accent2">
                  <a:lumMod val="60000"/>
                  <a:lumOff val="40000"/>
                </a:schemeClr>
              </a:solidFill>
            </a:endParaRPr>
          </a:p>
        </p:txBody>
      </p:sp>
    </p:spTree>
    <p:extLst>
      <p:ext uri="{BB962C8B-B14F-4D97-AF65-F5344CB8AC3E}">
        <p14:creationId xmlns:p14="http://schemas.microsoft.com/office/powerpoint/2010/main" val="70879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121" y="764373"/>
            <a:ext cx="8610600" cy="1097881"/>
          </a:xfrm>
        </p:spPr>
        <p:txBody>
          <a:bodyPr/>
          <a:lstStyle/>
          <a:p>
            <a:r>
              <a:rPr lang="en-US" b="1" u="sng" dirty="0" smtClean="0">
                <a:solidFill>
                  <a:schemeClr val="accent2">
                    <a:lumMod val="60000"/>
                    <a:lumOff val="40000"/>
                  </a:schemeClr>
                </a:solidFill>
              </a:rPr>
              <a:t>Full accrual entries</a:t>
            </a:r>
            <a:endParaRPr lang="en-US" b="1" u="sng" dirty="0">
              <a:solidFill>
                <a:schemeClr val="accent2">
                  <a:lumMod val="60000"/>
                  <a:lumOff val="40000"/>
                </a:schemeClr>
              </a:solidFill>
            </a:endParaRPr>
          </a:p>
        </p:txBody>
      </p:sp>
      <p:sp>
        <p:nvSpPr>
          <p:cNvPr id="3" name="Content Placeholder 2"/>
          <p:cNvSpPr>
            <a:spLocks noGrp="1"/>
          </p:cNvSpPr>
          <p:nvPr>
            <p:ph idx="1"/>
          </p:nvPr>
        </p:nvSpPr>
        <p:spPr>
          <a:xfrm>
            <a:off x="919975" y="2085278"/>
            <a:ext cx="10820400" cy="4498532"/>
          </a:xfrm>
        </p:spPr>
        <p:txBody>
          <a:bodyPr>
            <a:normAutofit/>
          </a:bodyPr>
          <a:lstStyle/>
          <a:p>
            <a:r>
              <a:rPr lang="en-US" dirty="0" smtClean="0"/>
              <a:t>Full Accrual Entries will predominately be entered </a:t>
            </a:r>
            <a:r>
              <a:rPr lang="en-US" u="sng" dirty="0" smtClean="0"/>
              <a:t>directly</a:t>
            </a:r>
            <a:r>
              <a:rPr lang="en-US" dirty="0" smtClean="0"/>
              <a:t> into SHARE.  </a:t>
            </a:r>
            <a:endParaRPr lang="en-US" dirty="0"/>
          </a:p>
          <a:p>
            <a:pPr lvl="1"/>
            <a:r>
              <a:rPr lang="en-US" dirty="0" smtClean="0"/>
              <a:t>Some agencies that have a lot of entries, will have the option of the upload process.</a:t>
            </a:r>
          </a:p>
          <a:p>
            <a:pPr marL="457200" lvl="1" indent="0">
              <a:buNone/>
            </a:pPr>
            <a:endParaRPr lang="en-US" dirty="0" smtClean="0"/>
          </a:p>
          <a:p>
            <a:r>
              <a:rPr lang="en-US" b="1" u="sng" dirty="0" smtClean="0"/>
              <a:t>ALL FULL ACCRUAL ENTRIES WILL BE “CFR” SOURCE CODE AND IN PERIOD 998.</a:t>
            </a:r>
            <a:endParaRPr lang="en-US" u="sng" dirty="0" smtClean="0"/>
          </a:p>
          <a:p>
            <a:pPr marL="0" indent="0">
              <a:buNone/>
            </a:pPr>
            <a:endParaRPr lang="en-US" u="sng" dirty="0" smtClean="0"/>
          </a:p>
          <a:p>
            <a:pPr marL="0" indent="0">
              <a:buNone/>
            </a:pPr>
            <a:r>
              <a:rPr lang="en-US" u="sng" dirty="0" smtClean="0"/>
              <a:t>Numbering Sequence:</a:t>
            </a:r>
          </a:p>
          <a:p>
            <a:r>
              <a:rPr lang="en-US" dirty="0" smtClean="0"/>
              <a:t>“16FALXXX01”</a:t>
            </a:r>
          </a:p>
          <a:p>
            <a:pPr lvl="1"/>
            <a:r>
              <a:rPr lang="en-US" dirty="0" smtClean="0"/>
              <a:t>Digits 1-2: Fiscal Year</a:t>
            </a:r>
          </a:p>
          <a:p>
            <a:pPr lvl="1"/>
            <a:r>
              <a:rPr lang="en-US" dirty="0" smtClean="0"/>
              <a:t>Digits 3-5: “FAL” (Full </a:t>
            </a:r>
            <a:r>
              <a:rPr lang="en-US" dirty="0"/>
              <a:t>A</a:t>
            </a:r>
            <a:r>
              <a:rPr lang="en-US" dirty="0" smtClean="0"/>
              <a:t>ccrual </a:t>
            </a:r>
            <a:r>
              <a:rPr lang="en-US" dirty="0"/>
              <a:t>L</a:t>
            </a:r>
            <a:r>
              <a:rPr lang="en-US" dirty="0" smtClean="0"/>
              <a:t>edger)</a:t>
            </a:r>
          </a:p>
          <a:p>
            <a:pPr lvl="1"/>
            <a:r>
              <a:rPr lang="en-US" dirty="0" smtClean="0"/>
              <a:t>Digits 6-8: First 3 numbers of your business unit</a:t>
            </a:r>
          </a:p>
          <a:p>
            <a:pPr lvl="1"/>
            <a:r>
              <a:rPr lang="en-US" dirty="0" smtClean="0"/>
              <a:t>Digits 9-10: number of the actual entry</a:t>
            </a:r>
          </a:p>
          <a:p>
            <a:pPr marL="457200" lvl="1" indent="0">
              <a:buNone/>
            </a:pPr>
            <a:endParaRPr lang="en-US" dirty="0"/>
          </a:p>
        </p:txBody>
      </p:sp>
      <p:sp>
        <p:nvSpPr>
          <p:cNvPr id="4" name="Slide Number Placeholder 3"/>
          <p:cNvSpPr>
            <a:spLocks noGrp="1"/>
          </p:cNvSpPr>
          <p:nvPr>
            <p:ph type="sldNum" sz="quarter" idx="12"/>
          </p:nvPr>
        </p:nvSpPr>
        <p:spPr>
          <a:xfrm>
            <a:off x="11519211" y="6218685"/>
            <a:ext cx="488794" cy="365125"/>
          </a:xfrm>
        </p:spPr>
        <p:txBody>
          <a:bodyPr/>
          <a:lstStyle/>
          <a:p>
            <a:fld id="{6D22F896-40B5-4ADD-8801-0D06FADFA095}" type="slidenum">
              <a:rPr lang="en-US" sz="1600" b="1" smtClean="0">
                <a:solidFill>
                  <a:schemeClr val="accent2">
                    <a:lumMod val="60000"/>
                    <a:lumOff val="40000"/>
                  </a:schemeClr>
                </a:solidFill>
              </a:rPr>
              <a:t>14</a:t>
            </a:fld>
            <a:endParaRPr lang="en-US" sz="1600" b="1" dirty="0">
              <a:solidFill>
                <a:schemeClr val="accent2">
                  <a:lumMod val="60000"/>
                  <a:lumOff val="40000"/>
                </a:schemeClr>
              </a:solidFill>
            </a:endParaRPr>
          </a:p>
        </p:txBody>
      </p:sp>
    </p:spTree>
    <p:extLst>
      <p:ext uri="{BB962C8B-B14F-4D97-AF65-F5344CB8AC3E}">
        <p14:creationId xmlns:p14="http://schemas.microsoft.com/office/powerpoint/2010/main" val="1089241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121" y="764373"/>
            <a:ext cx="8610600" cy="1097881"/>
          </a:xfrm>
        </p:spPr>
        <p:txBody>
          <a:bodyPr/>
          <a:lstStyle/>
          <a:p>
            <a:r>
              <a:rPr lang="en-US" b="1" u="sng" dirty="0" smtClean="0">
                <a:solidFill>
                  <a:schemeClr val="accent2">
                    <a:lumMod val="60000"/>
                    <a:lumOff val="40000"/>
                  </a:schemeClr>
                </a:solidFill>
              </a:rPr>
              <a:t>Full accrual entries</a:t>
            </a:r>
            <a:endParaRPr lang="en-US" b="1" u="sng" dirty="0">
              <a:solidFill>
                <a:schemeClr val="accent2">
                  <a:lumMod val="60000"/>
                  <a:lumOff val="40000"/>
                </a:schemeClr>
              </a:solidFill>
            </a:endParaRPr>
          </a:p>
        </p:txBody>
      </p:sp>
      <p:sp>
        <p:nvSpPr>
          <p:cNvPr id="3" name="Content Placeholder 2"/>
          <p:cNvSpPr>
            <a:spLocks noGrp="1"/>
          </p:cNvSpPr>
          <p:nvPr>
            <p:ph idx="1"/>
          </p:nvPr>
        </p:nvSpPr>
        <p:spPr>
          <a:xfrm>
            <a:off x="919975" y="2085278"/>
            <a:ext cx="10820400" cy="4498532"/>
          </a:xfrm>
        </p:spPr>
        <p:txBody>
          <a:bodyPr>
            <a:normAutofit/>
          </a:bodyPr>
          <a:lstStyle/>
          <a:p>
            <a:pPr marL="457200" lvl="1" indent="0">
              <a:buNone/>
            </a:pPr>
            <a:r>
              <a:rPr lang="en-US" b="1" dirty="0" smtClean="0"/>
              <a:t>You will get this standard error message when you first do a journal entry dated for 6/30/16.  </a:t>
            </a:r>
            <a:r>
              <a:rPr lang="en-US" b="1" u="sng" dirty="0" smtClean="0"/>
              <a:t>Click “OK”.</a:t>
            </a:r>
            <a:endParaRPr lang="en-US" b="1" u="sng" dirty="0"/>
          </a:p>
        </p:txBody>
      </p:sp>
      <p:sp>
        <p:nvSpPr>
          <p:cNvPr id="4" name="Slide Number Placeholder 3"/>
          <p:cNvSpPr>
            <a:spLocks noGrp="1"/>
          </p:cNvSpPr>
          <p:nvPr>
            <p:ph type="sldNum" sz="quarter" idx="12"/>
          </p:nvPr>
        </p:nvSpPr>
        <p:spPr>
          <a:xfrm>
            <a:off x="11519211" y="6218685"/>
            <a:ext cx="488794" cy="365125"/>
          </a:xfrm>
        </p:spPr>
        <p:txBody>
          <a:bodyPr/>
          <a:lstStyle/>
          <a:p>
            <a:fld id="{6D22F896-40B5-4ADD-8801-0D06FADFA095}" type="slidenum">
              <a:rPr lang="en-US" sz="1600" b="1" smtClean="0">
                <a:solidFill>
                  <a:schemeClr val="accent2">
                    <a:lumMod val="60000"/>
                    <a:lumOff val="40000"/>
                  </a:schemeClr>
                </a:solidFill>
              </a:rPr>
              <a:t>15</a:t>
            </a:fld>
            <a:endParaRPr lang="en-US" sz="1600" b="1" dirty="0">
              <a:solidFill>
                <a:schemeClr val="accent2">
                  <a:lumMod val="60000"/>
                  <a:lumOff val="40000"/>
                </a:schemeClr>
              </a:solidFill>
            </a:endParaRPr>
          </a:p>
        </p:txBody>
      </p:sp>
      <p:pic>
        <p:nvPicPr>
          <p:cNvPr id="5" name="Picture 4"/>
          <p:cNvPicPr>
            <a:picLocks noChangeAspect="1"/>
          </p:cNvPicPr>
          <p:nvPr/>
        </p:nvPicPr>
        <p:blipFill>
          <a:blip r:embed="rId2"/>
          <a:stretch>
            <a:fillRect/>
          </a:stretch>
        </p:blipFill>
        <p:spPr>
          <a:xfrm>
            <a:off x="2166586" y="2773181"/>
            <a:ext cx="7390476" cy="3445504"/>
          </a:xfrm>
          <a:prstGeom prst="rect">
            <a:avLst/>
          </a:prstGeom>
        </p:spPr>
      </p:pic>
    </p:spTree>
    <p:extLst>
      <p:ext uri="{BB962C8B-B14F-4D97-AF65-F5344CB8AC3E}">
        <p14:creationId xmlns:p14="http://schemas.microsoft.com/office/powerpoint/2010/main" val="2589579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121" y="779309"/>
            <a:ext cx="8610600" cy="1097881"/>
          </a:xfrm>
        </p:spPr>
        <p:txBody>
          <a:bodyPr/>
          <a:lstStyle/>
          <a:p>
            <a:r>
              <a:rPr lang="en-US" b="1" u="sng" dirty="0" smtClean="0">
                <a:solidFill>
                  <a:schemeClr val="accent2">
                    <a:lumMod val="60000"/>
                    <a:lumOff val="40000"/>
                  </a:schemeClr>
                </a:solidFill>
              </a:rPr>
              <a:t>Full accrual entries</a:t>
            </a:r>
            <a:endParaRPr lang="en-US" b="1" u="sng" dirty="0">
              <a:solidFill>
                <a:schemeClr val="accent2">
                  <a:lumMod val="60000"/>
                  <a:lumOff val="40000"/>
                </a:schemeClr>
              </a:solidFill>
            </a:endParaRPr>
          </a:p>
        </p:txBody>
      </p:sp>
      <p:pic>
        <p:nvPicPr>
          <p:cNvPr id="6" name="Content Placeholder 5"/>
          <p:cNvPicPr>
            <a:picLocks noGrp="1" noChangeAspect="1"/>
          </p:cNvPicPr>
          <p:nvPr>
            <p:ph idx="1"/>
          </p:nvPr>
        </p:nvPicPr>
        <p:blipFill>
          <a:blip r:embed="rId2"/>
          <a:stretch>
            <a:fillRect/>
          </a:stretch>
        </p:blipFill>
        <p:spPr>
          <a:xfrm>
            <a:off x="582564" y="1877190"/>
            <a:ext cx="7000266" cy="4497388"/>
          </a:xfrm>
          <a:prstGeom prst="rect">
            <a:avLst/>
          </a:prstGeom>
          <a:ln>
            <a:solidFill>
              <a:schemeClr val="accent2"/>
            </a:solidFill>
          </a:ln>
        </p:spPr>
      </p:pic>
      <p:sp>
        <p:nvSpPr>
          <p:cNvPr id="4" name="Slide Number Placeholder 3"/>
          <p:cNvSpPr>
            <a:spLocks noGrp="1"/>
          </p:cNvSpPr>
          <p:nvPr>
            <p:ph type="sldNum" sz="quarter" idx="12"/>
          </p:nvPr>
        </p:nvSpPr>
        <p:spPr>
          <a:xfrm>
            <a:off x="11519211" y="6218685"/>
            <a:ext cx="488794" cy="365125"/>
          </a:xfrm>
        </p:spPr>
        <p:txBody>
          <a:bodyPr/>
          <a:lstStyle/>
          <a:p>
            <a:fld id="{6D22F896-40B5-4ADD-8801-0D06FADFA095}" type="slidenum">
              <a:rPr lang="en-US" sz="1600" b="1" smtClean="0">
                <a:solidFill>
                  <a:schemeClr val="accent2">
                    <a:lumMod val="60000"/>
                    <a:lumOff val="40000"/>
                  </a:schemeClr>
                </a:solidFill>
              </a:rPr>
              <a:t>16</a:t>
            </a:fld>
            <a:endParaRPr lang="en-US" sz="1600" b="1" dirty="0">
              <a:solidFill>
                <a:schemeClr val="accent2">
                  <a:lumMod val="60000"/>
                  <a:lumOff val="40000"/>
                </a:schemeClr>
              </a:solidFill>
            </a:endParaRPr>
          </a:p>
        </p:txBody>
      </p:sp>
      <p:sp>
        <p:nvSpPr>
          <p:cNvPr id="7" name="Oval 6"/>
          <p:cNvSpPr/>
          <p:nvPr/>
        </p:nvSpPr>
        <p:spPr>
          <a:xfrm>
            <a:off x="3194317" y="3516417"/>
            <a:ext cx="334536" cy="2787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8" name="Oval 7"/>
          <p:cNvSpPr/>
          <p:nvPr/>
        </p:nvSpPr>
        <p:spPr>
          <a:xfrm>
            <a:off x="6542049" y="3687468"/>
            <a:ext cx="334536" cy="2787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9" name="Oval 8"/>
          <p:cNvSpPr/>
          <p:nvPr/>
        </p:nvSpPr>
        <p:spPr>
          <a:xfrm>
            <a:off x="2739482" y="4097939"/>
            <a:ext cx="334536" cy="2787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Oval 9"/>
          <p:cNvSpPr/>
          <p:nvPr/>
        </p:nvSpPr>
        <p:spPr>
          <a:xfrm>
            <a:off x="5493836" y="4425389"/>
            <a:ext cx="334536" cy="2787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1" name="TextBox 10"/>
          <p:cNvSpPr txBox="1"/>
          <p:nvPr/>
        </p:nvSpPr>
        <p:spPr>
          <a:xfrm>
            <a:off x="7820048" y="1877190"/>
            <a:ext cx="3891774" cy="3785652"/>
          </a:xfrm>
          <a:prstGeom prst="rect">
            <a:avLst/>
          </a:prstGeom>
          <a:noFill/>
          <a:ln>
            <a:solidFill>
              <a:schemeClr val="tx1"/>
            </a:solidFill>
          </a:ln>
        </p:spPr>
        <p:txBody>
          <a:bodyPr wrap="square" rtlCol="0">
            <a:spAutoFit/>
          </a:bodyPr>
          <a:lstStyle/>
          <a:p>
            <a:pPr marL="342900" indent="-342900">
              <a:buAutoNum type="arabicParenR"/>
            </a:pPr>
            <a:r>
              <a:rPr lang="en-US" sz="2000" dirty="0" smtClean="0"/>
              <a:t>Change the “Ledger Group” to FULLACCRUE</a:t>
            </a:r>
          </a:p>
          <a:p>
            <a:pPr marL="342900" indent="-342900">
              <a:buAutoNum type="arabicParenR"/>
            </a:pPr>
            <a:r>
              <a:rPr lang="en-US" sz="2000" dirty="0" smtClean="0"/>
              <a:t>Change the “Adjusting Entry” to Adjusting Entry</a:t>
            </a:r>
          </a:p>
          <a:p>
            <a:pPr marL="342900" indent="-342900">
              <a:buAutoNum type="arabicParenR"/>
            </a:pPr>
            <a:r>
              <a:rPr lang="en-US" sz="2000" dirty="0" smtClean="0"/>
              <a:t>Make sure the “Source” code is CFR</a:t>
            </a:r>
          </a:p>
          <a:p>
            <a:pPr marL="342900" indent="-342900">
              <a:buAutoNum type="arabicParenR"/>
            </a:pPr>
            <a:r>
              <a:rPr lang="en-US" sz="2000" dirty="0" smtClean="0"/>
              <a:t>Make sure the “Period” is 998</a:t>
            </a:r>
          </a:p>
          <a:p>
            <a:pPr marL="342900" indent="-342900">
              <a:buAutoNum type="arabicParenR"/>
            </a:pPr>
            <a:r>
              <a:rPr lang="en-US" sz="2000" dirty="0" smtClean="0"/>
              <a:t>Make sure the “Fiscal Year” is 2016</a:t>
            </a:r>
          </a:p>
          <a:p>
            <a:r>
              <a:rPr lang="en-US" sz="2000" dirty="0" smtClean="0"/>
              <a:t>Enter the journal entry lines like a normal entry.</a:t>
            </a:r>
            <a:endParaRPr lang="en-US" sz="2000" dirty="0"/>
          </a:p>
        </p:txBody>
      </p:sp>
      <p:sp>
        <p:nvSpPr>
          <p:cNvPr id="12" name="Oval 11"/>
          <p:cNvSpPr/>
          <p:nvPr/>
        </p:nvSpPr>
        <p:spPr>
          <a:xfrm>
            <a:off x="5601632" y="4125884"/>
            <a:ext cx="334536" cy="2787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Tree>
    <p:extLst>
      <p:ext uri="{BB962C8B-B14F-4D97-AF65-F5344CB8AC3E}">
        <p14:creationId xmlns:p14="http://schemas.microsoft.com/office/powerpoint/2010/main" val="1155877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156" y="2285999"/>
            <a:ext cx="11167946" cy="908825"/>
          </a:xfrm>
        </p:spPr>
        <p:txBody>
          <a:bodyPr/>
          <a:lstStyle/>
          <a:p>
            <a:r>
              <a:rPr lang="en-US" b="1" u="sng" dirty="0" smtClean="0">
                <a:solidFill>
                  <a:schemeClr val="accent2">
                    <a:lumMod val="60000"/>
                    <a:lumOff val="40000"/>
                  </a:schemeClr>
                </a:solidFill>
              </a:rPr>
              <a:t>Difference between 201900/202900/296900</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0" y="6218685"/>
            <a:ext cx="501805" cy="365125"/>
          </a:xfrm>
        </p:spPr>
        <p:txBody>
          <a:bodyPr/>
          <a:lstStyle/>
          <a:p>
            <a:fld id="{6D22F896-40B5-4ADD-8801-0D06FADFA095}" type="slidenum">
              <a:rPr lang="en-US" sz="1600" b="1" smtClean="0">
                <a:solidFill>
                  <a:schemeClr val="accent2">
                    <a:lumMod val="60000"/>
                    <a:lumOff val="40000"/>
                  </a:schemeClr>
                </a:solidFill>
              </a:rPr>
              <a:t>17</a:t>
            </a:fld>
            <a:endParaRPr lang="en-US" sz="1600" b="1" dirty="0">
              <a:solidFill>
                <a:schemeClr val="accent2">
                  <a:lumMod val="60000"/>
                  <a:lumOff val="4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6673" y="3323064"/>
            <a:ext cx="3367667" cy="3077736"/>
          </a:xfrm>
          <a:prstGeom prst="rect">
            <a:avLst/>
          </a:prstGeom>
        </p:spPr>
      </p:pic>
    </p:spTree>
    <p:extLst>
      <p:ext uri="{BB962C8B-B14F-4D97-AF65-F5344CB8AC3E}">
        <p14:creationId xmlns:p14="http://schemas.microsoft.com/office/powerpoint/2010/main" val="3970875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059" y="646770"/>
            <a:ext cx="11167946" cy="908825"/>
          </a:xfrm>
        </p:spPr>
        <p:txBody>
          <a:bodyPr/>
          <a:lstStyle/>
          <a:p>
            <a:r>
              <a:rPr lang="en-US" b="1" u="sng" dirty="0" smtClean="0">
                <a:solidFill>
                  <a:schemeClr val="accent2">
                    <a:lumMod val="60000"/>
                    <a:lumOff val="40000"/>
                  </a:schemeClr>
                </a:solidFill>
              </a:rPr>
              <a:t> Account 201900</a:t>
            </a:r>
            <a:endParaRPr lang="en-US" b="1" u="sng" dirty="0">
              <a:solidFill>
                <a:schemeClr val="accent2">
                  <a:lumMod val="60000"/>
                  <a:lumOff val="40000"/>
                </a:schemeClr>
              </a:solidFill>
            </a:endParaRPr>
          </a:p>
        </p:txBody>
      </p:sp>
      <p:sp>
        <p:nvSpPr>
          <p:cNvPr id="3" name="Content Placeholder 2"/>
          <p:cNvSpPr>
            <a:spLocks noGrp="1"/>
          </p:cNvSpPr>
          <p:nvPr>
            <p:ph idx="1"/>
          </p:nvPr>
        </p:nvSpPr>
        <p:spPr>
          <a:xfrm>
            <a:off x="685800" y="1694986"/>
            <a:ext cx="10820400" cy="4888824"/>
          </a:xfrm>
        </p:spPr>
        <p:txBody>
          <a:bodyPr>
            <a:normAutofit lnSpcReduction="10000"/>
          </a:bodyPr>
          <a:lstStyle/>
          <a:p>
            <a:r>
              <a:rPr lang="en-US" b="1" dirty="0" smtClean="0">
                <a:solidFill>
                  <a:schemeClr val="accent2">
                    <a:lumMod val="60000"/>
                    <a:lumOff val="40000"/>
                  </a:schemeClr>
                </a:solidFill>
              </a:rPr>
              <a:t>201900 – System generated account for processing vouchers payable.</a:t>
            </a:r>
          </a:p>
          <a:p>
            <a:pPr lvl="1"/>
            <a:r>
              <a:rPr lang="en-US" sz="2200" dirty="0" smtClean="0"/>
              <a:t>Keeping system integrity by not doing manual entries into that account unless it is deemed it is the only way to correct an issue.  </a:t>
            </a:r>
          </a:p>
          <a:p>
            <a:pPr marL="457200" lvl="1" indent="0">
              <a:buNone/>
            </a:pPr>
            <a:endParaRPr lang="en-US" dirty="0" smtClean="0"/>
          </a:p>
          <a:p>
            <a:pPr lvl="1"/>
            <a:r>
              <a:rPr lang="en-US" dirty="0" smtClean="0"/>
              <a:t>Many times – a process does not complete all the way through.  Once it is identified, it can be “released in the current </a:t>
            </a:r>
            <a:r>
              <a:rPr lang="en-US" dirty="0"/>
              <a:t>period”. </a:t>
            </a:r>
            <a:endParaRPr lang="en-US" dirty="0" smtClean="0"/>
          </a:p>
          <a:p>
            <a:pPr lvl="1"/>
            <a:r>
              <a:rPr lang="en-US" dirty="0" smtClean="0"/>
              <a:t>No </a:t>
            </a:r>
            <a:r>
              <a:rPr lang="en-US" dirty="0"/>
              <a:t>entries are allowed in that account unless </a:t>
            </a:r>
            <a:r>
              <a:rPr lang="en-US" dirty="0" err="1" smtClean="0"/>
              <a:t>HelpDesk</a:t>
            </a:r>
            <a:r>
              <a:rPr lang="en-US" dirty="0" smtClean="0"/>
              <a:t> allows.</a:t>
            </a:r>
            <a:endParaRPr lang="en-US" dirty="0"/>
          </a:p>
          <a:p>
            <a:pPr marL="0" indent="0">
              <a:buNone/>
            </a:pPr>
            <a:r>
              <a:rPr lang="en-US" b="1" u="sng" dirty="0" smtClean="0"/>
              <a:t>Process:</a:t>
            </a:r>
          </a:p>
          <a:p>
            <a:pPr marL="0" indent="0">
              <a:buNone/>
            </a:pPr>
            <a:r>
              <a:rPr lang="en-US" dirty="0" smtClean="0"/>
              <a:t>1) System does accrual</a:t>
            </a:r>
          </a:p>
          <a:p>
            <a:pPr lvl="1"/>
            <a:r>
              <a:rPr lang="en-US" dirty="0" smtClean="0"/>
              <a:t>Expenditure		150.00 (debit)</a:t>
            </a:r>
          </a:p>
          <a:p>
            <a:pPr lvl="1"/>
            <a:r>
              <a:rPr lang="en-US" dirty="0" smtClean="0"/>
              <a:t>Account 201900			150.00 (credit)</a:t>
            </a:r>
            <a:endParaRPr lang="en-US" dirty="0"/>
          </a:p>
          <a:p>
            <a:pPr marL="0" indent="0">
              <a:buNone/>
            </a:pPr>
            <a:r>
              <a:rPr lang="en-US" dirty="0" smtClean="0"/>
              <a:t>2) System processes payment:</a:t>
            </a:r>
          </a:p>
          <a:p>
            <a:pPr lvl="1"/>
            <a:r>
              <a:rPr lang="en-US" dirty="0" smtClean="0"/>
              <a:t>Account 201900		150.00 (debit)</a:t>
            </a:r>
          </a:p>
          <a:p>
            <a:pPr lvl="1"/>
            <a:r>
              <a:rPr lang="en-US" dirty="0" smtClean="0"/>
              <a:t>Cash – 101800			150.00 (credit)</a:t>
            </a:r>
          </a:p>
        </p:txBody>
      </p:sp>
      <p:sp>
        <p:nvSpPr>
          <p:cNvPr id="4" name="Slide Number Placeholder 3"/>
          <p:cNvSpPr>
            <a:spLocks noGrp="1"/>
          </p:cNvSpPr>
          <p:nvPr>
            <p:ph type="sldNum" sz="quarter" idx="12"/>
          </p:nvPr>
        </p:nvSpPr>
        <p:spPr>
          <a:xfrm>
            <a:off x="11506200" y="6218685"/>
            <a:ext cx="501805" cy="365125"/>
          </a:xfrm>
        </p:spPr>
        <p:txBody>
          <a:bodyPr/>
          <a:lstStyle/>
          <a:p>
            <a:fld id="{6D22F896-40B5-4ADD-8801-0D06FADFA095}" type="slidenum">
              <a:rPr lang="en-US" sz="1600" b="1" smtClean="0">
                <a:solidFill>
                  <a:schemeClr val="accent2">
                    <a:lumMod val="60000"/>
                    <a:lumOff val="40000"/>
                  </a:schemeClr>
                </a:solidFill>
              </a:rPr>
              <a:t>18</a:t>
            </a:fld>
            <a:endParaRPr lang="en-US" sz="1600" b="1" dirty="0">
              <a:solidFill>
                <a:schemeClr val="accent2">
                  <a:lumMod val="60000"/>
                  <a:lumOff val="40000"/>
                </a:schemeClr>
              </a:solidFill>
            </a:endParaRPr>
          </a:p>
        </p:txBody>
      </p:sp>
    </p:spTree>
    <p:extLst>
      <p:ext uri="{BB962C8B-B14F-4D97-AF65-F5344CB8AC3E}">
        <p14:creationId xmlns:p14="http://schemas.microsoft.com/office/powerpoint/2010/main" val="2185444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059" y="657921"/>
            <a:ext cx="11167946" cy="908825"/>
          </a:xfrm>
        </p:spPr>
        <p:txBody>
          <a:bodyPr/>
          <a:lstStyle/>
          <a:p>
            <a:r>
              <a:rPr lang="en-US" b="1" u="sng" dirty="0" smtClean="0">
                <a:solidFill>
                  <a:schemeClr val="accent2">
                    <a:lumMod val="60000"/>
                    <a:lumOff val="40000"/>
                  </a:schemeClr>
                </a:solidFill>
              </a:rPr>
              <a:t>Account 296900</a:t>
            </a:r>
            <a:endParaRPr lang="en-US" b="1" u="sng" dirty="0">
              <a:solidFill>
                <a:schemeClr val="accent2">
                  <a:lumMod val="60000"/>
                  <a:lumOff val="40000"/>
                </a:schemeClr>
              </a:solidFill>
            </a:endParaRPr>
          </a:p>
        </p:txBody>
      </p:sp>
      <p:sp>
        <p:nvSpPr>
          <p:cNvPr id="3" name="Content Placeholder 2"/>
          <p:cNvSpPr>
            <a:spLocks noGrp="1"/>
          </p:cNvSpPr>
          <p:nvPr>
            <p:ph idx="1"/>
          </p:nvPr>
        </p:nvSpPr>
        <p:spPr>
          <a:xfrm>
            <a:off x="685800" y="1784195"/>
            <a:ext cx="10820400" cy="4799615"/>
          </a:xfrm>
        </p:spPr>
        <p:txBody>
          <a:bodyPr>
            <a:normAutofit/>
          </a:bodyPr>
          <a:lstStyle/>
          <a:p>
            <a:r>
              <a:rPr lang="en-US" b="1" dirty="0" smtClean="0">
                <a:solidFill>
                  <a:schemeClr val="accent2">
                    <a:lumMod val="60000"/>
                    <a:lumOff val="40000"/>
                  </a:schemeClr>
                </a:solidFill>
              </a:rPr>
              <a:t>296900 – this account is DFA allowing agencies to estimate year-end accruals.</a:t>
            </a:r>
          </a:p>
          <a:p>
            <a:pPr lvl="1"/>
            <a:r>
              <a:rPr lang="en-US" sz="2200" dirty="0" smtClean="0"/>
              <a:t>The intent is for agencies to estimate the remaining amounts due by their agencies that were not paid by the July due date but must come out of the current year’s budget (FY16).</a:t>
            </a:r>
          </a:p>
          <a:p>
            <a:pPr marL="457200" lvl="1" indent="0">
              <a:buNone/>
            </a:pPr>
            <a:endParaRPr lang="en-US" dirty="0" smtClean="0"/>
          </a:p>
          <a:p>
            <a:pPr lvl="1"/>
            <a:r>
              <a:rPr lang="en-US" dirty="0" smtClean="0"/>
              <a:t>The request for the accrual must match the actual entry in SHARE.</a:t>
            </a:r>
          </a:p>
          <a:p>
            <a:pPr lvl="1"/>
            <a:r>
              <a:rPr lang="en-US" dirty="0" smtClean="0"/>
              <a:t>No amounts can be accrued to this account after the request date.   </a:t>
            </a:r>
          </a:p>
          <a:p>
            <a:pPr lvl="1"/>
            <a:r>
              <a:rPr lang="en-US" dirty="0"/>
              <a:t>N</a:t>
            </a:r>
            <a:r>
              <a:rPr lang="en-US" dirty="0" smtClean="0"/>
              <a:t>o audit entry can be done to this account to INCREASE.  Audit entries can be done to this account to lower the amount if the accrual was too high.</a:t>
            </a:r>
          </a:p>
          <a:p>
            <a:pPr marL="0" indent="0">
              <a:buNone/>
            </a:pPr>
            <a:endParaRPr lang="en-US" dirty="0"/>
          </a:p>
          <a:p>
            <a:pPr marL="0" indent="0">
              <a:buNone/>
            </a:pPr>
            <a:r>
              <a:rPr lang="en-US" dirty="0" smtClean="0"/>
              <a:t>Note: Payments via Accounts Payable (AP) must have a department on line #1 to ensure it will process correctly and go into workflow.</a:t>
            </a:r>
          </a:p>
        </p:txBody>
      </p:sp>
      <p:sp>
        <p:nvSpPr>
          <p:cNvPr id="4" name="Slide Number Placeholder 3"/>
          <p:cNvSpPr>
            <a:spLocks noGrp="1"/>
          </p:cNvSpPr>
          <p:nvPr>
            <p:ph type="sldNum" sz="quarter" idx="12"/>
          </p:nvPr>
        </p:nvSpPr>
        <p:spPr>
          <a:xfrm>
            <a:off x="11506200" y="6218685"/>
            <a:ext cx="501805" cy="365125"/>
          </a:xfrm>
        </p:spPr>
        <p:txBody>
          <a:bodyPr/>
          <a:lstStyle/>
          <a:p>
            <a:fld id="{6D22F896-40B5-4ADD-8801-0D06FADFA095}" type="slidenum">
              <a:rPr lang="en-US" sz="1600" b="1" smtClean="0">
                <a:solidFill>
                  <a:schemeClr val="accent2">
                    <a:lumMod val="60000"/>
                    <a:lumOff val="40000"/>
                  </a:schemeClr>
                </a:solidFill>
              </a:rPr>
              <a:t>19</a:t>
            </a:fld>
            <a:endParaRPr lang="en-US" sz="1600" b="1" dirty="0">
              <a:solidFill>
                <a:schemeClr val="accent2">
                  <a:lumMod val="60000"/>
                  <a:lumOff val="40000"/>
                </a:schemeClr>
              </a:solidFill>
            </a:endParaRPr>
          </a:p>
        </p:txBody>
      </p:sp>
    </p:spTree>
    <p:extLst>
      <p:ext uri="{BB962C8B-B14F-4D97-AF65-F5344CB8AC3E}">
        <p14:creationId xmlns:p14="http://schemas.microsoft.com/office/powerpoint/2010/main" val="584576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accent2">
                    <a:lumMod val="60000"/>
                    <a:lumOff val="40000"/>
                  </a:schemeClr>
                </a:solidFill>
              </a:rPr>
              <a:t>Housekeeping</a:t>
            </a:r>
            <a:endParaRPr lang="en-US" b="1" u="sng" dirty="0">
              <a:solidFill>
                <a:schemeClr val="accent2">
                  <a:lumMod val="60000"/>
                  <a:lumOff val="40000"/>
                </a:schemeClr>
              </a:solidFill>
            </a:endParaRPr>
          </a:p>
        </p:txBody>
      </p:sp>
      <p:sp>
        <p:nvSpPr>
          <p:cNvPr id="3" name="Content Placeholder 2"/>
          <p:cNvSpPr>
            <a:spLocks noGrp="1"/>
          </p:cNvSpPr>
          <p:nvPr>
            <p:ph idx="1"/>
          </p:nvPr>
        </p:nvSpPr>
        <p:spPr>
          <a:xfrm>
            <a:off x="607741" y="2057401"/>
            <a:ext cx="10820400" cy="4605454"/>
          </a:xfrm>
        </p:spPr>
        <p:txBody>
          <a:bodyPr>
            <a:normAutofit/>
          </a:bodyPr>
          <a:lstStyle/>
          <a:p>
            <a:pPr marL="0" indent="0">
              <a:buNone/>
            </a:pPr>
            <a:r>
              <a:rPr lang="en-US" dirty="0" smtClean="0"/>
              <a:t>1) Please turn Cell Phones to vibrate or Shut Them Off.</a:t>
            </a:r>
          </a:p>
          <a:p>
            <a:pPr lvl="1"/>
            <a:r>
              <a:rPr lang="en-US" dirty="0" smtClean="0"/>
              <a:t>If you need to take a call, please leave the auditorium.</a:t>
            </a:r>
          </a:p>
          <a:p>
            <a:pPr lvl="1"/>
            <a:r>
              <a:rPr lang="en-US" dirty="0" smtClean="0"/>
              <a:t>If you receive a text, please leave the auditorium to respond.</a:t>
            </a:r>
          </a:p>
          <a:p>
            <a:pPr marL="0" indent="0">
              <a:buNone/>
            </a:pPr>
            <a:r>
              <a:rPr lang="en-US" dirty="0" smtClean="0"/>
              <a:t>2) Please no talking.</a:t>
            </a:r>
          </a:p>
          <a:p>
            <a:pPr marL="0" indent="0">
              <a:buNone/>
            </a:pPr>
            <a:r>
              <a:rPr lang="en-US" dirty="0" smtClean="0"/>
              <a:t>3) Please raise your hand if you have a question during the presentation.  You 	don’t have to wait until the end of the presentation.</a:t>
            </a:r>
          </a:p>
          <a:p>
            <a:pPr marL="0" indent="0">
              <a:buNone/>
            </a:pPr>
            <a:r>
              <a:rPr lang="en-US" dirty="0" smtClean="0"/>
              <a:t>4) Please be courteous to your fellow CFO’s.  </a:t>
            </a:r>
          </a:p>
          <a:p>
            <a:pPr lvl="1"/>
            <a:r>
              <a:rPr lang="en-US" dirty="0" smtClean="0"/>
              <a:t>There are varying levels of experience in the room.  Some people already know this information while others are just learning it.</a:t>
            </a:r>
          </a:p>
          <a:p>
            <a:pPr marL="0" indent="0">
              <a:buNone/>
            </a:pPr>
            <a:r>
              <a:rPr lang="en-US" dirty="0" smtClean="0"/>
              <a:t>5) If you require CPE for this class, please see either Norma or Silvia at the sign-	in desk on your way </a:t>
            </a:r>
            <a:r>
              <a:rPr lang="en-US" u="sng" dirty="0" smtClean="0"/>
              <a:t>out of training</a:t>
            </a:r>
            <a:r>
              <a:rPr lang="en-US" dirty="0" smtClean="0"/>
              <a:t>.  They will NOT give certificates out 	before 15 minutes of class ending.</a:t>
            </a:r>
          </a:p>
        </p:txBody>
      </p:sp>
      <p:sp>
        <p:nvSpPr>
          <p:cNvPr id="4" name="Slide Number Placeholder 3"/>
          <p:cNvSpPr>
            <a:spLocks noGrp="1"/>
          </p:cNvSpPr>
          <p:nvPr>
            <p:ph type="sldNum" sz="quarter" idx="12"/>
          </p:nvPr>
        </p:nvSpPr>
        <p:spPr>
          <a:xfrm>
            <a:off x="11506200" y="5990719"/>
            <a:ext cx="477644" cy="365125"/>
          </a:xfrm>
        </p:spPr>
        <p:txBody>
          <a:bodyPr/>
          <a:lstStyle/>
          <a:p>
            <a:fld id="{6D22F896-40B5-4ADD-8801-0D06FADFA095}" type="slidenum">
              <a:rPr lang="en-US" sz="1600" b="1" smtClean="0">
                <a:solidFill>
                  <a:schemeClr val="accent2">
                    <a:lumMod val="60000"/>
                    <a:lumOff val="40000"/>
                  </a:schemeClr>
                </a:solidFill>
              </a:rPr>
              <a:t>2</a:t>
            </a:fld>
            <a:endParaRPr lang="en-US" sz="1600" b="1" dirty="0">
              <a:solidFill>
                <a:schemeClr val="accent2">
                  <a:lumMod val="60000"/>
                  <a:lumOff val="4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2247900" cy="2057401"/>
          </a:xfrm>
          <a:prstGeom prst="rect">
            <a:avLst/>
          </a:prstGeom>
        </p:spPr>
      </p:pic>
    </p:spTree>
    <p:extLst>
      <p:ext uri="{BB962C8B-B14F-4D97-AF65-F5344CB8AC3E}">
        <p14:creationId xmlns:p14="http://schemas.microsoft.com/office/powerpoint/2010/main" val="3791785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308" y="669074"/>
            <a:ext cx="10013794" cy="986884"/>
          </a:xfrm>
        </p:spPr>
        <p:txBody>
          <a:bodyPr/>
          <a:lstStyle/>
          <a:p>
            <a:r>
              <a:rPr lang="en-US" b="1" u="sng" dirty="0" smtClean="0">
                <a:solidFill>
                  <a:schemeClr val="accent2">
                    <a:lumMod val="60000"/>
                    <a:lumOff val="40000"/>
                  </a:schemeClr>
                </a:solidFill>
              </a:rPr>
              <a:t>296900 &amp; year-end accruals</a:t>
            </a:r>
            <a:endParaRPr lang="en-US" b="1" u="sng" dirty="0">
              <a:solidFill>
                <a:schemeClr val="accent2">
                  <a:lumMod val="60000"/>
                  <a:lumOff val="40000"/>
                </a:schemeClr>
              </a:solidFill>
            </a:endParaRPr>
          </a:p>
        </p:txBody>
      </p:sp>
      <p:sp>
        <p:nvSpPr>
          <p:cNvPr id="3" name="Content Placeholder 2"/>
          <p:cNvSpPr>
            <a:spLocks noGrp="1"/>
          </p:cNvSpPr>
          <p:nvPr>
            <p:ph idx="1"/>
          </p:nvPr>
        </p:nvSpPr>
        <p:spPr>
          <a:xfrm>
            <a:off x="685800" y="1817650"/>
            <a:ext cx="10820400" cy="4401036"/>
          </a:xfrm>
        </p:spPr>
        <p:txBody>
          <a:bodyPr>
            <a:normAutofit/>
          </a:bodyPr>
          <a:lstStyle/>
          <a:p>
            <a:r>
              <a:rPr lang="en-US" b="1" dirty="0" smtClean="0">
                <a:solidFill>
                  <a:schemeClr val="accent2">
                    <a:lumMod val="60000"/>
                    <a:lumOff val="40000"/>
                  </a:schemeClr>
                </a:solidFill>
              </a:rPr>
              <a:t>296900 account is only used for amounts that were already approved on the Year End Accrual Request Form.</a:t>
            </a:r>
          </a:p>
          <a:p>
            <a:r>
              <a:rPr lang="en-US" dirty="0" smtClean="0"/>
              <a:t>The forms are reviewed for accuracy and to determine if the correct liability account code is being utilized (among other fields of the form).  Some vendors need to be changed from a 296900 liability to:</a:t>
            </a:r>
          </a:p>
          <a:p>
            <a:pPr lvl="1"/>
            <a:r>
              <a:rPr lang="en-US" dirty="0" smtClean="0"/>
              <a:t>233500 – Due to a Component Unit (Agencies owed UNM, Lottery, etc.)</a:t>
            </a:r>
          </a:p>
          <a:p>
            <a:pPr lvl="1"/>
            <a:r>
              <a:rPr lang="en-US" dirty="0" smtClean="0"/>
              <a:t>233900 – Due to a Local Government (Agencies owed Sandoval County, Zuni Pueblo, Santa Fe County, etc.)</a:t>
            </a:r>
          </a:p>
          <a:p>
            <a:pPr lvl="1"/>
            <a:r>
              <a:rPr lang="en-US" dirty="0" smtClean="0"/>
              <a:t>232900 – Due to a State Agency (Agencies owed another agency).</a:t>
            </a:r>
          </a:p>
          <a:p>
            <a:r>
              <a:rPr lang="en-US" dirty="0" smtClean="0"/>
              <a:t>If the CAFR unit changed the account code from 296900 to another account code (the code was highlighted in yellow), this new account code is the one that the journal entry should be done to, </a:t>
            </a:r>
            <a:r>
              <a:rPr lang="en-US" u="sng" dirty="0" smtClean="0"/>
              <a:t>along with the payments to the vendors.</a:t>
            </a:r>
            <a:endParaRPr lang="en-US" u="sng" dirty="0"/>
          </a:p>
        </p:txBody>
      </p:sp>
      <p:sp>
        <p:nvSpPr>
          <p:cNvPr id="4" name="Slide Number Placeholder 3"/>
          <p:cNvSpPr>
            <a:spLocks noGrp="1"/>
          </p:cNvSpPr>
          <p:nvPr>
            <p:ph type="sldNum" sz="quarter" idx="12"/>
          </p:nvPr>
        </p:nvSpPr>
        <p:spPr>
          <a:xfrm>
            <a:off x="11506200" y="6218685"/>
            <a:ext cx="501804" cy="365125"/>
          </a:xfrm>
        </p:spPr>
        <p:txBody>
          <a:bodyPr/>
          <a:lstStyle/>
          <a:p>
            <a:fld id="{6D22F896-40B5-4ADD-8801-0D06FADFA095}" type="slidenum">
              <a:rPr lang="en-US" sz="1600" b="1" smtClean="0">
                <a:solidFill>
                  <a:schemeClr val="accent2">
                    <a:lumMod val="60000"/>
                    <a:lumOff val="40000"/>
                  </a:schemeClr>
                </a:solidFill>
              </a:rPr>
              <a:t>20</a:t>
            </a:fld>
            <a:endParaRPr lang="en-US" sz="1600" b="1" dirty="0">
              <a:solidFill>
                <a:schemeClr val="accent2">
                  <a:lumMod val="60000"/>
                  <a:lumOff val="40000"/>
                </a:schemeClr>
              </a:solidFill>
            </a:endParaRPr>
          </a:p>
        </p:txBody>
      </p:sp>
    </p:spTree>
    <p:extLst>
      <p:ext uri="{BB962C8B-B14F-4D97-AF65-F5344CB8AC3E}">
        <p14:creationId xmlns:p14="http://schemas.microsoft.com/office/powerpoint/2010/main" val="2155091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210" y="523312"/>
            <a:ext cx="10013794" cy="986884"/>
          </a:xfrm>
        </p:spPr>
        <p:txBody>
          <a:bodyPr>
            <a:normAutofit/>
          </a:bodyPr>
          <a:lstStyle/>
          <a:p>
            <a:r>
              <a:rPr lang="en-US" b="1" u="sng" dirty="0" smtClean="0">
                <a:solidFill>
                  <a:schemeClr val="accent2">
                    <a:lumMod val="60000"/>
                    <a:lumOff val="40000"/>
                  </a:schemeClr>
                </a:solidFill>
              </a:rPr>
              <a:t>296900 Over – estimated </a:t>
            </a:r>
            <a:endParaRPr lang="en-US" b="1" u="sng" dirty="0">
              <a:solidFill>
                <a:schemeClr val="accent2">
                  <a:lumMod val="60000"/>
                  <a:lumOff val="40000"/>
                </a:schemeClr>
              </a:solidFill>
            </a:endParaRPr>
          </a:p>
        </p:txBody>
      </p:sp>
      <p:sp>
        <p:nvSpPr>
          <p:cNvPr id="3" name="Content Placeholder 2"/>
          <p:cNvSpPr>
            <a:spLocks noGrp="1"/>
          </p:cNvSpPr>
          <p:nvPr>
            <p:ph idx="1"/>
          </p:nvPr>
        </p:nvSpPr>
        <p:spPr>
          <a:xfrm>
            <a:off x="797312" y="1510197"/>
            <a:ext cx="10820400" cy="2582302"/>
          </a:xfrm>
        </p:spPr>
        <p:txBody>
          <a:bodyPr>
            <a:normAutofit lnSpcReduction="10000"/>
          </a:bodyPr>
          <a:lstStyle/>
          <a:p>
            <a:r>
              <a:rPr lang="en-US" b="1" dirty="0" smtClean="0">
                <a:solidFill>
                  <a:schemeClr val="accent2">
                    <a:lumMod val="60000"/>
                    <a:lumOff val="40000"/>
                  </a:schemeClr>
                </a:solidFill>
              </a:rPr>
              <a:t>IF you discover that you over estimated your AP accrual (296900) or any of the other liability accounts (233500, 233900, etc.) on the Request to Accrue Accounts Payable Form, prepare the entry to correct this over-estimation in FY16 not FY17 </a:t>
            </a:r>
            <a:r>
              <a:rPr lang="en-US" b="1" u="sng" dirty="0" smtClean="0">
                <a:solidFill>
                  <a:schemeClr val="accent2">
                    <a:lumMod val="60000"/>
                    <a:lumOff val="40000"/>
                  </a:schemeClr>
                </a:solidFill>
              </a:rPr>
              <a:t>ONLY</a:t>
            </a:r>
            <a:r>
              <a:rPr lang="en-US" b="1" dirty="0" smtClean="0">
                <a:solidFill>
                  <a:schemeClr val="accent2">
                    <a:lumMod val="60000"/>
                    <a:lumOff val="40000"/>
                  </a:schemeClr>
                </a:solidFill>
              </a:rPr>
              <a:t> if your audit is still ongoing.</a:t>
            </a:r>
          </a:p>
          <a:p>
            <a:pPr lvl="1"/>
            <a:r>
              <a:rPr lang="en-US" b="1" dirty="0" smtClean="0"/>
              <a:t>Some agencies during August determined that the amount for 296900 was too high and were doing entries in FY17 to reduce 296900.  </a:t>
            </a:r>
          </a:p>
          <a:p>
            <a:pPr lvl="1"/>
            <a:r>
              <a:rPr lang="en-US" b="1" dirty="0" smtClean="0"/>
              <a:t>The best way is to correct this is to do an audit journal entry in FY16 to ensure the accruals totals are more accurate for the financial statements and also to properly reflect the FY16 budget.</a:t>
            </a:r>
          </a:p>
        </p:txBody>
      </p:sp>
      <p:sp>
        <p:nvSpPr>
          <p:cNvPr id="4" name="Slide Number Placeholder 3"/>
          <p:cNvSpPr>
            <a:spLocks noGrp="1"/>
          </p:cNvSpPr>
          <p:nvPr>
            <p:ph type="sldNum" sz="quarter" idx="12"/>
          </p:nvPr>
        </p:nvSpPr>
        <p:spPr>
          <a:xfrm>
            <a:off x="11506200" y="6218685"/>
            <a:ext cx="501804" cy="365125"/>
          </a:xfrm>
        </p:spPr>
        <p:txBody>
          <a:bodyPr/>
          <a:lstStyle/>
          <a:p>
            <a:fld id="{6D22F896-40B5-4ADD-8801-0D06FADFA095}" type="slidenum">
              <a:rPr lang="en-US" sz="1600" b="1" smtClean="0">
                <a:solidFill>
                  <a:schemeClr val="accent2">
                    <a:lumMod val="60000"/>
                    <a:lumOff val="40000"/>
                  </a:schemeClr>
                </a:solidFill>
              </a:rPr>
              <a:t>21</a:t>
            </a:fld>
            <a:endParaRPr lang="en-US" sz="1600" b="1" dirty="0">
              <a:solidFill>
                <a:schemeClr val="accent2">
                  <a:lumMod val="60000"/>
                  <a:lumOff val="40000"/>
                </a:schemeClr>
              </a:solidFill>
            </a:endParaRPr>
          </a:p>
        </p:txBody>
      </p:sp>
      <p:pic>
        <p:nvPicPr>
          <p:cNvPr id="5" name="Picture 4"/>
          <p:cNvPicPr>
            <a:picLocks noChangeAspect="1"/>
          </p:cNvPicPr>
          <p:nvPr/>
        </p:nvPicPr>
        <p:blipFill>
          <a:blip r:embed="rId2"/>
          <a:stretch>
            <a:fillRect/>
          </a:stretch>
        </p:blipFill>
        <p:spPr>
          <a:xfrm>
            <a:off x="601438" y="4288629"/>
            <a:ext cx="10904762" cy="2569371"/>
          </a:xfrm>
          <a:prstGeom prst="rect">
            <a:avLst/>
          </a:prstGeom>
          <a:ln>
            <a:solidFill>
              <a:schemeClr val="tx1"/>
            </a:solidFill>
          </a:ln>
        </p:spPr>
      </p:pic>
    </p:spTree>
    <p:extLst>
      <p:ext uri="{BB962C8B-B14F-4D97-AF65-F5344CB8AC3E}">
        <p14:creationId xmlns:p14="http://schemas.microsoft.com/office/powerpoint/2010/main" val="3268818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367" y="1014761"/>
            <a:ext cx="10013794" cy="986884"/>
          </a:xfrm>
        </p:spPr>
        <p:txBody>
          <a:bodyPr/>
          <a:lstStyle/>
          <a:p>
            <a:r>
              <a:rPr lang="en-US" b="1" u="sng" dirty="0" smtClean="0">
                <a:solidFill>
                  <a:schemeClr val="accent2">
                    <a:lumMod val="60000"/>
                    <a:lumOff val="40000"/>
                  </a:schemeClr>
                </a:solidFill>
              </a:rPr>
              <a:t>296900 Payment Deadline</a:t>
            </a:r>
            <a:endParaRPr lang="en-US" b="1" u="sng" dirty="0">
              <a:solidFill>
                <a:schemeClr val="accent2">
                  <a:lumMod val="60000"/>
                  <a:lumOff val="40000"/>
                </a:schemeClr>
              </a:solidFill>
            </a:endParaRPr>
          </a:p>
        </p:txBody>
      </p:sp>
      <p:sp>
        <p:nvSpPr>
          <p:cNvPr id="3" name="Content Placeholder 2"/>
          <p:cNvSpPr>
            <a:spLocks noGrp="1"/>
          </p:cNvSpPr>
          <p:nvPr>
            <p:ph idx="1"/>
          </p:nvPr>
        </p:nvSpPr>
        <p:spPr>
          <a:xfrm>
            <a:off x="685800" y="2553628"/>
            <a:ext cx="10820400" cy="3665057"/>
          </a:xfrm>
        </p:spPr>
        <p:txBody>
          <a:bodyPr>
            <a:normAutofit/>
          </a:bodyPr>
          <a:lstStyle/>
          <a:p>
            <a:r>
              <a:rPr lang="en-US" sz="4000" b="1" dirty="0" smtClean="0">
                <a:solidFill>
                  <a:schemeClr val="accent2">
                    <a:lumMod val="60000"/>
                    <a:lumOff val="40000"/>
                  </a:schemeClr>
                </a:solidFill>
              </a:rPr>
              <a:t>REMINDER – Wednesday, November 30, 2016 is the last day to submit vouchers to pay fiscal  year 2016 accounts payable established in account 296900.</a:t>
            </a:r>
          </a:p>
        </p:txBody>
      </p:sp>
      <p:sp>
        <p:nvSpPr>
          <p:cNvPr id="4" name="Slide Number Placeholder 3"/>
          <p:cNvSpPr>
            <a:spLocks noGrp="1"/>
          </p:cNvSpPr>
          <p:nvPr>
            <p:ph type="sldNum" sz="quarter" idx="12"/>
          </p:nvPr>
        </p:nvSpPr>
        <p:spPr>
          <a:xfrm>
            <a:off x="11506200" y="6218685"/>
            <a:ext cx="501804" cy="365125"/>
          </a:xfrm>
        </p:spPr>
        <p:txBody>
          <a:bodyPr/>
          <a:lstStyle/>
          <a:p>
            <a:fld id="{6D22F896-40B5-4ADD-8801-0D06FADFA095}" type="slidenum">
              <a:rPr lang="en-US" sz="1600" b="1" smtClean="0">
                <a:solidFill>
                  <a:schemeClr val="accent2">
                    <a:lumMod val="60000"/>
                    <a:lumOff val="40000"/>
                  </a:schemeClr>
                </a:solidFill>
              </a:rPr>
              <a:t>22</a:t>
            </a:fld>
            <a:endParaRPr lang="en-US" sz="1600" b="1" dirty="0">
              <a:solidFill>
                <a:schemeClr val="accent2">
                  <a:lumMod val="60000"/>
                  <a:lumOff val="40000"/>
                </a:schemeClr>
              </a:solidFill>
            </a:endParaRPr>
          </a:p>
        </p:txBody>
      </p:sp>
    </p:spTree>
    <p:extLst>
      <p:ext uri="{BB962C8B-B14F-4D97-AF65-F5344CB8AC3E}">
        <p14:creationId xmlns:p14="http://schemas.microsoft.com/office/powerpoint/2010/main" val="1112839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059" y="713677"/>
            <a:ext cx="11167946" cy="908825"/>
          </a:xfrm>
        </p:spPr>
        <p:txBody>
          <a:bodyPr/>
          <a:lstStyle/>
          <a:p>
            <a:r>
              <a:rPr lang="en-US" b="1" u="sng" dirty="0" smtClean="0">
                <a:solidFill>
                  <a:schemeClr val="accent2">
                    <a:lumMod val="60000"/>
                    <a:lumOff val="40000"/>
                  </a:schemeClr>
                </a:solidFill>
              </a:rPr>
              <a:t>Account 202900</a:t>
            </a:r>
            <a:endParaRPr lang="en-US" b="1" u="sng" dirty="0">
              <a:solidFill>
                <a:schemeClr val="accent2">
                  <a:lumMod val="60000"/>
                  <a:lumOff val="40000"/>
                </a:schemeClr>
              </a:solidFill>
            </a:endParaRPr>
          </a:p>
        </p:txBody>
      </p:sp>
      <p:sp>
        <p:nvSpPr>
          <p:cNvPr id="3" name="Content Placeholder 2"/>
          <p:cNvSpPr>
            <a:spLocks noGrp="1"/>
          </p:cNvSpPr>
          <p:nvPr>
            <p:ph idx="1"/>
          </p:nvPr>
        </p:nvSpPr>
        <p:spPr>
          <a:xfrm>
            <a:off x="685800" y="1862254"/>
            <a:ext cx="10820400" cy="4270917"/>
          </a:xfrm>
        </p:spPr>
        <p:txBody>
          <a:bodyPr>
            <a:normAutofit/>
          </a:bodyPr>
          <a:lstStyle/>
          <a:p>
            <a:r>
              <a:rPr lang="en-US" b="1" dirty="0" smtClean="0">
                <a:solidFill>
                  <a:schemeClr val="accent2">
                    <a:lumMod val="60000"/>
                    <a:lumOff val="40000"/>
                  </a:schemeClr>
                </a:solidFill>
              </a:rPr>
              <a:t>202900 – this account is for ensuring agencies follow GAAP basis accounting.</a:t>
            </a:r>
          </a:p>
          <a:p>
            <a:pPr lvl="1"/>
            <a:r>
              <a:rPr lang="en-US" sz="2200" dirty="0" smtClean="0"/>
              <a:t>The intent for this account is to ensure that agencies can still do voucher accrual entries even if all the DFA deadlines have past.</a:t>
            </a:r>
          </a:p>
          <a:p>
            <a:pPr marL="457200" lvl="1" indent="0">
              <a:buNone/>
            </a:pPr>
            <a:endParaRPr lang="en-US" dirty="0" smtClean="0"/>
          </a:p>
          <a:p>
            <a:pPr lvl="1"/>
            <a:r>
              <a:rPr lang="en-US" dirty="0" smtClean="0"/>
              <a:t>Normally – this account is used when the auditor finds additional items that need to be accrued in the current fiscal year (16) but was paid in the following fiscal year (17)</a:t>
            </a:r>
          </a:p>
          <a:p>
            <a:pPr lvl="2"/>
            <a:r>
              <a:rPr lang="en-US" dirty="0" smtClean="0"/>
              <a:t>Example:  Auditor is reviewing all the accounts payable listing for July and August.  Finds travel that was paid in August but the travel was actually for June 2016.  The auditor then wants these expenditures accrued in FY16.</a:t>
            </a:r>
          </a:p>
          <a:p>
            <a:pPr lvl="2"/>
            <a:r>
              <a:rPr lang="en-US" dirty="0" smtClean="0"/>
              <a:t>Example: An estimation was done for an invoice and the amount was on the Year End Accounts Payable Request.  The invoice came in materially higher than anticipated.  The additional amount needs to be recorded to 202900.</a:t>
            </a:r>
          </a:p>
          <a:p>
            <a:pPr marL="0" indent="0">
              <a:buNone/>
            </a:pPr>
            <a:endParaRPr lang="en-US" dirty="0"/>
          </a:p>
        </p:txBody>
      </p:sp>
      <p:sp>
        <p:nvSpPr>
          <p:cNvPr id="4" name="Slide Number Placeholder 3"/>
          <p:cNvSpPr>
            <a:spLocks noGrp="1"/>
          </p:cNvSpPr>
          <p:nvPr>
            <p:ph type="sldNum" sz="quarter" idx="12"/>
          </p:nvPr>
        </p:nvSpPr>
        <p:spPr>
          <a:xfrm>
            <a:off x="11506200" y="6218685"/>
            <a:ext cx="501805" cy="365125"/>
          </a:xfrm>
        </p:spPr>
        <p:txBody>
          <a:bodyPr/>
          <a:lstStyle/>
          <a:p>
            <a:fld id="{6D22F896-40B5-4ADD-8801-0D06FADFA095}" type="slidenum">
              <a:rPr lang="en-US" sz="1600" b="1" smtClean="0">
                <a:solidFill>
                  <a:schemeClr val="accent2">
                    <a:lumMod val="60000"/>
                    <a:lumOff val="40000"/>
                  </a:schemeClr>
                </a:solidFill>
              </a:rPr>
              <a:t>23</a:t>
            </a:fld>
            <a:endParaRPr lang="en-US" sz="1600" b="1" dirty="0">
              <a:solidFill>
                <a:schemeClr val="accent2">
                  <a:lumMod val="60000"/>
                  <a:lumOff val="40000"/>
                </a:schemeClr>
              </a:solidFill>
            </a:endParaRPr>
          </a:p>
        </p:txBody>
      </p:sp>
    </p:spTree>
    <p:extLst>
      <p:ext uri="{BB962C8B-B14F-4D97-AF65-F5344CB8AC3E}">
        <p14:creationId xmlns:p14="http://schemas.microsoft.com/office/powerpoint/2010/main" val="1199489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059" y="646770"/>
            <a:ext cx="11167946" cy="908825"/>
          </a:xfrm>
        </p:spPr>
        <p:txBody>
          <a:bodyPr/>
          <a:lstStyle/>
          <a:p>
            <a:r>
              <a:rPr lang="en-US" b="1" u="sng" dirty="0" smtClean="0">
                <a:solidFill>
                  <a:schemeClr val="accent2">
                    <a:lumMod val="60000"/>
                    <a:lumOff val="40000"/>
                  </a:schemeClr>
                </a:solidFill>
              </a:rPr>
              <a:t>Account 202900 cont.</a:t>
            </a:r>
            <a:endParaRPr lang="en-US" b="1" u="sng" dirty="0">
              <a:solidFill>
                <a:schemeClr val="accent2">
                  <a:lumMod val="60000"/>
                  <a:lumOff val="40000"/>
                </a:schemeClr>
              </a:solidFill>
            </a:endParaRPr>
          </a:p>
        </p:txBody>
      </p:sp>
      <p:sp>
        <p:nvSpPr>
          <p:cNvPr id="3" name="Content Placeholder 2"/>
          <p:cNvSpPr>
            <a:spLocks noGrp="1"/>
          </p:cNvSpPr>
          <p:nvPr>
            <p:ph idx="1"/>
          </p:nvPr>
        </p:nvSpPr>
        <p:spPr>
          <a:xfrm>
            <a:off x="685800" y="1806498"/>
            <a:ext cx="10820400" cy="4906536"/>
          </a:xfrm>
        </p:spPr>
        <p:txBody>
          <a:bodyPr>
            <a:normAutofit/>
          </a:bodyPr>
          <a:lstStyle/>
          <a:p>
            <a:r>
              <a:rPr lang="en-US" b="1" dirty="0" smtClean="0"/>
              <a:t>Many times – agencies forget to clear out the balance since the actual payment was done in the following fiscal year.</a:t>
            </a:r>
          </a:p>
          <a:p>
            <a:pPr lvl="1"/>
            <a:r>
              <a:rPr lang="en-US" dirty="0" smtClean="0"/>
              <a:t>If the auditor finds one of these, agencies then need to realize that this account needs to be cleaned out and that the expenditure has been counted twice.</a:t>
            </a:r>
          </a:p>
          <a:p>
            <a:pPr marL="1371600" lvl="2" indent="-457200">
              <a:buFont typeface="+mj-lt"/>
              <a:buAutoNum type="arabicPeriod"/>
            </a:pPr>
            <a:r>
              <a:rPr lang="en-US" dirty="0" smtClean="0"/>
              <a:t>When the auditor had you do the accrual for FY16, the expenditure was done.</a:t>
            </a:r>
          </a:p>
          <a:p>
            <a:pPr marL="1371600" lvl="2" indent="-457200">
              <a:buFont typeface="+mj-lt"/>
              <a:buAutoNum type="arabicPeriod"/>
            </a:pPr>
            <a:r>
              <a:rPr lang="en-US" dirty="0" smtClean="0"/>
              <a:t>When the voucher payment was done in FY17, the expenditure was done again.</a:t>
            </a:r>
            <a:endParaRPr lang="en-US" dirty="0"/>
          </a:p>
          <a:p>
            <a:pPr lvl="1"/>
            <a:r>
              <a:rPr lang="en-US" dirty="0" smtClean="0"/>
              <a:t>Agencies will need to do an entry such as:</a:t>
            </a:r>
          </a:p>
          <a:p>
            <a:pPr lvl="2"/>
            <a:r>
              <a:rPr lang="en-US" dirty="0" smtClean="0"/>
              <a:t>Account 202900	150.00 (debit)</a:t>
            </a:r>
          </a:p>
          <a:p>
            <a:pPr lvl="2"/>
            <a:r>
              <a:rPr lang="en-US" dirty="0" smtClean="0"/>
              <a:t>FY17 Expenditure		150.00 (credit)</a:t>
            </a:r>
            <a:endParaRPr lang="en-US" dirty="0"/>
          </a:p>
          <a:p>
            <a:r>
              <a:rPr lang="en-US" b="1" dirty="0" smtClean="0"/>
              <a:t>Note: some agencies have to do a Request to Pay Prior Year Bills to get these payments done.  Remember: the expenditure was already captured in FY16 so these costs in FY17 need to be eliminated.</a:t>
            </a:r>
            <a:endParaRPr lang="en-US" b="1" dirty="0"/>
          </a:p>
          <a:p>
            <a:pPr lvl="2"/>
            <a:r>
              <a:rPr lang="en-US" dirty="0" smtClean="0"/>
              <a:t>Account 202900	150.00 (debit)</a:t>
            </a:r>
          </a:p>
          <a:p>
            <a:pPr lvl="2"/>
            <a:r>
              <a:rPr lang="en-US" dirty="0" smtClean="0"/>
              <a:t>FY17 547999			150.00 (credit)</a:t>
            </a:r>
          </a:p>
        </p:txBody>
      </p:sp>
      <p:sp>
        <p:nvSpPr>
          <p:cNvPr id="4" name="Slide Number Placeholder 3"/>
          <p:cNvSpPr>
            <a:spLocks noGrp="1"/>
          </p:cNvSpPr>
          <p:nvPr>
            <p:ph type="sldNum" sz="quarter" idx="12"/>
          </p:nvPr>
        </p:nvSpPr>
        <p:spPr>
          <a:xfrm>
            <a:off x="11506200" y="6218685"/>
            <a:ext cx="501805" cy="365125"/>
          </a:xfrm>
        </p:spPr>
        <p:txBody>
          <a:bodyPr/>
          <a:lstStyle/>
          <a:p>
            <a:fld id="{6D22F896-40B5-4ADD-8801-0D06FADFA095}" type="slidenum">
              <a:rPr lang="en-US" sz="1600" b="1" smtClean="0">
                <a:solidFill>
                  <a:schemeClr val="accent2">
                    <a:lumMod val="60000"/>
                    <a:lumOff val="40000"/>
                  </a:schemeClr>
                </a:solidFill>
              </a:rPr>
              <a:t>24</a:t>
            </a:fld>
            <a:endParaRPr lang="en-US" sz="1600" b="1" dirty="0">
              <a:solidFill>
                <a:schemeClr val="accent2">
                  <a:lumMod val="60000"/>
                  <a:lumOff val="40000"/>
                </a:schemeClr>
              </a:solidFill>
            </a:endParaRPr>
          </a:p>
        </p:txBody>
      </p:sp>
    </p:spTree>
    <p:extLst>
      <p:ext uri="{BB962C8B-B14F-4D97-AF65-F5344CB8AC3E}">
        <p14:creationId xmlns:p14="http://schemas.microsoft.com/office/powerpoint/2010/main" val="1334298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3764" y="903248"/>
            <a:ext cx="8129239" cy="986884"/>
          </a:xfrm>
        </p:spPr>
        <p:txBody>
          <a:bodyPr/>
          <a:lstStyle/>
          <a:p>
            <a:pPr algn="ctr"/>
            <a:r>
              <a:rPr lang="en-US" b="1" u="sng" dirty="0" smtClean="0">
                <a:solidFill>
                  <a:schemeClr val="accent2">
                    <a:lumMod val="60000"/>
                    <a:lumOff val="40000"/>
                  </a:schemeClr>
                </a:solidFill>
              </a:rPr>
              <a:t>Gross receipts tax</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25</a:t>
            </a:fld>
            <a:endParaRPr lang="en-US" sz="1600" b="1" dirty="0">
              <a:solidFill>
                <a:schemeClr val="accent2">
                  <a:lumMod val="60000"/>
                  <a:lumOff val="40000"/>
                </a:schemeClr>
              </a:solidFill>
            </a:endParaRPr>
          </a:p>
        </p:txBody>
      </p:sp>
      <p:pic>
        <p:nvPicPr>
          <p:cNvPr id="3" name="Picture 2"/>
          <p:cNvPicPr>
            <a:picLocks noChangeAspect="1"/>
          </p:cNvPicPr>
          <p:nvPr/>
        </p:nvPicPr>
        <p:blipFill>
          <a:blip r:embed="rId2"/>
          <a:stretch>
            <a:fillRect/>
          </a:stretch>
        </p:blipFill>
        <p:spPr>
          <a:xfrm>
            <a:off x="2965319" y="1982199"/>
            <a:ext cx="5971429" cy="4419048"/>
          </a:xfrm>
          <a:prstGeom prst="rect">
            <a:avLst/>
          </a:prstGeom>
        </p:spPr>
      </p:pic>
    </p:spTree>
    <p:extLst>
      <p:ext uri="{BB962C8B-B14F-4D97-AF65-F5344CB8AC3E}">
        <p14:creationId xmlns:p14="http://schemas.microsoft.com/office/powerpoint/2010/main" val="1370600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25190"/>
            <a:ext cx="11167946" cy="908825"/>
          </a:xfrm>
        </p:spPr>
        <p:txBody>
          <a:bodyPr/>
          <a:lstStyle/>
          <a:p>
            <a:r>
              <a:rPr lang="en-US" b="1" u="sng" dirty="0" smtClean="0">
                <a:solidFill>
                  <a:schemeClr val="accent2">
                    <a:lumMod val="60000"/>
                    <a:lumOff val="40000"/>
                  </a:schemeClr>
                </a:solidFill>
              </a:rPr>
              <a:t>265900 for </a:t>
            </a:r>
            <a:r>
              <a:rPr lang="en-US" b="1" u="sng" dirty="0" err="1" smtClean="0">
                <a:solidFill>
                  <a:schemeClr val="accent2">
                    <a:lumMod val="60000"/>
                    <a:lumOff val="40000"/>
                  </a:schemeClr>
                </a:solidFill>
              </a:rPr>
              <a:t>grt</a:t>
            </a:r>
            <a:r>
              <a:rPr lang="en-US" b="1" u="sng" dirty="0" smtClean="0">
                <a:solidFill>
                  <a:schemeClr val="accent2">
                    <a:lumMod val="60000"/>
                    <a:lumOff val="40000"/>
                  </a:schemeClr>
                </a:solidFill>
              </a:rPr>
              <a:t> payments</a:t>
            </a:r>
            <a:endParaRPr lang="en-US" b="1" u="sng" dirty="0">
              <a:solidFill>
                <a:schemeClr val="accent2">
                  <a:lumMod val="60000"/>
                  <a:lumOff val="40000"/>
                </a:schemeClr>
              </a:solidFill>
            </a:endParaRPr>
          </a:p>
        </p:txBody>
      </p:sp>
      <p:sp>
        <p:nvSpPr>
          <p:cNvPr id="3" name="Content Placeholder 2"/>
          <p:cNvSpPr>
            <a:spLocks noGrp="1"/>
          </p:cNvSpPr>
          <p:nvPr>
            <p:ph idx="1"/>
          </p:nvPr>
        </p:nvSpPr>
        <p:spPr>
          <a:xfrm>
            <a:off x="685800" y="1817649"/>
            <a:ext cx="10820400" cy="4650057"/>
          </a:xfrm>
        </p:spPr>
        <p:txBody>
          <a:bodyPr>
            <a:normAutofit fontScale="92500"/>
          </a:bodyPr>
          <a:lstStyle/>
          <a:p>
            <a:pPr marL="0" indent="0">
              <a:buNone/>
            </a:pPr>
            <a:r>
              <a:rPr lang="en-US" sz="2600" b="1" u="sng" dirty="0" smtClean="0">
                <a:solidFill>
                  <a:schemeClr val="accent2">
                    <a:lumMod val="60000"/>
                    <a:lumOff val="40000"/>
                  </a:schemeClr>
                </a:solidFill>
              </a:rPr>
              <a:t>GRT (Gross Receipts Tax)</a:t>
            </a:r>
          </a:p>
          <a:p>
            <a:r>
              <a:rPr lang="en-US" dirty="0" smtClean="0"/>
              <a:t>There are a handful of agencies that owe TRD gross receipts tax.  </a:t>
            </a:r>
          </a:p>
          <a:p>
            <a:pPr lvl="1"/>
            <a:r>
              <a:rPr lang="en-US" dirty="0" smtClean="0"/>
              <a:t>CAFR Unit found out that during the year, each agency does the process different.</a:t>
            </a:r>
          </a:p>
          <a:p>
            <a:pPr marL="1257300" lvl="2" indent="-342900">
              <a:buFont typeface="+mj-lt"/>
              <a:buAutoNum type="arabicPeriod"/>
            </a:pPr>
            <a:r>
              <a:rPr lang="en-US" dirty="0" smtClean="0"/>
              <a:t>Some agencies deposit the money directly into a liability account and then pay TRD from that liability account.  But not all agencies use 265900 – some use 292900, 293900, etc.</a:t>
            </a:r>
          </a:p>
          <a:p>
            <a:pPr marL="1257300" lvl="2" indent="-342900">
              <a:buFont typeface="+mj-lt"/>
              <a:buAutoNum type="arabicPeriod"/>
            </a:pPr>
            <a:r>
              <a:rPr lang="en-US" dirty="0" smtClean="0"/>
              <a:t>Some agencies deposit the money directly into a revenue account and then pay TRD from that revenue account.</a:t>
            </a:r>
          </a:p>
          <a:p>
            <a:pPr marL="1257300" lvl="2" indent="-342900">
              <a:buFont typeface="+mj-lt"/>
              <a:buAutoNum type="arabicPeriod"/>
            </a:pPr>
            <a:r>
              <a:rPr lang="en-US" dirty="0" smtClean="0"/>
              <a:t>Some agencies deposit the money directly into a revenue account and then pay TRD from an expenditure account.</a:t>
            </a:r>
          </a:p>
          <a:p>
            <a:r>
              <a:rPr lang="en-US" b="1" dirty="0" smtClean="0"/>
              <a:t>Currently, the CAFR Unit is not going to change business process of agencies.  The CAFR Unit feels option #1 with depositing the monies into liability account 265900 and then paying from that account is the better business practice.</a:t>
            </a:r>
          </a:p>
          <a:p>
            <a:r>
              <a:rPr lang="en-US" dirty="0" smtClean="0"/>
              <a:t>At the end of the fiscal year, the agency needs to ensure that GRT monies owed to TRD is in the correct liability account (265900).</a:t>
            </a:r>
            <a:endParaRPr lang="en-US" dirty="0"/>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26</a:t>
            </a:fld>
            <a:endParaRPr lang="en-US" sz="1600" b="1" dirty="0">
              <a:solidFill>
                <a:schemeClr val="accent2">
                  <a:lumMod val="60000"/>
                  <a:lumOff val="40000"/>
                </a:schemeClr>
              </a:solidFill>
            </a:endParaRPr>
          </a:p>
        </p:txBody>
      </p:sp>
    </p:spTree>
    <p:extLst>
      <p:ext uri="{BB962C8B-B14F-4D97-AF65-F5344CB8AC3E}">
        <p14:creationId xmlns:p14="http://schemas.microsoft.com/office/powerpoint/2010/main" val="240696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2613" y="1338145"/>
            <a:ext cx="8129239" cy="986884"/>
          </a:xfrm>
        </p:spPr>
        <p:txBody>
          <a:bodyPr/>
          <a:lstStyle/>
          <a:p>
            <a:pPr algn="ctr"/>
            <a:r>
              <a:rPr lang="en-US" b="1" u="sng" dirty="0" smtClean="0">
                <a:solidFill>
                  <a:schemeClr val="accent2">
                    <a:lumMod val="60000"/>
                    <a:lumOff val="40000"/>
                  </a:schemeClr>
                </a:solidFill>
              </a:rPr>
              <a:t>Due To and Due From</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27</a:t>
            </a:fld>
            <a:endParaRPr lang="en-US" sz="1600" b="1" dirty="0">
              <a:solidFill>
                <a:schemeClr val="accent2">
                  <a:lumMod val="60000"/>
                  <a:lumOff val="4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2564" y="2325029"/>
            <a:ext cx="4449336" cy="4106901"/>
          </a:xfrm>
          <a:prstGeom prst="rect">
            <a:avLst/>
          </a:prstGeom>
          <a:ln>
            <a:solidFill>
              <a:schemeClr val="tx1"/>
            </a:solidFill>
          </a:ln>
        </p:spPr>
      </p:pic>
    </p:spTree>
    <p:extLst>
      <p:ext uri="{BB962C8B-B14F-4D97-AF65-F5344CB8AC3E}">
        <p14:creationId xmlns:p14="http://schemas.microsoft.com/office/powerpoint/2010/main" val="1060548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928" y="1070517"/>
            <a:ext cx="10013794" cy="986884"/>
          </a:xfrm>
        </p:spPr>
        <p:txBody>
          <a:bodyPr/>
          <a:lstStyle/>
          <a:p>
            <a:r>
              <a:rPr lang="en-US" b="1" u="sng" dirty="0" smtClean="0">
                <a:solidFill>
                  <a:schemeClr val="accent2">
                    <a:lumMod val="60000"/>
                    <a:lumOff val="40000"/>
                  </a:schemeClr>
                </a:solidFill>
              </a:rPr>
              <a:t>Due to &amp; due from reconciliations</a:t>
            </a:r>
            <a:endParaRPr lang="en-US" b="1" u="sng" dirty="0">
              <a:solidFill>
                <a:schemeClr val="accent2">
                  <a:lumMod val="60000"/>
                  <a:lumOff val="40000"/>
                </a:schemeClr>
              </a:solidFill>
            </a:endParaRPr>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dirty="0" smtClean="0"/>
              <a:t>Agencies need to complete the Due To/Due From Reconciliation form listing all the </a:t>
            </a:r>
            <a:r>
              <a:rPr lang="en-US" dirty="0"/>
              <a:t>corresponding agencies </a:t>
            </a:r>
            <a:r>
              <a:rPr lang="en-US" dirty="0" smtClean="0"/>
              <a:t>(See following slide). </a:t>
            </a:r>
          </a:p>
          <a:p>
            <a:pPr marL="914400" lvl="1" indent="-457200">
              <a:buFont typeface="+mj-lt"/>
              <a:buAutoNum type="alphaLcPeriod"/>
            </a:pPr>
            <a:r>
              <a:rPr lang="en-US" dirty="0" smtClean="0"/>
              <a:t>Year </a:t>
            </a:r>
            <a:r>
              <a:rPr lang="en-US" dirty="0"/>
              <a:t>end closing, Attachment </a:t>
            </a:r>
            <a:r>
              <a:rPr lang="en-US" dirty="0" smtClean="0"/>
              <a:t>W</a:t>
            </a:r>
          </a:p>
          <a:p>
            <a:pPr marL="457200" lvl="1" indent="0">
              <a:buNone/>
            </a:pPr>
            <a:endParaRPr lang="en-US" dirty="0" smtClean="0"/>
          </a:p>
          <a:p>
            <a:pPr marL="457200" indent="-457200">
              <a:buFont typeface="+mj-lt"/>
              <a:buAutoNum type="arabicPeriod"/>
            </a:pPr>
            <a:r>
              <a:rPr lang="en-US" dirty="0" smtClean="0"/>
              <a:t>Agencies need to ensure the listing completed above matches 1) the note disclosure and 2) the financial statements.</a:t>
            </a:r>
          </a:p>
          <a:p>
            <a:pPr marL="457200" lvl="1" indent="0">
              <a:buNone/>
            </a:pPr>
            <a:endParaRPr lang="en-US" dirty="0" smtClean="0"/>
          </a:p>
          <a:p>
            <a:pPr marL="457200" indent="-457200">
              <a:buFont typeface="+mj-lt"/>
              <a:buAutoNum type="arabicPeriod"/>
            </a:pPr>
            <a:r>
              <a:rPr lang="en-US" dirty="0" smtClean="0"/>
              <a:t>Agencies then need to ensure the affiliate and fund affiliate in SHARE for those account codes (142900/142999/232900/232999) balances to the Reconciliation form completed.</a:t>
            </a:r>
          </a:p>
          <a:p>
            <a:pPr marL="914400" lvl="1" indent="-457200">
              <a:buFont typeface="+mj-lt"/>
              <a:buAutoNum type="alphaLcPeriod"/>
            </a:pPr>
            <a:r>
              <a:rPr lang="en-US" dirty="0" smtClean="0"/>
              <a:t>Easiest way to ensure this is to run a query and pivot utilizing those fields. (See following slide)</a:t>
            </a:r>
            <a:endParaRPr lang="en-US" dirty="0"/>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28</a:t>
            </a:fld>
            <a:endParaRPr lang="en-US" sz="1600" b="1" dirty="0">
              <a:solidFill>
                <a:schemeClr val="accent2">
                  <a:lumMod val="60000"/>
                  <a:lumOff val="40000"/>
                </a:schemeClr>
              </a:solidFill>
            </a:endParaRPr>
          </a:p>
        </p:txBody>
      </p:sp>
    </p:spTree>
    <p:extLst>
      <p:ext uri="{BB962C8B-B14F-4D97-AF65-F5344CB8AC3E}">
        <p14:creationId xmlns:p14="http://schemas.microsoft.com/office/powerpoint/2010/main" val="42543915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910146" y="278780"/>
            <a:ext cx="5698273" cy="6305030"/>
          </a:xfrm>
          <a:prstGeom prst="rect">
            <a:avLst/>
          </a:prstGeom>
          <a:ln>
            <a:solidFill>
              <a:schemeClr val="tx1"/>
            </a:solidFill>
          </a:ln>
        </p:spPr>
      </p:pic>
      <p:sp>
        <p:nvSpPr>
          <p:cNvPr id="4" name="Slide Number Placeholder 3"/>
          <p:cNvSpPr>
            <a:spLocks noGrp="1"/>
          </p:cNvSpPr>
          <p:nvPr>
            <p:ph type="sldNum" sz="quarter" idx="12"/>
          </p:nvPr>
        </p:nvSpPr>
        <p:spPr>
          <a:xfrm>
            <a:off x="11608419" y="6401247"/>
            <a:ext cx="501804" cy="365125"/>
          </a:xfrm>
        </p:spPr>
        <p:txBody>
          <a:bodyPr/>
          <a:lstStyle/>
          <a:p>
            <a:fld id="{6D22F896-40B5-4ADD-8801-0D06FADFA095}" type="slidenum">
              <a:rPr lang="en-US" sz="1600" b="1" smtClean="0">
                <a:solidFill>
                  <a:schemeClr val="accent2">
                    <a:lumMod val="60000"/>
                    <a:lumOff val="40000"/>
                  </a:schemeClr>
                </a:solidFill>
              </a:rPr>
              <a:t>29</a:t>
            </a:fld>
            <a:endParaRPr lang="en-US" sz="1600" b="1" dirty="0">
              <a:solidFill>
                <a:schemeClr val="accent2">
                  <a:lumMod val="60000"/>
                  <a:lumOff val="40000"/>
                </a:schemeClr>
              </a:solidFill>
            </a:endParaRPr>
          </a:p>
        </p:txBody>
      </p:sp>
      <p:pic>
        <p:nvPicPr>
          <p:cNvPr id="7" name="Picture 6"/>
          <p:cNvPicPr>
            <a:picLocks noChangeAspect="1"/>
          </p:cNvPicPr>
          <p:nvPr/>
        </p:nvPicPr>
        <p:blipFill>
          <a:blip r:embed="rId3"/>
          <a:stretch>
            <a:fillRect/>
          </a:stretch>
        </p:blipFill>
        <p:spPr>
          <a:xfrm>
            <a:off x="583366" y="2197237"/>
            <a:ext cx="4000000" cy="4204010"/>
          </a:xfrm>
          <a:prstGeom prst="rect">
            <a:avLst/>
          </a:prstGeom>
          <a:ln>
            <a:solidFill>
              <a:schemeClr val="tx1"/>
            </a:solidFill>
          </a:ln>
        </p:spPr>
      </p:pic>
      <p:sp>
        <p:nvSpPr>
          <p:cNvPr id="8" name="TextBox 7"/>
          <p:cNvSpPr txBox="1"/>
          <p:nvPr/>
        </p:nvSpPr>
        <p:spPr>
          <a:xfrm>
            <a:off x="583366" y="1471961"/>
            <a:ext cx="4000000" cy="646331"/>
          </a:xfrm>
          <a:prstGeom prst="rect">
            <a:avLst/>
          </a:prstGeom>
          <a:noFill/>
          <a:ln>
            <a:solidFill>
              <a:schemeClr val="tx1"/>
            </a:solidFill>
          </a:ln>
        </p:spPr>
        <p:txBody>
          <a:bodyPr wrap="square" rtlCol="0">
            <a:spAutoFit/>
          </a:bodyPr>
          <a:lstStyle/>
          <a:p>
            <a:r>
              <a:rPr lang="en-US" b="1" dirty="0" smtClean="0"/>
              <a:t>Pivot off: 1) fund 2) account </a:t>
            </a:r>
          </a:p>
          <a:p>
            <a:r>
              <a:rPr lang="en-US" b="1" dirty="0" smtClean="0"/>
              <a:t>3) affiliate 4) fund affiliate</a:t>
            </a:r>
            <a:endParaRPr lang="en-US" b="1" dirty="0"/>
          </a:p>
        </p:txBody>
      </p:sp>
    </p:spTree>
    <p:extLst>
      <p:ext uri="{BB962C8B-B14F-4D97-AF65-F5344CB8AC3E}">
        <p14:creationId xmlns:p14="http://schemas.microsoft.com/office/powerpoint/2010/main" val="2632592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1888" y="530198"/>
            <a:ext cx="3544229" cy="662983"/>
          </a:xfrm>
        </p:spPr>
        <p:txBody>
          <a:bodyPr/>
          <a:lstStyle/>
          <a:p>
            <a:r>
              <a:rPr lang="en-US" b="1" u="sng" dirty="0" smtClean="0">
                <a:solidFill>
                  <a:schemeClr val="accent2">
                    <a:lumMod val="60000"/>
                    <a:lumOff val="40000"/>
                  </a:schemeClr>
                </a:solidFill>
              </a:rPr>
              <a:t>REMINDER</a:t>
            </a:r>
            <a:endParaRPr lang="en-US" b="1" u="sng" dirty="0">
              <a:solidFill>
                <a:schemeClr val="accent2">
                  <a:lumMod val="60000"/>
                  <a:lumOff val="40000"/>
                </a:schemeClr>
              </a:solidFill>
            </a:endParaRPr>
          </a:p>
        </p:txBody>
      </p:sp>
      <p:sp>
        <p:nvSpPr>
          <p:cNvPr id="3" name="Content Placeholder 2"/>
          <p:cNvSpPr>
            <a:spLocks noGrp="1"/>
          </p:cNvSpPr>
          <p:nvPr>
            <p:ph idx="1"/>
          </p:nvPr>
        </p:nvSpPr>
        <p:spPr>
          <a:xfrm>
            <a:off x="685800" y="1527718"/>
            <a:ext cx="10820400" cy="4690968"/>
          </a:xfrm>
        </p:spPr>
        <p:txBody>
          <a:bodyPr/>
          <a:lstStyle/>
          <a:p>
            <a:pPr marL="114300" indent="0">
              <a:buNone/>
            </a:pPr>
            <a:r>
              <a:rPr lang="en-US" sz="2400" b="1" dirty="0" smtClean="0"/>
              <a:t>Agency Representation Letter – see below - due September 30, 2016.  </a:t>
            </a:r>
          </a:p>
          <a:p>
            <a:pPr marL="571500" lvl="1" indent="0">
              <a:buNone/>
            </a:pPr>
            <a:r>
              <a:rPr lang="en-US" b="1" dirty="0" smtClean="0"/>
              <a:t>(electronic copy emailed to John Severns and Renae Herndon.)</a:t>
            </a:r>
          </a:p>
          <a:p>
            <a:pPr marL="114300" indent="0">
              <a:buNone/>
            </a:pPr>
            <a:r>
              <a:rPr lang="en-US" sz="2400" b="1" dirty="0" smtClean="0"/>
              <a:t>The </a:t>
            </a:r>
            <a:r>
              <a:rPr lang="en-US" sz="2400" b="1" dirty="0"/>
              <a:t>CAFR Year-End Packet for FY16 is due </a:t>
            </a:r>
            <a:r>
              <a:rPr lang="en-US" sz="2400" b="1" u="sng" dirty="0" smtClean="0"/>
              <a:t>NOVEMBER 4</a:t>
            </a:r>
            <a:r>
              <a:rPr lang="en-US" sz="2400" b="1" u="sng" baseline="30000" dirty="0" smtClean="0"/>
              <a:t>th</a:t>
            </a:r>
            <a:r>
              <a:rPr lang="en-US" sz="2400" b="1" dirty="0"/>
              <a:t> </a:t>
            </a:r>
            <a:r>
              <a:rPr lang="en-US" sz="2400" b="1" dirty="0" smtClean="0"/>
              <a:t>by </a:t>
            </a:r>
            <a:r>
              <a:rPr lang="en-US" sz="2400" b="1" dirty="0"/>
              <a:t>5PM</a:t>
            </a:r>
            <a:r>
              <a:rPr lang="en-US" sz="2400" b="1" dirty="0" smtClean="0"/>
              <a:t>.</a:t>
            </a:r>
          </a:p>
          <a:p>
            <a:pPr marL="571500" lvl="1" indent="0">
              <a:buNone/>
            </a:pPr>
            <a:r>
              <a:rPr lang="en-US" b="1" dirty="0" smtClean="0"/>
              <a:t>(Please send this information to your CAFR accountant electronically.)</a:t>
            </a:r>
            <a:endParaRPr lang="en-US" b="1" dirty="0"/>
          </a:p>
          <a:p>
            <a:endParaRPr lang="en-US" dirty="0"/>
          </a:p>
        </p:txBody>
      </p:sp>
      <p:sp>
        <p:nvSpPr>
          <p:cNvPr id="4" name="Slide Number Placeholder 3"/>
          <p:cNvSpPr>
            <a:spLocks noGrp="1"/>
          </p:cNvSpPr>
          <p:nvPr>
            <p:ph type="sldNum" sz="quarter" idx="12"/>
          </p:nvPr>
        </p:nvSpPr>
        <p:spPr>
          <a:xfrm>
            <a:off x="11586117" y="6218685"/>
            <a:ext cx="421888" cy="365125"/>
          </a:xfrm>
        </p:spPr>
        <p:txBody>
          <a:bodyPr/>
          <a:lstStyle/>
          <a:p>
            <a:fld id="{6D22F896-40B5-4ADD-8801-0D06FADFA095}" type="slidenum">
              <a:rPr lang="en-US" sz="1600" b="1" smtClean="0">
                <a:solidFill>
                  <a:schemeClr val="accent2">
                    <a:lumMod val="60000"/>
                    <a:lumOff val="40000"/>
                  </a:schemeClr>
                </a:solidFill>
              </a:rPr>
              <a:t>3</a:t>
            </a:fld>
            <a:endParaRPr lang="en-US" sz="1600" b="1" dirty="0">
              <a:solidFill>
                <a:schemeClr val="accent2">
                  <a:lumMod val="60000"/>
                  <a:lumOff val="40000"/>
                </a:schemeClr>
              </a:solidFill>
            </a:endParaRPr>
          </a:p>
        </p:txBody>
      </p:sp>
      <p:pic>
        <p:nvPicPr>
          <p:cNvPr id="6" name="Picture 5"/>
          <p:cNvPicPr>
            <a:picLocks noChangeAspect="1"/>
          </p:cNvPicPr>
          <p:nvPr/>
        </p:nvPicPr>
        <p:blipFill>
          <a:blip r:embed="rId2"/>
          <a:stretch>
            <a:fillRect/>
          </a:stretch>
        </p:blipFill>
        <p:spPr>
          <a:xfrm>
            <a:off x="3419707" y="3222702"/>
            <a:ext cx="6009524" cy="3445728"/>
          </a:xfrm>
          <a:prstGeom prst="rect">
            <a:avLst/>
          </a:prstGeom>
          <a:ln>
            <a:solidFill>
              <a:schemeClr val="tx1"/>
            </a:solidFill>
          </a:ln>
        </p:spPr>
      </p:pic>
      <p:sp>
        <p:nvSpPr>
          <p:cNvPr id="7" name="TextBox 6"/>
          <p:cNvSpPr txBox="1"/>
          <p:nvPr/>
        </p:nvSpPr>
        <p:spPr>
          <a:xfrm>
            <a:off x="361432" y="4429036"/>
            <a:ext cx="2274849" cy="1200329"/>
          </a:xfrm>
          <a:prstGeom prst="rect">
            <a:avLst/>
          </a:prstGeom>
          <a:noFill/>
          <a:ln>
            <a:solidFill>
              <a:schemeClr val="tx1"/>
            </a:solidFill>
          </a:ln>
        </p:spPr>
        <p:txBody>
          <a:bodyPr wrap="square" rtlCol="0">
            <a:spAutoFit/>
          </a:bodyPr>
          <a:lstStyle/>
          <a:p>
            <a:r>
              <a:rPr lang="en-US" dirty="0" smtClean="0"/>
              <a:t>This information is located in </a:t>
            </a:r>
          </a:p>
          <a:p>
            <a:r>
              <a:rPr lang="en-US" dirty="0" smtClean="0"/>
              <a:t>Year End Closing Instructions.</a:t>
            </a:r>
            <a:endParaRPr lang="en-US" dirty="0"/>
          </a:p>
        </p:txBody>
      </p:sp>
      <p:sp>
        <p:nvSpPr>
          <p:cNvPr id="5" name="Right Arrow 4"/>
          <p:cNvSpPr/>
          <p:nvPr/>
        </p:nvSpPr>
        <p:spPr>
          <a:xfrm>
            <a:off x="2516458" y="4884234"/>
            <a:ext cx="758283" cy="2899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2926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928" y="1070517"/>
            <a:ext cx="10013794" cy="986884"/>
          </a:xfrm>
        </p:spPr>
        <p:txBody>
          <a:bodyPr/>
          <a:lstStyle/>
          <a:p>
            <a:r>
              <a:rPr lang="en-US" b="1" u="sng" dirty="0" smtClean="0">
                <a:solidFill>
                  <a:schemeClr val="accent2">
                    <a:lumMod val="60000"/>
                    <a:lumOff val="40000"/>
                  </a:schemeClr>
                </a:solidFill>
              </a:rPr>
              <a:t>Due to &amp; due from</a:t>
            </a:r>
            <a:endParaRPr lang="en-US" b="1" u="sng" dirty="0">
              <a:solidFill>
                <a:schemeClr val="accent2">
                  <a:lumMod val="60000"/>
                  <a:lumOff val="40000"/>
                </a:schemeClr>
              </a:solidFill>
            </a:endParaRPr>
          </a:p>
        </p:txBody>
      </p:sp>
      <p:sp>
        <p:nvSpPr>
          <p:cNvPr id="3" name="Content Placeholder 2"/>
          <p:cNvSpPr>
            <a:spLocks noGrp="1"/>
          </p:cNvSpPr>
          <p:nvPr>
            <p:ph idx="1"/>
          </p:nvPr>
        </p:nvSpPr>
        <p:spPr/>
        <p:txBody>
          <a:bodyPr>
            <a:normAutofit/>
          </a:bodyPr>
          <a:lstStyle/>
          <a:p>
            <a:pPr marL="0" indent="0">
              <a:buNone/>
            </a:pPr>
            <a:r>
              <a:rPr lang="en-US" b="1" dirty="0" smtClean="0">
                <a:solidFill>
                  <a:schemeClr val="accent2">
                    <a:lumMod val="60000"/>
                    <a:lumOff val="40000"/>
                  </a:schemeClr>
                </a:solidFill>
              </a:rPr>
              <a:t>Be sure that the amounts shown on your financials as being owed from TRD, STO and/or Board of Finance match the amounts these agencies are reflecting on their financials.</a:t>
            </a:r>
          </a:p>
          <a:p>
            <a:pPr marL="457200" indent="-457200">
              <a:buFont typeface="+mj-lt"/>
              <a:buAutoNum type="arabicPeriod"/>
            </a:pPr>
            <a:r>
              <a:rPr lang="en-US" dirty="0" smtClean="0"/>
              <a:t>Many agencies have amounts on their books for interest being owed by STO from prior years that the agency has already received.  </a:t>
            </a:r>
            <a:r>
              <a:rPr lang="en-US" u="sng" dirty="0" smtClean="0"/>
              <a:t>This interest needs to be adjusted off the agency’s books</a:t>
            </a:r>
            <a:r>
              <a:rPr lang="en-US" dirty="0" smtClean="0"/>
              <a:t>.  The only interest that should be on the books is the interest for June that was received in July 2016.</a:t>
            </a:r>
          </a:p>
          <a:p>
            <a:pPr marL="457200" indent="-457200">
              <a:buFont typeface="+mj-lt"/>
              <a:buAutoNum type="arabicPeriod"/>
            </a:pPr>
            <a:r>
              <a:rPr lang="en-US" dirty="0" smtClean="0"/>
              <a:t>The CAFR Unit has obtained the “Due To” listing from these 3 agencies.  The CAFR Unit will be verifying the amounts agencies are reflecting as a “Due From” these 3 agencies match the amounts these 3 agencies have reflected as a “Due To”.</a:t>
            </a:r>
            <a:endParaRPr lang="en-US" dirty="0"/>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30</a:t>
            </a:fld>
            <a:endParaRPr lang="en-US" sz="1600" b="1" dirty="0">
              <a:solidFill>
                <a:schemeClr val="accent2">
                  <a:lumMod val="60000"/>
                  <a:lumOff val="40000"/>
                </a:schemeClr>
              </a:solidFill>
            </a:endParaRPr>
          </a:p>
        </p:txBody>
      </p:sp>
    </p:spTree>
    <p:extLst>
      <p:ext uri="{BB962C8B-B14F-4D97-AF65-F5344CB8AC3E}">
        <p14:creationId xmlns:p14="http://schemas.microsoft.com/office/powerpoint/2010/main" val="4276263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2613" y="1338145"/>
            <a:ext cx="8129239" cy="986884"/>
          </a:xfrm>
        </p:spPr>
        <p:txBody>
          <a:bodyPr/>
          <a:lstStyle/>
          <a:p>
            <a:r>
              <a:rPr lang="en-US" b="1" u="sng" dirty="0" smtClean="0">
                <a:solidFill>
                  <a:schemeClr val="accent2">
                    <a:lumMod val="60000"/>
                    <a:lumOff val="40000"/>
                  </a:schemeClr>
                </a:solidFill>
              </a:rPr>
              <a:t>Affiliate and fund affiliate</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31</a:t>
            </a:fld>
            <a:endParaRPr lang="en-US" sz="1600" b="1" dirty="0">
              <a:solidFill>
                <a:schemeClr val="accent2">
                  <a:lumMod val="60000"/>
                  <a:lumOff val="40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4146" y="2598234"/>
            <a:ext cx="4549697" cy="3985576"/>
          </a:xfrm>
          <a:prstGeom prst="rect">
            <a:avLst/>
          </a:prstGeom>
          <a:ln>
            <a:solidFill>
              <a:schemeClr val="tx1"/>
            </a:solidFill>
          </a:ln>
        </p:spPr>
      </p:pic>
    </p:spTree>
    <p:extLst>
      <p:ext uri="{BB962C8B-B14F-4D97-AF65-F5344CB8AC3E}">
        <p14:creationId xmlns:p14="http://schemas.microsoft.com/office/powerpoint/2010/main" val="3000416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347" y="646770"/>
            <a:ext cx="10013794" cy="986884"/>
          </a:xfrm>
        </p:spPr>
        <p:txBody>
          <a:bodyPr/>
          <a:lstStyle/>
          <a:p>
            <a:r>
              <a:rPr lang="en-US" b="1" u="sng" dirty="0" smtClean="0">
                <a:solidFill>
                  <a:schemeClr val="accent2">
                    <a:lumMod val="60000"/>
                    <a:lumOff val="40000"/>
                  </a:schemeClr>
                </a:solidFill>
              </a:rPr>
              <a:t>Affiliate and fund affiliate</a:t>
            </a:r>
            <a:endParaRPr lang="en-US" b="1" u="sng" dirty="0">
              <a:solidFill>
                <a:schemeClr val="accent2">
                  <a:lumMod val="60000"/>
                  <a:lumOff val="40000"/>
                </a:schemeClr>
              </a:solidFill>
            </a:endParaRPr>
          </a:p>
        </p:txBody>
      </p:sp>
      <p:sp>
        <p:nvSpPr>
          <p:cNvPr id="3" name="Content Placeholder 2"/>
          <p:cNvSpPr>
            <a:spLocks noGrp="1"/>
          </p:cNvSpPr>
          <p:nvPr>
            <p:ph idx="1"/>
          </p:nvPr>
        </p:nvSpPr>
        <p:spPr>
          <a:xfrm>
            <a:off x="685800" y="1873405"/>
            <a:ext cx="10820400" cy="4710405"/>
          </a:xfrm>
        </p:spPr>
        <p:txBody>
          <a:bodyPr>
            <a:normAutofit fontScale="92500" lnSpcReduction="10000"/>
          </a:bodyPr>
          <a:lstStyle/>
          <a:p>
            <a:pPr marL="0" indent="0">
              <a:buNone/>
            </a:pPr>
            <a:r>
              <a:rPr lang="en-US" b="1" dirty="0" smtClean="0"/>
              <a:t>The purpose of the affiliate and fund affiliate chartfields are to move the State forward in having a system generated process to reconcile all inter and intra agency transactions on a monthly basis. (i.e. the monthly closing process)</a:t>
            </a:r>
          </a:p>
          <a:p>
            <a:pPr marL="0" indent="0">
              <a:buNone/>
            </a:pPr>
            <a:endParaRPr lang="en-US" dirty="0"/>
          </a:p>
          <a:p>
            <a:pPr marL="0" indent="0">
              <a:buNone/>
            </a:pPr>
            <a:r>
              <a:rPr lang="en-US" dirty="0" smtClean="0"/>
              <a:t>The affiliate represents the Business Unit of the corresponding agency. </a:t>
            </a:r>
          </a:p>
          <a:p>
            <a:pPr lvl="1"/>
            <a:r>
              <a:rPr lang="en-US" dirty="0" smtClean="0"/>
              <a:t>The affiliate should NOT be your own agency unless you are preparing an intra-agency (141900/231900) transaction.</a:t>
            </a:r>
          </a:p>
          <a:p>
            <a:pPr marL="0" indent="0">
              <a:buNone/>
            </a:pPr>
            <a:r>
              <a:rPr lang="en-US" dirty="0"/>
              <a:t>The </a:t>
            </a:r>
            <a:r>
              <a:rPr lang="en-US" dirty="0" smtClean="0"/>
              <a:t>fund affiliate </a:t>
            </a:r>
            <a:r>
              <a:rPr lang="en-US" dirty="0"/>
              <a:t>represents the </a:t>
            </a:r>
            <a:r>
              <a:rPr lang="en-US" dirty="0" smtClean="0"/>
              <a:t>fund of </a:t>
            </a:r>
            <a:r>
              <a:rPr lang="en-US" dirty="0"/>
              <a:t>the corresponding agency. </a:t>
            </a:r>
          </a:p>
          <a:p>
            <a:pPr lvl="1"/>
            <a:r>
              <a:rPr lang="en-US" dirty="0"/>
              <a:t>The </a:t>
            </a:r>
            <a:r>
              <a:rPr lang="en-US" dirty="0" smtClean="0"/>
              <a:t>fund affiliate </a:t>
            </a:r>
            <a:r>
              <a:rPr lang="en-US" dirty="0"/>
              <a:t>should NOT </a:t>
            </a:r>
            <a:r>
              <a:rPr lang="en-US" dirty="0" smtClean="0"/>
              <a:t>be your </a:t>
            </a:r>
            <a:r>
              <a:rPr lang="en-US" dirty="0"/>
              <a:t>own </a:t>
            </a:r>
            <a:r>
              <a:rPr lang="en-US" dirty="0" smtClean="0"/>
              <a:t>agency fund number </a:t>
            </a:r>
            <a:r>
              <a:rPr lang="en-US" dirty="0"/>
              <a:t>unless you are </a:t>
            </a:r>
            <a:r>
              <a:rPr lang="en-US" dirty="0" smtClean="0"/>
              <a:t>preparing </a:t>
            </a:r>
            <a:r>
              <a:rPr lang="en-US" dirty="0"/>
              <a:t>an intra-agency (141900/231900) transaction.</a:t>
            </a:r>
          </a:p>
          <a:p>
            <a:pPr marL="0" indent="0">
              <a:buNone/>
            </a:pPr>
            <a:endParaRPr lang="en-US" dirty="0" smtClean="0"/>
          </a:p>
          <a:p>
            <a:r>
              <a:rPr lang="en-US" dirty="0" smtClean="0"/>
              <a:t>The affiliate and fund affiliate are only required for certain accounts. </a:t>
            </a:r>
            <a:endParaRPr lang="en-US" dirty="0"/>
          </a:p>
          <a:p>
            <a:pPr lvl="1"/>
            <a:r>
              <a:rPr lang="en-US" dirty="0" smtClean="0"/>
              <a:t>The listing was given as a hand-out</a:t>
            </a:r>
          </a:p>
          <a:p>
            <a:r>
              <a:rPr lang="en-US" dirty="0" smtClean="0"/>
              <a:t>These chartfields should not be populated if not required – this causes needless information being entered into SHARE and carried over for years.</a:t>
            </a:r>
            <a:endParaRPr lang="en-US" dirty="0"/>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32</a:t>
            </a:fld>
            <a:endParaRPr lang="en-US" sz="1600" b="1" dirty="0">
              <a:solidFill>
                <a:schemeClr val="accent2">
                  <a:lumMod val="60000"/>
                  <a:lumOff val="40000"/>
                </a:schemeClr>
              </a:solidFill>
            </a:endParaRPr>
          </a:p>
        </p:txBody>
      </p:sp>
    </p:spTree>
    <p:extLst>
      <p:ext uri="{BB962C8B-B14F-4D97-AF65-F5344CB8AC3E}">
        <p14:creationId xmlns:p14="http://schemas.microsoft.com/office/powerpoint/2010/main" val="37269299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33</a:t>
            </a:fld>
            <a:endParaRPr lang="en-US" sz="1600" b="1" dirty="0">
              <a:solidFill>
                <a:schemeClr val="accent2">
                  <a:lumMod val="60000"/>
                  <a:lumOff val="40000"/>
                </a:schemeClr>
              </a:solidFill>
            </a:endParaRPr>
          </a:p>
        </p:txBody>
      </p:sp>
      <p:pic>
        <p:nvPicPr>
          <p:cNvPr id="5" name="Picture 4"/>
          <p:cNvPicPr>
            <a:picLocks noChangeAspect="1"/>
          </p:cNvPicPr>
          <p:nvPr/>
        </p:nvPicPr>
        <p:blipFill>
          <a:blip r:embed="rId2"/>
          <a:stretch>
            <a:fillRect/>
          </a:stretch>
        </p:blipFill>
        <p:spPr>
          <a:xfrm>
            <a:off x="1262812" y="1652872"/>
            <a:ext cx="3309188" cy="3498991"/>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3"/>
          <a:stretch>
            <a:fillRect/>
          </a:stretch>
        </p:blipFill>
        <p:spPr>
          <a:xfrm>
            <a:off x="5312381" y="655342"/>
            <a:ext cx="5928047" cy="579006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55553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674" y="1494264"/>
            <a:ext cx="11240429" cy="808464"/>
          </a:xfrm>
        </p:spPr>
        <p:txBody>
          <a:bodyPr/>
          <a:lstStyle/>
          <a:p>
            <a:pPr algn="ctr"/>
            <a:r>
              <a:rPr lang="en-US" b="1" u="sng" dirty="0" smtClean="0">
                <a:solidFill>
                  <a:schemeClr val="accent2">
                    <a:lumMod val="60000"/>
                    <a:lumOff val="40000"/>
                  </a:schemeClr>
                </a:solidFill>
              </a:rPr>
              <a:t>Miscellaneous information</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34</a:t>
            </a:fld>
            <a:endParaRPr lang="en-US" sz="1600" b="1" dirty="0">
              <a:solidFill>
                <a:schemeClr val="accent2">
                  <a:lumMod val="60000"/>
                  <a:lumOff val="40000"/>
                </a:scheme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577" y="2418909"/>
            <a:ext cx="5715000" cy="379977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3243" y="2418910"/>
            <a:ext cx="5133860" cy="3613900"/>
          </a:xfrm>
          <a:prstGeom prst="rect">
            <a:avLst/>
          </a:prstGeom>
          <a:ln>
            <a:solidFill>
              <a:schemeClr val="tx1"/>
            </a:solidFill>
          </a:ln>
        </p:spPr>
      </p:pic>
    </p:spTree>
    <p:extLst>
      <p:ext uri="{BB962C8B-B14F-4D97-AF65-F5344CB8AC3E}">
        <p14:creationId xmlns:p14="http://schemas.microsoft.com/office/powerpoint/2010/main" val="1476602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166" y="1248937"/>
            <a:ext cx="11240429" cy="808464"/>
          </a:xfrm>
        </p:spPr>
        <p:txBody>
          <a:bodyPr/>
          <a:lstStyle/>
          <a:p>
            <a:r>
              <a:rPr lang="en-US" b="1" u="sng" dirty="0" smtClean="0">
                <a:solidFill>
                  <a:schemeClr val="accent2">
                    <a:lumMod val="60000"/>
                    <a:lumOff val="40000"/>
                  </a:schemeClr>
                </a:solidFill>
              </a:rPr>
              <a:t>547999 payments in fy17, accrued in fy16</a:t>
            </a:r>
            <a:endParaRPr lang="en-US" b="1" u="sng" dirty="0">
              <a:solidFill>
                <a:schemeClr val="accent2">
                  <a:lumMod val="60000"/>
                  <a:lumOff val="40000"/>
                </a:schemeClr>
              </a:solidFill>
            </a:endParaRPr>
          </a:p>
        </p:txBody>
      </p:sp>
      <p:sp>
        <p:nvSpPr>
          <p:cNvPr id="3" name="Content Placeholder 2"/>
          <p:cNvSpPr>
            <a:spLocks noGrp="1"/>
          </p:cNvSpPr>
          <p:nvPr>
            <p:ph idx="1"/>
          </p:nvPr>
        </p:nvSpPr>
        <p:spPr>
          <a:xfrm>
            <a:off x="685800" y="2194560"/>
            <a:ext cx="10820400" cy="4389250"/>
          </a:xfrm>
        </p:spPr>
        <p:txBody>
          <a:bodyPr>
            <a:normAutofit/>
          </a:bodyPr>
          <a:lstStyle/>
          <a:p>
            <a:r>
              <a:rPr lang="en-US" dirty="0" smtClean="0"/>
              <a:t>In FY17, some agencies might have to do a “Request to Pay Prior Year Bills” to pay for items that have already been accrued in FY16.  This would happen if the invoice came in after the July due date, but wasn’t on the “296900 Request to Accrue”</a:t>
            </a:r>
          </a:p>
          <a:p>
            <a:pPr lvl="1"/>
            <a:r>
              <a:rPr lang="en-US" dirty="0" smtClean="0"/>
              <a:t>Since these vendors were not on the Accrue Request  – the payment is considered late and needs to follow the process to ask for the “Request”.</a:t>
            </a:r>
          </a:p>
          <a:p>
            <a:r>
              <a:rPr lang="en-US" dirty="0" smtClean="0"/>
              <a:t>Agencies will have to finalize the “Request to Pay Prior Year Bills” process with FCD to ensure the payment to the vendor.</a:t>
            </a:r>
          </a:p>
          <a:p>
            <a:r>
              <a:rPr lang="en-US" dirty="0" smtClean="0"/>
              <a:t>After the vendor has been paid out of the expenditure account 547999, then agencies will have to do a journal entry (CFR) to debit the liability and credit the expenditure (547999) in the current fiscal year.</a:t>
            </a:r>
          </a:p>
          <a:p>
            <a:pPr lvl="1"/>
            <a:r>
              <a:rPr lang="en-US" dirty="0" smtClean="0"/>
              <a:t>202900	150.00 (debit)</a:t>
            </a:r>
          </a:p>
          <a:p>
            <a:pPr lvl="1"/>
            <a:r>
              <a:rPr lang="en-US" dirty="0" smtClean="0"/>
              <a:t>547999		150.00 (credit)</a:t>
            </a:r>
            <a:endParaRPr lang="en-US" dirty="0"/>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35</a:t>
            </a:fld>
            <a:endParaRPr lang="en-US" sz="1600" b="1" dirty="0">
              <a:solidFill>
                <a:schemeClr val="accent2">
                  <a:lumMod val="60000"/>
                  <a:lumOff val="40000"/>
                </a:schemeClr>
              </a:solidFill>
            </a:endParaRPr>
          </a:p>
        </p:txBody>
      </p:sp>
    </p:spTree>
    <p:extLst>
      <p:ext uri="{BB962C8B-B14F-4D97-AF65-F5344CB8AC3E}">
        <p14:creationId xmlns:p14="http://schemas.microsoft.com/office/powerpoint/2010/main" val="25418563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975" y="1060707"/>
            <a:ext cx="10013794" cy="986884"/>
          </a:xfrm>
        </p:spPr>
        <p:txBody>
          <a:bodyPr/>
          <a:lstStyle/>
          <a:p>
            <a:r>
              <a:rPr lang="en-US" b="1" u="sng" dirty="0" smtClean="0">
                <a:solidFill>
                  <a:schemeClr val="accent2">
                    <a:lumMod val="60000"/>
                    <a:lumOff val="40000"/>
                  </a:schemeClr>
                </a:solidFill>
              </a:rPr>
              <a:t>Share is the book of record</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36</a:t>
            </a:fld>
            <a:endParaRPr lang="en-US" sz="1600" b="1" dirty="0">
              <a:solidFill>
                <a:schemeClr val="accent2">
                  <a:lumMod val="60000"/>
                  <a:lumOff val="40000"/>
                </a:schemeClr>
              </a:solidFill>
            </a:endParaRPr>
          </a:p>
        </p:txBody>
      </p:sp>
      <p:sp>
        <p:nvSpPr>
          <p:cNvPr id="6" name="TextBox 5"/>
          <p:cNvSpPr txBox="1"/>
          <p:nvPr/>
        </p:nvSpPr>
        <p:spPr>
          <a:xfrm>
            <a:off x="1349297" y="1994727"/>
            <a:ext cx="2174488" cy="369332"/>
          </a:xfrm>
          <a:prstGeom prst="rect">
            <a:avLst/>
          </a:prstGeom>
          <a:noFill/>
        </p:spPr>
        <p:txBody>
          <a:bodyPr wrap="square" rtlCol="0">
            <a:spAutoFit/>
          </a:bodyPr>
          <a:lstStyle/>
          <a:p>
            <a:r>
              <a:rPr lang="en-US" b="1" u="sng" dirty="0" smtClean="0"/>
              <a:t>NMAC 2.2.2.12 A</a:t>
            </a:r>
            <a:endParaRPr lang="en-US" b="1" u="sng" dirty="0"/>
          </a:p>
        </p:txBody>
      </p:sp>
      <p:pic>
        <p:nvPicPr>
          <p:cNvPr id="9" name="Content Placeholder 8"/>
          <p:cNvPicPr>
            <a:picLocks noGrp="1" noChangeAspect="1"/>
          </p:cNvPicPr>
          <p:nvPr>
            <p:ph idx="1"/>
          </p:nvPr>
        </p:nvPicPr>
        <p:blipFill>
          <a:blip r:embed="rId2"/>
          <a:stretch>
            <a:fillRect/>
          </a:stretch>
        </p:blipFill>
        <p:spPr>
          <a:xfrm>
            <a:off x="1530975" y="2364059"/>
            <a:ext cx="9130050" cy="4219751"/>
          </a:xfrm>
          <a:prstGeom prst="rect">
            <a:avLst/>
          </a:prstGeom>
          <a:ln>
            <a:solidFill>
              <a:schemeClr val="tx1"/>
            </a:solidFill>
          </a:ln>
        </p:spPr>
      </p:pic>
      <p:cxnSp>
        <p:nvCxnSpPr>
          <p:cNvPr id="7" name="Straight Connector 6"/>
          <p:cNvCxnSpPr/>
          <p:nvPr/>
        </p:nvCxnSpPr>
        <p:spPr>
          <a:xfrm>
            <a:off x="4337824" y="2865863"/>
            <a:ext cx="5609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650380" y="3066585"/>
            <a:ext cx="7014118" cy="223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4302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878" y="1070517"/>
            <a:ext cx="10459844" cy="986884"/>
          </a:xfrm>
        </p:spPr>
        <p:txBody>
          <a:bodyPr>
            <a:normAutofit fontScale="90000"/>
          </a:bodyPr>
          <a:lstStyle/>
          <a:p>
            <a:r>
              <a:rPr lang="en-US" b="1" u="sng" dirty="0" smtClean="0">
                <a:solidFill>
                  <a:schemeClr val="accent2">
                    <a:lumMod val="60000"/>
                    <a:lumOff val="40000"/>
                  </a:schemeClr>
                </a:solidFill>
              </a:rPr>
              <a:t>Items in State Audit Rule to be aware of</a:t>
            </a:r>
            <a:endParaRPr lang="en-US" b="1" u="sng" dirty="0">
              <a:solidFill>
                <a:schemeClr val="accent2">
                  <a:lumMod val="60000"/>
                  <a:lumOff val="40000"/>
                </a:schemeClr>
              </a:solidFill>
            </a:endParaRPr>
          </a:p>
        </p:txBody>
      </p:sp>
      <p:pic>
        <p:nvPicPr>
          <p:cNvPr id="5" name="Content Placeholder 4"/>
          <p:cNvPicPr>
            <a:picLocks noGrp="1" noChangeAspect="1"/>
          </p:cNvPicPr>
          <p:nvPr>
            <p:ph idx="1"/>
          </p:nvPr>
        </p:nvPicPr>
        <p:blipFill>
          <a:blip r:embed="rId2"/>
          <a:stretch>
            <a:fillRect/>
          </a:stretch>
        </p:blipFill>
        <p:spPr>
          <a:xfrm>
            <a:off x="1286199" y="2457859"/>
            <a:ext cx="9671639" cy="4125951"/>
          </a:xfrm>
          <a:prstGeom prst="rect">
            <a:avLst/>
          </a:prstGeom>
          <a:ln>
            <a:solidFill>
              <a:schemeClr val="tx1"/>
            </a:solidFill>
          </a:ln>
        </p:spPr>
      </p:pic>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37</a:t>
            </a:fld>
            <a:endParaRPr lang="en-US" sz="1600" b="1" dirty="0">
              <a:solidFill>
                <a:schemeClr val="accent2">
                  <a:lumMod val="60000"/>
                  <a:lumOff val="40000"/>
                </a:schemeClr>
              </a:solidFill>
            </a:endParaRPr>
          </a:p>
        </p:txBody>
      </p:sp>
      <p:sp>
        <p:nvSpPr>
          <p:cNvPr id="6" name="TextBox 5"/>
          <p:cNvSpPr txBox="1"/>
          <p:nvPr/>
        </p:nvSpPr>
        <p:spPr>
          <a:xfrm>
            <a:off x="1170878" y="2031639"/>
            <a:ext cx="2174488" cy="369332"/>
          </a:xfrm>
          <a:prstGeom prst="rect">
            <a:avLst/>
          </a:prstGeom>
          <a:noFill/>
        </p:spPr>
        <p:txBody>
          <a:bodyPr wrap="square" rtlCol="0">
            <a:spAutoFit/>
          </a:bodyPr>
          <a:lstStyle/>
          <a:p>
            <a:r>
              <a:rPr lang="en-US" b="1" u="sng" dirty="0" smtClean="0"/>
              <a:t>NMAC 2.2.2.8.R</a:t>
            </a:r>
            <a:endParaRPr lang="en-US" b="1" u="sng" dirty="0"/>
          </a:p>
        </p:txBody>
      </p:sp>
      <p:sp>
        <p:nvSpPr>
          <p:cNvPr id="3" name="Rectangle 2"/>
          <p:cNvSpPr/>
          <p:nvPr/>
        </p:nvSpPr>
        <p:spPr>
          <a:xfrm>
            <a:off x="3345366" y="3233854"/>
            <a:ext cx="5553307" cy="289931"/>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713356" y="6077415"/>
            <a:ext cx="6936059" cy="111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86199" y="640124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86199" y="6341763"/>
            <a:ext cx="3802566" cy="1115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957837" y="4315522"/>
            <a:ext cx="1050167" cy="1077218"/>
          </a:xfrm>
          <a:prstGeom prst="rect">
            <a:avLst/>
          </a:prstGeom>
          <a:noFill/>
          <a:ln>
            <a:solidFill>
              <a:schemeClr val="tx1"/>
            </a:solidFill>
          </a:ln>
        </p:spPr>
        <p:txBody>
          <a:bodyPr wrap="square" rtlCol="0">
            <a:spAutoFit/>
          </a:bodyPr>
          <a:lstStyle/>
          <a:p>
            <a:r>
              <a:rPr lang="en-US" sz="1600" dirty="0" smtClean="0"/>
              <a:t>Many firms do not do this</a:t>
            </a:r>
            <a:endParaRPr lang="en-US" sz="1600" dirty="0"/>
          </a:p>
        </p:txBody>
      </p:sp>
      <p:sp>
        <p:nvSpPr>
          <p:cNvPr id="14" name="Left Arrow 13"/>
          <p:cNvSpPr/>
          <p:nvPr/>
        </p:nvSpPr>
        <p:spPr>
          <a:xfrm rot="19637865">
            <a:off x="10549096" y="5567556"/>
            <a:ext cx="920294" cy="4062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496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161" y="848976"/>
            <a:ext cx="10459844" cy="986884"/>
          </a:xfrm>
        </p:spPr>
        <p:txBody>
          <a:bodyPr>
            <a:normAutofit fontScale="90000"/>
          </a:bodyPr>
          <a:lstStyle/>
          <a:p>
            <a:r>
              <a:rPr lang="en-US" b="1" u="sng" dirty="0" smtClean="0">
                <a:solidFill>
                  <a:schemeClr val="accent2">
                    <a:lumMod val="60000"/>
                    <a:lumOff val="40000"/>
                  </a:schemeClr>
                </a:solidFill>
              </a:rPr>
              <a:t>Items in State Audit Rule to be aware of</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38</a:t>
            </a:fld>
            <a:endParaRPr lang="en-US" sz="1600" b="1" dirty="0">
              <a:solidFill>
                <a:schemeClr val="accent2">
                  <a:lumMod val="60000"/>
                  <a:lumOff val="40000"/>
                </a:schemeClr>
              </a:solidFill>
            </a:endParaRPr>
          </a:p>
        </p:txBody>
      </p:sp>
      <p:cxnSp>
        <p:nvCxnSpPr>
          <p:cNvPr id="10" name="Straight Connector 9"/>
          <p:cNvCxnSpPr/>
          <p:nvPr/>
        </p:nvCxnSpPr>
        <p:spPr>
          <a:xfrm>
            <a:off x="1286199" y="6401247"/>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810322" y="1835860"/>
            <a:ext cx="10820400" cy="3939740"/>
          </a:xfrm>
        </p:spPr>
        <p:txBody>
          <a:bodyPr/>
          <a:lstStyle/>
          <a:p>
            <a:r>
              <a:rPr lang="en-US" b="1" dirty="0" smtClean="0"/>
              <a:t>NMAC </a:t>
            </a:r>
            <a:r>
              <a:rPr lang="en-US" b="1" dirty="0"/>
              <a:t>2.2.2.12 </a:t>
            </a:r>
            <a:r>
              <a:rPr lang="en-US" b="1" dirty="0" smtClean="0"/>
              <a:t>A.7.b.(i) Disclosure regarding intra-agency transfers</a:t>
            </a:r>
          </a:p>
          <a:p>
            <a:r>
              <a:rPr lang="en-US" b="1" dirty="0" smtClean="0"/>
              <a:t>NMAC </a:t>
            </a:r>
            <a:r>
              <a:rPr lang="en-US" b="1" dirty="0"/>
              <a:t>2.2.2.12 A.7.b.(</a:t>
            </a:r>
            <a:r>
              <a:rPr lang="en-US" b="1" dirty="0" smtClean="0"/>
              <a:t>ii) and NMAC </a:t>
            </a:r>
            <a:r>
              <a:rPr lang="en-US" b="1" dirty="0"/>
              <a:t>2.2.2.12 </a:t>
            </a:r>
            <a:r>
              <a:rPr lang="en-US" b="1" dirty="0" smtClean="0"/>
              <a:t>A.13 Disclosure </a:t>
            </a:r>
            <a:r>
              <a:rPr lang="en-US" b="1" dirty="0"/>
              <a:t>regarding </a:t>
            </a:r>
            <a:r>
              <a:rPr lang="en-US" b="1" dirty="0" smtClean="0"/>
              <a:t>inter-agency </a:t>
            </a:r>
            <a:r>
              <a:rPr lang="en-US" b="1" dirty="0"/>
              <a:t>transfers</a:t>
            </a:r>
          </a:p>
          <a:p>
            <a:endParaRPr lang="en-US" dirty="0"/>
          </a:p>
          <a:p>
            <a:endParaRPr lang="en-US" dirty="0"/>
          </a:p>
        </p:txBody>
      </p:sp>
      <p:pic>
        <p:nvPicPr>
          <p:cNvPr id="9" name="Picture 8"/>
          <p:cNvPicPr>
            <a:picLocks noChangeAspect="1"/>
          </p:cNvPicPr>
          <p:nvPr/>
        </p:nvPicPr>
        <p:blipFill>
          <a:blip r:embed="rId2"/>
          <a:stretch>
            <a:fillRect/>
          </a:stretch>
        </p:blipFill>
        <p:spPr>
          <a:xfrm>
            <a:off x="1548161" y="2966224"/>
            <a:ext cx="9533333" cy="3617586"/>
          </a:xfrm>
          <a:prstGeom prst="rect">
            <a:avLst/>
          </a:prstGeom>
          <a:ln>
            <a:solidFill>
              <a:schemeClr val="tx1"/>
            </a:solidFill>
          </a:ln>
        </p:spPr>
      </p:pic>
    </p:spTree>
    <p:extLst>
      <p:ext uri="{BB962C8B-B14F-4D97-AF65-F5344CB8AC3E}">
        <p14:creationId xmlns:p14="http://schemas.microsoft.com/office/powerpoint/2010/main" val="31366120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161" y="923495"/>
            <a:ext cx="10459844" cy="986884"/>
          </a:xfrm>
        </p:spPr>
        <p:txBody>
          <a:bodyPr>
            <a:normAutofit fontScale="90000"/>
          </a:bodyPr>
          <a:lstStyle/>
          <a:p>
            <a:r>
              <a:rPr lang="en-US" b="1" u="sng" dirty="0" smtClean="0">
                <a:solidFill>
                  <a:schemeClr val="accent2">
                    <a:lumMod val="60000"/>
                    <a:lumOff val="40000"/>
                  </a:schemeClr>
                </a:solidFill>
              </a:rPr>
              <a:t>Items in State Audit Rule to be aware of</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39</a:t>
            </a:fld>
            <a:endParaRPr lang="en-US" sz="1600" b="1" dirty="0">
              <a:solidFill>
                <a:schemeClr val="accent2">
                  <a:lumMod val="60000"/>
                  <a:lumOff val="40000"/>
                </a:schemeClr>
              </a:solidFill>
            </a:endParaRPr>
          </a:p>
        </p:txBody>
      </p:sp>
      <p:cxnSp>
        <p:nvCxnSpPr>
          <p:cNvPr id="10" name="Straight Connector 9"/>
          <p:cNvCxnSpPr/>
          <p:nvPr/>
        </p:nvCxnSpPr>
        <p:spPr>
          <a:xfrm>
            <a:off x="1286199" y="6401247"/>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810322" y="2085278"/>
            <a:ext cx="10820400" cy="3690322"/>
          </a:xfrm>
        </p:spPr>
        <p:txBody>
          <a:bodyPr/>
          <a:lstStyle/>
          <a:p>
            <a:r>
              <a:rPr lang="en-US" b="1" dirty="0" smtClean="0"/>
              <a:t>NMAC 2.2.2.12 A.16 Gives authority for the CAFR group to receive the financial statements and the notes before they are publically released.  The CAFR group does not receive the opinions and findings.</a:t>
            </a:r>
          </a:p>
          <a:p>
            <a:endParaRPr lang="en-US" dirty="0"/>
          </a:p>
          <a:p>
            <a:endParaRPr lang="en-US" dirty="0"/>
          </a:p>
        </p:txBody>
      </p:sp>
      <p:pic>
        <p:nvPicPr>
          <p:cNvPr id="3" name="Picture 2"/>
          <p:cNvPicPr>
            <a:picLocks noChangeAspect="1"/>
          </p:cNvPicPr>
          <p:nvPr/>
        </p:nvPicPr>
        <p:blipFill>
          <a:blip r:embed="rId2"/>
          <a:stretch>
            <a:fillRect/>
          </a:stretch>
        </p:blipFill>
        <p:spPr>
          <a:xfrm>
            <a:off x="1151395" y="3416519"/>
            <a:ext cx="9800000" cy="2359081"/>
          </a:xfrm>
          <a:prstGeom prst="rect">
            <a:avLst/>
          </a:prstGeom>
          <a:ln>
            <a:solidFill>
              <a:schemeClr val="bg2">
                <a:lumMod val="90000"/>
              </a:schemeClr>
            </a:solidFill>
          </a:ln>
        </p:spPr>
      </p:pic>
      <p:cxnSp>
        <p:nvCxnSpPr>
          <p:cNvPr id="6" name="Straight Connector 5"/>
          <p:cNvCxnSpPr/>
          <p:nvPr/>
        </p:nvCxnSpPr>
        <p:spPr>
          <a:xfrm>
            <a:off x="3144644" y="3925229"/>
            <a:ext cx="7482468" cy="111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248937" y="4493941"/>
            <a:ext cx="9233209" cy="334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282390" y="5084956"/>
            <a:ext cx="9010186" cy="22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48937" y="5775600"/>
            <a:ext cx="682454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348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932" y="534911"/>
            <a:ext cx="8610600" cy="841403"/>
          </a:xfrm>
        </p:spPr>
        <p:txBody>
          <a:bodyPr/>
          <a:lstStyle/>
          <a:p>
            <a:pPr algn="ctr"/>
            <a:r>
              <a:rPr lang="en-US" b="1" u="sng" dirty="0" smtClean="0">
                <a:solidFill>
                  <a:schemeClr val="accent2">
                    <a:lumMod val="60000"/>
                    <a:lumOff val="40000"/>
                  </a:schemeClr>
                </a:solidFill>
              </a:rPr>
              <a:t>Agenda</a:t>
            </a:r>
            <a:endParaRPr lang="en-US" b="1" u="sng" dirty="0">
              <a:solidFill>
                <a:schemeClr val="accent2">
                  <a:lumMod val="60000"/>
                  <a:lumOff val="40000"/>
                </a:schemeClr>
              </a:solidFill>
            </a:endParaRPr>
          </a:p>
        </p:txBody>
      </p:sp>
      <p:sp>
        <p:nvSpPr>
          <p:cNvPr id="3" name="Content Placeholder 2"/>
          <p:cNvSpPr>
            <a:spLocks noGrp="1"/>
          </p:cNvSpPr>
          <p:nvPr>
            <p:ph idx="1"/>
          </p:nvPr>
        </p:nvSpPr>
        <p:spPr>
          <a:xfrm>
            <a:off x="172844" y="1605775"/>
            <a:ext cx="7309624" cy="5071833"/>
          </a:xfrm>
        </p:spPr>
        <p:txBody>
          <a:bodyPr>
            <a:normAutofit lnSpcReduction="10000"/>
          </a:bodyPr>
          <a:lstStyle/>
          <a:p>
            <a:r>
              <a:rPr lang="en-US" dirty="0" smtClean="0"/>
              <a:t>How to do audit entries</a:t>
            </a:r>
          </a:p>
          <a:p>
            <a:r>
              <a:rPr lang="en-US" dirty="0" smtClean="0"/>
              <a:t>Full Accrual Process/Full Accrual Entries</a:t>
            </a:r>
          </a:p>
          <a:p>
            <a:r>
              <a:rPr lang="en-US" dirty="0" smtClean="0"/>
              <a:t>Explain </a:t>
            </a:r>
            <a:r>
              <a:rPr lang="en-US" dirty="0"/>
              <a:t>difference between 201900/202900/ </a:t>
            </a:r>
            <a:r>
              <a:rPr lang="en-US" dirty="0" smtClean="0"/>
              <a:t>296900</a:t>
            </a:r>
          </a:p>
          <a:p>
            <a:r>
              <a:rPr lang="en-US" dirty="0" smtClean="0"/>
              <a:t>265900 </a:t>
            </a:r>
            <a:r>
              <a:rPr lang="en-US" dirty="0"/>
              <a:t>for </a:t>
            </a:r>
            <a:r>
              <a:rPr lang="en-US" dirty="0" smtClean="0"/>
              <a:t>GRT</a:t>
            </a:r>
          </a:p>
          <a:p>
            <a:r>
              <a:rPr lang="en-US" dirty="0" smtClean="0"/>
              <a:t>Due </a:t>
            </a:r>
            <a:r>
              <a:rPr lang="en-US" dirty="0"/>
              <a:t>To/Due </a:t>
            </a:r>
            <a:r>
              <a:rPr lang="en-US" dirty="0" err="1"/>
              <a:t>From’s</a:t>
            </a:r>
            <a:endParaRPr lang="en-US" dirty="0"/>
          </a:p>
          <a:p>
            <a:r>
              <a:rPr lang="en-US" dirty="0"/>
              <a:t>Affiliate and Fund </a:t>
            </a:r>
            <a:r>
              <a:rPr lang="en-US" dirty="0" smtClean="0"/>
              <a:t>Affiliate</a:t>
            </a:r>
          </a:p>
          <a:p>
            <a:r>
              <a:rPr lang="en-US" dirty="0" smtClean="0"/>
              <a:t>Miscellaneous Information:</a:t>
            </a:r>
          </a:p>
          <a:p>
            <a:pPr lvl="1"/>
            <a:r>
              <a:rPr lang="en-US" dirty="0" smtClean="0"/>
              <a:t>547999 payments in FY17 that were accrued in FY16</a:t>
            </a:r>
          </a:p>
          <a:p>
            <a:pPr lvl="1"/>
            <a:r>
              <a:rPr lang="en-US" dirty="0" smtClean="0"/>
              <a:t>SHARE being book of record</a:t>
            </a:r>
          </a:p>
          <a:p>
            <a:pPr lvl="1"/>
            <a:r>
              <a:rPr lang="en-US" dirty="0" smtClean="0"/>
              <a:t>State Audit Rule</a:t>
            </a:r>
          </a:p>
          <a:p>
            <a:r>
              <a:rPr lang="en-US" dirty="0" smtClean="0"/>
              <a:t>Common Errors on audit reports</a:t>
            </a:r>
          </a:p>
          <a:p>
            <a:r>
              <a:rPr lang="en-US" dirty="0" smtClean="0"/>
              <a:t>CAFR Staff and other resources</a:t>
            </a:r>
          </a:p>
        </p:txBody>
      </p:sp>
      <p:sp>
        <p:nvSpPr>
          <p:cNvPr id="4" name="Slide Number Placeholder 3"/>
          <p:cNvSpPr>
            <a:spLocks noGrp="1"/>
          </p:cNvSpPr>
          <p:nvPr>
            <p:ph type="sldNum" sz="quarter" idx="12"/>
          </p:nvPr>
        </p:nvSpPr>
        <p:spPr>
          <a:xfrm>
            <a:off x="11869542" y="6312484"/>
            <a:ext cx="210015" cy="365125"/>
          </a:xfrm>
        </p:spPr>
        <p:txBody>
          <a:bodyPr/>
          <a:lstStyle/>
          <a:p>
            <a:fld id="{6D22F896-40B5-4ADD-8801-0D06FADFA095}" type="slidenum">
              <a:rPr lang="en-US" sz="1600" b="1" smtClean="0">
                <a:solidFill>
                  <a:schemeClr val="accent2">
                    <a:lumMod val="60000"/>
                    <a:lumOff val="40000"/>
                  </a:schemeClr>
                </a:solidFill>
              </a:rPr>
              <a:t>4</a:t>
            </a:fld>
            <a:endParaRPr lang="en-US" sz="1600" b="1" dirty="0">
              <a:solidFill>
                <a:schemeClr val="accent2">
                  <a:lumMod val="60000"/>
                  <a:lumOff val="40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0612" y="0"/>
            <a:ext cx="2899789" cy="6858000"/>
          </a:xfrm>
          <a:prstGeom prst="rect">
            <a:avLst/>
          </a:prstGeom>
        </p:spPr>
      </p:pic>
      <p:sp>
        <p:nvSpPr>
          <p:cNvPr id="11" name="Rectangle 10"/>
          <p:cNvSpPr/>
          <p:nvPr/>
        </p:nvSpPr>
        <p:spPr>
          <a:xfrm>
            <a:off x="8642195" y="-1"/>
            <a:ext cx="2341756" cy="534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Bodoni MT Black" panose="02070A03080606020203" pitchFamily="18" charset="0"/>
              </a:rPr>
              <a:t>BEFORE CAFR TRAINING</a:t>
            </a:r>
            <a:endParaRPr lang="en-US" sz="1600" dirty="0">
              <a:latin typeface="Bodoni MT Black" panose="02070A03080606020203" pitchFamily="18" charset="0"/>
            </a:endParaRPr>
          </a:p>
        </p:txBody>
      </p:sp>
      <p:sp>
        <p:nvSpPr>
          <p:cNvPr id="12" name="Rectangle 11"/>
          <p:cNvSpPr/>
          <p:nvPr/>
        </p:nvSpPr>
        <p:spPr>
          <a:xfrm>
            <a:off x="8642195" y="6323089"/>
            <a:ext cx="2341756" cy="534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Bodoni MT Black" panose="02070A03080606020203" pitchFamily="18" charset="0"/>
              </a:rPr>
              <a:t>AFTER CAFR TRAINING</a:t>
            </a:r>
            <a:endParaRPr lang="en-US" sz="1600" dirty="0">
              <a:latin typeface="Bodoni MT Black" panose="02070A03080606020203" pitchFamily="18" charset="0"/>
            </a:endParaRPr>
          </a:p>
        </p:txBody>
      </p:sp>
    </p:spTree>
    <p:extLst>
      <p:ext uri="{BB962C8B-B14F-4D97-AF65-F5344CB8AC3E}">
        <p14:creationId xmlns:p14="http://schemas.microsoft.com/office/powerpoint/2010/main" val="14012232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482" y="557561"/>
            <a:ext cx="10459844" cy="986884"/>
          </a:xfrm>
        </p:spPr>
        <p:txBody>
          <a:bodyPr>
            <a:normAutofit/>
          </a:bodyPr>
          <a:lstStyle/>
          <a:p>
            <a:r>
              <a:rPr lang="en-US" b="1" u="sng" dirty="0" smtClean="0">
                <a:solidFill>
                  <a:schemeClr val="accent2">
                    <a:lumMod val="60000"/>
                    <a:lumOff val="40000"/>
                  </a:schemeClr>
                </a:solidFill>
              </a:rPr>
              <a:t>Budget comparisons</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40</a:t>
            </a:fld>
            <a:endParaRPr lang="en-US" sz="1600" b="1" dirty="0">
              <a:solidFill>
                <a:schemeClr val="accent2">
                  <a:lumMod val="60000"/>
                  <a:lumOff val="40000"/>
                </a:schemeClr>
              </a:solidFill>
            </a:endParaRPr>
          </a:p>
        </p:txBody>
      </p:sp>
      <p:cxnSp>
        <p:nvCxnSpPr>
          <p:cNvPr id="10" name="Straight Connector 9"/>
          <p:cNvCxnSpPr/>
          <p:nvPr/>
        </p:nvCxnSpPr>
        <p:spPr>
          <a:xfrm>
            <a:off x="1286199" y="6401247"/>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Content Placeholder 2"/>
          <p:cNvPicPr>
            <a:picLocks noGrp="1" noChangeAspect="1"/>
          </p:cNvPicPr>
          <p:nvPr>
            <p:ph idx="1"/>
          </p:nvPr>
        </p:nvPicPr>
        <p:blipFill>
          <a:blip r:embed="rId2"/>
          <a:stretch>
            <a:fillRect/>
          </a:stretch>
        </p:blipFill>
        <p:spPr>
          <a:xfrm>
            <a:off x="936701" y="3011531"/>
            <a:ext cx="9609407" cy="3389716"/>
          </a:xfrm>
          <a:prstGeom prst="rect">
            <a:avLst/>
          </a:prstGeom>
          <a:ln>
            <a:solidFill>
              <a:schemeClr val="tx1"/>
            </a:solidFill>
          </a:ln>
        </p:spPr>
      </p:pic>
      <p:sp>
        <p:nvSpPr>
          <p:cNvPr id="5" name="TextBox 4"/>
          <p:cNvSpPr txBox="1"/>
          <p:nvPr/>
        </p:nvSpPr>
        <p:spPr>
          <a:xfrm>
            <a:off x="936701" y="1594805"/>
            <a:ext cx="10266245" cy="923330"/>
          </a:xfrm>
          <a:prstGeom prst="rect">
            <a:avLst/>
          </a:prstGeom>
          <a:noFill/>
        </p:spPr>
        <p:txBody>
          <a:bodyPr wrap="square" rtlCol="0">
            <a:spAutoFit/>
          </a:bodyPr>
          <a:lstStyle/>
          <a:p>
            <a:r>
              <a:rPr lang="en-US" b="1" dirty="0" smtClean="0"/>
              <a:t>Budget is to be reviewed at the appropriation level (</a:t>
            </a:r>
            <a:r>
              <a:rPr lang="en-US" b="1" dirty="0" err="1" smtClean="0"/>
              <a:t>Pcode</a:t>
            </a:r>
            <a:r>
              <a:rPr lang="en-US" b="1" dirty="0" smtClean="0"/>
              <a:t>) and not the department level.</a:t>
            </a:r>
          </a:p>
          <a:p>
            <a:r>
              <a:rPr lang="en-US" b="1" dirty="0" smtClean="0"/>
              <a:t>Agency Appropriations from Section 4 of the Appropriation Act could be assigned the same department code; therefore, can have the same </a:t>
            </a:r>
            <a:r>
              <a:rPr lang="en-US" b="1" dirty="0" err="1" smtClean="0"/>
              <a:t>Pcode</a:t>
            </a:r>
            <a:r>
              <a:rPr lang="en-US" b="1" dirty="0" smtClean="0"/>
              <a:t>.</a:t>
            </a:r>
            <a:endParaRPr lang="en-US" b="1" dirty="0"/>
          </a:p>
        </p:txBody>
      </p:sp>
      <p:sp>
        <p:nvSpPr>
          <p:cNvPr id="8" name="TextBox 7"/>
          <p:cNvSpPr txBox="1"/>
          <p:nvPr/>
        </p:nvSpPr>
        <p:spPr>
          <a:xfrm>
            <a:off x="858643" y="2580167"/>
            <a:ext cx="2408664" cy="369332"/>
          </a:xfrm>
          <a:prstGeom prst="rect">
            <a:avLst/>
          </a:prstGeom>
          <a:noFill/>
        </p:spPr>
        <p:txBody>
          <a:bodyPr wrap="square" rtlCol="0">
            <a:spAutoFit/>
          </a:bodyPr>
          <a:lstStyle/>
          <a:p>
            <a:r>
              <a:rPr lang="en-US" b="1" u="sng" dirty="0" smtClean="0"/>
              <a:t>NMAC 2.2.2.12 A (5)</a:t>
            </a:r>
            <a:endParaRPr lang="en-US" b="1" u="sng" dirty="0"/>
          </a:p>
        </p:txBody>
      </p:sp>
    </p:spTree>
    <p:extLst>
      <p:ext uri="{BB962C8B-B14F-4D97-AF65-F5344CB8AC3E}">
        <p14:creationId xmlns:p14="http://schemas.microsoft.com/office/powerpoint/2010/main" val="19473420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482" y="557561"/>
            <a:ext cx="10459844" cy="986884"/>
          </a:xfrm>
        </p:spPr>
        <p:txBody>
          <a:bodyPr>
            <a:normAutofit/>
          </a:bodyPr>
          <a:lstStyle/>
          <a:p>
            <a:r>
              <a:rPr lang="en-US" b="1" u="sng" dirty="0" smtClean="0">
                <a:solidFill>
                  <a:schemeClr val="accent2">
                    <a:lumMod val="60000"/>
                    <a:lumOff val="40000"/>
                  </a:schemeClr>
                </a:solidFill>
              </a:rPr>
              <a:t>Budget ISSUES</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41</a:t>
            </a:fld>
            <a:endParaRPr lang="en-US" sz="1600" b="1" dirty="0">
              <a:solidFill>
                <a:schemeClr val="accent2">
                  <a:lumMod val="60000"/>
                  <a:lumOff val="40000"/>
                </a:schemeClr>
              </a:solidFill>
            </a:endParaRPr>
          </a:p>
        </p:txBody>
      </p:sp>
      <p:cxnSp>
        <p:nvCxnSpPr>
          <p:cNvPr id="10" name="Straight Connector 9"/>
          <p:cNvCxnSpPr/>
          <p:nvPr/>
        </p:nvCxnSpPr>
        <p:spPr>
          <a:xfrm>
            <a:off x="1286199" y="6401247"/>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a:xfrm>
            <a:off x="685800" y="1806498"/>
            <a:ext cx="10820400" cy="4583150"/>
          </a:xfrm>
        </p:spPr>
        <p:txBody>
          <a:bodyPr>
            <a:normAutofit lnSpcReduction="10000"/>
          </a:bodyPr>
          <a:lstStyle/>
          <a:p>
            <a:r>
              <a:rPr lang="en-US" b="1" dirty="0" smtClean="0">
                <a:solidFill>
                  <a:schemeClr val="accent2">
                    <a:lumMod val="60000"/>
                    <a:lumOff val="40000"/>
                  </a:schemeClr>
                </a:solidFill>
              </a:rPr>
              <a:t>There are some ongoing issues the Budget Division would like mentioned:</a:t>
            </a:r>
          </a:p>
          <a:p>
            <a:pPr marL="914400" lvl="1" indent="-457200">
              <a:buFont typeface="+mj-lt"/>
              <a:buAutoNum type="arabicPeriod"/>
            </a:pPr>
            <a:r>
              <a:rPr lang="en-US" b="1" dirty="0" smtClean="0"/>
              <a:t>Make sure the revenue used in the approved budget is the same revenue code utilized when the deposit is entered into SHARE</a:t>
            </a:r>
            <a:r>
              <a:rPr lang="en-US" dirty="0" smtClean="0"/>
              <a:t>.  DFA has noticed that the person that is responsible for deposits doesn’t necessarily know the correct revenue code that was in the approved budget.  Especially since Budget Division has been reviewing agency practices better and has been changing revenue account codes</a:t>
            </a:r>
            <a:r>
              <a:rPr lang="en-US" dirty="0"/>
              <a:t> </a:t>
            </a:r>
            <a:r>
              <a:rPr lang="en-US" dirty="0" smtClean="0"/>
              <a:t>that are more appropriate to define the source of the revenue. These changes are not filtering down to the person that does deposits.</a:t>
            </a:r>
          </a:p>
          <a:p>
            <a:pPr lvl="2"/>
            <a:r>
              <a:rPr lang="en-US" dirty="0" smtClean="0"/>
              <a:t>If you feel the revenue code in the budget is incorrect, please contact your Budget Analyst so the budget can be changed to be more accurate.</a:t>
            </a:r>
          </a:p>
          <a:p>
            <a:pPr marL="914400" lvl="1" indent="-457200">
              <a:buFont typeface="+mj-lt"/>
              <a:buAutoNum type="arabicPeriod"/>
            </a:pPr>
            <a:r>
              <a:rPr lang="en-US" b="1" dirty="0" smtClean="0"/>
              <a:t>Miscellaneous Revenue.</a:t>
            </a:r>
            <a:r>
              <a:rPr lang="en-US" dirty="0" smtClean="0"/>
              <a:t>  If your agency has a lot of money that is deposited into Miscellaneous Revenue, please do a review of the revenue source.</a:t>
            </a:r>
          </a:p>
          <a:p>
            <a:pPr lvl="2"/>
            <a:r>
              <a:rPr lang="en-US" dirty="0" smtClean="0"/>
              <a:t>For example: one agency had millions in miscellaneous revenue.  Upon review, it was determined that almost all that revenue was truly federal revenue and not miscellaneous.</a:t>
            </a:r>
            <a:endParaRPr lang="en-US" dirty="0"/>
          </a:p>
        </p:txBody>
      </p:sp>
    </p:spTree>
    <p:extLst>
      <p:ext uri="{BB962C8B-B14F-4D97-AF65-F5344CB8AC3E}">
        <p14:creationId xmlns:p14="http://schemas.microsoft.com/office/powerpoint/2010/main" val="23013571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accent2">
                    <a:lumMod val="60000"/>
                    <a:lumOff val="40000"/>
                  </a:schemeClr>
                </a:solidFill>
              </a:rPr>
              <a:t>New Mexico constitution regarding writing off debt</a:t>
            </a:r>
            <a:endParaRPr lang="en-US" b="1" u="sng" dirty="0">
              <a:solidFill>
                <a:schemeClr val="accent2">
                  <a:lumMod val="60000"/>
                  <a:lumOff val="40000"/>
                </a:schemeClr>
              </a:solidFill>
            </a:endParaRPr>
          </a:p>
        </p:txBody>
      </p:sp>
      <p:sp>
        <p:nvSpPr>
          <p:cNvPr id="3" name="Content Placeholder 2"/>
          <p:cNvSpPr>
            <a:spLocks noGrp="1"/>
          </p:cNvSpPr>
          <p:nvPr>
            <p:ph idx="1"/>
          </p:nvPr>
        </p:nvSpPr>
        <p:spPr>
          <a:xfrm>
            <a:off x="674649" y="2433196"/>
            <a:ext cx="1455234" cy="504035"/>
          </a:xfrm>
        </p:spPr>
        <p:txBody>
          <a:bodyPr/>
          <a:lstStyle/>
          <a:p>
            <a:pPr marL="0" indent="0">
              <a:buNone/>
            </a:pPr>
            <a:r>
              <a:rPr lang="en-US" dirty="0" smtClean="0"/>
              <a:t>Article IV</a:t>
            </a:r>
            <a:endParaRPr lang="en-US" dirty="0"/>
          </a:p>
        </p:txBody>
      </p:sp>
      <p:sp>
        <p:nvSpPr>
          <p:cNvPr id="4" name="Slide Number Placeholder 3"/>
          <p:cNvSpPr>
            <a:spLocks noGrp="1"/>
          </p:cNvSpPr>
          <p:nvPr>
            <p:ph type="sldNum" sz="quarter" idx="12"/>
          </p:nvPr>
        </p:nvSpPr>
        <p:spPr>
          <a:xfrm>
            <a:off x="11608420" y="6375512"/>
            <a:ext cx="455340" cy="365125"/>
          </a:xfrm>
        </p:spPr>
        <p:txBody>
          <a:bodyPr/>
          <a:lstStyle/>
          <a:p>
            <a:fld id="{6D22F896-40B5-4ADD-8801-0D06FADFA095}" type="slidenum">
              <a:rPr lang="en-US" sz="1600" b="1" smtClean="0">
                <a:solidFill>
                  <a:schemeClr val="accent2">
                    <a:lumMod val="60000"/>
                    <a:lumOff val="40000"/>
                  </a:schemeClr>
                </a:solidFill>
              </a:rPr>
              <a:t>42</a:t>
            </a:fld>
            <a:endParaRPr lang="en-US" sz="1600" b="1" dirty="0">
              <a:solidFill>
                <a:schemeClr val="accent2">
                  <a:lumMod val="60000"/>
                  <a:lumOff val="40000"/>
                </a:schemeClr>
              </a:solidFill>
            </a:endParaRPr>
          </a:p>
        </p:txBody>
      </p:sp>
      <p:pic>
        <p:nvPicPr>
          <p:cNvPr id="5" name="Picture 4"/>
          <p:cNvPicPr>
            <a:picLocks noChangeAspect="1"/>
          </p:cNvPicPr>
          <p:nvPr/>
        </p:nvPicPr>
        <p:blipFill>
          <a:blip r:embed="rId2"/>
          <a:stretch>
            <a:fillRect/>
          </a:stretch>
        </p:blipFill>
        <p:spPr>
          <a:xfrm>
            <a:off x="2254225" y="2433196"/>
            <a:ext cx="8285714" cy="4180952"/>
          </a:xfrm>
          <a:prstGeom prst="rect">
            <a:avLst/>
          </a:prstGeom>
          <a:ln w="19050">
            <a:solidFill>
              <a:schemeClr val="tx1"/>
            </a:solidFill>
          </a:ln>
        </p:spPr>
      </p:pic>
    </p:spTree>
    <p:extLst>
      <p:ext uri="{BB962C8B-B14F-4D97-AF65-F5344CB8AC3E}">
        <p14:creationId xmlns:p14="http://schemas.microsoft.com/office/powerpoint/2010/main" val="11748203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161" y="886702"/>
            <a:ext cx="10459844" cy="986884"/>
          </a:xfrm>
        </p:spPr>
        <p:txBody>
          <a:bodyPr>
            <a:normAutofit fontScale="90000"/>
          </a:bodyPr>
          <a:lstStyle/>
          <a:p>
            <a:r>
              <a:rPr lang="en-US" b="1" u="sng" dirty="0" smtClean="0">
                <a:solidFill>
                  <a:schemeClr val="accent2">
                    <a:lumMod val="60000"/>
                    <a:lumOff val="40000"/>
                  </a:schemeClr>
                </a:solidFill>
              </a:rPr>
              <a:t>Refunds for Multi-Year Appropriations</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43</a:t>
            </a:fld>
            <a:endParaRPr lang="en-US" sz="1600" b="1" dirty="0">
              <a:solidFill>
                <a:schemeClr val="accent2">
                  <a:lumMod val="60000"/>
                  <a:lumOff val="40000"/>
                </a:schemeClr>
              </a:solidFill>
            </a:endParaRPr>
          </a:p>
        </p:txBody>
      </p:sp>
      <p:cxnSp>
        <p:nvCxnSpPr>
          <p:cNvPr id="10" name="Straight Connector 9"/>
          <p:cNvCxnSpPr/>
          <p:nvPr/>
        </p:nvCxnSpPr>
        <p:spPr>
          <a:xfrm>
            <a:off x="1286199" y="6401247"/>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69794" y="1873586"/>
            <a:ext cx="10266245" cy="923330"/>
          </a:xfrm>
          <a:prstGeom prst="rect">
            <a:avLst/>
          </a:prstGeom>
          <a:noFill/>
        </p:spPr>
        <p:txBody>
          <a:bodyPr wrap="square" rtlCol="0">
            <a:spAutoFit/>
          </a:bodyPr>
          <a:lstStyle/>
          <a:p>
            <a:r>
              <a:rPr lang="en-US" b="1" dirty="0" smtClean="0"/>
              <a:t>Per MAPs FIN 11.3 – refunds that were applicable to a prior year expenditure don’t have to be posted to miscellaneous revenue for a multi-year appropriation that is still open in the fiscal year the money is received in.</a:t>
            </a:r>
            <a:endParaRPr lang="en-US" b="1" dirty="0"/>
          </a:p>
        </p:txBody>
      </p:sp>
      <p:pic>
        <p:nvPicPr>
          <p:cNvPr id="7" name="Picture 6"/>
          <p:cNvPicPr>
            <a:picLocks noChangeAspect="1"/>
          </p:cNvPicPr>
          <p:nvPr/>
        </p:nvPicPr>
        <p:blipFill>
          <a:blip r:embed="rId2"/>
          <a:stretch>
            <a:fillRect/>
          </a:stretch>
        </p:blipFill>
        <p:spPr>
          <a:xfrm>
            <a:off x="1683835" y="2923610"/>
            <a:ext cx="7817004" cy="3660200"/>
          </a:xfrm>
          <a:prstGeom prst="rect">
            <a:avLst/>
          </a:prstGeom>
          <a:ln>
            <a:solidFill>
              <a:schemeClr val="tx1"/>
            </a:solidFill>
          </a:ln>
        </p:spPr>
      </p:pic>
      <p:sp>
        <p:nvSpPr>
          <p:cNvPr id="9" name="Left Arrow 8"/>
          <p:cNvSpPr/>
          <p:nvPr/>
        </p:nvSpPr>
        <p:spPr>
          <a:xfrm>
            <a:off x="8965581" y="5720576"/>
            <a:ext cx="747132" cy="356839"/>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60000"/>
                  <a:lumOff val="40000"/>
                </a:schemeClr>
              </a:solidFill>
            </a:endParaRPr>
          </a:p>
        </p:txBody>
      </p:sp>
    </p:spTree>
    <p:extLst>
      <p:ext uri="{BB962C8B-B14F-4D97-AF65-F5344CB8AC3E}">
        <p14:creationId xmlns:p14="http://schemas.microsoft.com/office/powerpoint/2010/main" val="5764085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70877"/>
            <a:ext cx="10944922" cy="886523"/>
          </a:xfrm>
        </p:spPr>
        <p:txBody>
          <a:bodyPr>
            <a:normAutofit fontScale="90000"/>
          </a:bodyPr>
          <a:lstStyle/>
          <a:p>
            <a:r>
              <a:rPr lang="en-US" b="1" u="sng" dirty="0" smtClean="0">
                <a:solidFill>
                  <a:schemeClr val="accent2">
                    <a:lumMod val="60000"/>
                    <a:lumOff val="40000"/>
                  </a:schemeClr>
                </a:solidFill>
              </a:rPr>
              <a:t>***** slide had changed *****</a:t>
            </a:r>
            <a:br>
              <a:rPr lang="en-US" b="1" u="sng" dirty="0" smtClean="0">
                <a:solidFill>
                  <a:schemeClr val="accent2">
                    <a:lumMod val="60000"/>
                    <a:lumOff val="40000"/>
                  </a:schemeClr>
                </a:solidFill>
              </a:rPr>
            </a:br>
            <a:r>
              <a:rPr lang="en-US" b="1" u="sng" dirty="0" smtClean="0">
                <a:solidFill>
                  <a:schemeClr val="accent2">
                    <a:lumMod val="60000"/>
                    <a:lumOff val="40000"/>
                  </a:schemeClr>
                </a:solidFill>
              </a:rPr>
              <a:t>DFA and SAO review of audit reports</a:t>
            </a:r>
            <a:endParaRPr lang="en-US" b="1" u="sng" dirty="0">
              <a:solidFill>
                <a:schemeClr val="accent2">
                  <a:lumMod val="60000"/>
                  <a:lumOff val="40000"/>
                </a:schemeClr>
              </a:solidFill>
            </a:endParaRPr>
          </a:p>
        </p:txBody>
      </p:sp>
      <p:sp>
        <p:nvSpPr>
          <p:cNvPr id="3" name="Content Placeholder 2"/>
          <p:cNvSpPr>
            <a:spLocks noGrp="1"/>
          </p:cNvSpPr>
          <p:nvPr>
            <p:ph idx="1"/>
          </p:nvPr>
        </p:nvSpPr>
        <p:spPr>
          <a:xfrm>
            <a:off x="685800" y="2297151"/>
            <a:ext cx="10820400" cy="4427033"/>
          </a:xfrm>
        </p:spPr>
        <p:txBody>
          <a:bodyPr>
            <a:normAutofit lnSpcReduction="10000"/>
          </a:bodyPr>
          <a:lstStyle/>
          <a:p>
            <a:r>
              <a:rPr lang="en-US" dirty="0" smtClean="0"/>
              <a:t>State Auditor (SAO) and DFA started working together last year to review financial statements.</a:t>
            </a:r>
          </a:p>
          <a:p>
            <a:r>
              <a:rPr lang="en-US" dirty="0" smtClean="0"/>
              <a:t>IPA’s will be receiving an email soon from the State Auditor’s Office notifying them that for any state agency audit,  they must electronically send the audited financials to the CAFR Unit.</a:t>
            </a:r>
          </a:p>
          <a:p>
            <a:r>
              <a:rPr lang="en-US" dirty="0" smtClean="0"/>
              <a:t>State agencies will receive the “Ok to Print” within the 10 business day timeframe required from the date the audit is turned into SAO.  </a:t>
            </a:r>
          </a:p>
          <a:p>
            <a:pPr lvl="1"/>
            <a:r>
              <a:rPr lang="en-US" dirty="0" smtClean="0"/>
              <a:t>The CAFR group will be reviewing SHARE information against financial statements, along with information in the notes.</a:t>
            </a:r>
          </a:p>
          <a:p>
            <a:pPr lvl="1"/>
            <a:r>
              <a:rPr lang="en-US" dirty="0" smtClean="0"/>
              <a:t>Any corrections noted by the CAFR group will be communicated to the CFO’s and also SAO.</a:t>
            </a:r>
          </a:p>
          <a:p>
            <a:pPr lvl="1"/>
            <a:r>
              <a:rPr lang="en-US" dirty="0" smtClean="0"/>
              <a:t>The CAFR group will be working directly with the CFO’s and not the IPAs.  If the IPA feels that a conversation needs to occur, the CAFR group will ensure that it is a conference call in which the CFO is involved.</a:t>
            </a:r>
            <a:endParaRPr lang="en-US" dirty="0"/>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44</a:t>
            </a:fld>
            <a:endParaRPr lang="en-US" sz="1600" b="1" dirty="0">
              <a:solidFill>
                <a:schemeClr val="accent2">
                  <a:lumMod val="60000"/>
                  <a:lumOff val="40000"/>
                </a:schemeClr>
              </a:solidFill>
            </a:endParaRPr>
          </a:p>
        </p:txBody>
      </p:sp>
    </p:spTree>
    <p:extLst>
      <p:ext uri="{BB962C8B-B14F-4D97-AF65-F5344CB8AC3E}">
        <p14:creationId xmlns:p14="http://schemas.microsoft.com/office/powerpoint/2010/main" val="29265305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80947"/>
            <a:ext cx="10944922" cy="1176454"/>
          </a:xfrm>
        </p:spPr>
        <p:txBody>
          <a:bodyPr>
            <a:normAutofit fontScale="90000"/>
          </a:bodyPr>
          <a:lstStyle/>
          <a:p>
            <a:r>
              <a:rPr lang="en-US" b="1" u="sng" dirty="0" smtClean="0">
                <a:solidFill>
                  <a:schemeClr val="accent2">
                    <a:lumMod val="60000"/>
                    <a:lumOff val="40000"/>
                  </a:schemeClr>
                </a:solidFill>
              </a:rPr>
              <a:t>Tentative plan for OLD </a:t>
            </a:r>
            <a:br>
              <a:rPr lang="en-US" b="1" u="sng" dirty="0" smtClean="0">
                <a:solidFill>
                  <a:schemeClr val="accent2">
                    <a:lumMod val="60000"/>
                    <a:lumOff val="40000"/>
                  </a:schemeClr>
                </a:solidFill>
              </a:rPr>
            </a:br>
            <a:r>
              <a:rPr lang="en-US" b="1" u="sng" dirty="0" smtClean="0">
                <a:solidFill>
                  <a:schemeClr val="accent2">
                    <a:lumMod val="60000"/>
                    <a:lumOff val="40000"/>
                  </a:schemeClr>
                </a:solidFill>
              </a:rPr>
              <a:t>payroll liability balances</a:t>
            </a:r>
            <a:endParaRPr lang="en-US" b="1" u="sng" dirty="0">
              <a:solidFill>
                <a:schemeClr val="accent2">
                  <a:lumMod val="60000"/>
                  <a:lumOff val="40000"/>
                </a:schemeClr>
              </a:solidFill>
            </a:endParaRPr>
          </a:p>
        </p:txBody>
      </p:sp>
      <p:sp>
        <p:nvSpPr>
          <p:cNvPr id="3" name="Content Placeholder 2"/>
          <p:cNvSpPr>
            <a:spLocks noGrp="1"/>
          </p:cNvSpPr>
          <p:nvPr>
            <p:ph idx="1"/>
          </p:nvPr>
        </p:nvSpPr>
        <p:spPr>
          <a:xfrm>
            <a:off x="685800" y="2194560"/>
            <a:ext cx="10820400" cy="4485020"/>
          </a:xfrm>
        </p:spPr>
        <p:txBody>
          <a:bodyPr>
            <a:normAutofit/>
          </a:bodyPr>
          <a:lstStyle/>
          <a:p>
            <a:r>
              <a:rPr lang="en-US" dirty="0" smtClean="0"/>
              <a:t>Many agencies have discrepancies in their payroll liability accounts (223500/223900) since the inception of SHARE (2006). </a:t>
            </a:r>
          </a:p>
          <a:p>
            <a:r>
              <a:rPr lang="en-US" dirty="0" smtClean="0"/>
              <a:t>It is a </a:t>
            </a:r>
            <a:r>
              <a:rPr lang="en-US" u="sng" dirty="0" smtClean="0"/>
              <a:t>VERY </a:t>
            </a:r>
            <a:r>
              <a:rPr lang="en-US" dirty="0" smtClean="0"/>
              <a:t>tedious task to go back and reconcile numerous fiscal years, especially if your agency has a large number of employees.</a:t>
            </a:r>
          </a:p>
          <a:p>
            <a:r>
              <a:rPr lang="en-US" b="1" u="sng" dirty="0" smtClean="0"/>
              <a:t>Tentative Plan</a:t>
            </a:r>
            <a:r>
              <a:rPr lang="en-US" b="1" dirty="0" smtClean="0"/>
              <a:t> </a:t>
            </a:r>
            <a:r>
              <a:rPr lang="en-US" dirty="0" smtClean="0"/>
              <a:t>- DFA is planning to prepare a journal entry in which the amounts in these two liability accounts will be “trued up” to the actual payroll accrual for 6/30/16.  One slight issue holding this up - garnishments.</a:t>
            </a:r>
          </a:p>
          <a:p>
            <a:r>
              <a:rPr lang="en-US" b="1" dirty="0" smtClean="0"/>
              <a:t>ONCE THIS ENTRY IS DONE - AGENCIES WILL THEN BE RESPONSIBLE FOR RECONCILING PAYROLL ON AN ONGOING BASIS</a:t>
            </a:r>
            <a:r>
              <a:rPr lang="en-US" dirty="0" smtClean="0"/>
              <a:t>.</a:t>
            </a:r>
          </a:p>
          <a:p>
            <a:pPr lvl="1"/>
            <a:r>
              <a:rPr lang="en-US" dirty="0" smtClean="0"/>
              <a:t>Note: the biggest problem occurs when either an employee leaves your agency for another, or you hire an employee that was at another agency.</a:t>
            </a:r>
          </a:p>
          <a:p>
            <a:pPr lvl="1"/>
            <a:r>
              <a:rPr lang="en-US" dirty="0" smtClean="0"/>
              <a:t>The first payroll after that employee starts working for you will surely have the liability accounts incorrect.</a:t>
            </a:r>
            <a:endParaRPr lang="en-US" dirty="0"/>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45</a:t>
            </a:fld>
            <a:endParaRPr lang="en-US" sz="1600" b="1" dirty="0">
              <a:solidFill>
                <a:schemeClr val="accent2">
                  <a:lumMod val="60000"/>
                  <a:lumOff val="40000"/>
                </a:schemeClr>
              </a:solidFill>
            </a:endParaRPr>
          </a:p>
        </p:txBody>
      </p:sp>
    </p:spTree>
    <p:extLst>
      <p:ext uri="{BB962C8B-B14F-4D97-AF65-F5344CB8AC3E}">
        <p14:creationId xmlns:p14="http://schemas.microsoft.com/office/powerpoint/2010/main" val="14642910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70877"/>
            <a:ext cx="10944922" cy="886523"/>
          </a:xfrm>
        </p:spPr>
        <p:txBody>
          <a:bodyPr>
            <a:normAutofit fontScale="90000"/>
          </a:bodyPr>
          <a:lstStyle/>
          <a:p>
            <a:r>
              <a:rPr lang="en-US" b="1" u="sng" dirty="0" smtClean="0">
                <a:solidFill>
                  <a:schemeClr val="accent2">
                    <a:lumMod val="60000"/>
                    <a:lumOff val="40000"/>
                  </a:schemeClr>
                </a:solidFill>
              </a:rPr>
              <a:t>Balance sheet accounts used in a voucher</a:t>
            </a:r>
            <a:endParaRPr lang="en-US" b="1" u="sng" dirty="0">
              <a:solidFill>
                <a:schemeClr val="accent2">
                  <a:lumMod val="60000"/>
                  <a:lumOff val="40000"/>
                </a:schemeClr>
              </a:solidFill>
            </a:endParaRPr>
          </a:p>
        </p:txBody>
      </p:sp>
      <p:sp>
        <p:nvSpPr>
          <p:cNvPr id="3" name="Content Placeholder 2"/>
          <p:cNvSpPr>
            <a:spLocks noGrp="1"/>
          </p:cNvSpPr>
          <p:nvPr>
            <p:ph idx="1"/>
          </p:nvPr>
        </p:nvSpPr>
        <p:spPr>
          <a:xfrm>
            <a:off x="685800" y="2194560"/>
            <a:ext cx="10820400" cy="4485020"/>
          </a:xfrm>
        </p:spPr>
        <p:txBody>
          <a:bodyPr>
            <a:normAutofit/>
          </a:bodyPr>
          <a:lstStyle/>
          <a:p>
            <a:r>
              <a:rPr lang="en-US" b="1" dirty="0" smtClean="0"/>
              <a:t>Many agencies utilize a balance sheet account code when paying a vendor via a voucher in AP.</a:t>
            </a:r>
          </a:p>
          <a:p>
            <a:pPr lvl="1"/>
            <a:r>
              <a:rPr lang="en-US" dirty="0" smtClean="0"/>
              <a:t>If the agency has an exemption to use that balance sheet, then the voucher will be allowed to process.</a:t>
            </a:r>
          </a:p>
          <a:p>
            <a:pPr lvl="1"/>
            <a:r>
              <a:rPr lang="en-US" dirty="0" smtClean="0"/>
              <a:t>If the agency is doing a single payment voucher with no exemption, then the AP Auditor will ask for the CAFR Unit to review the payment.  The CAFR unit reviews the paperwork to ensure that:</a:t>
            </a:r>
          </a:p>
          <a:p>
            <a:pPr marL="1371600" lvl="2" indent="-457200">
              <a:buAutoNum type="arabicParenR"/>
            </a:pPr>
            <a:r>
              <a:rPr lang="en-US" dirty="0" smtClean="0"/>
              <a:t>The proper account code is being utilized.</a:t>
            </a:r>
          </a:p>
          <a:p>
            <a:pPr marL="1371600" lvl="2" indent="-457200">
              <a:buAutoNum type="arabicParenR"/>
            </a:pPr>
            <a:r>
              <a:rPr lang="en-US" dirty="0" smtClean="0"/>
              <a:t>The supporting documentation proves that the balance sheet balance was established BEFORE the voucher.  For example:  A check is received that is owed to a vendor.  The deposit is put in 293900 (Deposits Held for Others) instead of a revenue account.  The check is then issued to the vendor using account 293900 as the “expenditure”.  The deposit establishing the liability needs to be included with the voucher to show proof that the liability was established before the payment is to be sent out.</a:t>
            </a:r>
            <a:endParaRPr lang="en-US" dirty="0"/>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46</a:t>
            </a:fld>
            <a:endParaRPr lang="en-US" sz="1600" b="1" dirty="0">
              <a:solidFill>
                <a:schemeClr val="accent2">
                  <a:lumMod val="60000"/>
                  <a:lumOff val="40000"/>
                </a:schemeClr>
              </a:solidFill>
            </a:endParaRPr>
          </a:p>
        </p:txBody>
      </p:sp>
    </p:spTree>
    <p:extLst>
      <p:ext uri="{BB962C8B-B14F-4D97-AF65-F5344CB8AC3E}">
        <p14:creationId xmlns:p14="http://schemas.microsoft.com/office/powerpoint/2010/main" val="9033746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156" y="1304691"/>
            <a:ext cx="11167946" cy="908825"/>
          </a:xfrm>
        </p:spPr>
        <p:txBody>
          <a:bodyPr>
            <a:normAutofit/>
          </a:bodyPr>
          <a:lstStyle/>
          <a:p>
            <a:pPr algn="ctr"/>
            <a:r>
              <a:rPr lang="en-US" sz="5400" b="1" u="sng" dirty="0" smtClean="0">
                <a:solidFill>
                  <a:schemeClr val="accent2">
                    <a:lumMod val="60000"/>
                    <a:lumOff val="40000"/>
                  </a:schemeClr>
                </a:solidFill>
              </a:rPr>
              <a:t>Break time</a:t>
            </a:r>
            <a:endParaRPr lang="en-US" sz="5400"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0" y="6218685"/>
            <a:ext cx="501805" cy="365125"/>
          </a:xfrm>
        </p:spPr>
        <p:txBody>
          <a:bodyPr/>
          <a:lstStyle/>
          <a:p>
            <a:fld id="{6D22F896-40B5-4ADD-8801-0D06FADFA095}" type="slidenum">
              <a:rPr lang="en-US" sz="1600" b="1" smtClean="0">
                <a:solidFill>
                  <a:schemeClr val="accent2">
                    <a:lumMod val="60000"/>
                    <a:lumOff val="40000"/>
                  </a:schemeClr>
                </a:solidFill>
              </a:rPr>
              <a:t>47</a:t>
            </a:fld>
            <a:endParaRPr lang="en-US" sz="1600" b="1" dirty="0">
              <a:solidFill>
                <a:schemeClr val="accent2">
                  <a:lumMod val="60000"/>
                  <a:lumOff val="4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3242" y="2509373"/>
            <a:ext cx="5086582" cy="3824520"/>
          </a:xfrm>
          <a:prstGeom prst="rect">
            <a:avLst/>
          </a:prstGeom>
          <a:ln>
            <a:solidFill>
              <a:schemeClr val="tx1"/>
            </a:solidFill>
          </a:ln>
        </p:spPr>
      </p:pic>
    </p:spTree>
    <p:extLst>
      <p:ext uri="{BB962C8B-B14F-4D97-AF65-F5344CB8AC3E}">
        <p14:creationId xmlns:p14="http://schemas.microsoft.com/office/powerpoint/2010/main" val="10427505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31083" y="6492875"/>
            <a:ext cx="427463" cy="365125"/>
          </a:xfrm>
        </p:spPr>
        <p:txBody>
          <a:bodyPr/>
          <a:lstStyle/>
          <a:p>
            <a:fld id="{6D22F896-40B5-4ADD-8801-0D06FADFA095}" type="slidenum">
              <a:rPr lang="en-US" sz="1600" b="1" smtClean="0">
                <a:solidFill>
                  <a:schemeClr val="accent2">
                    <a:lumMod val="60000"/>
                    <a:lumOff val="40000"/>
                  </a:schemeClr>
                </a:solidFill>
              </a:rPr>
              <a:t>48</a:t>
            </a:fld>
            <a:endParaRPr lang="en-US" sz="1600" b="1" dirty="0">
              <a:solidFill>
                <a:schemeClr val="accent2">
                  <a:lumMod val="60000"/>
                  <a:lumOff val="40000"/>
                </a:schemeClr>
              </a:solidFill>
            </a:endParaRPr>
          </a:p>
        </p:txBody>
      </p:sp>
      <p:sp>
        <p:nvSpPr>
          <p:cNvPr id="3" name="Title 1"/>
          <p:cNvSpPr txBox="1">
            <a:spLocks/>
          </p:cNvSpPr>
          <p:nvPr/>
        </p:nvSpPr>
        <p:spPr>
          <a:xfrm>
            <a:off x="1070518" y="1650381"/>
            <a:ext cx="10013794" cy="986884"/>
          </a:xfrm>
          <a:prstGeom prst="rect">
            <a:avLst/>
          </a:prstGeom>
        </p:spPr>
        <p:txBody>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b="1" u="sng" dirty="0" smtClean="0">
                <a:solidFill>
                  <a:schemeClr val="accent2">
                    <a:lumMod val="60000"/>
                    <a:lumOff val="40000"/>
                  </a:schemeClr>
                </a:solidFill>
              </a:rPr>
              <a:t>Common errors in audit reports</a:t>
            </a:r>
            <a:endParaRPr lang="en-US" b="1" u="sng" dirty="0">
              <a:solidFill>
                <a:schemeClr val="accent2">
                  <a:lumMod val="60000"/>
                  <a:lumOff val="4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415" y="2637265"/>
            <a:ext cx="5498945" cy="36237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a:blip r:embed="rId3"/>
          <a:stretch>
            <a:fillRect/>
          </a:stretch>
        </p:blipFill>
        <p:spPr>
          <a:xfrm>
            <a:off x="656528" y="2573223"/>
            <a:ext cx="5095875" cy="39196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339839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1034" y="914400"/>
            <a:ext cx="9478536" cy="1583474"/>
          </a:xfrm>
        </p:spPr>
        <p:txBody>
          <a:bodyPr>
            <a:noAutofit/>
          </a:bodyPr>
          <a:lstStyle/>
          <a:p>
            <a:r>
              <a:rPr lang="en-US" sz="5400" b="1" u="sng" dirty="0" smtClean="0">
                <a:solidFill>
                  <a:schemeClr val="accent2">
                    <a:lumMod val="60000"/>
                    <a:lumOff val="40000"/>
                  </a:schemeClr>
                </a:solidFill>
              </a:rPr>
              <a:t>#1 </a:t>
            </a:r>
            <a:r>
              <a:rPr lang="en-US" sz="5400" b="1" u="sng" dirty="0" err="1" smtClean="0">
                <a:solidFill>
                  <a:schemeClr val="accent2">
                    <a:lumMod val="60000"/>
                    <a:lumOff val="40000"/>
                  </a:schemeClr>
                </a:solidFill>
              </a:rPr>
              <a:t>MOSt</a:t>
            </a:r>
            <a:r>
              <a:rPr lang="en-US" sz="5400" b="1" u="sng" dirty="0" smtClean="0">
                <a:solidFill>
                  <a:schemeClr val="accent2">
                    <a:lumMod val="60000"/>
                    <a:lumOff val="40000"/>
                  </a:schemeClr>
                </a:solidFill>
              </a:rPr>
              <a:t> Common error in audit reports</a:t>
            </a:r>
            <a:endParaRPr lang="en-US" sz="5400"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49</a:t>
            </a:fld>
            <a:endParaRPr lang="en-US" sz="1600" b="1" dirty="0">
              <a:solidFill>
                <a:schemeClr val="accent2">
                  <a:lumMod val="60000"/>
                  <a:lumOff val="40000"/>
                </a:schemeClr>
              </a:solidFill>
            </a:endParaRPr>
          </a:p>
        </p:txBody>
      </p:sp>
      <p:sp>
        <p:nvSpPr>
          <p:cNvPr id="3" name="Content Placeholder 2"/>
          <p:cNvSpPr>
            <a:spLocks noGrp="1"/>
          </p:cNvSpPr>
          <p:nvPr>
            <p:ph idx="1"/>
          </p:nvPr>
        </p:nvSpPr>
        <p:spPr>
          <a:xfrm>
            <a:off x="485078" y="2669732"/>
            <a:ext cx="10820400" cy="3914078"/>
          </a:xfrm>
        </p:spPr>
        <p:txBody>
          <a:bodyPr>
            <a:normAutofit/>
          </a:bodyPr>
          <a:lstStyle/>
          <a:p>
            <a:pPr marL="0" indent="0">
              <a:buNone/>
            </a:pPr>
            <a:r>
              <a:rPr lang="en-US" sz="6000" b="1" dirty="0" smtClean="0"/>
              <a:t>1) Classification Issues</a:t>
            </a:r>
          </a:p>
          <a:p>
            <a:pPr lvl="1"/>
            <a:r>
              <a:rPr lang="en-US" sz="4100" dirty="0" smtClean="0"/>
              <a:t>An amount is in an account code in SHARE that is different than the account definition on the financial statements.</a:t>
            </a:r>
            <a:endParaRPr lang="en-US" sz="4100" dirty="0"/>
          </a:p>
        </p:txBody>
      </p:sp>
    </p:spTree>
    <p:extLst>
      <p:ext uri="{BB962C8B-B14F-4D97-AF65-F5344CB8AC3E}">
        <p14:creationId xmlns:p14="http://schemas.microsoft.com/office/powerpoint/2010/main" val="1061848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156" y="1304691"/>
            <a:ext cx="11167946" cy="908825"/>
          </a:xfrm>
        </p:spPr>
        <p:txBody>
          <a:bodyPr/>
          <a:lstStyle/>
          <a:p>
            <a:pPr algn="ctr"/>
            <a:r>
              <a:rPr lang="en-US" b="1" u="sng" dirty="0" smtClean="0">
                <a:solidFill>
                  <a:schemeClr val="accent2">
                    <a:lumMod val="60000"/>
                    <a:lumOff val="40000"/>
                  </a:schemeClr>
                </a:solidFill>
              </a:rPr>
              <a:t>Process for audit entries</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0" y="6218685"/>
            <a:ext cx="501805" cy="365125"/>
          </a:xfrm>
        </p:spPr>
        <p:txBody>
          <a:bodyPr/>
          <a:lstStyle/>
          <a:p>
            <a:fld id="{6D22F896-40B5-4ADD-8801-0D06FADFA095}" type="slidenum">
              <a:rPr lang="en-US" sz="1600" b="1" smtClean="0">
                <a:solidFill>
                  <a:schemeClr val="accent2">
                    <a:lumMod val="60000"/>
                    <a:lumOff val="40000"/>
                  </a:schemeClr>
                </a:solidFill>
              </a:rPr>
              <a:t>5</a:t>
            </a:fld>
            <a:endParaRPr lang="en-US" sz="1600" b="1" dirty="0">
              <a:solidFill>
                <a:schemeClr val="accent2">
                  <a:lumMod val="60000"/>
                  <a:lumOff val="40000"/>
                </a:schemeClr>
              </a:solidFill>
            </a:endParaRPr>
          </a:p>
        </p:txBody>
      </p:sp>
      <p:pic>
        <p:nvPicPr>
          <p:cNvPr id="3" name="Picture 2"/>
          <p:cNvPicPr>
            <a:picLocks noChangeAspect="1"/>
          </p:cNvPicPr>
          <p:nvPr/>
        </p:nvPicPr>
        <p:blipFill>
          <a:blip r:embed="rId2"/>
          <a:stretch>
            <a:fillRect/>
          </a:stretch>
        </p:blipFill>
        <p:spPr>
          <a:xfrm>
            <a:off x="1746094" y="2785207"/>
            <a:ext cx="8854069" cy="2861787"/>
          </a:xfrm>
          <a:prstGeom prst="rect">
            <a:avLst/>
          </a:prstGeom>
        </p:spPr>
      </p:pic>
    </p:spTree>
    <p:extLst>
      <p:ext uri="{BB962C8B-B14F-4D97-AF65-F5344CB8AC3E}">
        <p14:creationId xmlns:p14="http://schemas.microsoft.com/office/powerpoint/2010/main" val="27913977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928" y="1070517"/>
            <a:ext cx="10013794" cy="986884"/>
          </a:xfrm>
        </p:spPr>
        <p:txBody>
          <a:bodyPr/>
          <a:lstStyle/>
          <a:p>
            <a:r>
              <a:rPr lang="en-US" b="1" u="sng" dirty="0" smtClean="0">
                <a:solidFill>
                  <a:schemeClr val="accent2">
                    <a:lumMod val="60000"/>
                    <a:lumOff val="40000"/>
                  </a:schemeClr>
                </a:solidFill>
              </a:rPr>
              <a:t>Classification Issue – example 1</a:t>
            </a:r>
            <a:endParaRPr lang="en-US" b="1" u="sng" dirty="0">
              <a:solidFill>
                <a:schemeClr val="accent2">
                  <a:lumMod val="60000"/>
                  <a:lumOff val="40000"/>
                </a:schemeClr>
              </a:solidFill>
            </a:endParaRPr>
          </a:p>
        </p:txBody>
      </p:sp>
      <p:pic>
        <p:nvPicPr>
          <p:cNvPr id="5" name="Content Placeholder 4"/>
          <p:cNvPicPr>
            <a:picLocks noGrp="1" noChangeAspect="1"/>
          </p:cNvPicPr>
          <p:nvPr>
            <p:ph idx="1"/>
          </p:nvPr>
        </p:nvPicPr>
        <p:blipFill>
          <a:blip r:embed="rId2"/>
          <a:stretch>
            <a:fillRect/>
          </a:stretch>
        </p:blipFill>
        <p:spPr>
          <a:xfrm>
            <a:off x="1616928" y="4344284"/>
            <a:ext cx="7319795" cy="1740038"/>
          </a:xfrm>
          <a:prstGeom prst="rect">
            <a:avLst/>
          </a:prstGeom>
          <a:ln>
            <a:solidFill>
              <a:schemeClr val="accent2"/>
            </a:solidFill>
          </a:ln>
        </p:spPr>
      </p:pic>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50</a:t>
            </a:fld>
            <a:endParaRPr lang="en-US" sz="1600" b="1" dirty="0">
              <a:solidFill>
                <a:schemeClr val="accent2">
                  <a:lumMod val="60000"/>
                  <a:lumOff val="40000"/>
                </a:schemeClr>
              </a:solidFill>
            </a:endParaRPr>
          </a:p>
        </p:txBody>
      </p:sp>
      <p:sp>
        <p:nvSpPr>
          <p:cNvPr id="10" name="TextBox 9"/>
          <p:cNvSpPr txBox="1"/>
          <p:nvPr/>
        </p:nvSpPr>
        <p:spPr>
          <a:xfrm>
            <a:off x="680224" y="2203963"/>
            <a:ext cx="8151541" cy="369332"/>
          </a:xfrm>
          <a:prstGeom prst="rect">
            <a:avLst/>
          </a:prstGeom>
          <a:noFill/>
        </p:spPr>
        <p:txBody>
          <a:bodyPr wrap="square" rtlCol="0">
            <a:spAutoFit/>
          </a:bodyPr>
          <a:lstStyle/>
          <a:p>
            <a:r>
              <a:rPr lang="en-US" u="sng" dirty="0" smtClean="0"/>
              <a:t>In SHARE – amount was in code 424902 (Other Intra State Services)</a:t>
            </a:r>
          </a:p>
        </p:txBody>
      </p:sp>
      <p:sp>
        <p:nvSpPr>
          <p:cNvPr id="11" name="TextBox 10"/>
          <p:cNvSpPr txBox="1"/>
          <p:nvPr/>
        </p:nvSpPr>
        <p:spPr>
          <a:xfrm>
            <a:off x="680224" y="3850157"/>
            <a:ext cx="7348654" cy="369332"/>
          </a:xfrm>
          <a:prstGeom prst="rect">
            <a:avLst/>
          </a:prstGeom>
          <a:noFill/>
        </p:spPr>
        <p:txBody>
          <a:bodyPr wrap="square" rtlCol="0">
            <a:spAutoFit/>
          </a:bodyPr>
          <a:lstStyle/>
          <a:p>
            <a:r>
              <a:rPr lang="en-US" u="sng" dirty="0" smtClean="0"/>
              <a:t>On Financials – this amount was in Federal Grants - Operating</a:t>
            </a:r>
          </a:p>
        </p:txBody>
      </p:sp>
      <p:pic>
        <p:nvPicPr>
          <p:cNvPr id="12" name="Picture 11"/>
          <p:cNvPicPr>
            <a:picLocks noChangeAspect="1"/>
          </p:cNvPicPr>
          <p:nvPr/>
        </p:nvPicPr>
        <p:blipFill>
          <a:blip r:embed="rId3"/>
          <a:stretch>
            <a:fillRect/>
          </a:stretch>
        </p:blipFill>
        <p:spPr>
          <a:xfrm>
            <a:off x="2793485" y="2693978"/>
            <a:ext cx="2101899" cy="730283"/>
          </a:xfrm>
          <a:prstGeom prst="rect">
            <a:avLst/>
          </a:prstGeom>
          <a:ln>
            <a:solidFill>
              <a:schemeClr val="accent2"/>
            </a:solidFill>
          </a:ln>
        </p:spPr>
      </p:pic>
      <p:sp>
        <p:nvSpPr>
          <p:cNvPr id="13" name="Left Arrow 12"/>
          <p:cNvSpPr/>
          <p:nvPr/>
        </p:nvSpPr>
        <p:spPr>
          <a:xfrm rot="20407774">
            <a:off x="7534632" y="5188774"/>
            <a:ext cx="619455" cy="3305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7062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928" y="1070517"/>
            <a:ext cx="10013794" cy="986884"/>
          </a:xfrm>
        </p:spPr>
        <p:txBody>
          <a:bodyPr/>
          <a:lstStyle/>
          <a:p>
            <a:r>
              <a:rPr lang="en-US" b="1" u="sng" dirty="0" smtClean="0">
                <a:solidFill>
                  <a:schemeClr val="accent2">
                    <a:lumMod val="60000"/>
                    <a:lumOff val="40000"/>
                  </a:schemeClr>
                </a:solidFill>
              </a:rPr>
              <a:t>Classification issue – example 2</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51</a:t>
            </a:fld>
            <a:endParaRPr lang="en-US" sz="1600" b="1" dirty="0">
              <a:solidFill>
                <a:schemeClr val="accent2">
                  <a:lumMod val="60000"/>
                  <a:lumOff val="40000"/>
                </a:schemeClr>
              </a:solidFill>
            </a:endParaRPr>
          </a:p>
        </p:txBody>
      </p:sp>
      <p:pic>
        <p:nvPicPr>
          <p:cNvPr id="13" name="Content Placeholder 12"/>
          <p:cNvPicPr>
            <a:picLocks noGrp="1" noChangeAspect="1"/>
          </p:cNvPicPr>
          <p:nvPr>
            <p:ph idx="1"/>
          </p:nvPr>
        </p:nvPicPr>
        <p:blipFill>
          <a:blip r:embed="rId2"/>
          <a:stretch>
            <a:fillRect/>
          </a:stretch>
        </p:blipFill>
        <p:spPr>
          <a:xfrm>
            <a:off x="535299" y="3137985"/>
            <a:ext cx="4295238" cy="2598235"/>
          </a:xfrm>
          <a:prstGeom prst="rect">
            <a:avLst/>
          </a:prstGeom>
          <a:ln>
            <a:solidFill>
              <a:schemeClr val="accent2"/>
            </a:solidFill>
          </a:ln>
        </p:spPr>
      </p:pic>
      <p:pic>
        <p:nvPicPr>
          <p:cNvPr id="14" name="Picture 13"/>
          <p:cNvPicPr>
            <a:picLocks noChangeAspect="1"/>
          </p:cNvPicPr>
          <p:nvPr/>
        </p:nvPicPr>
        <p:blipFill>
          <a:blip r:embed="rId3"/>
          <a:stretch>
            <a:fillRect/>
          </a:stretch>
        </p:blipFill>
        <p:spPr>
          <a:xfrm>
            <a:off x="7527074" y="3350925"/>
            <a:ext cx="2808568" cy="3232885"/>
          </a:xfrm>
          <a:prstGeom prst="rect">
            <a:avLst/>
          </a:prstGeom>
        </p:spPr>
      </p:pic>
      <p:sp>
        <p:nvSpPr>
          <p:cNvPr id="15" name="TextBox 14"/>
          <p:cNvSpPr txBox="1"/>
          <p:nvPr/>
        </p:nvSpPr>
        <p:spPr>
          <a:xfrm>
            <a:off x="535299" y="2214655"/>
            <a:ext cx="4295238" cy="923330"/>
          </a:xfrm>
          <a:prstGeom prst="rect">
            <a:avLst/>
          </a:prstGeom>
          <a:noFill/>
          <a:ln>
            <a:solidFill>
              <a:schemeClr val="accent2"/>
            </a:solidFill>
          </a:ln>
        </p:spPr>
        <p:txBody>
          <a:bodyPr wrap="square" rtlCol="0">
            <a:spAutoFit/>
          </a:bodyPr>
          <a:lstStyle/>
          <a:p>
            <a:r>
              <a:rPr lang="en-US" dirty="0" smtClean="0"/>
              <a:t>On the financial statements, the amount is classified as “Transfer In”</a:t>
            </a:r>
          </a:p>
          <a:p>
            <a:endParaRPr lang="en-US" dirty="0"/>
          </a:p>
        </p:txBody>
      </p:sp>
      <p:sp>
        <p:nvSpPr>
          <p:cNvPr id="16" name="Left Arrow 15"/>
          <p:cNvSpPr/>
          <p:nvPr/>
        </p:nvSpPr>
        <p:spPr>
          <a:xfrm rot="20290188">
            <a:off x="4799360" y="4103100"/>
            <a:ext cx="564696" cy="301083"/>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6331" y="2214655"/>
            <a:ext cx="5183779" cy="923330"/>
          </a:xfrm>
          <a:prstGeom prst="rect">
            <a:avLst/>
          </a:prstGeom>
          <a:noFill/>
          <a:ln>
            <a:solidFill>
              <a:schemeClr val="accent2"/>
            </a:solidFill>
          </a:ln>
        </p:spPr>
        <p:txBody>
          <a:bodyPr wrap="square" rtlCol="0">
            <a:spAutoFit/>
          </a:bodyPr>
          <a:lstStyle/>
          <a:p>
            <a:r>
              <a:rPr lang="en-US" dirty="0" smtClean="0"/>
              <a:t>In SHARE, the amount was in the 407201 account (Fire Insurance Tax) not a Transfer In account such as 499905.</a:t>
            </a:r>
            <a:endParaRPr lang="en-US" dirty="0"/>
          </a:p>
        </p:txBody>
      </p:sp>
      <p:sp>
        <p:nvSpPr>
          <p:cNvPr id="18" name="Left Arrow 17"/>
          <p:cNvSpPr/>
          <p:nvPr/>
        </p:nvSpPr>
        <p:spPr>
          <a:xfrm rot="20893904">
            <a:off x="10359045" y="5223363"/>
            <a:ext cx="758283" cy="307643"/>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8478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928" y="1070517"/>
            <a:ext cx="10013794" cy="986884"/>
          </a:xfrm>
        </p:spPr>
        <p:txBody>
          <a:bodyPr/>
          <a:lstStyle/>
          <a:p>
            <a:r>
              <a:rPr lang="en-US" b="1" u="sng" dirty="0" smtClean="0">
                <a:solidFill>
                  <a:schemeClr val="accent2">
                    <a:lumMod val="60000"/>
                    <a:lumOff val="40000"/>
                  </a:schemeClr>
                </a:solidFill>
              </a:rPr>
              <a:t>Classification issue – example 3</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680402" y="6492875"/>
            <a:ext cx="501804" cy="365125"/>
          </a:xfrm>
        </p:spPr>
        <p:txBody>
          <a:bodyPr/>
          <a:lstStyle/>
          <a:p>
            <a:fld id="{6D22F896-40B5-4ADD-8801-0D06FADFA095}" type="slidenum">
              <a:rPr lang="en-US" sz="1600" b="1" smtClean="0">
                <a:solidFill>
                  <a:schemeClr val="accent2">
                    <a:lumMod val="60000"/>
                    <a:lumOff val="40000"/>
                  </a:schemeClr>
                </a:solidFill>
              </a:rPr>
              <a:t>52</a:t>
            </a:fld>
            <a:endParaRPr lang="en-US" sz="1600" b="1" dirty="0">
              <a:solidFill>
                <a:schemeClr val="accent2">
                  <a:lumMod val="60000"/>
                  <a:lumOff val="40000"/>
                </a:schemeClr>
              </a:solidFill>
            </a:endParaRPr>
          </a:p>
        </p:txBody>
      </p:sp>
      <p:pic>
        <p:nvPicPr>
          <p:cNvPr id="7" name="Content Placeholder 6"/>
          <p:cNvPicPr>
            <a:picLocks noGrp="1" noChangeAspect="1"/>
          </p:cNvPicPr>
          <p:nvPr>
            <p:ph idx="1"/>
          </p:nvPr>
        </p:nvPicPr>
        <p:blipFill>
          <a:blip r:embed="rId2"/>
          <a:stretch>
            <a:fillRect/>
          </a:stretch>
        </p:blipFill>
        <p:spPr>
          <a:xfrm>
            <a:off x="129955" y="2101320"/>
            <a:ext cx="5902850" cy="4482490"/>
          </a:xfrm>
          <a:prstGeom prst="rect">
            <a:avLst/>
          </a:prstGeom>
          <a:ln>
            <a:solidFill>
              <a:schemeClr val="accent2"/>
            </a:solidFill>
          </a:ln>
        </p:spPr>
      </p:pic>
      <p:pic>
        <p:nvPicPr>
          <p:cNvPr id="8" name="Picture 7"/>
          <p:cNvPicPr>
            <a:picLocks noChangeAspect="1"/>
          </p:cNvPicPr>
          <p:nvPr/>
        </p:nvPicPr>
        <p:blipFill>
          <a:blip r:embed="rId3"/>
          <a:stretch>
            <a:fillRect/>
          </a:stretch>
        </p:blipFill>
        <p:spPr>
          <a:xfrm>
            <a:off x="6227375" y="2123604"/>
            <a:ext cx="1885714" cy="4460206"/>
          </a:xfrm>
          <a:prstGeom prst="rect">
            <a:avLst/>
          </a:prstGeom>
          <a:ln>
            <a:solidFill>
              <a:schemeClr val="accent2"/>
            </a:solidFill>
          </a:ln>
        </p:spPr>
      </p:pic>
      <p:sp>
        <p:nvSpPr>
          <p:cNvPr id="9" name="TextBox 8"/>
          <p:cNvSpPr txBox="1"/>
          <p:nvPr/>
        </p:nvSpPr>
        <p:spPr>
          <a:xfrm>
            <a:off x="8413094" y="2123604"/>
            <a:ext cx="3585617" cy="4247317"/>
          </a:xfrm>
          <a:prstGeom prst="rect">
            <a:avLst/>
          </a:prstGeom>
          <a:noFill/>
          <a:ln>
            <a:solidFill>
              <a:schemeClr val="tx1"/>
            </a:solidFill>
          </a:ln>
        </p:spPr>
        <p:txBody>
          <a:bodyPr wrap="square" rtlCol="0">
            <a:spAutoFit/>
          </a:bodyPr>
          <a:lstStyle/>
          <a:p>
            <a:r>
              <a:rPr lang="en-US" b="1" dirty="0" smtClean="0"/>
              <a:t>Deferred Inflow is completely separate from Unearned Revenue (this used to be deferred revenue).</a:t>
            </a:r>
          </a:p>
          <a:p>
            <a:pPr marL="342900" indent="-342900">
              <a:buAutoNum type="arabicParenR"/>
            </a:pPr>
            <a:r>
              <a:rPr lang="en-US" dirty="0" smtClean="0"/>
              <a:t>This agency had the Deferred Inflow in account 251900 instead of the proper account of 299998.</a:t>
            </a:r>
          </a:p>
          <a:p>
            <a:pPr marL="342900" indent="-342900">
              <a:buAutoNum type="arabicParenR"/>
            </a:pPr>
            <a:r>
              <a:rPr lang="en-US" dirty="0" smtClean="0"/>
              <a:t>This agency had the correct account code in SHARE for Deferred Outflow (199000).</a:t>
            </a:r>
          </a:p>
          <a:p>
            <a:pPr marL="342900" indent="-342900">
              <a:buAutoNum type="arabicParenR"/>
            </a:pPr>
            <a:r>
              <a:rPr lang="en-US" dirty="0" smtClean="0"/>
              <a:t>Please note: Unearned Revenue is still used in some agency financials.</a:t>
            </a:r>
            <a:endParaRPr lang="en-US" dirty="0"/>
          </a:p>
        </p:txBody>
      </p:sp>
      <p:sp>
        <p:nvSpPr>
          <p:cNvPr id="10" name="Left Arrow 9"/>
          <p:cNvSpPr/>
          <p:nvPr/>
        </p:nvSpPr>
        <p:spPr>
          <a:xfrm rot="10800000">
            <a:off x="4703897" y="6054001"/>
            <a:ext cx="417589" cy="225246"/>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18771" y="6077415"/>
            <a:ext cx="755242" cy="17841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03131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928" y="1070517"/>
            <a:ext cx="10013794" cy="986884"/>
          </a:xfrm>
        </p:spPr>
        <p:txBody>
          <a:bodyPr/>
          <a:lstStyle/>
          <a:p>
            <a:r>
              <a:rPr lang="en-US" b="1" u="sng" dirty="0" smtClean="0">
                <a:solidFill>
                  <a:schemeClr val="accent2">
                    <a:lumMod val="60000"/>
                    <a:lumOff val="40000"/>
                  </a:schemeClr>
                </a:solidFill>
              </a:rPr>
              <a:t>Classification issue – example 4</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53</a:t>
            </a:fld>
            <a:endParaRPr lang="en-US" sz="1600" b="1" dirty="0">
              <a:solidFill>
                <a:schemeClr val="accent2">
                  <a:lumMod val="60000"/>
                  <a:lumOff val="40000"/>
                </a:schemeClr>
              </a:solidFill>
            </a:endParaRPr>
          </a:p>
        </p:txBody>
      </p:sp>
      <p:pic>
        <p:nvPicPr>
          <p:cNvPr id="7" name="Content Placeholder 6"/>
          <p:cNvPicPr>
            <a:picLocks noGrp="1" noChangeAspect="1"/>
          </p:cNvPicPr>
          <p:nvPr>
            <p:ph idx="1"/>
          </p:nvPr>
        </p:nvPicPr>
        <p:blipFill>
          <a:blip r:embed="rId2"/>
          <a:stretch>
            <a:fillRect/>
          </a:stretch>
        </p:blipFill>
        <p:spPr>
          <a:xfrm>
            <a:off x="5074115" y="2057400"/>
            <a:ext cx="2827394" cy="4469739"/>
          </a:xfrm>
          <a:prstGeom prst="rect">
            <a:avLst/>
          </a:prstGeom>
          <a:ln>
            <a:solidFill>
              <a:schemeClr val="accent2"/>
            </a:solidFill>
          </a:ln>
        </p:spPr>
      </p:pic>
      <p:pic>
        <p:nvPicPr>
          <p:cNvPr id="9" name="Picture 8"/>
          <p:cNvPicPr>
            <a:picLocks noChangeAspect="1"/>
          </p:cNvPicPr>
          <p:nvPr/>
        </p:nvPicPr>
        <p:blipFill>
          <a:blip r:embed="rId3"/>
          <a:stretch>
            <a:fillRect/>
          </a:stretch>
        </p:blipFill>
        <p:spPr>
          <a:xfrm>
            <a:off x="432697" y="2057400"/>
            <a:ext cx="4494594" cy="4526409"/>
          </a:xfrm>
          <a:prstGeom prst="rect">
            <a:avLst/>
          </a:prstGeom>
          <a:ln>
            <a:solidFill>
              <a:schemeClr val="accent2"/>
            </a:solidFill>
          </a:ln>
        </p:spPr>
      </p:pic>
      <p:sp>
        <p:nvSpPr>
          <p:cNvPr id="10" name="TextBox 9"/>
          <p:cNvSpPr txBox="1"/>
          <p:nvPr/>
        </p:nvSpPr>
        <p:spPr>
          <a:xfrm>
            <a:off x="8285358" y="2057401"/>
            <a:ext cx="3220843" cy="3693319"/>
          </a:xfrm>
          <a:prstGeom prst="rect">
            <a:avLst/>
          </a:prstGeom>
          <a:noFill/>
          <a:ln>
            <a:solidFill>
              <a:schemeClr val="tx1"/>
            </a:solidFill>
          </a:ln>
        </p:spPr>
        <p:txBody>
          <a:bodyPr wrap="square" rtlCol="0">
            <a:spAutoFit/>
          </a:bodyPr>
          <a:lstStyle/>
          <a:p>
            <a:r>
              <a:rPr lang="en-US" b="1" dirty="0" smtClean="0"/>
              <a:t>As you can see – there are quite a few discrepancies between SHARE and the financial statements.</a:t>
            </a:r>
            <a:endParaRPr lang="en-US" b="1" dirty="0"/>
          </a:p>
          <a:p>
            <a:pPr marL="342900" indent="-342900">
              <a:buAutoNum type="arabicParenR"/>
            </a:pPr>
            <a:r>
              <a:rPr lang="en-US" dirty="0" smtClean="0"/>
              <a:t>Numerous categories on the financial statements but the breakdown is not in SHARE</a:t>
            </a:r>
          </a:p>
          <a:p>
            <a:pPr marL="342900" indent="-342900">
              <a:buAutoNum type="arabicParenR"/>
            </a:pPr>
            <a:r>
              <a:rPr lang="en-US" dirty="0" smtClean="0"/>
              <a:t>Agency had to do a reclassification entry to get the financials and SHARE to tie.</a:t>
            </a:r>
          </a:p>
        </p:txBody>
      </p:sp>
    </p:spTree>
    <p:extLst>
      <p:ext uri="{BB962C8B-B14F-4D97-AF65-F5344CB8AC3E}">
        <p14:creationId xmlns:p14="http://schemas.microsoft.com/office/powerpoint/2010/main" val="18749081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1034" y="914400"/>
            <a:ext cx="9478536" cy="1583474"/>
          </a:xfrm>
        </p:spPr>
        <p:txBody>
          <a:bodyPr>
            <a:noAutofit/>
          </a:bodyPr>
          <a:lstStyle/>
          <a:p>
            <a:r>
              <a:rPr lang="en-US" sz="5400" b="1" u="sng" dirty="0" smtClean="0">
                <a:solidFill>
                  <a:schemeClr val="accent2">
                    <a:lumMod val="60000"/>
                    <a:lumOff val="40000"/>
                  </a:schemeClr>
                </a:solidFill>
              </a:rPr>
              <a:t>#2 Common error in audit reports</a:t>
            </a:r>
            <a:endParaRPr lang="en-US" sz="5400"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54</a:t>
            </a:fld>
            <a:endParaRPr lang="en-US" sz="1600" b="1" dirty="0">
              <a:solidFill>
                <a:schemeClr val="accent2">
                  <a:lumMod val="60000"/>
                  <a:lumOff val="40000"/>
                </a:schemeClr>
              </a:solidFill>
            </a:endParaRPr>
          </a:p>
        </p:txBody>
      </p:sp>
      <p:sp>
        <p:nvSpPr>
          <p:cNvPr id="3" name="Content Placeholder 2"/>
          <p:cNvSpPr>
            <a:spLocks noGrp="1"/>
          </p:cNvSpPr>
          <p:nvPr>
            <p:ph idx="1"/>
          </p:nvPr>
        </p:nvSpPr>
        <p:spPr>
          <a:xfrm>
            <a:off x="485077" y="2676293"/>
            <a:ext cx="11021123" cy="3992135"/>
          </a:xfrm>
        </p:spPr>
        <p:txBody>
          <a:bodyPr>
            <a:normAutofit/>
          </a:bodyPr>
          <a:lstStyle/>
          <a:p>
            <a:pPr marL="0" indent="0">
              <a:buNone/>
            </a:pPr>
            <a:r>
              <a:rPr lang="en-US" sz="6000" b="1" dirty="0"/>
              <a:t>2</a:t>
            </a:r>
            <a:r>
              <a:rPr lang="en-US" sz="6000" b="1" dirty="0" smtClean="0"/>
              <a:t>) </a:t>
            </a:r>
            <a:r>
              <a:rPr lang="en-US" sz="5400" b="1" dirty="0" smtClean="0"/>
              <a:t>SGFIP, LGIP vs</a:t>
            </a:r>
            <a:r>
              <a:rPr lang="en-US" sz="5400" b="1" dirty="0"/>
              <a:t>. </a:t>
            </a:r>
            <a:r>
              <a:rPr lang="en-US" sz="5400" b="1" dirty="0" smtClean="0"/>
              <a:t>Other Cash Accounts</a:t>
            </a:r>
            <a:endParaRPr lang="en-US" sz="5400" b="1" u="sng" dirty="0"/>
          </a:p>
          <a:p>
            <a:pPr lvl="1"/>
            <a:r>
              <a:rPr lang="en-US" sz="2900" dirty="0" smtClean="0"/>
              <a:t>Separate disclosure between SGFIP, LGIP and other cash needs to occur </a:t>
            </a:r>
            <a:endParaRPr lang="en-US" sz="2900" dirty="0"/>
          </a:p>
          <a:p>
            <a:pPr lvl="1"/>
            <a:r>
              <a:rPr lang="en-US" sz="2900" dirty="0" smtClean="0"/>
              <a:t>Financials should not be lumping all the “cash” together.</a:t>
            </a:r>
          </a:p>
          <a:p>
            <a:pPr lvl="1"/>
            <a:r>
              <a:rPr lang="en-US" sz="2900" dirty="0" smtClean="0"/>
              <a:t>SGFIP – State General Fund Investment Pool</a:t>
            </a:r>
          </a:p>
          <a:p>
            <a:pPr lvl="1"/>
            <a:r>
              <a:rPr lang="en-US" sz="2900" dirty="0" smtClean="0"/>
              <a:t>LGIP – Local Government Investment Pool</a:t>
            </a:r>
            <a:endParaRPr lang="en-US" sz="2900" dirty="0"/>
          </a:p>
        </p:txBody>
      </p:sp>
    </p:spTree>
    <p:extLst>
      <p:ext uri="{BB962C8B-B14F-4D97-AF65-F5344CB8AC3E}">
        <p14:creationId xmlns:p14="http://schemas.microsoft.com/office/powerpoint/2010/main" val="36977147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307" y="874116"/>
            <a:ext cx="10524893" cy="999844"/>
          </a:xfrm>
        </p:spPr>
        <p:txBody>
          <a:bodyPr/>
          <a:lstStyle/>
          <a:p>
            <a:r>
              <a:rPr lang="en-US" b="1" u="sng" dirty="0" smtClean="0">
                <a:solidFill>
                  <a:schemeClr val="accent2">
                    <a:lumMod val="60000"/>
                    <a:lumOff val="40000"/>
                  </a:schemeClr>
                </a:solidFill>
              </a:rPr>
              <a:t>SGFIP Issue – EXAMPLE 1</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665592" y="6449107"/>
            <a:ext cx="499946" cy="365125"/>
          </a:xfrm>
        </p:spPr>
        <p:txBody>
          <a:bodyPr/>
          <a:lstStyle/>
          <a:p>
            <a:fld id="{6D22F896-40B5-4ADD-8801-0D06FADFA095}" type="slidenum">
              <a:rPr lang="en-US" sz="1600" b="1" smtClean="0">
                <a:solidFill>
                  <a:schemeClr val="accent2">
                    <a:lumMod val="60000"/>
                    <a:lumOff val="40000"/>
                  </a:schemeClr>
                </a:solidFill>
              </a:rPr>
              <a:t>55</a:t>
            </a:fld>
            <a:endParaRPr lang="en-US" sz="1600" b="1" dirty="0">
              <a:solidFill>
                <a:schemeClr val="accent2">
                  <a:lumMod val="60000"/>
                  <a:lumOff val="40000"/>
                </a:schemeClr>
              </a:solidFill>
            </a:endParaRPr>
          </a:p>
        </p:txBody>
      </p:sp>
      <p:pic>
        <p:nvPicPr>
          <p:cNvPr id="9" name="Picture 8"/>
          <p:cNvPicPr>
            <a:picLocks noChangeAspect="1"/>
          </p:cNvPicPr>
          <p:nvPr/>
        </p:nvPicPr>
        <p:blipFill>
          <a:blip r:embed="rId2"/>
          <a:stretch>
            <a:fillRect/>
          </a:stretch>
        </p:blipFill>
        <p:spPr>
          <a:xfrm>
            <a:off x="623714" y="2426309"/>
            <a:ext cx="5744099" cy="1352569"/>
          </a:xfrm>
          <a:prstGeom prst="rect">
            <a:avLst/>
          </a:prstGeom>
          <a:ln>
            <a:solidFill>
              <a:schemeClr val="accent2"/>
            </a:solidFill>
          </a:ln>
        </p:spPr>
      </p:pic>
      <p:sp>
        <p:nvSpPr>
          <p:cNvPr id="12" name="TextBox 11"/>
          <p:cNvSpPr txBox="1"/>
          <p:nvPr/>
        </p:nvSpPr>
        <p:spPr>
          <a:xfrm>
            <a:off x="6458059" y="2825594"/>
            <a:ext cx="931537" cy="276999"/>
          </a:xfrm>
          <a:prstGeom prst="rect">
            <a:avLst/>
          </a:prstGeom>
          <a:noFill/>
        </p:spPr>
        <p:txBody>
          <a:bodyPr wrap="square" rtlCol="0">
            <a:spAutoFit/>
          </a:bodyPr>
          <a:lstStyle/>
          <a:p>
            <a:r>
              <a:rPr lang="en-US" sz="1200" dirty="0" smtClean="0"/>
              <a:t>2,735,667</a:t>
            </a:r>
          </a:p>
        </p:txBody>
      </p:sp>
      <p:cxnSp>
        <p:nvCxnSpPr>
          <p:cNvPr id="14" name="Straight Arrow Connector 13"/>
          <p:cNvCxnSpPr/>
          <p:nvPr/>
        </p:nvCxnSpPr>
        <p:spPr>
          <a:xfrm>
            <a:off x="6237560" y="2867312"/>
            <a:ext cx="220499" cy="59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237560" y="2969027"/>
            <a:ext cx="177015" cy="99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79842" y="2084202"/>
            <a:ext cx="3744491" cy="2585323"/>
          </a:xfrm>
          <a:prstGeom prst="rect">
            <a:avLst/>
          </a:prstGeom>
          <a:noFill/>
          <a:ln>
            <a:solidFill>
              <a:schemeClr val="tx1"/>
            </a:solidFill>
          </a:ln>
        </p:spPr>
        <p:txBody>
          <a:bodyPr wrap="square" rtlCol="0">
            <a:spAutoFit/>
          </a:bodyPr>
          <a:lstStyle/>
          <a:p>
            <a:r>
              <a:rPr lang="en-US" b="1" dirty="0" smtClean="0"/>
              <a:t>Financial statements did not have the correct classification for all the cash for the agency.</a:t>
            </a:r>
          </a:p>
          <a:p>
            <a:endParaRPr lang="en-US" dirty="0"/>
          </a:p>
          <a:p>
            <a:r>
              <a:rPr lang="en-US" dirty="0" smtClean="0"/>
              <a:t>In SHARE, </a:t>
            </a:r>
          </a:p>
          <a:p>
            <a:pPr marL="342900" indent="-342900">
              <a:buAutoNum type="arabicParenR"/>
            </a:pPr>
            <a:r>
              <a:rPr lang="en-US" dirty="0" smtClean="0"/>
              <a:t>only $880,473 was SGFIP </a:t>
            </a:r>
          </a:p>
          <a:p>
            <a:pPr marL="342900" indent="-342900">
              <a:buAutoNum type="arabicParenR"/>
            </a:pPr>
            <a:r>
              <a:rPr lang="en-US" dirty="0" smtClean="0"/>
              <a:t>Cash and Cash Equivalent was $1,855,295</a:t>
            </a:r>
            <a:endParaRPr lang="en-US" dirty="0"/>
          </a:p>
          <a:p>
            <a:endParaRPr lang="en-US" dirty="0"/>
          </a:p>
        </p:txBody>
      </p:sp>
      <p:sp>
        <p:nvSpPr>
          <p:cNvPr id="18" name="TextBox 17"/>
          <p:cNvSpPr txBox="1"/>
          <p:nvPr/>
        </p:nvSpPr>
        <p:spPr>
          <a:xfrm>
            <a:off x="245328" y="4128231"/>
            <a:ext cx="2815683" cy="369332"/>
          </a:xfrm>
          <a:prstGeom prst="rect">
            <a:avLst/>
          </a:prstGeom>
          <a:noFill/>
        </p:spPr>
        <p:txBody>
          <a:bodyPr wrap="square" rtlCol="0">
            <a:spAutoFit/>
          </a:bodyPr>
          <a:lstStyle/>
          <a:p>
            <a:r>
              <a:rPr lang="en-US" b="1" u="sng" dirty="0" smtClean="0"/>
              <a:t>SHARE amount:</a:t>
            </a:r>
            <a:endParaRPr lang="en-US" b="1" u="sng" dirty="0"/>
          </a:p>
        </p:txBody>
      </p:sp>
      <p:sp>
        <p:nvSpPr>
          <p:cNvPr id="20" name="TextBox 19"/>
          <p:cNvSpPr txBox="1"/>
          <p:nvPr/>
        </p:nvSpPr>
        <p:spPr>
          <a:xfrm>
            <a:off x="245328" y="1921543"/>
            <a:ext cx="4906536" cy="369332"/>
          </a:xfrm>
          <a:prstGeom prst="rect">
            <a:avLst/>
          </a:prstGeom>
          <a:noFill/>
        </p:spPr>
        <p:txBody>
          <a:bodyPr wrap="square" rtlCol="0">
            <a:spAutoFit/>
          </a:bodyPr>
          <a:lstStyle/>
          <a:p>
            <a:r>
              <a:rPr lang="en-US" b="1" u="sng" dirty="0" smtClean="0"/>
              <a:t>Financial Statements:</a:t>
            </a:r>
            <a:endParaRPr lang="en-US" b="1" u="sng" dirty="0"/>
          </a:p>
        </p:txBody>
      </p:sp>
      <p:pic>
        <p:nvPicPr>
          <p:cNvPr id="23" name="Picture 22"/>
          <p:cNvPicPr>
            <a:picLocks noChangeAspect="1"/>
          </p:cNvPicPr>
          <p:nvPr/>
        </p:nvPicPr>
        <p:blipFill>
          <a:blip r:embed="rId3"/>
          <a:stretch>
            <a:fillRect/>
          </a:stretch>
        </p:blipFill>
        <p:spPr>
          <a:xfrm>
            <a:off x="3653245" y="5216249"/>
            <a:ext cx="7914286" cy="1625342"/>
          </a:xfrm>
          <a:prstGeom prst="rect">
            <a:avLst/>
          </a:prstGeom>
          <a:ln>
            <a:solidFill>
              <a:schemeClr val="accent2"/>
            </a:solidFill>
          </a:ln>
        </p:spPr>
      </p:pic>
      <p:sp>
        <p:nvSpPr>
          <p:cNvPr id="24" name="TextBox 23"/>
          <p:cNvSpPr txBox="1"/>
          <p:nvPr/>
        </p:nvSpPr>
        <p:spPr>
          <a:xfrm>
            <a:off x="3555184" y="4879768"/>
            <a:ext cx="7951016" cy="369332"/>
          </a:xfrm>
          <a:prstGeom prst="rect">
            <a:avLst/>
          </a:prstGeom>
          <a:noFill/>
        </p:spPr>
        <p:txBody>
          <a:bodyPr wrap="square" rtlCol="0">
            <a:spAutoFit/>
          </a:bodyPr>
          <a:lstStyle/>
          <a:p>
            <a:r>
              <a:rPr lang="en-US" b="1" u="sng" dirty="0" smtClean="0"/>
              <a:t>The Note disclosure did not reconcile to SHARE or the financials</a:t>
            </a:r>
            <a:endParaRPr lang="en-US" b="1" u="sng" dirty="0"/>
          </a:p>
        </p:txBody>
      </p:sp>
      <p:pic>
        <p:nvPicPr>
          <p:cNvPr id="26" name="Picture 25"/>
          <p:cNvPicPr>
            <a:picLocks noChangeAspect="1"/>
          </p:cNvPicPr>
          <p:nvPr/>
        </p:nvPicPr>
        <p:blipFill>
          <a:blip r:embed="rId4"/>
          <a:stretch>
            <a:fillRect/>
          </a:stretch>
        </p:blipFill>
        <p:spPr>
          <a:xfrm>
            <a:off x="543801" y="4506192"/>
            <a:ext cx="2780952" cy="1597983"/>
          </a:xfrm>
          <a:prstGeom prst="rect">
            <a:avLst/>
          </a:prstGeom>
          <a:ln>
            <a:solidFill>
              <a:schemeClr val="accent2"/>
            </a:solidFill>
          </a:ln>
        </p:spPr>
      </p:pic>
    </p:spTree>
    <p:extLst>
      <p:ext uri="{BB962C8B-B14F-4D97-AF65-F5344CB8AC3E}">
        <p14:creationId xmlns:p14="http://schemas.microsoft.com/office/powerpoint/2010/main" val="16190370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309" y="532225"/>
            <a:ext cx="10013794" cy="986884"/>
          </a:xfrm>
        </p:spPr>
        <p:txBody>
          <a:bodyPr/>
          <a:lstStyle/>
          <a:p>
            <a:r>
              <a:rPr lang="en-US" b="1" u="sng" dirty="0" smtClean="0">
                <a:solidFill>
                  <a:schemeClr val="accent2">
                    <a:lumMod val="60000"/>
                    <a:lumOff val="40000"/>
                  </a:schemeClr>
                </a:solidFill>
              </a:rPr>
              <a:t>SGFIP Issue – Example 2</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56</a:t>
            </a:fld>
            <a:endParaRPr lang="en-US" sz="1600" b="1" dirty="0">
              <a:solidFill>
                <a:schemeClr val="accent2">
                  <a:lumMod val="60000"/>
                  <a:lumOff val="40000"/>
                </a:schemeClr>
              </a:solidFill>
            </a:endParaRPr>
          </a:p>
        </p:txBody>
      </p:sp>
      <p:sp>
        <p:nvSpPr>
          <p:cNvPr id="6" name="TextBox 5"/>
          <p:cNvSpPr txBox="1"/>
          <p:nvPr/>
        </p:nvSpPr>
        <p:spPr>
          <a:xfrm>
            <a:off x="434897" y="2057401"/>
            <a:ext cx="6255835" cy="646331"/>
          </a:xfrm>
          <a:prstGeom prst="rect">
            <a:avLst/>
          </a:prstGeom>
          <a:noFill/>
        </p:spPr>
        <p:txBody>
          <a:bodyPr wrap="square" rtlCol="0">
            <a:spAutoFit/>
          </a:bodyPr>
          <a:lstStyle/>
          <a:p>
            <a:endParaRPr lang="en-US" dirty="0" smtClean="0"/>
          </a:p>
          <a:p>
            <a:r>
              <a:rPr lang="en-US" dirty="0"/>
              <a:t>	</a:t>
            </a:r>
            <a:endParaRPr lang="en-US" dirty="0" smtClean="0"/>
          </a:p>
        </p:txBody>
      </p:sp>
      <p:pic>
        <p:nvPicPr>
          <p:cNvPr id="5" name="Picture 4"/>
          <p:cNvPicPr>
            <a:picLocks noChangeAspect="1"/>
          </p:cNvPicPr>
          <p:nvPr/>
        </p:nvPicPr>
        <p:blipFill>
          <a:blip r:embed="rId2"/>
          <a:stretch>
            <a:fillRect/>
          </a:stretch>
        </p:blipFill>
        <p:spPr>
          <a:xfrm>
            <a:off x="154960" y="3211550"/>
            <a:ext cx="6112025" cy="3372259"/>
          </a:xfrm>
          <a:prstGeom prst="rect">
            <a:avLst/>
          </a:prstGeom>
        </p:spPr>
      </p:pic>
      <p:pic>
        <p:nvPicPr>
          <p:cNvPr id="7" name="Picture 6"/>
          <p:cNvPicPr>
            <a:picLocks noChangeAspect="1"/>
          </p:cNvPicPr>
          <p:nvPr/>
        </p:nvPicPr>
        <p:blipFill>
          <a:blip r:embed="rId3"/>
          <a:stretch>
            <a:fillRect/>
          </a:stretch>
        </p:blipFill>
        <p:spPr>
          <a:xfrm>
            <a:off x="3695555" y="1541852"/>
            <a:ext cx="5142857" cy="1770043"/>
          </a:xfrm>
          <a:prstGeom prst="rect">
            <a:avLst/>
          </a:prstGeom>
          <a:ln>
            <a:solidFill>
              <a:schemeClr val="accent2"/>
            </a:solidFill>
          </a:ln>
        </p:spPr>
      </p:pic>
      <p:sp>
        <p:nvSpPr>
          <p:cNvPr id="8" name="TextBox 7"/>
          <p:cNvSpPr txBox="1"/>
          <p:nvPr/>
        </p:nvSpPr>
        <p:spPr>
          <a:xfrm>
            <a:off x="6750206" y="3907454"/>
            <a:ext cx="5006897" cy="2308324"/>
          </a:xfrm>
          <a:prstGeom prst="rect">
            <a:avLst/>
          </a:prstGeom>
          <a:noFill/>
          <a:ln>
            <a:solidFill>
              <a:schemeClr val="tx1"/>
            </a:solidFill>
          </a:ln>
        </p:spPr>
        <p:txBody>
          <a:bodyPr wrap="square" rtlCol="0">
            <a:spAutoFit/>
          </a:bodyPr>
          <a:lstStyle/>
          <a:p>
            <a:r>
              <a:rPr lang="en-US" b="1" dirty="0" smtClean="0"/>
              <a:t>Some agencies invest in the LGIP. </a:t>
            </a:r>
          </a:p>
          <a:p>
            <a:pPr marL="342900" indent="-342900">
              <a:buAutoNum type="arabicParenR"/>
            </a:pPr>
            <a:r>
              <a:rPr lang="en-US" dirty="0" smtClean="0"/>
              <a:t>LGIP cash needs to be segregated and reflected as LGIP (112905).</a:t>
            </a:r>
          </a:p>
          <a:p>
            <a:pPr marL="342900" indent="-342900">
              <a:buAutoNum type="arabicParenR"/>
            </a:pPr>
            <a:r>
              <a:rPr lang="en-US" dirty="0" smtClean="0"/>
              <a:t>Cash in external bank accounts (102900) needs to be shown as Cash and Cash Equivalents.</a:t>
            </a:r>
          </a:p>
          <a:p>
            <a:pPr marL="342900" indent="-342900">
              <a:buAutoNum type="arabicParenR"/>
            </a:pPr>
            <a:r>
              <a:rPr lang="en-US" dirty="0" smtClean="0"/>
              <a:t>Reclassification: there is a Due To listed on the financials but not in SHARE</a:t>
            </a:r>
            <a:endParaRPr lang="en-US" dirty="0"/>
          </a:p>
        </p:txBody>
      </p:sp>
      <p:sp>
        <p:nvSpPr>
          <p:cNvPr id="11" name="Oval 10"/>
          <p:cNvSpPr/>
          <p:nvPr/>
        </p:nvSpPr>
        <p:spPr>
          <a:xfrm>
            <a:off x="4638908" y="1985139"/>
            <a:ext cx="1750739" cy="3954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8318810" y="2283204"/>
            <a:ext cx="267629" cy="1207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043961" y="3490332"/>
            <a:ext cx="2274849" cy="8028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011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1034" y="914400"/>
            <a:ext cx="9478536" cy="1583474"/>
          </a:xfrm>
        </p:spPr>
        <p:txBody>
          <a:bodyPr>
            <a:noAutofit/>
          </a:bodyPr>
          <a:lstStyle/>
          <a:p>
            <a:r>
              <a:rPr lang="en-US" sz="5400" b="1" u="sng" dirty="0" smtClean="0">
                <a:solidFill>
                  <a:schemeClr val="accent2">
                    <a:lumMod val="60000"/>
                    <a:lumOff val="40000"/>
                  </a:schemeClr>
                </a:solidFill>
              </a:rPr>
              <a:t>#3 Common error in audit reports</a:t>
            </a:r>
            <a:endParaRPr lang="en-US" sz="5400"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57</a:t>
            </a:fld>
            <a:endParaRPr lang="en-US" sz="1600" b="1" dirty="0">
              <a:solidFill>
                <a:schemeClr val="accent2">
                  <a:lumMod val="60000"/>
                  <a:lumOff val="40000"/>
                </a:schemeClr>
              </a:solidFill>
            </a:endParaRPr>
          </a:p>
        </p:txBody>
      </p:sp>
      <p:sp>
        <p:nvSpPr>
          <p:cNvPr id="3" name="Content Placeholder 2"/>
          <p:cNvSpPr>
            <a:spLocks noGrp="1"/>
          </p:cNvSpPr>
          <p:nvPr>
            <p:ph idx="1"/>
          </p:nvPr>
        </p:nvSpPr>
        <p:spPr>
          <a:xfrm>
            <a:off x="485077" y="2653991"/>
            <a:ext cx="11021123" cy="4014438"/>
          </a:xfrm>
        </p:spPr>
        <p:txBody>
          <a:bodyPr>
            <a:normAutofit lnSpcReduction="10000"/>
          </a:bodyPr>
          <a:lstStyle/>
          <a:p>
            <a:pPr marL="0" indent="0">
              <a:buNone/>
            </a:pPr>
            <a:r>
              <a:rPr lang="en-US" sz="6000" b="1" dirty="0" smtClean="0"/>
              <a:t>3) </a:t>
            </a:r>
            <a:r>
              <a:rPr lang="en-US" sz="5400" b="1" dirty="0" smtClean="0"/>
              <a:t>Capital Assets</a:t>
            </a:r>
          </a:p>
          <a:p>
            <a:pPr lvl="1"/>
            <a:r>
              <a:rPr lang="en-US" sz="2800" dirty="0" smtClean="0"/>
              <a:t>Additions do not tie to the note disclosure.</a:t>
            </a:r>
          </a:p>
          <a:p>
            <a:pPr lvl="1"/>
            <a:r>
              <a:rPr lang="en-US" sz="2800" dirty="0" smtClean="0"/>
              <a:t>Financial statements do not segregate Personnel Services, Contractual Services, Other Expenditures and Capital Outlay.</a:t>
            </a:r>
          </a:p>
          <a:p>
            <a:pPr lvl="1"/>
            <a:r>
              <a:rPr lang="en-US" sz="2800" dirty="0" smtClean="0"/>
              <a:t>Agencies that are required to have full accrual in the ACTUALS ledger do not ensure that the asset and depreciation classifications are correct in SHARE versus the financial statements.</a:t>
            </a:r>
            <a:endParaRPr lang="en-US" sz="2800" dirty="0"/>
          </a:p>
        </p:txBody>
      </p:sp>
    </p:spTree>
    <p:extLst>
      <p:ext uri="{BB962C8B-B14F-4D97-AF65-F5344CB8AC3E}">
        <p14:creationId xmlns:p14="http://schemas.microsoft.com/office/powerpoint/2010/main" val="10995292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211" y="624084"/>
            <a:ext cx="10013794" cy="986884"/>
          </a:xfrm>
        </p:spPr>
        <p:txBody>
          <a:bodyPr/>
          <a:lstStyle/>
          <a:p>
            <a:r>
              <a:rPr lang="en-US" b="1" u="sng" dirty="0" smtClean="0">
                <a:solidFill>
                  <a:schemeClr val="accent2">
                    <a:lumMod val="60000"/>
                    <a:lumOff val="40000"/>
                  </a:schemeClr>
                </a:solidFill>
              </a:rPr>
              <a:t>Capital Assets – example 1</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58</a:t>
            </a:fld>
            <a:endParaRPr lang="en-US" sz="1600" b="1" dirty="0">
              <a:solidFill>
                <a:schemeClr val="accent2">
                  <a:lumMod val="60000"/>
                  <a:lumOff val="40000"/>
                </a:schemeClr>
              </a:solidFill>
            </a:endParaRPr>
          </a:p>
        </p:txBody>
      </p:sp>
      <p:sp>
        <p:nvSpPr>
          <p:cNvPr id="6" name="TextBox 5"/>
          <p:cNvSpPr txBox="1"/>
          <p:nvPr/>
        </p:nvSpPr>
        <p:spPr>
          <a:xfrm>
            <a:off x="434897" y="2057401"/>
            <a:ext cx="6255835" cy="646331"/>
          </a:xfrm>
          <a:prstGeom prst="rect">
            <a:avLst/>
          </a:prstGeom>
          <a:noFill/>
        </p:spPr>
        <p:txBody>
          <a:bodyPr wrap="square" rtlCol="0">
            <a:spAutoFit/>
          </a:bodyPr>
          <a:lstStyle/>
          <a:p>
            <a:endParaRPr lang="en-US" dirty="0" smtClean="0"/>
          </a:p>
          <a:p>
            <a:r>
              <a:rPr lang="en-US" dirty="0"/>
              <a:t>	</a:t>
            </a:r>
            <a:endParaRPr lang="en-US" dirty="0" smtClean="0"/>
          </a:p>
        </p:txBody>
      </p:sp>
      <p:pic>
        <p:nvPicPr>
          <p:cNvPr id="9" name="Picture 8"/>
          <p:cNvPicPr>
            <a:picLocks noChangeAspect="1"/>
          </p:cNvPicPr>
          <p:nvPr/>
        </p:nvPicPr>
        <p:blipFill>
          <a:blip r:embed="rId2"/>
          <a:stretch>
            <a:fillRect/>
          </a:stretch>
        </p:blipFill>
        <p:spPr>
          <a:xfrm>
            <a:off x="540575" y="1785755"/>
            <a:ext cx="9857143" cy="1752381"/>
          </a:xfrm>
          <a:prstGeom prst="rect">
            <a:avLst/>
          </a:prstGeom>
          <a:ln>
            <a:solidFill>
              <a:schemeClr val="tx1"/>
            </a:solidFill>
          </a:ln>
        </p:spPr>
      </p:pic>
      <p:pic>
        <p:nvPicPr>
          <p:cNvPr id="12" name="Picture 11"/>
          <p:cNvPicPr>
            <a:picLocks noChangeAspect="1"/>
          </p:cNvPicPr>
          <p:nvPr/>
        </p:nvPicPr>
        <p:blipFill>
          <a:blip r:embed="rId3"/>
          <a:stretch>
            <a:fillRect/>
          </a:stretch>
        </p:blipFill>
        <p:spPr>
          <a:xfrm>
            <a:off x="652346" y="3712371"/>
            <a:ext cx="9047619" cy="2777457"/>
          </a:xfrm>
          <a:prstGeom prst="rect">
            <a:avLst/>
          </a:prstGeom>
          <a:ln>
            <a:solidFill>
              <a:schemeClr val="tx1"/>
            </a:solidFill>
          </a:ln>
        </p:spPr>
      </p:pic>
      <p:sp>
        <p:nvSpPr>
          <p:cNvPr id="15" name="Left Arrow 14"/>
          <p:cNvSpPr/>
          <p:nvPr/>
        </p:nvSpPr>
        <p:spPr>
          <a:xfrm rot="20245598">
            <a:off x="10244379" y="2793698"/>
            <a:ext cx="742091" cy="2787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rot="20245598">
            <a:off x="7207530" y="5990714"/>
            <a:ext cx="742091" cy="2787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779620" y="4025590"/>
            <a:ext cx="1726581" cy="2031325"/>
          </a:xfrm>
          <a:prstGeom prst="rect">
            <a:avLst/>
          </a:prstGeom>
          <a:noFill/>
          <a:ln>
            <a:solidFill>
              <a:schemeClr val="tx1"/>
            </a:solidFill>
          </a:ln>
        </p:spPr>
        <p:txBody>
          <a:bodyPr wrap="square" rtlCol="0">
            <a:spAutoFit/>
          </a:bodyPr>
          <a:lstStyle/>
          <a:p>
            <a:r>
              <a:rPr lang="en-US" dirty="0" smtClean="0"/>
              <a:t>Increases in Note 4 does not agree to the financial statements - $41,634 vs $128,478</a:t>
            </a:r>
            <a:endParaRPr lang="en-US" dirty="0"/>
          </a:p>
        </p:txBody>
      </p:sp>
    </p:spTree>
    <p:extLst>
      <p:ext uri="{BB962C8B-B14F-4D97-AF65-F5344CB8AC3E}">
        <p14:creationId xmlns:p14="http://schemas.microsoft.com/office/powerpoint/2010/main" val="30147099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211" y="986664"/>
            <a:ext cx="10013794" cy="986884"/>
          </a:xfrm>
        </p:spPr>
        <p:txBody>
          <a:bodyPr/>
          <a:lstStyle/>
          <a:p>
            <a:r>
              <a:rPr lang="en-US" b="1" u="sng" dirty="0" smtClean="0">
                <a:solidFill>
                  <a:schemeClr val="accent2">
                    <a:lumMod val="60000"/>
                    <a:lumOff val="40000"/>
                  </a:schemeClr>
                </a:solidFill>
              </a:rPr>
              <a:t>Capital Assets – Example 1</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59</a:t>
            </a:fld>
            <a:endParaRPr lang="en-US" sz="1600" b="1" dirty="0">
              <a:solidFill>
                <a:schemeClr val="accent2">
                  <a:lumMod val="60000"/>
                  <a:lumOff val="40000"/>
                </a:schemeClr>
              </a:solidFill>
            </a:endParaRPr>
          </a:p>
        </p:txBody>
      </p:sp>
      <p:sp>
        <p:nvSpPr>
          <p:cNvPr id="6" name="TextBox 5"/>
          <p:cNvSpPr txBox="1"/>
          <p:nvPr/>
        </p:nvSpPr>
        <p:spPr>
          <a:xfrm>
            <a:off x="846836" y="2235601"/>
            <a:ext cx="8374566" cy="646331"/>
          </a:xfrm>
          <a:prstGeom prst="rect">
            <a:avLst/>
          </a:prstGeom>
          <a:noFill/>
        </p:spPr>
        <p:txBody>
          <a:bodyPr wrap="square" rtlCol="0">
            <a:spAutoFit/>
          </a:bodyPr>
          <a:lstStyle/>
          <a:p>
            <a:r>
              <a:rPr lang="en-US" dirty="0" smtClean="0"/>
              <a:t>The amount in SHARE did agree to the financial statements ($41,634).</a:t>
            </a:r>
          </a:p>
          <a:p>
            <a:endParaRPr lang="en-US" dirty="0" smtClean="0"/>
          </a:p>
        </p:txBody>
      </p:sp>
      <p:sp>
        <p:nvSpPr>
          <p:cNvPr id="7" name="TextBox 6"/>
          <p:cNvSpPr txBox="1"/>
          <p:nvPr/>
        </p:nvSpPr>
        <p:spPr>
          <a:xfrm>
            <a:off x="846836" y="4571999"/>
            <a:ext cx="9311925" cy="923330"/>
          </a:xfrm>
          <a:prstGeom prst="rect">
            <a:avLst/>
          </a:prstGeom>
          <a:noFill/>
        </p:spPr>
        <p:txBody>
          <a:bodyPr wrap="square" rtlCol="0">
            <a:spAutoFit/>
          </a:bodyPr>
          <a:lstStyle/>
          <a:p>
            <a:r>
              <a:rPr lang="en-US" dirty="0" smtClean="0"/>
              <a:t>After researching, it was discovered that another agency bought capital assets on the behalf of this agency – yet this was not disclosed in the notes.</a:t>
            </a:r>
          </a:p>
          <a:p>
            <a:endParaRPr lang="en-US" dirty="0"/>
          </a:p>
        </p:txBody>
      </p:sp>
      <p:pic>
        <p:nvPicPr>
          <p:cNvPr id="8" name="Picture 7"/>
          <p:cNvPicPr>
            <a:picLocks noChangeAspect="1"/>
          </p:cNvPicPr>
          <p:nvPr/>
        </p:nvPicPr>
        <p:blipFill>
          <a:blip r:embed="rId2"/>
          <a:stretch>
            <a:fillRect/>
          </a:stretch>
        </p:blipFill>
        <p:spPr>
          <a:xfrm>
            <a:off x="1399296" y="2787585"/>
            <a:ext cx="8647953" cy="1293761"/>
          </a:xfrm>
          <a:prstGeom prst="rect">
            <a:avLst/>
          </a:prstGeom>
          <a:ln>
            <a:solidFill>
              <a:schemeClr val="tx1"/>
            </a:solidFill>
          </a:ln>
        </p:spPr>
      </p:pic>
    </p:spTree>
    <p:extLst>
      <p:ext uri="{BB962C8B-B14F-4D97-AF65-F5344CB8AC3E}">
        <p14:creationId xmlns:p14="http://schemas.microsoft.com/office/powerpoint/2010/main" val="447648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121" y="764373"/>
            <a:ext cx="8610600" cy="964066"/>
          </a:xfrm>
        </p:spPr>
        <p:txBody>
          <a:bodyPr/>
          <a:lstStyle/>
          <a:p>
            <a:r>
              <a:rPr lang="en-US" b="1" u="sng" dirty="0" smtClean="0">
                <a:solidFill>
                  <a:schemeClr val="accent2">
                    <a:lumMod val="60000"/>
                    <a:lumOff val="40000"/>
                  </a:schemeClr>
                </a:solidFill>
              </a:rPr>
              <a:t>AUDIT ENTRIES</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630721" y="6218685"/>
            <a:ext cx="377283" cy="365125"/>
          </a:xfrm>
        </p:spPr>
        <p:txBody>
          <a:bodyPr/>
          <a:lstStyle/>
          <a:p>
            <a:fld id="{6D22F896-40B5-4ADD-8801-0D06FADFA095}" type="slidenum">
              <a:rPr lang="en-US" sz="1600" b="1" smtClean="0">
                <a:solidFill>
                  <a:schemeClr val="accent2">
                    <a:lumMod val="60000"/>
                    <a:lumOff val="40000"/>
                  </a:schemeClr>
                </a:solidFill>
              </a:rPr>
              <a:t>6</a:t>
            </a:fld>
            <a:endParaRPr lang="en-US" sz="1600" b="1" dirty="0">
              <a:solidFill>
                <a:schemeClr val="accent2">
                  <a:lumMod val="60000"/>
                  <a:lumOff val="40000"/>
                </a:schemeClr>
              </a:solidFill>
            </a:endParaRPr>
          </a:p>
        </p:txBody>
      </p:sp>
      <p:sp>
        <p:nvSpPr>
          <p:cNvPr id="3" name="Content Placeholder 2"/>
          <p:cNvSpPr>
            <a:spLocks noGrp="1"/>
          </p:cNvSpPr>
          <p:nvPr>
            <p:ph idx="1"/>
          </p:nvPr>
        </p:nvSpPr>
        <p:spPr>
          <a:xfrm>
            <a:off x="753635" y="1839951"/>
            <a:ext cx="10820400" cy="4928839"/>
          </a:xfrm>
        </p:spPr>
        <p:txBody>
          <a:bodyPr>
            <a:normAutofit fontScale="85000" lnSpcReduction="20000"/>
          </a:bodyPr>
          <a:lstStyle/>
          <a:p>
            <a:r>
              <a:rPr lang="en-US" b="1" dirty="0" smtClean="0"/>
              <a:t>There can be 3 different types of source codes for audit entries in period 998.</a:t>
            </a:r>
          </a:p>
          <a:p>
            <a:pPr marL="457200" indent="-457200">
              <a:buFont typeface="+mj-lt"/>
              <a:buAutoNum type="arabicPeriod"/>
            </a:pPr>
            <a:r>
              <a:rPr lang="en-US" b="1" dirty="0" smtClean="0">
                <a:solidFill>
                  <a:schemeClr val="accent2">
                    <a:lumMod val="60000"/>
                    <a:lumOff val="40000"/>
                  </a:schemeClr>
                </a:solidFill>
              </a:rPr>
              <a:t>CFR</a:t>
            </a:r>
            <a:r>
              <a:rPr lang="en-US" dirty="0" smtClean="0"/>
              <a:t> – this entry has NO cash lines but creates entries impacting the same fund.</a:t>
            </a:r>
          </a:p>
          <a:p>
            <a:pPr lvl="1"/>
            <a:r>
              <a:rPr lang="en-US" dirty="0" smtClean="0"/>
              <a:t>On this entry, the business unit is your own business unit BUT the first line of the journal entry MUST have a department so the transaction can go into workflow.</a:t>
            </a:r>
          </a:p>
          <a:p>
            <a:pPr lvl="1"/>
            <a:r>
              <a:rPr lang="en-US" dirty="0" smtClean="0"/>
              <a:t>CFR can be entered either directly into SHARE or via the upload.</a:t>
            </a:r>
          </a:p>
          <a:p>
            <a:pPr marL="457200" indent="-457200">
              <a:buFont typeface="+mj-lt"/>
              <a:buAutoNum type="arabicPeriod"/>
            </a:pPr>
            <a:r>
              <a:rPr lang="en-US" b="1" dirty="0" smtClean="0">
                <a:solidFill>
                  <a:schemeClr val="accent2">
                    <a:lumMod val="60000"/>
                    <a:lumOff val="40000"/>
                  </a:schemeClr>
                </a:solidFill>
              </a:rPr>
              <a:t>CSH</a:t>
            </a:r>
            <a:r>
              <a:rPr lang="en-US" dirty="0" smtClean="0"/>
              <a:t> – this entry creates cash lines.  This entry has numerous funds (in your business unit – your own funds and </a:t>
            </a:r>
            <a:r>
              <a:rPr lang="en-US" u="sng" dirty="0" smtClean="0"/>
              <a:t>even </a:t>
            </a:r>
            <a:r>
              <a:rPr lang="en-US" u="sng" dirty="0" err="1" smtClean="0"/>
              <a:t>subfunds</a:t>
            </a:r>
            <a:r>
              <a:rPr lang="en-US" dirty="0" smtClean="0"/>
              <a:t>) being affected.</a:t>
            </a:r>
          </a:p>
          <a:p>
            <a:pPr lvl="1"/>
            <a:r>
              <a:rPr lang="en-US" dirty="0" smtClean="0"/>
              <a:t>On this entry, the business unit must be anchored to 39401 and the first line must be the dummy cash line. (BU 39401/Department 0000000000/Account 200000)</a:t>
            </a:r>
          </a:p>
          <a:p>
            <a:pPr lvl="1"/>
            <a:r>
              <a:rPr lang="en-US" dirty="0" smtClean="0"/>
              <a:t>CSH entries can only be done via the upload.</a:t>
            </a:r>
          </a:p>
          <a:p>
            <a:pPr marL="457200" indent="-457200">
              <a:buFont typeface="+mj-lt"/>
              <a:buAutoNum type="arabicPeriod"/>
            </a:pPr>
            <a:r>
              <a:rPr lang="en-US" b="1" dirty="0" smtClean="0">
                <a:solidFill>
                  <a:schemeClr val="accent2">
                    <a:lumMod val="60000"/>
                    <a:lumOff val="40000"/>
                  </a:schemeClr>
                </a:solidFill>
              </a:rPr>
              <a:t>OPR</a:t>
            </a:r>
            <a:r>
              <a:rPr lang="en-US" dirty="0" smtClean="0"/>
              <a:t> – this entry is to do the accruals for BOTH agencies.  This entry cannot have any cash lines but must have a minimum of 2 accounting lines for each entity.</a:t>
            </a:r>
          </a:p>
          <a:p>
            <a:pPr lvl="1"/>
            <a:r>
              <a:rPr lang="en-US" dirty="0" smtClean="0"/>
              <a:t>OPR entries can only be done via the upload.</a:t>
            </a:r>
          </a:p>
          <a:p>
            <a:pPr lvl="1"/>
            <a:r>
              <a:rPr lang="en-US" dirty="0" smtClean="0"/>
              <a:t>Send the corresponding agency the information regarding the journal entry.</a:t>
            </a:r>
          </a:p>
          <a:p>
            <a:pPr marL="0" indent="0">
              <a:buNone/>
            </a:pPr>
            <a:r>
              <a:rPr lang="en-US" dirty="0"/>
              <a:t>	</a:t>
            </a:r>
            <a:r>
              <a:rPr lang="en-US" dirty="0" smtClean="0"/>
              <a:t>Agency1.142900	150.00 (debit)</a:t>
            </a:r>
          </a:p>
          <a:p>
            <a:pPr marL="0" indent="0">
              <a:buNone/>
            </a:pPr>
            <a:r>
              <a:rPr lang="en-US" dirty="0"/>
              <a:t>	</a:t>
            </a:r>
            <a:r>
              <a:rPr lang="en-US" dirty="0" smtClean="0"/>
              <a:t>Agency1.499905		150.00 (credit)</a:t>
            </a:r>
          </a:p>
          <a:p>
            <a:pPr marL="0" indent="0">
              <a:buNone/>
            </a:pPr>
            <a:r>
              <a:rPr lang="en-US" dirty="0"/>
              <a:t>	</a:t>
            </a:r>
            <a:r>
              <a:rPr lang="en-US" dirty="0" smtClean="0"/>
              <a:t>Agency2.555100	150.00 (debit)</a:t>
            </a:r>
          </a:p>
          <a:p>
            <a:pPr marL="0" indent="0">
              <a:buNone/>
            </a:pPr>
            <a:r>
              <a:rPr lang="en-US" dirty="0"/>
              <a:t>	</a:t>
            </a:r>
            <a:r>
              <a:rPr lang="en-US" dirty="0" smtClean="0"/>
              <a:t>Agency2.232900		150.00 (credit)</a:t>
            </a:r>
            <a:endParaRPr lang="en-US" dirty="0"/>
          </a:p>
        </p:txBody>
      </p:sp>
      <p:sp>
        <p:nvSpPr>
          <p:cNvPr id="6" name="TextBox 5"/>
          <p:cNvSpPr txBox="1"/>
          <p:nvPr/>
        </p:nvSpPr>
        <p:spPr>
          <a:xfrm>
            <a:off x="137530" y="1439841"/>
            <a:ext cx="6564353" cy="400110"/>
          </a:xfrm>
          <a:prstGeom prst="rect">
            <a:avLst/>
          </a:prstGeom>
          <a:noFill/>
        </p:spPr>
        <p:txBody>
          <a:bodyPr wrap="square" rtlCol="0">
            <a:spAutoFit/>
          </a:bodyPr>
          <a:lstStyle/>
          <a:p>
            <a:r>
              <a:rPr lang="en-US" sz="2000" b="1" u="sng" dirty="0" smtClean="0"/>
              <a:t>***Cannot use “AUD” as a Source Code in FY16***</a:t>
            </a:r>
            <a:endParaRPr lang="en-US" sz="2000" b="1" u="sng" dirty="0"/>
          </a:p>
        </p:txBody>
      </p:sp>
    </p:spTree>
    <p:extLst>
      <p:ext uri="{BB962C8B-B14F-4D97-AF65-F5344CB8AC3E}">
        <p14:creationId xmlns:p14="http://schemas.microsoft.com/office/powerpoint/2010/main" val="39179637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406" y="653983"/>
            <a:ext cx="10013794" cy="986884"/>
          </a:xfrm>
        </p:spPr>
        <p:txBody>
          <a:bodyPr/>
          <a:lstStyle/>
          <a:p>
            <a:r>
              <a:rPr lang="en-US" b="1" u="sng" dirty="0" smtClean="0">
                <a:solidFill>
                  <a:schemeClr val="accent2">
                    <a:lumMod val="60000"/>
                    <a:lumOff val="40000"/>
                  </a:schemeClr>
                </a:solidFill>
              </a:rPr>
              <a:t>Capital assets – example 2</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60</a:t>
            </a:fld>
            <a:endParaRPr lang="en-US" sz="1600" b="1" dirty="0">
              <a:solidFill>
                <a:schemeClr val="accent2">
                  <a:lumMod val="60000"/>
                  <a:lumOff val="40000"/>
                </a:schemeClr>
              </a:solidFill>
            </a:endParaRPr>
          </a:p>
        </p:txBody>
      </p:sp>
      <p:sp>
        <p:nvSpPr>
          <p:cNvPr id="6" name="TextBox 5"/>
          <p:cNvSpPr txBox="1"/>
          <p:nvPr/>
        </p:nvSpPr>
        <p:spPr>
          <a:xfrm>
            <a:off x="312233" y="1774906"/>
            <a:ext cx="11307337" cy="707886"/>
          </a:xfrm>
          <a:prstGeom prst="rect">
            <a:avLst/>
          </a:prstGeom>
          <a:noFill/>
        </p:spPr>
        <p:txBody>
          <a:bodyPr wrap="square" rtlCol="0">
            <a:spAutoFit/>
          </a:bodyPr>
          <a:lstStyle/>
          <a:p>
            <a:r>
              <a:rPr lang="en-US" sz="2000" dirty="0" smtClean="0"/>
              <a:t>Financial statements do not disclose capital assets separately – all lumped into 1 Total Expenditure category instead of 200/300/400/Capital Outlay.</a:t>
            </a:r>
          </a:p>
        </p:txBody>
      </p:sp>
      <p:pic>
        <p:nvPicPr>
          <p:cNvPr id="5" name="Picture 4"/>
          <p:cNvPicPr>
            <a:picLocks noChangeAspect="1"/>
          </p:cNvPicPr>
          <p:nvPr/>
        </p:nvPicPr>
        <p:blipFill>
          <a:blip r:embed="rId2"/>
          <a:stretch>
            <a:fillRect/>
          </a:stretch>
        </p:blipFill>
        <p:spPr>
          <a:xfrm>
            <a:off x="850136" y="2616831"/>
            <a:ext cx="8819048" cy="1571429"/>
          </a:xfrm>
          <a:prstGeom prst="rect">
            <a:avLst/>
          </a:prstGeom>
          <a:ln>
            <a:solidFill>
              <a:schemeClr val="tx1"/>
            </a:solidFill>
          </a:ln>
        </p:spPr>
      </p:pic>
      <p:sp>
        <p:nvSpPr>
          <p:cNvPr id="7" name="TextBox 6"/>
          <p:cNvSpPr txBox="1"/>
          <p:nvPr/>
        </p:nvSpPr>
        <p:spPr>
          <a:xfrm>
            <a:off x="312233" y="4724526"/>
            <a:ext cx="8184995" cy="369332"/>
          </a:xfrm>
          <a:prstGeom prst="rect">
            <a:avLst/>
          </a:prstGeom>
          <a:noFill/>
        </p:spPr>
        <p:txBody>
          <a:bodyPr wrap="square" rtlCol="0">
            <a:spAutoFit/>
          </a:bodyPr>
          <a:lstStyle/>
          <a:p>
            <a:r>
              <a:rPr lang="en-US" dirty="0" smtClean="0"/>
              <a:t>Information in SHARE shows that capital assets were purchased - 548300</a:t>
            </a:r>
            <a:endParaRPr lang="en-US" dirty="0"/>
          </a:p>
        </p:txBody>
      </p:sp>
      <p:pic>
        <p:nvPicPr>
          <p:cNvPr id="8" name="Picture 7"/>
          <p:cNvPicPr>
            <a:picLocks noChangeAspect="1"/>
          </p:cNvPicPr>
          <p:nvPr/>
        </p:nvPicPr>
        <p:blipFill>
          <a:blip r:embed="rId3"/>
          <a:stretch>
            <a:fillRect/>
          </a:stretch>
        </p:blipFill>
        <p:spPr>
          <a:xfrm>
            <a:off x="1498969" y="5222484"/>
            <a:ext cx="5035646" cy="815280"/>
          </a:xfrm>
          <a:prstGeom prst="rect">
            <a:avLst/>
          </a:prstGeom>
          <a:ln>
            <a:solidFill>
              <a:schemeClr val="tx1"/>
            </a:solidFill>
          </a:ln>
        </p:spPr>
      </p:pic>
    </p:spTree>
    <p:extLst>
      <p:ext uri="{BB962C8B-B14F-4D97-AF65-F5344CB8AC3E}">
        <p14:creationId xmlns:p14="http://schemas.microsoft.com/office/powerpoint/2010/main" val="20399159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928" y="1070517"/>
            <a:ext cx="10013794" cy="986884"/>
          </a:xfrm>
        </p:spPr>
        <p:txBody>
          <a:bodyPr/>
          <a:lstStyle/>
          <a:p>
            <a:r>
              <a:rPr lang="en-US" b="1" u="sng" dirty="0" smtClean="0">
                <a:solidFill>
                  <a:schemeClr val="accent2">
                    <a:lumMod val="60000"/>
                    <a:lumOff val="40000"/>
                  </a:schemeClr>
                </a:solidFill>
              </a:rPr>
              <a:t>Capital assets – example 2</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61</a:t>
            </a:fld>
            <a:endParaRPr lang="en-US" sz="1600" b="1" dirty="0">
              <a:solidFill>
                <a:schemeClr val="accent2">
                  <a:lumMod val="60000"/>
                  <a:lumOff val="40000"/>
                </a:schemeClr>
              </a:solidFill>
            </a:endParaRPr>
          </a:p>
        </p:txBody>
      </p:sp>
      <p:sp>
        <p:nvSpPr>
          <p:cNvPr id="6" name="TextBox 5"/>
          <p:cNvSpPr txBox="1"/>
          <p:nvPr/>
        </p:nvSpPr>
        <p:spPr>
          <a:xfrm>
            <a:off x="423746" y="2366177"/>
            <a:ext cx="7315201" cy="369332"/>
          </a:xfrm>
          <a:prstGeom prst="rect">
            <a:avLst/>
          </a:prstGeom>
          <a:noFill/>
        </p:spPr>
        <p:txBody>
          <a:bodyPr wrap="square" rtlCol="0">
            <a:spAutoFit/>
          </a:bodyPr>
          <a:lstStyle/>
          <a:p>
            <a:r>
              <a:rPr lang="en-US" dirty="0" smtClean="0"/>
              <a:t>Note disclosure shows additions of $66,184</a:t>
            </a:r>
          </a:p>
        </p:txBody>
      </p:sp>
      <p:pic>
        <p:nvPicPr>
          <p:cNvPr id="3" name="Picture 2"/>
          <p:cNvPicPr>
            <a:picLocks noChangeAspect="1"/>
          </p:cNvPicPr>
          <p:nvPr/>
        </p:nvPicPr>
        <p:blipFill>
          <a:blip r:embed="rId2"/>
          <a:stretch>
            <a:fillRect/>
          </a:stretch>
        </p:blipFill>
        <p:spPr>
          <a:xfrm>
            <a:off x="650920" y="3044285"/>
            <a:ext cx="8771428" cy="2895238"/>
          </a:xfrm>
          <a:prstGeom prst="rect">
            <a:avLst/>
          </a:prstGeom>
          <a:ln>
            <a:solidFill>
              <a:schemeClr val="tx1"/>
            </a:solidFill>
          </a:ln>
        </p:spPr>
      </p:pic>
      <p:sp>
        <p:nvSpPr>
          <p:cNvPr id="7" name="Left Arrow 6"/>
          <p:cNvSpPr/>
          <p:nvPr/>
        </p:nvSpPr>
        <p:spPr>
          <a:xfrm rot="20296154">
            <a:off x="6029904" y="4828477"/>
            <a:ext cx="568713" cy="245327"/>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8558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211" y="512956"/>
            <a:ext cx="10013794" cy="986884"/>
          </a:xfrm>
        </p:spPr>
        <p:txBody>
          <a:bodyPr/>
          <a:lstStyle/>
          <a:p>
            <a:r>
              <a:rPr lang="en-US" b="1" u="sng" dirty="0" smtClean="0">
                <a:solidFill>
                  <a:schemeClr val="accent2">
                    <a:lumMod val="60000"/>
                    <a:lumOff val="40000"/>
                  </a:schemeClr>
                </a:solidFill>
              </a:rPr>
              <a:t>Capital assets – example 3</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62</a:t>
            </a:fld>
            <a:endParaRPr lang="en-US" sz="1600" b="1" dirty="0">
              <a:solidFill>
                <a:schemeClr val="accent2">
                  <a:lumMod val="60000"/>
                  <a:lumOff val="40000"/>
                </a:schemeClr>
              </a:solidFill>
            </a:endParaRPr>
          </a:p>
        </p:txBody>
      </p:sp>
      <p:sp>
        <p:nvSpPr>
          <p:cNvPr id="6" name="TextBox 5"/>
          <p:cNvSpPr txBox="1"/>
          <p:nvPr/>
        </p:nvSpPr>
        <p:spPr>
          <a:xfrm>
            <a:off x="434897" y="1607894"/>
            <a:ext cx="11363093" cy="646331"/>
          </a:xfrm>
          <a:prstGeom prst="rect">
            <a:avLst/>
          </a:prstGeom>
          <a:noFill/>
        </p:spPr>
        <p:txBody>
          <a:bodyPr wrap="square" rtlCol="0">
            <a:spAutoFit/>
          </a:bodyPr>
          <a:lstStyle/>
          <a:p>
            <a:r>
              <a:rPr lang="en-US" b="1" dirty="0" smtClean="0"/>
              <a:t>Even agencies that require full accrual financials in SHARE’s ACTUAL ledger do not ensure that their audited financial data tie to SHARE.</a:t>
            </a:r>
          </a:p>
        </p:txBody>
      </p:sp>
      <p:pic>
        <p:nvPicPr>
          <p:cNvPr id="5" name="Picture 4"/>
          <p:cNvPicPr>
            <a:picLocks noChangeAspect="1"/>
          </p:cNvPicPr>
          <p:nvPr/>
        </p:nvPicPr>
        <p:blipFill>
          <a:blip r:embed="rId2"/>
          <a:stretch>
            <a:fillRect/>
          </a:stretch>
        </p:blipFill>
        <p:spPr>
          <a:xfrm>
            <a:off x="3256157" y="2233601"/>
            <a:ext cx="7123809" cy="4514286"/>
          </a:xfrm>
          <a:prstGeom prst="rect">
            <a:avLst/>
          </a:prstGeom>
          <a:ln>
            <a:solidFill>
              <a:schemeClr val="tx1"/>
            </a:solidFill>
          </a:ln>
        </p:spPr>
      </p:pic>
    </p:spTree>
    <p:extLst>
      <p:ext uri="{BB962C8B-B14F-4D97-AF65-F5344CB8AC3E}">
        <p14:creationId xmlns:p14="http://schemas.microsoft.com/office/powerpoint/2010/main" val="36719866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211" y="512956"/>
            <a:ext cx="10013794" cy="986884"/>
          </a:xfrm>
        </p:spPr>
        <p:txBody>
          <a:bodyPr/>
          <a:lstStyle/>
          <a:p>
            <a:r>
              <a:rPr lang="en-US" b="1" u="sng" dirty="0" smtClean="0">
                <a:solidFill>
                  <a:schemeClr val="accent2">
                    <a:lumMod val="60000"/>
                    <a:lumOff val="40000"/>
                  </a:schemeClr>
                </a:solidFill>
              </a:rPr>
              <a:t>Capital assets – example 3</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63</a:t>
            </a:fld>
            <a:endParaRPr lang="en-US" sz="1600" b="1" dirty="0">
              <a:solidFill>
                <a:schemeClr val="accent2">
                  <a:lumMod val="60000"/>
                  <a:lumOff val="40000"/>
                </a:schemeClr>
              </a:solidFill>
            </a:endParaRPr>
          </a:p>
        </p:txBody>
      </p:sp>
      <p:sp>
        <p:nvSpPr>
          <p:cNvPr id="6" name="TextBox 5"/>
          <p:cNvSpPr txBox="1"/>
          <p:nvPr/>
        </p:nvSpPr>
        <p:spPr>
          <a:xfrm>
            <a:off x="509461" y="1358727"/>
            <a:ext cx="2969499" cy="4708981"/>
          </a:xfrm>
          <a:prstGeom prst="rect">
            <a:avLst/>
          </a:prstGeom>
          <a:noFill/>
          <a:ln>
            <a:solidFill>
              <a:schemeClr val="tx1"/>
            </a:solidFill>
          </a:ln>
        </p:spPr>
        <p:txBody>
          <a:bodyPr wrap="square" rtlCol="0">
            <a:spAutoFit/>
          </a:bodyPr>
          <a:lstStyle/>
          <a:p>
            <a:r>
              <a:rPr lang="en-US" sz="2000" dirty="0" smtClean="0"/>
              <a:t>To ensure that the financials and SHARE balanced – the CAFR group had to do an entry in SHARE to ensure that the accurate asset definitions were being used in SHARE.</a:t>
            </a:r>
          </a:p>
          <a:p>
            <a:endParaRPr lang="en-US" sz="2000" dirty="0"/>
          </a:p>
          <a:p>
            <a:r>
              <a:rPr lang="en-US" sz="2000" dirty="0" smtClean="0"/>
              <a:t>Note the “Diff” column and all the amounts that had to be adjusted in SHARE to tie to the financials.</a:t>
            </a:r>
          </a:p>
        </p:txBody>
      </p:sp>
      <p:pic>
        <p:nvPicPr>
          <p:cNvPr id="3" name="Picture 2"/>
          <p:cNvPicPr>
            <a:picLocks noChangeAspect="1"/>
          </p:cNvPicPr>
          <p:nvPr/>
        </p:nvPicPr>
        <p:blipFill>
          <a:blip r:embed="rId2"/>
          <a:stretch>
            <a:fillRect/>
          </a:stretch>
        </p:blipFill>
        <p:spPr>
          <a:xfrm>
            <a:off x="3943482" y="1499840"/>
            <a:ext cx="7600000" cy="4942857"/>
          </a:xfrm>
          <a:prstGeom prst="rect">
            <a:avLst/>
          </a:prstGeom>
          <a:ln>
            <a:solidFill>
              <a:schemeClr val="tx1"/>
            </a:solidFill>
          </a:ln>
        </p:spPr>
      </p:pic>
      <p:sp>
        <p:nvSpPr>
          <p:cNvPr id="7" name="Left Arrow 6"/>
          <p:cNvSpPr/>
          <p:nvPr/>
        </p:nvSpPr>
        <p:spPr>
          <a:xfrm rot="20813165">
            <a:off x="6646127" y="1597706"/>
            <a:ext cx="468352" cy="345688"/>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02596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1034" y="914400"/>
            <a:ext cx="9478536" cy="1583474"/>
          </a:xfrm>
        </p:spPr>
        <p:txBody>
          <a:bodyPr>
            <a:noAutofit/>
          </a:bodyPr>
          <a:lstStyle/>
          <a:p>
            <a:r>
              <a:rPr lang="en-US" sz="5400" b="1" u="sng" dirty="0" smtClean="0">
                <a:solidFill>
                  <a:schemeClr val="accent2">
                    <a:lumMod val="60000"/>
                    <a:lumOff val="40000"/>
                  </a:schemeClr>
                </a:solidFill>
              </a:rPr>
              <a:t>#4 Common error in audit reports</a:t>
            </a:r>
            <a:endParaRPr lang="en-US" sz="5400"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64</a:t>
            </a:fld>
            <a:endParaRPr lang="en-US" sz="1600" b="1" dirty="0">
              <a:solidFill>
                <a:schemeClr val="accent2">
                  <a:lumMod val="60000"/>
                  <a:lumOff val="40000"/>
                </a:schemeClr>
              </a:solidFill>
            </a:endParaRPr>
          </a:p>
        </p:txBody>
      </p:sp>
      <p:sp>
        <p:nvSpPr>
          <p:cNvPr id="3" name="Content Placeholder 2"/>
          <p:cNvSpPr>
            <a:spLocks noGrp="1"/>
          </p:cNvSpPr>
          <p:nvPr>
            <p:ph idx="1"/>
          </p:nvPr>
        </p:nvSpPr>
        <p:spPr>
          <a:xfrm>
            <a:off x="485077" y="3044283"/>
            <a:ext cx="11021123" cy="3624145"/>
          </a:xfrm>
        </p:spPr>
        <p:txBody>
          <a:bodyPr>
            <a:normAutofit/>
          </a:bodyPr>
          <a:lstStyle/>
          <a:p>
            <a:pPr marL="0" indent="0">
              <a:buNone/>
            </a:pPr>
            <a:r>
              <a:rPr lang="en-US" sz="6000" b="1" dirty="0"/>
              <a:t>4</a:t>
            </a:r>
            <a:r>
              <a:rPr lang="en-US" sz="6000" b="1" dirty="0" smtClean="0"/>
              <a:t>) </a:t>
            </a:r>
            <a:r>
              <a:rPr lang="en-US" sz="5400" b="1" dirty="0" smtClean="0"/>
              <a:t>Over-reversions</a:t>
            </a:r>
          </a:p>
          <a:p>
            <a:pPr lvl="1"/>
            <a:r>
              <a:rPr lang="en-US" sz="4600" dirty="0" smtClean="0"/>
              <a:t>Some agencies have over-reverted money to the General Fund and do not follow Section 6-5-10, NMSA 1978 and MAPS Fin 1.2.</a:t>
            </a:r>
            <a:endParaRPr lang="en-US" dirty="0"/>
          </a:p>
        </p:txBody>
      </p:sp>
    </p:spTree>
    <p:extLst>
      <p:ext uri="{BB962C8B-B14F-4D97-AF65-F5344CB8AC3E}">
        <p14:creationId xmlns:p14="http://schemas.microsoft.com/office/powerpoint/2010/main" val="1932766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512" y="546409"/>
            <a:ext cx="9478536" cy="1037063"/>
          </a:xfrm>
        </p:spPr>
        <p:txBody>
          <a:bodyPr>
            <a:noAutofit/>
          </a:bodyPr>
          <a:lstStyle/>
          <a:p>
            <a:r>
              <a:rPr lang="en-US" sz="5400" b="1" u="sng" dirty="0" smtClean="0">
                <a:solidFill>
                  <a:schemeClr val="accent2">
                    <a:lumMod val="60000"/>
                    <a:lumOff val="40000"/>
                  </a:schemeClr>
                </a:solidFill>
              </a:rPr>
              <a:t>Over-reversions</a:t>
            </a:r>
            <a:endParaRPr lang="en-US" sz="5400"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65</a:t>
            </a:fld>
            <a:endParaRPr lang="en-US" sz="1600" b="1" dirty="0">
              <a:solidFill>
                <a:schemeClr val="accent2">
                  <a:lumMod val="60000"/>
                  <a:lumOff val="40000"/>
                </a:schemeClr>
              </a:solidFill>
            </a:endParaRPr>
          </a:p>
        </p:txBody>
      </p:sp>
      <p:pic>
        <p:nvPicPr>
          <p:cNvPr id="5" name="Content Placeholder 4"/>
          <p:cNvPicPr>
            <a:picLocks noGrp="1" noChangeAspect="1"/>
          </p:cNvPicPr>
          <p:nvPr>
            <p:ph idx="1"/>
          </p:nvPr>
        </p:nvPicPr>
        <p:blipFill>
          <a:blip r:embed="rId2"/>
          <a:stretch>
            <a:fillRect/>
          </a:stretch>
        </p:blipFill>
        <p:spPr>
          <a:xfrm>
            <a:off x="319952" y="1583471"/>
            <a:ext cx="6019065" cy="4850781"/>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6472830" y="1583471"/>
            <a:ext cx="5535175" cy="4181709"/>
          </a:xfrm>
          <a:prstGeom prst="rect">
            <a:avLst/>
          </a:prstGeom>
          <a:ln>
            <a:solidFill>
              <a:schemeClr val="tx1"/>
            </a:solidFill>
          </a:ln>
        </p:spPr>
      </p:pic>
    </p:spTree>
    <p:extLst>
      <p:ext uri="{BB962C8B-B14F-4D97-AF65-F5344CB8AC3E}">
        <p14:creationId xmlns:p14="http://schemas.microsoft.com/office/powerpoint/2010/main" val="11286724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469" y="356838"/>
            <a:ext cx="9478536" cy="1037063"/>
          </a:xfrm>
        </p:spPr>
        <p:txBody>
          <a:bodyPr>
            <a:noAutofit/>
          </a:bodyPr>
          <a:lstStyle/>
          <a:p>
            <a:r>
              <a:rPr lang="en-US" sz="5400" b="1" u="sng" dirty="0" smtClean="0">
                <a:solidFill>
                  <a:schemeClr val="accent2">
                    <a:lumMod val="60000"/>
                    <a:lumOff val="40000"/>
                  </a:schemeClr>
                </a:solidFill>
              </a:rPr>
              <a:t>Over-reversions</a:t>
            </a:r>
            <a:endParaRPr lang="en-US" sz="5400"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66</a:t>
            </a:fld>
            <a:endParaRPr lang="en-US" sz="1600" b="1" dirty="0">
              <a:solidFill>
                <a:schemeClr val="accent2">
                  <a:lumMod val="60000"/>
                  <a:lumOff val="40000"/>
                </a:schemeClr>
              </a:solidFill>
            </a:endParaRPr>
          </a:p>
        </p:txBody>
      </p:sp>
      <p:sp>
        <p:nvSpPr>
          <p:cNvPr id="3" name="Content Placeholder 2"/>
          <p:cNvSpPr>
            <a:spLocks noGrp="1"/>
          </p:cNvSpPr>
          <p:nvPr>
            <p:ph idx="1"/>
          </p:nvPr>
        </p:nvSpPr>
        <p:spPr>
          <a:xfrm>
            <a:off x="685800" y="1661533"/>
            <a:ext cx="10820400" cy="4922278"/>
          </a:xfrm>
        </p:spPr>
        <p:txBody>
          <a:bodyPr/>
          <a:lstStyle/>
          <a:p>
            <a:r>
              <a:rPr lang="en-US" dirty="0" smtClean="0"/>
              <a:t>Agencies are netting current year reversions with a prior year over-reversion in which the agency did not properly request a correction within the 45 days required (Section 6-5-10, NMSA 1978).</a:t>
            </a:r>
          </a:p>
          <a:p>
            <a:pPr lvl="1"/>
            <a:r>
              <a:rPr lang="en-US" dirty="0" smtClean="0"/>
              <a:t>In this netting, the agency then offsets the reversion amount that is required to be sent by this amount – therefore making the reversion amount smaller.</a:t>
            </a:r>
          </a:p>
          <a:p>
            <a:r>
              <a:rPr lang="en-US" dirty="0" smtClean="0"/>
              <a:t>The agency </a:t>
            </a:r>
            <a:r>
              <a:rPr lang="en-US" u="sng" dirty="0" smtClean="0"/>
              <a:t>MUST</a:t>
            </a:r>
            <a:r>
              <a:rPr lang="en-US" dirty="0" smtClean="0"/>
              <a:t> show a debit fund balance for the amount over-reverted then must ask for a deficiency appropriation.</a:t>
            </a:r>
          </a:p>
          <a:p>
            <a:pPr lvl="1"/>
            <a:r>
              <a:rPr lang="en-US" dirty="0" smtClean="0"/>
              <a:t>Agencies can work with their appropriate budget staff to obtain the deficiency.</a:t>
            </a:r>
          </a:p>
          <a:p>
            <a:r>
              <a:rPr lang="en-US" dirty="0" smtClean="0"/>
              <a:t>The agency cannot just take the deficiency amount and book a Due From the General Fund.  </a:t>
            </a:r>
            <a:r>
              <a:rPr lang="en-US" u="sng" dirty="0" smtClean="0"/>
              <a:t>There is no statutory authority for the General Fund to send the money back to the agency after the 45 days have passed</a:t>
            </a:r>
            <a:r>
              <a:rPr lang="en-US" dirty="0" smtClean="0"/>
              <a:t>. Based on that, the monies do not qualify for the recognition standards in GASB33.</a:t>
            </a:r>
          </a:p>
          <a:p>
            <a:r>
              <a:rPr lang="en-US" dirty="0" smtClean="0"/>
              <a:t>Agencies cannot use current year appropriations to offset a prior year budget deficiency without Budget and Legislative approval.  (MAPs FIN 1.2)</a:t>
            </a:r>
            <a:endParaRPr lang="en-US" dirty="0"/>
          </a:p>
        </p:txBody>
      </p:sp>
    </p:spTree>
    <p:extLst>
      <p:ext uri="{BB962C8B-B14F-4D97-AF65-F5344CB8AC3E}">
        <p14:creationId xmlns:p14="http://schemas.microsoft.com/office/powerpoint/2010/main" val="2907210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67</a:t>
            </a:fld>
            <a:endParaRPr lang="en-US" sz="1600" b="1" dirty="0">
              <a:solidFill>
                <a:schemeClr val="accent2">
                  <a:lumMod val="60000"/>
                  <a:lumOff val="40000"/>
                </a:schemeClr>
              </a:solidFill>
            </a:endParaRPr>
          </a:p>
        </p:txBody>
      </p:sp>
      <p:pic>
        <p:nvPicPr>
          <p:cNvPr id="7" name="Content Placeholder 6"/>
          <p:cNvPicPr>
            <a:picLocks noGrp="1" noChangeAspect="1"/>
          </p:cNvPicPr>
          <p:nvPr>
            <p:ph idx="1"/>
          </p:nvPr>
        </p:nvPicPr>
        <p:blipFill>
          <a:blip r:embed="rId2"/>
          <a:stretch>
            <a:fillRect/>
          </a:stretch>
        </p:blipFill>
        <p:spPr>
          <a:xfrm>
            <a:off x="325350" y="275915"/>
            <a:ext cx="6053147" cy="6307895"/>
          </a:xfrm>
          <a:prstGeom prst="rect">
            <a:avLst/>
          </a:prstGeom>
          <a:ln>
            <a:solidFill>
              <a:schemeClr val="tx1"/>
            </a:solidFill>
          </a:ln>
        </p:spPr>
      </p:pic>
      <p:sp>
        <p:nvSpPr>
          <p:cNvPr id="9" name="Left Arrow 8"/>
          <p:cNvSpPr/>
          <p:nvPr/>
        </p:nvSpPr>
        <p:spPr>
          <a:xfrm>
            <a:off x="2910468" y="2453268"/>
            <a:ext cx="412595" cy="100361"/>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60000"/>
                  <a:lumOff val="40000"/>
                </a:schemeClr>
              </a:solidFill>
            </a:endParaRPr>
          </a:p>
        </p:txBody>
      </p:sp>
      <p:pic>
        <p:nvPicPr>
          <p:cNvPr id="10" name="Picture 9"/>
          <p:cNvPicPr>
            <a:picLocks noChangeAspect="1"/>
          </p:cNvPicPr>
          <p:nvPr/>
        </p:nvPicPr>
        <p:blipFill>
          <a:blip r:embed="rId3"/>
          <a:stretch>
            <a:fillRect/>
          </a:stretch>
        </p:blipFill>
        <p:spPr>
          <a:xfrm>
            <a:off x="6417526" y="275915"/>
            <a:ext cx="5497552" cy="3304762"/>
          </a:xfrm>
          <a:prstGeom prst="rect">
            <a:avLst/>
          </a:prstGeom>
          <a:ln>
            <a:solidFill>
              <a:schemeClr val="tx1"/>
            </a:solidFill>
          </a:ln>
        </p:spPr>
      </p:pic>
      <p:cxnSp>
        <p:nvCxnSpPr>
          <p:cNvPr id="12" name="Straight Connector 11"/>
          <p:cNvCxnSpPr/>
          <p:nvPr/>
        </p:nvCxnSpPr>
        <p:spPr>
          <a:xfrm flipV="1">
            <a:off x="9166302" y="2503447"/>
            <a:ext cx="1940313" cy="22301"/>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690731" y="3884018"/>
            <a:ext cx="4951141" cy="2031325"/>
          </a:xfrm>
          <a:prstGeom prst="rect">
            <a:avLst/>
          </a:prstGeom>
          <a:noFill/>
          <a:ln>
            <a:solidFill>
              <a:schemeClr val="accent2">
                <a:lumMod val="60000"/>
                <a:lumOff val="40000"/>
              </a:schemeClr>
            </a:solidFill>
          </a:ln>
        </p:spPr>
        <p:txBody>
          <a:bodyPr wrap="square" rtlCol="0">
            <a:spAutoFit/>
          </a:bodyPr>
          <a:lstStyle/>
          <a:p>
            <a:r>
              <a:rPr lang="en-US" dirty="0" smtClean="0"/>
              <a:t>This agency has over-reverted monies all the way from 2008-2011.</a:t>
            </a:r>
          </a:p>
          <a:p>
            <a:pPr marL="285750" indent="-285750">
              <a:buFont typeface="Arial" panose="020B0604020202020204" pitchFamily="34" charset="0"/>
              <a:buChar char="•"/>
            </a:pPr>
            <a:r>
              <a:rPr lang="en-US" dirty="0" smtClean="0"/>
              <a:t>Instead of showing a debit fund balance for this amount – the auditor is showing an amount Due From the State General Fund that is not a true Due From.</a:t>
            </a:r>
            <a:endParaRPr lang="en-US" dirty="0"/>
          </a:p>
        </p:txBody>
      </p:sp>
    </p:spTree>
    <p:extLst>
      <p:ext uri="{BB962C8B-B14F-4D97-AF65-F5344CB8AC3E}">
        <p14:creationId xmlns:p14="http://schemas.microsoft.com/office/powerpoint/2010/main" val="42875799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1034" y="914400"/>
            <a:ext cx="9478536" cy="1583474"/>
          </a:xfrm>
        </p:spPr>
        <p:txBody>
          <a:bodyPr>
            <a:noAutofit/>
          </a:bodyPr>
          <a:lstStyle/>
          <a:p>
            <a:r>
              <a:rPr lang="en-US" sz="5400" b="1" u="sng" dirty="0" smtClean="0">
                <a:solidFill>
                  <a:schemeClr val="accent2">
                    <a:lumMod val="60000"/>
                    <a:lumOff val="40000"/>
                  </a:schemeClr>
                </a:solidFill>
              </a:rPr>
              <a:t>#5 Common error in audit reports</a:t>
            </a:r>
            <a:endParaRPr lang="en-US" sz="5400"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68</a:t>
            </a:fld>
            <a:endParaRPr lang="en-US" sz="1600" b="1" dirty="0">
              <a:solidFill>
                <a:schemeClr val="accent2">
                  <a:lumMod val="60000"/>
                  <a:lumOff val="40000"/>
                </a:schemeClr>
              </a:solidFill>
            </a:endParaRPr>
          </a:p>
        </p:txBody>
      </p:sp>
      <p:sp>
        <p:nvSpPr>
          <p:cNvPr id="3" name="Content Placeholder 2"/>
          <p:cNvSpPr>
            <a:spLocks noGrp="1"/>
          </p:cNvSpPr>
          <p:nvPr>
            <p:ph idx="1"/>
          </p:nvPr>
        </p:nvSpPr>
        <p:spPr>
          <a:xfrm>
            <a:off x="485077" y="3044283"/>
            <a:ext cx="11021123" cy="3624145"/>
          </a:xfrm>
        </p:spPr>
        <p:txBody>
          <a:bodyPr>
            <a:normAutofit/>
          </a:bodyPr>
          <a:lstStyle/>
          <a:p>
            <a:pPr marL="0" indent="0">
              <a:buNone/>
            </a:pPr>
            <a:r>
              <a:rPr lang="en-US" sz="6000" b="1" dirty="0"/>
              <a:t>5</a:t>
            </a:r>
            <a:r>
              <a:rPr lang="en-US" sz="6000" b="1" dirty="0" smtClean="0"/>
              <a:t>) </a:t>
            </a:r>
            <a:r>
              <a:rPr lang="en-US" sz="5400" b="1" dirty="0" smtClean="0"/>
              <a:t>Compensated Absences</a:t>
            </a:r>
          </a:p>
          <a:p>
            <a:pPr lvl="1"/>
            <a:r>
              <a:rPr lang="en-US" sz="4600" dirty="0" smtClean="0"/>
              <a:t>Some agencies do not disclose in the notes the proper disclosure regarding compensated absences.</a:t>
            </a:r>
            <a:endParaRPr lang="en-US" dirty="0"/>
          </a:p>
        </p:txBody>
      </p:sp>
    </p:spTree>
    <p:extLst>
      <p:ext uri="{BB962C8B-B14F-4D97-AF65-F5344CB8AC3E}">
        <p14:creationId xmlns:p14="http://schemas.microsoft.com/office/powerpoint/2010/main" val="36226339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3464" y="1050593"/>
            <a:ext cx="9478536" cy="936704"/>
          </a:xfrm>
        </p:spPr>
        <p:txBody>
          <a:bodyPr>
            <a:noAutofit/>
          </a:bodyPr>
          <a:lstStyle/>
          <a:p>
            <a:r>
              <a:rPr lang="en-US" sz="5400" b="1" u="sng" dirty="0" smtClean="0">
                <a:solidFill>
                  <a:schemeClr val="accent2">
                    <a:lumMod val="60000"/>
                    <a:lumOff val="40000"/>
                  </a:schemeClr>
                </a:solidFill>
              </a:rPr>
              <a:t>Compensated absences</a:t>
            </a:r>
            <a:endParaRPr lang="en-US" sz="5400"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69</a:t>
            </a:fld>
            <a:endParaRPr lang="en-US" sz="1600" b="1" dirty="0">
              <a:solidFill>
                <a:schemeClr val="accent2">
                  <a:lumMod val="60000"/>
                  <a:lumOff val="40000"/>
                </a:schemeClr>
              </a:solidFill>
            </a:endParaRPr>
          </a:p>
        </p:txBody>
      </p:sp>
      <p:sp>
        <p:nvSpPr>
          <p:cNvPr id="6" name="TextBox 5"/>
          <p:cNvSpPr txBox="1"/>
          <p:nvPr/>
        </p:nvSpPr>
        <p:spPr>
          <a:xfrm>
            <a:off x="616221" y="2453270"/>
            <a:ext cx="10889980" cy="3908762"/>
          </a:xfrm>
          <a:prstGeom prst="rect">
            <a:avLst/>
          </a:prstGeom>
          <a:noFill/>
        </p:spPr>
        <p:txBody>
          <a:bodyPr wrap="square" rtlCol="0">
            <a:spAutoFit/>
          </a:bodyPr>
          <a:lstStyle/>
          <a:p>
            <a:r>
              <a:rPr lang="en-US" sz="2800" b="1" dirty="0" smtClean="0"/>
              <a:t>The Statewide NM CAFR follows GASB 34, Paragraph 119 regarding compensated absences.  </a:t>
            </a:r>
          </a:p>
          <a:p>
            <a:pPr marL="742950" lvl="1" indent="-285750">
              <a:buFont typeface="Arial" panose="020B0604020202020204" pitchFamily="34" charset="0"/>
              <a:buChar char="•"/>
            </a:pPr>
            <a:r>
              <a:rPr lang="en-US" sz="2400" dirty="0" smtClean="0"/>
              <a:t>The increases and decreases have to be derived from each agency’s individual audit report and compiled into one total for the State of NM CAFR report.</a:t>
            </a:r>
          </a:p>
          <a:p>
            <a:pPr marL="742950" lvl="1" indent="-285750">
              <a:buFont typeface="Arial" panose="020B0604020202020204" pitchFamily="34" charset="0"/>
              <a:buChar char="•"/>
            </a:pPr>
            <a:r>
              <a:rPr lang="en-US" sz="2400" dirty="0" smtClean="0"/>
              <a:t>All state agencies need to ensure they are in compliance with GASB 34 and report compensated absences in their note disclosures</a:t>
            </a:r>
            <a:r>
              <a:rPr lang="en-US" sz="2400" dirty="0"/>
              <a:t> </a:t>
            </a:r>
            <a:r>
              <a:rPr lang="en-US" sz="2400" dirty="0" smtClean="0"/>
              <a:t>(even if they feel it is immaterial).</a:t>
            </a:r>
          </a:p>
          <a:p>
            <a:pPr marL="742950" lvl="1" indent="-285750">
              <a:buFont typeface="Arial" panose="020B0604020202020204" pitchFamily="34" charset="0"/>
              <a:buChar char="•"/>
            </a:pPr>
            <a:r>
              <a:rPr lang="en-US" sz="2400" dirty="0" smtClean="0"/>
              <a:t>Per </a:t>
            </a:r>
            <a:r>
              <a:rPr lang="en-US" sz="2400" b="1" dirty="0" smtClean="0"/>
              <a:t>Section 6-5-2, NMSA 1978 </a:t>
            </a:r>
            <a:r>
              <a:rPr lang="en-US" sz="2400" dirty="0" smtClean="0"/>
              <a:t>agencies are required to follow the procedures and policies established by DFA for uniform standards.</a:t>
            </a:r>
            <a:endParaRPr lang="en-US" sz="2400" dirty="0"/>
          </a:p>
        </p:txBody>
      </p:sp>
    </p:spTree>
    <p:extLst>
      <p:ext uri="{BB962C8B-B14F-4D97-AF65-F5344CB8AC3E}">
        <p14:creationId xmlns:p14="http://schemas.microsoft.com/office/powerpoint/2010/main" val="3697517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4117" y="548861"/>
            <a:ext cx="8987883" cy="1142486"/>
          </a:xfrm>
        </p:spPr>
        <p:txBody>
          <a:bodyPr>
            <a:normAutofit fontScale="90000"/>
          </a:bodyPr>
          <a:lstStyle/>
          <a:p>
            <a:r>
              <a:rPr lang="en-US" b="1" u="sng" dirty="0" smtClean="0">
                <a:solidFill>
                  <a:schemeClr val="accent2">
                    <a:lumMod val="60000"/>
                    <a:lumOff val="40000"/>
                  </a:schemeClr>
                </a:solidFill>
              </a:rPr>
              <a:t>AUDIT ENTRIES – numbering sequence</a:t>
            </a:r>
            <a:endParaRPr lang="en-US" b="1" u="sng" dirty="0">
              <a:solidFill>
                <a:schemeClr val="accent2">
                  <a:lumMod val="60000"/>
                  <a:lumOff val="40000"/>
                </a:schemeClr>
              </a:solidFill>
            </a:endParaRPr>
          </a:p>
        </p:txBody>
      </p:sp>
      <p:pic>
        <p:nvPicPr>
          <p:cNvPr id="5" name="Content Placeholder 4"/>
          <p:cNvPicPr>
            <a:picLocks noGrp="1" noChangeAspect="1"/>
          </p:cNvPicPr>
          <p:nvPr>
            <p:ph idx="1"/>
          </p:nvPr>
        </p:nvPicPr>
        <p:blipFill>
          <a:blip r:embed="rId2"/>
          <a:stretch>
            <a:fillRect/>
          </a:stretch>
        </p:blipFill>
        <p:spPr>
          <a:xfrm>
            <a:off x="6197730" y="2447256"/>
            <a:ext cx="5171429" cy="3771429"/>
          </a:xfrm>
          <a:prstGeom prst="rect">
            <a:avLst/>
          </a:prstGeom>
        </p:spPr>
      </p:pic>
      <p:sp>
        <p:nvSpPr>
          <p:cNvPr id="4" name="Slide Number Placeholder 3"/>
          <p:cNvSpPr>
            <a:spLocks noGrp="1"/>
          </p:cNvSpPr>
          <p:nvPr>
            <p:ph type="sldNum" sz="quarter" idx="12"/>
          </p:nvPr>
        </p:nvSpPr>
        <p:spPr>
          <a:xfrm>
            <a:off x="11630721" y="6218685"/>
            <a:ext cx="377283" cy="365125"/>
          </a:xfrm>
        </p:spPr>
        <p:txBody>
          <a:bodyPr/>
          <a:lstStyle/>
          <a:p>
            <a:fld id="{6D22F896-40B5-4ADD-8801-0D06FADFA095}" type="slidenum">
              <a:rPr lang="en-US" sz="1600" b="1" smtClean="0">
                <a:solidFill>
                  <a:schemeClr val="accent2">
                    <a:lumMod val="60000"/>
                    <a:lumOff val="40000"/>
                  </a:schemeClr>
                </a:solidFill>
              </a:rPr>
              <a:t>7</a:t>
            </a:fld>
            <a:endParaRPr lang="en-US" sz="1600" b="1" dirty="0">
              <a:solidFill>
                <a:schemeClr val="accent2">
                  <a:lumMod val="60000"/>
                  <a:lumOff val="40000"/>
                </a:schemeClr>
              </a:solidFill>
            </a:endParaRPr>
          </a:p>
        </p:txBody>
      </p:sp>
      <p:sp>
        <p:nvSpPr>
          <p:cNvPr id="6" name="TextBox 5"/>
          <p:cNvSpPr txBox="1"/>
          <p:nvPr/>
        </p:nvSpPr>
        <p:spPr>
          <a:xfrm>
            <a:off x="6197730" y="2077924"/>
            <a:ext cx="5076153" cy="369332"/>
          </a:xfrm>
          <a:prstGeom prst="rect">
            <a:avLst/>
          </a:prstGeom>
          <a:noFill/>
        </p:spPr>
        <p:txBody>
          <a:bodyPr wrap="square" rtlCol="0">
            <a:spAutoFit/>
          </a:bodyPr>
          <a:lstStyle/>
          <a:p>
            <a:r>
              <a:rPr lang="en-US" dirty="0" smtClean="0"/>
              <a:t>Default Screen:</a:t>
            </a:r>
            <a:endParaRPr lang="en-US" dirty="0"/>
          </a:p>
        </p:txBody>
      </p:sp>
      <p:sp>
        <p:nvSpPr>
          <p:cNvPr id="7" name="TextBox 6"/>
          <p:cNvSpPr txBox="1"/>
          <p:nvPr/>
        </p:nvSpPr>
        <p:spPr>
          <a:xfrm>
            <a:off x="672789" y="1692266"/>
            <a:ext cx="5003182" cy="4832092"/>
          </a:xfrm>
          <a:prstGeom prst="rect">
            <a:avLst/>
          </a:prstGeom>
          <a:noFill/>
        </p:spPr>
        <p:txBody>
          <a:bodyPr wrap="square" rtlCol="0">
            <a:spAutoFit/>
          </a:bodyPr>
          <a:lstStyle/>
          <a:p>
            <a:r>
              <a:rPr lang="en-US" sz="2000" b="1" u="sng" dirty="0"/>
              <a:t>Journal Entry - </a:t>
            </a:r>
            <a:r>
              <a:rPr lang="en-US" sz="2000" b="1" u="sng" dirty="0" smtClean="0"/>
              <a:t>Create</a:t>
            </a:r>
          </a:p>
          <a:p>
            <a:r>
              <a:rPr lang="en-US" sz="2000" dirty="0"/>
              <a:t>1</a:t>
            </a:r>
            <a:r>
              <a:rPr lang="en-US" sz="2000" dirty="0" smtClean="0"/>
              <a:t>. </a:t>
            </a:r>
            <a:r>
              <a:rPr lang="en-US" sz="2000" dirty="0"/>
              <a:t>Verify your Business Unit</a:t>
            </a:r>
          </a:p>
          <a:p>
            <a:r>
              <a:rPr lang="en-US" sz="2000" dirty="0"/>
              <a:t>2. Journal ID numbering sequence should be in the following form </a:t>
            </a:r>
            <a:r>
              <a:rPr lang="en-US" sz="2800" dirty="0"/>
              <a:t>"</a:t>
            </a:r>
            <a:r>
              <a:rPr lang="en-US" sz="2800" b="1" dirty="0"/>
              <a:t>16AUDXXX01</a:t>
            </a:r>
            <a:r>
              <a:rPr lang="en-US" sz="2800" dirty="0"/>
              <a:t>"</a:t>
            </a:r>
          </a:p>
          <a:p>
            <a:r>
              <a:rPr lang="en-US" sz="2000" dirty="0" smtClean="0"/>
              <a:t>	a</a:t>
            </a:r>
            <a:r>
              <a:rPr lang="en-US" sz="2000" dirty="0"/>
              <a:t>. First 2 digits are the fiscal year</a:t>
            </a:r>
          </a:p>
          <a:p>
            <a:r>
              <a:rPr lang="en-US" sz="2000" dirty="0" smtClean="0"/>
              <a:t>	b</a:t>
            </a:r>
            <a:r>
              <a:rPr lang="en-US" sz="2000" dirty="0"/>
              <a:t>. Positions 3 through 5, "AUD"</a:t>
            </a:r>
          </a:p>
          <a:p>
            <a:r>
              <a:rPr lang="en-US" sz="2000" dirty="0" smtClean="0"/>
              <a:t>	c</a:t>
            </a:r>
            <a:r>
              <a:rPr lang="en-US" sz="2000" dirty="0"/>
              <a:t>. Positions 6 through 8, First 3 digits </a:t>
            </a:r>
            <a:r>
              <a:rPr lang="en-US" sz="2000" dirty="0" smtClean="0"/>
              <a:t>		of your </a:t>
            </a:r>
            <a:r>
              <a:rPr lang="en-US" sz="2000" dirty="0"/>
              <a:t>business unit</a:t>
            </a:r>
          </a:p>
          <a:p>
            <a:r>
              <a:rPr lang="en-US" sz="2000" dirty="0" smtClean="0"/>
              <a:t>	d</a:t>
            </a:r>
            <a:r>
              <a:rPr lang="en-US" sz="2000" dirty="0"/>
              <a:t>. Last 2 digits is the sequence of </a:t>
            </a:r>
            <a:r>
              <a:rPr lang="en-US" sz="2000" dirty="0" smtClean="0"/>
              <a:t>			your journal </a:t>
            </a:r>
            <a:r>
              <a:rPr lang="en-US" sz="2000" dirty="0"/>
              <a:t>entries. If the entry </a:t>
            </a:r>
            <a:r>
              <a:rPr lang="en-US" sz="2000" dirty="0" smtClean="0"/>
              <a:t>		is </a:t>
            </a:r>
            <a:r>
              <a:rPr lang="en-US" sz="2000" dirty="0"/>
              <a:t>the </a:t>
            </a:r>
            <a:r>
              <a:rPr lang="en-US" sz="2000" dirty="0" smtClean="0"/>
              <a:t>first entry</a:t>
            </a:r>
            <a:r>
              <a:rPr lang="en-US" sz="2000" dirty="0"/>
              <a:t>, then </a:t>
            </a:r>
            <a:r>
              <a:rPr lang="en-US" sz="2000" dirty="0" smtClean="0"/>
              <a:t>the 				number </a:t>
            </a:r>
            <a:r>
              <a:rPr lang="en-US" sz="2000" dirty="0"/>
              <a:t>would </a:t>
            </a:r>
            <a:r>
              <a:rPr lang="en-US" sz="2000" dirty="0" smtClean="0"/>
              <a:t>be 01</a:t>
            </a:r>
            <a:r>
              <a:rPr lang="en-US" sz="2000" dirty="0"/>
              <a:t>.</a:t>
            </a:r>
          </a:p>
          <a:p>
            <a:r>
              <a:rPr lang="en-US" sz="2000" dirty="0"/>
              <a:t>3. Journal date for fiscal year 2016 adjusting entries should be </a:t>
            </a:r>
            <a:r>
              <a:rPr lang="en-US" sz="2000" i="1" dirty="0"/>
              <a:t>06/30/2016</a:t>
            </a:r>
            <a:endParaRPr lang="en-US" sz="2000" dirty="0"/>
          </a:p>
        </p:txBody>
      </p:sp>
    </p:spTree>
    <p:extLst>
      <p:ext uri="{BB962C8B-B14F-4D97-AF65-F5344CB8AC3E}">
        <p14:creationId xmlns:p14="http://schemas.microsoft.com/office/powerpoint/2010/main" val="223578892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3464" y="597780"/>
            <a:ext cx="9478536" cy="936704"/>
          </a:xfrm>
        </p:spPr>
        <p:txBody>
          <a:bodyPr>
            <a:noAutofit/>
          </a:bodyPr>
          <a:lstStyle/>
          <a:p>
            <a:r>
              <a:rPr lang="en-US" sz="5400" b="1" u="sng" dirty="0" smtClean="0">
                <a:solidFill>
                  <a:schemeClr val="accent2">
                    <a:lumMod val="60000"/>
                    <a:lumOff val="40000"/>
                  </a:schemeClr>
                </a:solidFill>
              </a:rPr>
              <a:t>Compensated absences</a:t>
            </a:r>
            <a:endParaRPr lang="en-US" sz="5400"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70</a:t>
            </a:fld>
            <a:endParaRPr lang="en-US" sz="1600" b="1" dirty="0">
              <a:solidFill>
                <a:schemeClr val="accent2">
                  <a:lumMod val="60000"/>
                  <a:lumOff val="40000"/>
                </a:schemeClr>
              </a:solidFill>
            </a:endParaRPr>
          </a:p>
        </p:txBody>
      </p:sp>
      <p:pic>
        <p:nvPicPr>
          <p:cNvPr id="3" name="Picture 2"/>
          <p:cNvPicPr>
            <a:picLocks noChangeAspect="1"/>
          </p:cNvPicPr>
          <p:nvPr/>
        </p:nvPicPr>
        <p:blipFill>
          <a:blip r:embed="rId2"/>
          <a:stretch>
            <a:fillRect/>
          </a:stretch>
        </p:blipFill>
        <p:spPr>
          <a:xfrm>
            <a:off x="465744" y="2267524"/>
            <a:ext cx="10323809" cy="4316286"/>
          </a:xfrm>
          <a:prstGeom prst="rect">
            <a:avLst/>
          </a:prstGeom>
          <a:ln>
            <a:solidFill>
              <a:schemeClr val="tx1"/>
            </a:solidFill>
          </a:ln>
        </p:spPr>
      </p:pic>
      <p:sp>
        <p:nvSpPr>
          <p:cNvPr id="5" name="TextBox 4"/>
          <p:cNvSpPr txBox="1"/>
          <p:nvPr/>
        </p:nvSpPr>
        <p:spPr>
          <a:xfrm>
            <a:off x="465744" y="1909344"/>
            <a:ext cx="3136101" cy="369332"/>
          </a:xfrm>
          <a:prstGeom prst="rect">
            <a:avLst/>
          </a:prstGeom>
          <a:noFill/>
          <a:ln>
            <a:solidFill>
              <a:schemeClr val="tx1"/>
            </a:solidFill>
          </a:ln>
        </p:spPr>
        <p:txBody>
          <a:bodyPr wrap="square" rtlCol="0">
            <a:spAutoFit/>
          </a:bodyPr>
          <a:lstStyle/>
          <a:p>
            <a:r>
              <a:rPr lang="en-US" b="1" dirty="0" smtClean="0"/>
              <a:t>GASB 34 – Paragraph 119</a:t>
            </a:r>
            <a:endParaRPr lang="en-US" b="1" dirty="0"/>
          </a:p>
        </p:txBody>
      </p:sp>
    </p:spTree>
    <p:extLst>
      <p:ext uri="{BB962C8B-B14F-4D97-AF65-F5344CB8AC3E}">
        <p14:creationId xmlns:p14="http://schemas.microsoft.com/office/powerpoint/2010/main" val="10592510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3464" y="602165"/>
            <a:ext cx="9478536" cy="936704"/>
          </a:xfrm>
        </p:spPr>
        <p:txBody>
          <a:bodyPr>
            <a:noAutofit/>
          </a:bodyPr>
          <a:lstStyle/>
          <a:p>
            <a:r>
              <a:rPr lang="en-US" sz="5400" b="1" u="sng" dirty="0" smtClean="0">
                <a:solidFill>
                  <a:schemeClr val="accent2">
                    <a:lumMod val="60000"/>
                    <a:lumOff val="40000"/>
                  </a:schemeClr>
                </a:solidFill>
              </a:rPr>
              <a:t>Compensated absences</a:t>
            </a:r>
            <a:endParaRPr lang="en-US" sz="5400"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71</a:t>
            </a:fld>
            <a:endParaRPr lang="en-US" sz="1600" b="1" dirty="0">
              <a:solidFill>
                <a:schemeClr val="accent2">
                  <a:lumMod val="60000"/>
                  <a:lumOff val="40000"/>
                </a:schemeClr>
              </a:solidFill>
            </a:endParaRPr>
          </a:p>
        </p:txBody>
      </p:sp>
      <p:sp>
        <p:nvSpPr>
          <p:cNvPr id="6" name="TextBox 5"/>
          <p:cNvSpPr txBox="1"/>
          <p:nvPr/>
        </p:nvSpPr>
        <p:spPr>
          <a:xfrm>
            <a:off x="729591" y="1882324"/>
            <a:ext cx="10889980" cy="461665"/>
          </a:xfrm>
          <a:prstGeom prst="rect">
            <a:avLst/>
          </a:prstGeom>
          <a:noFill/>
        </p:spPr>
        <p:txBody>
          <a:bodyPr wrap="square" rtlCol="0">
            <a:spAutoFit/>
          </a:bodyPr>
          <a:lstStyle/>
          <a:p>
            <a:r>
              <a:rPr lang="en-US" sz="2400" b="1" dirty="0" smtClean="0"/>
              <a:t>Here’s a correct example of how the note disclosure should be:</a:t>
            </a:r>
          </a:p>
        </p:txBody>
      </p:sp>
      <p:pic>
        <p:nvPicPr>
          <p:cNvPr id="3" name="Picture 2"/>
          <p:cNvPicPr>
            <a:picLocks noChangeAspect="1"/>
          </p:cNvPicPr>
          <p:nvPr/>
        </p:nvPicPr>
        <p:blipFill>
          <a:blip r:embed="rId2"/>
          <a:stretch>
            <a:fillRect/>
          </a:stretch>
        </p:blipFill>
        <p:spPr>
          <a:xfrm>
            <a:off x="2118732" y="2343989"/>
            <a:ext cx="7794702" cy="4067962"/>
          </a:xfrm>
          <a:prstGeom prst="rect">
            <a:avLst/>
          </a:prstGeom>
          <a:ln>
            <a:solidFill>
              <a:schemeClr val="tx1"/>
            </a:solidFill>
          </a:ln>
        </p:spPr>
      </p:pic>
    </p:spTree>
    <p:extLst>
      <p:ext uri="{BB962C8B-B14F-4D97-AF65-F5344CB8AC3E}">
        <p14:creationId xmlns:p14="http://schemas.microsoft.com/office/powerpoint/2010/main" val="396059922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1034" y="914400"/>
            <a:ext cx="9478536" cy="1583474"/>
          </a:xfrm>
        </p:spPr>
        <p:txBody>
          <a:bodyPr>
            <a:noAutofit/>
          </a:bodyPr>
          <a:lstStyle/>
          <a:p>
            <a:r>
              <a:rPr lang="en-US" sz="5400" b="1" u="sng" dirty="0" smtClean="0">
                <a:solidFill>
                  <a:schemeClr val="accent2">
                    <a:lumMod val="60000"/>
                    <a:lumOff val="40000"/>
                  </a:schemeClr>
                </a:solidFill>
              </a:rPr>
              <a:t>#6 Common error in audit reports</a:t>
            </a:r>
            <a:endParaRPr lang="en-US" sz="5400"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72</a:t>
            </a:fld>
            <a:endParaRPr lang="en-US" sz="1600" b="1" dirty="0">
              <a:solidFill>
                <a:schemeClr val="accent2">
                  <a:lumMod val="60000"/>
                  <a:lumOff val="40000"/>
                </a:schemeClr>
              </a:solidFill>
            </a:endParaRPr>
          </a:p>
        </p:txBody>
      </p:sp>
      <p:sp>
        <p:nvSpPr>
          <p:cNvPr id="3" name="Content Placeholder 2"/>
          <p:cNvSpPr>
            <a:spLocks noGrp="1"/>
          </p:cNvSpPr>
          <p:nvPr>
            <p:ph idx="1"/>
          </p:nvPr>
        </p:nvSpPr>
        <p:spPr>
          <a:xfrm>
            <a:off x="485077" y="3044283"/>
            <a:ext cx="11021123" cy="3624145"/>
          </a:xfrm>
        </p:spPr>
        <p:txBody>
          <a:bodyPr>
            <a:normAutofit/>
          </a:bodyPr>
          <a:lstStyle/>
          <a:p>
            <a:pPr marL="0" indent="0">
              <a:buNone/>
            </a:pPr>
            <a:r>
              <a:rPr lang="en-US" sz="6000" b="1" dirty="0"/>
              <a:t>6</a:t>
            </a:r>
            <a:r>
              <a:rPr lang="en-US" sz="6000" b="1" dirty="0" smtClean="0"/>
              <a:t>) </a:t>
            </a:r>
            <a:r>
              <a:rPr lang="en-US" sz="5400" b="1" dirty="0" smtClean="0"/>
              <a:t>Not disclosing in the audit report that the financials were prepared by the IPA.</a:t>
            </a:r>
          </a:p>
          <a:p>
            <a:pPr lvl="1"/>
            <a:r>
              <a:rPr lang="en-US" sz="4600" b="1" u="sng" dirty="0"/>
              <a:t>NMAC </a:t>
            </a:r>
            <a:r>
              <a:rPr lang="en-US" sz="4600" b="1" u="sng" dirty="0" smtClean="0"/>
              <a:t>2.2.2.8.R</a:t>
            </a:r>
            <a:endParaRPr lang="en-US" dirty="0"/>
          </a:p>
        </p:txBody>
      </p:sp>
    </p:spTree>
    <p:extLst>
      <p:ext uri="{BB962C8B-B14F-4D97-AF65-F5344CB8AC3E}">
        <p14:creationId xmlns:p14="http://schemas.microsoft.com/office/powerpoint/2010/main" val="7140808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75623" y="6252809"/>
            <a:ext cx="643534" cy="365125"/>
          </a:xfrm>
        </p:spPr>
        <p:txBody>
          <a:bodyPr/>
          <a:lstStyle/>
          <a:p>
            <a:fld id="{6D22F896-40B5-4ADD-8801-0D06FADFA095}" type="slidenum">
              <a:rPr lang="en-US" sz="1600" b="1" smtClean="0">
                <a:solidFill>
                  <a:schemeClr val="accent2">
                    <a:lumMod val="60000"/>
                    <a:lumOff val="40000"/>
                  </a:schemeClr>
                </a:solidFill>
              </a:rPr>
              <a:t>73</a:t>
            </a:fld>
            <a:endParaRPr lang="en-US" sz="1600" b="1" dirty="0">
              <a:solidFill>
                <a:schemeClr val="accent2">
                  <a:lumMod val="60000"/>
                  <a:lumOff val="40000"/>
                </a:schemeClr>
              </a:solidFill>
            </a:endParaRPr>
          </a:p>
        </p:txBody>
      </p:sp>
      <p:pic>
        <p:nvPicPr>
          <p:cNvPr id="6" name="Picture 5"/>
          <p:cNvPicPr>
            <a:picLocks noChangeAspect="1"/>
          </p:cNvPicPr>
          <p:nvPr/>
        </p:nvPicPr>
        <p:blipFill>
          <a:blip r:embed="rId2"/>
          <a:stretch>
            <a:fillRect/>
          </a:stretch>
        </p:blipFill>
        <p:spPr>
          <a:xfrm>
            <a:off x="647730" y="970315"/>
            <a:ext cx="9533333" cy="5647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6021659" y="591013"/>
            <a:ext cx="3969835" cy="1200329"/>
          </a:xfrm>
          <a:prstGeom prst="rect">
            <a:avLst/>
          </a:prstGeom>
          <a:noFill/>
          <a:ln w="28575">
            <a:solidFill>
              <a:schemeClr val="tx1"/>
            </a:solidFill>
          </a:ln>
        </p:spPr>
        <p:txBody>
          <a:bodyPr wrap="square" rtlCol="0">
            <a:spAutoFit/>
          </a:bodyPr>
          <a:lstStyle/>
          <a:p>
            <a:r>
              <a:rPr lang="en-US" dirty="0" smtClean="0"/>
              <a:t>Example of correct way to note in audit report that the financials were done by the IPA and not the agency</a:t>
            </a:r>
          </a:p>
        </p:txBody>
      </p:sp>
      <p:sp>
        <p:nvSpPr>
          <p:cNvPr id="8" name="Right Arrow 7"/>
          <p:cNvSpPr/>
          <p:nvPr/>
        </p:nvSpPr>
        <p:spPr>
          <a:xfrm rot="1906031">
            <a:off x="200721" y="5452945"/>
            <a:ext cx="635620" cy="301083"/>
          </a:xfrm>
          <a:prstGeom prst="rightArrow">
            <a:avLst>
              <a:gd name="adj1" fmla="val 50000"/>
              <a:gd name="adj2" fmla="val 44118"/>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27597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928" y="1070517"/>
            <a:ext cx="10013794" cy="986884"/>
          </a:xfrm>
        </p:spPr>
        <p:txBody>
          <a:bodyPr/>
          <a:lstStyle/>
          <a:p>
            <a:r>
              <a:rPr lang="en-US" b="1" u="sng" dirty="0" smtClean="0">
                <a:solidFill>
                  <a:schemeClr val="accent2">
                    <a:lumMod val="60000"/>
                    <a:lumOff val="40000"/>
                  </a:schemeClr>
                </a:solidFill>
              </a:rPr>
              <a:t>Other errors in audit reports</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74</a:t>
            </a:fld>
            <a:endParaRPr lang="en-US" sz="1600" b="1" dirty="0">
              <a:solidFill>
                <a:schemeClr val="accent2">
                  <a:lumMod val="60000"/>
                  <a:lumOff val="40000"/>
                </a:schemeClr>
              </a:solidFill>
            </a:endParaRPr>
          </a:p>
        </p:txBody>
      </p:sp>
      <p:sp>
        <p:nvSpPr>
          <p:cNvPr id="6" name="TextBox 5"/>
          <p:cNvSpPr txBox="1"/>
          <p:nvPr/>
        </p:nvSpPr>
        <p:spPr>
          <a:xfrm>
            <a:off x="568712" y="2219093"/>
            <a:ext cx="3211551" cy="646331"/>
          </a:xfrm>
          <a:prstGeom prst="rect">
            <a:avLst/>
          </a:prstGeom>
          <a:noFill/>
        </p:spPr>
        <p:txBody>
          <a:bodyPr wrap="square" rtlCol="0">
            <a:spAutoFit/>
          </a:bodyPr>
          <a:lstStyle/>
          <a:p>
            <a:endParaRPr lang="en-US" dirty="0" smtClean="0"/>
          </a:p>
          <a:p>
            <a:r>
              <a:rPr lang="en-US" dirty="0"/>
              <a:t>	</a:t>
            </a:r>
            <a:endParaRPr lang="en-US" dirty="0" smtClean="0"/>
          </a:p>
        </p:txBody>
      </p:sp>
      <p:sp>
        <p:nvSpPr>
          <p:cNvPr id="3" name="Content Placeholder 2"/>
          <p:cNvSpPr>
            <a:spLocks noGrp="1"/>
          </p:cNvSpPr>
          <p:nvPr>
            <p:ph idx="1"/>
          </p:nvPr>
        </p:nvSpPr>
        <p:spPr>
          <a:xfrm>
            <a:off x="685801" y="2564561"/>
            <a:ext cx="10820400" cy="2856941"/>
          </a:xfrm>
        </p:spPr>
        <p:txBody>
          <a:bodyPr/>
          <a:lstStyle/>
          <a:p>
            <a:pPr marL="0" indent="0">
              <a:buNone/>
            </a:pPr>
            <a:r>
              <a:rPr lang="en-US" b="1" dirty="0">
                <a:solidFill>
                  <a:schemeClr val="accent2">
                    <a:lumMod val="60000"/>
                    <a:lumOff val="40000"/>
                  </a:schemeClr>
                </a:solidFill>
              </a:rPr>
              <a:t>7</a:t>
            </a:r>
            <a:r>
              <a:rPr lang="en-US" b="1" dirty="0" smtClean="0">
                <a:solidFill>
                  <a:schemeClr val="accent2">
                    <a:lumMod val="60000"/>
                    <a:lumOff val="40000"/>
                  </a:schemeClr>
                </a:solidFill>
              </a:rPr>
              <a:t>) Combining Schedules:</a:t>
            </a:r>
          </a:p>
          <a:p>
            <a:pPr lvl="1"/>
            <a:r>
              <a:rPr lang="en-US" dirty="0" smtClean="0"/>
              <a:t>Some agencies combine more than one fund for the financial information on the financials – Combined General Fund (for example) </a:t>
            </a:r>
          </a:p>
          <a:p>
            <a:pPr lvl="1"/>
            <a:r>
              <a:rPr lang="en-US" dirty="0" smtClean="0"/>
              <a:t>A Combining Schedule is required to be in the Required Supplemental Information in the back of the financial statements.</a:t>
            </a:r>
          </a:p>
          <a:p>
            <a:pPr lvl="1"/>
            <a:r>
              <a:rPr lang="en-US" dirty="0" smtClean="0"/>
              <a:t>See next slide for an example.</a:t>
            </a:r>
          </a:p>
          <a:p>
            <a:pPr marL="0" indent="0">
              <a:buNone/>
            </a:pPr>
            <a:r>
              <a:rPr lang="en-US" dirty="0"/>
              <a:t>	</a:t>
            </a:r>
          </a:p>
        </p:txBody>
      </p:sp>
    </p:spTree>
    <p:extLst>
      <p:ext uri="{BB962C8B-B14F-4D97-AF65-F5344CB8AC3E}">
        <p14:creationId xmlns:p14="http://schemas.microsoft.com/office/powerpoint/2010/main" val="16957601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36660" y="6370211"/>
            <a:ext cx="455340" cy="365125"/>
          </a:xfrm>
        </p:spPr>
        <p:txBody>
          <a:bodyPr/>
          <a:lstStyle/>
          <a:p>
            <a:fld id="{6D22F896-40B5-4ADD-8801-0D06FADFA095}" type="slidenum">
              <a:rPr lang="en-US" sz="1600" b="1" smtClean="0">
                <a:solidFill>
                  <a:schemeClr val="accent2">
                    <a:lumMod val="60000"/>
                    <a:lumOff val="40000"/>
                  </a:schemeClr>
                </a:solidFill>
              </a:rPr>
              <a:t>75</a:t>
            </a:fld>
            <a:endParaRPr lang="en-US" sz="1600" b="1" dirty="0">
              <a:solidFill>
                <a:schemeClr val="accent2">
                  <a:lumMod val="60000"/>
                  <a:lumOff val="40000"/>
                </a:schemeClr>
              </a:solidFill>
            </a:endParaRPr>
          </a:p>
        </p:txBody>
      </p:sp>
      <p:pic>
        <p:nvPicPr>
          <p:cNvPr id="4" name="Content Placeholder 10"/>
          <p:cNvPicPr>
            <a:picLocks noChangeAspect="1"/>
          </p:cNvPicPr>
          <p:nvPr/>
        </p:nvPicPr>
        <p:blipFill>
          <a:blip r:embed="rId2"/>
          <a:stretch>
            <a:fillRect/>
          </a:stretch>
        </p:blipFill>
        <p:spPr>
          <a:xfrm>
            <a:off x="6562494" y="211527"/>
            <a:ext cx="5174166" cy="6523809"/>
          </a:xfrm>
          <a:prstGeom prst="rect">
            <a:avLst/>
          </a:prstGeom>
          <a:ln>
            <a:solidFill>
              <a:schemeClr val="accent2"/>
            </a:solidFill>
          </a:ln>
        </p:spPr>
      </p:pic>
      <p:pic>
        <p:nvPicPr>
          <p:cNvPr id="10" name="Picture 9"/>
          <p:cNvPicPr>
            <a:picLocks noChangeAspect="1"/>
          </p:cNvPicPr>
          <p:nvPr/>
        </p:nvPicPr>
        <p:blipFill>
          <a:blip r:embed="rId3"/>
          <a:stretch>
            <a:fillRect/>
          </a:stretch>
        </p:blipFill>
        <p:spPr>
          <a:xfrm>
            <a:off x="56529" y="106157"/>
            <a:ext cx="5836892" cy="6751843"/>
          </a:xfrm>
          <a:prstGeom prst="rect">
            <a:avLst/>
          </a:prstGeom>
          <a:ln>
            <a:solidFill>
              <a:schemeClr val="accent2"/>
            </a:solidFill>
          </a:ln>
        </p:spPr>
      </p:pic>
      <p:sp>
        <p:nvSpPr>
          <p:cNvPr id="14" name="Right Arrow 13"/>
          <p:cNvSpPr/>
          <p:nvPr/>
        </p:nvSpPr>
        <p:spPr>
          <a:xfrm>
            <a:off x="1851102" y="1377174"/>
            <a:ext cx="702527" cy="245327"/>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8231779">
            <a:off x="11139667" y="1241746"/>
            <a:ext cx="582540" cy="270856"/>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V="1">
            <a:off x="6746488" y="869795"/>
            <a:ext cx="1527717" cy="1115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4196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928" y="1070517"/>
            <a:ext cx="10013794" cy="986884"/>
          </a:xfrm>
        </p:spPr>
        <p:txBody>
          <a:bodyPr/>
          <a:lstStyle/>
          <a:p>
            <a:r>
              <a:rPr lang="en-US" b="1" u="sng" dirty="0" smtClean="0">
                <a:solidFill>
                  <a:schemeClr val="accent2">
                    <a:lumMod val="60000"/>
                    <a:lumOff val="40000"/>
                  </a:schemeClr>
                </a:solidFill>
              </a:rPr>
              <a:t>OTHER errors in audit reports</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76</a:t>
            </a:fld>
            <a:endParaRPr lang="en-US" sz="1600" b="1" dirty="0">
              <a:solidFill>
                <a:schemeClr val="accent2">
                  <a:lumMod val="60000"/>
                  <a:lumOff val="40000"/>
                </a:schemeClr>
              </a:solidFill>
            </a:endParaRPr>
          </a:p>
        </p:txBody>
      </p:sp>
      <p:sp>
        <p:nvSpPr>
          <p:cNvPr id="6" name="TextBox 5"/>
          <p:cNvSpPr txBox="1"/>
          <p:nvPr/>
        </p:nvSpPr>
        <p:spPr>
          <a:xfrm>
            <a:off x="568712" y="2219093"/>
            <a:ext cx="3211551" cy="646331"/>
          </a:xfrm>
          <a:prstGeom prst="rect">
            <a:avLst/>
          </a:prstGeom>
          <a:noFill/>
        </p:spPr>
        <p:txBody>
          <a:bodyPr wrap="square" rtlCol="0">
            <a:spAutoFit/>
          </a:bodyPr>
          <a:lstStyle/>
          <a:p>
            <a:endParaRPr lang="en-US" dirty="0" smtClean="0"/>
          </a:p>
          <a:p>
            <a:r>
              <a:rPr lang="en-US" dirty="0"/>
              <a:t>	</a:t>
            </a:r>
            <a:endParaRPr lang="en-US" dirty="0" smtClean="0"/>
          </a:p>
        </p:txBody>
      </p:sp>
      <p:sp>
        <p:nvSpPr>
          <p:cNvPr id="3" name="Content Placeholder 2"/>
          <p:cNvSpPr>
            <a:spLocks noGrp="1"/>
          </p:cNvSpPr>
          <p:nvPr>
            <p:ph idx="1"/>
          </p:nvPr>
        </p:nvSpPr>
        <p:spPr>
          <a:xfrm>
            <a:off x="685800" y="2194560"/>
            <a:ext cx="10820400" cy="2856941"/>
          </a:xfrm>
        </p:spPr>
        <p:txBody>
          <a:bodyPr/>
          <a:lstStyle/>
          <a:p>
            <a:pPr marL="0" indent="0">
              <a:buNone/>
            </a:pPr>
            <a:r>
              <a:rPr lang="en-US" b="1" dirty="0">
                <a:solidFill>
                  <a:schemeClr val="accent2">
                    <a:lumMod val="60000"/>
                    <a:lumOff val="40000"/>
                  </a:schemeClr>
                </a:solidFill>
              </a:rPr>
              <a:t>8</a:t>
            </a:r>
            <a:r>
              <a:rPr lang="en-US" b="1" dirty="0" smtClean="0">
                <a:solidFill>
                  <a:schemeClr val="accent2">
                    <a:lumMod val="60000"/>
                    <a:lumOff val="40000"/>
                  </a:schemeClr>
                </a:solidFill>
              </a:rPr>
              <a:t>) Notes do not have information regarding interagency transactions</a:t>
            </a:r>
          </a:p>
          <a:p>
            <a:pPr lvl="1"/>
            <a:r>
              <a:rPr lang="en-US" dirty="0"/>
              <a:t>NMAC 2.2.2.12 A.7.b.(ii</a:t>
            </a:r>
            <a:r>
              <a:rPr lang="en-US" dirty="0" smtClean="0"/>
              <a:t>) requires that the notes disclose information regarding interagency transactions.</a:t>
            </a:r>
          </a:p>
          <a:p>
            <a:pPr lvl="1"/>
            <a:r>
              <a:rPr lang="en-US" dirty="0" smtClean="0"/>
              <a:t>Transfers may be done in a schedule and not in the notes </a:t>
            </a:r>
            <a:r>
              <a:rPr lang="en-US" u="sng" dirty="0" smtClean="0"/>
              <a:t>BUT</a:t>
            </a:r>
            <a:r>
              <a:rPr lang="en-US" dirty="0" smtClean="0"/>
              <a:t> the other business unit code and their fund number are required.   (some schedules list the corresponding agency but do not list the fund number)</a:t>
            </a:r>
          </a:p>
          <a:p>
            <a:pPr lvl="1"/>
            <a:r>
              <a:rPr lang="en-US" dirty="0" smtClean="0"/>
              <a:t>See following slides for correct examples</a:t>
            </a:r>
          </a:p>
          <a:p>
            <a:pPr marL="0" indent="0">
              <a:buNone/>
            </a:pPr>
            <a:r>
              <a:rPr lang="en-US" dirty="0"/>
              <a:t>	</a:t>
            </a:r>
          </a:p>
        </p:txBody>
      </p:sp>
    </p:spTree>
    <p:extLst>
      <p:ext uri="{BB962C8B-B14F-4D97-AF65-F5344CB8AC3E}">
        <p14:creationId xmlns:p14="http://schemas.microsoft.com/office/powerpoint/2010/main" val="24754708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77</a:t>
            </a:fld>
            <a:endParaRPr lang="en-US" sz="1600" b="1" dirty="0">
              <a:solidFill>
                <a:schemeClr val="accent2">
                  <a:lumMod val="60000"/>
                  <a:lumOff val="40000"/>
                </a:schemeClr>
              </a:solidFill>
            </a:endParaRPr>
          </a:p>
        </p:txBody>
      </p:sp>
      <p:sp>
        <p:nvSpPr>
          <p:cNvPr id="6" name="TextBox 5"/>
          <p:cNvSpPr txBox="1"/>
          <p:nvPr/>
        </p:nvSpPr>
        <p:spPr>
          <a:xfrm>
            <a:off x="568712" y="2219093"/>
            <a:ext cx="3211551" cy="646331"/>
          </a:xfrm>
          <a:prstGeom prst="rect">
            <a:avLst/>
          </a:prstGeom>
          <a:noFill/>
        </p:spPr>
        <p:txBody>
          <a:bodyPr wrap="square" rtlCol="0">
            <a:spAutoFit/>
          </a:bodyPr>
          <a:lstStyle/>
          <a:p>
            <a:endParaRPr lang="en-US" dirty="0" smtClean="0"/>
          </a:p>
          <a:p>
            <a:r>
              <a:rPr lang="en-US" dirty="0"/>
              <a:t>	</a:t>
            </a:r>
            <a:endParaRPr lang="en-US" dirty="0" smtClean="0"/>
          </a:p>
        </p:txBody>
      </p:sp>
      <p:pic>
        <p:nvPicPr>
          <p:cNvPr id="8" name="Picture 7"/>
          <p:cNvPicPr>
            <a:picLocks noChangeAspect="1"/>
          </p:cNvPicPr>
          <p:nvPr/>
        </p:nvPicPr>
        <p:blipFill>
          <a:blip r:embed="rId2"/>
          <a:stretch>
            <a:fillRect/>
          </a:stretch>
        </p:blipFill>
        <p:spPr>
          <a:xfrm>
            <a:off x="161241" y="143285"/>
            <a:ext cx="5780952" cy="6571429"/>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6247456" y="143285"/>
            <a:ext cx="5361905" cy="4914286"/>
          </a:xfrm>
          <a:prstGeom prst="rect">
            <a:avLst/>
          </a:prstGeom>
          <a:ln>
            <a:solidFill>
              <a:schemeClr val="tx1"/>
            </a:solidFill>
          </a:ln>
        </p:spPr>
      </p:pic>
    </p:spTree>
    <p:extLst>
      <p:ext uri="{BB962C8B-B14F-4D97-AF65-F5344CB8AC3E}">
        <p14:creationId xmlns:p14="http://schemas.microsoft.com/office/powerpoint/2010/main" val="29513901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928" y="1070517"/>
            <a:ext cx="10013794" cy="986884"/>
          </a:xfrm>
        </p:spPr>
        <p:txBody>
          <a:bodyPr/>
          <a:lstStyle/>
          <a:p>
            <a:r>
              <a:rPr lang="en-US" b="1" u="sng" dirty="0" smtClean="0">
                <a:solidFill>
                  <a:schemeClr val="accent2">
                    <a:lumMod val="60000"/>
                    <a:lumOff val="40000"/>
                  </a:schemeClr>
                </a:solidFill>
              </a:rPr>
              <a:t>OTHER errors in audit reports</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78</a:t>
            </a:fld>
            <a:endParaRPr lang="en-US" sz="1600" b="1" dirty="0">
              <a:solidFill>
                <a:schemeClr val="accent2">
                  <a:lumMod val="60000"/>
                  <a:lumOff val="40000"/>
                </a:schemeClr>
              </a:solidFill>
            </a:endParaRPr>
          </a:p>
        </p:txBody>
      </p:sp>
      <p:sp>
        <p:nvSpPr>
          <p:cNvPr id="6" name="TextBox 5"/>
          <p:cNvSpPr txBox="1"/>
          <p:nvPr/>
        </p:nvSpPr>
        <p:spPr>
          <a:xfrm>
            <a:off x="568712" y="2219093"/>
            <a:ext cx="3211551" cy="646331"/>
          </a:xfrm>
          <a:prstGeom prst="rect">
            <a:avLst/>
          </a:prstGeom>
          <a:noFill/>
        </p:spPr>
        <p:txBody>
          <a:bodyPr wrap="square" rtlCol="0">
            <a:spAutoFit/>
          </a:bodyPr>
          <a:lstStyle/>
          <a:p>
            <a:endParaRPr lang="en-US" dirty="0" smtClean="0"/>
          </a:p>
          <a:p>
            <a:r>
              <a:rPr lang="en-US" dirty="0"/>
              <a:t>	</a:t>
            </a:r>
            <a:endParaRPr lang="en-US" dirty="0" smtClean="0"/>
          </a:p>
        </p:txBody>
      </p:sp>
      <p:sp>
        <p:nvSpPr>
          <p:cNvPr id="3" name="Content Placeholder 2"/>
          <p:cNvSpPr>
            <a:spLocks noGrp="1"/>
          </p:cNvSpPr>
          <p:nvPr>
            <p:ph idx="1"/>
          </p:nvPr>
        </p:nvSpPr>
        <p:spPr>
          <a:xfrm>
            <a:off x="685800" y="2194560"/>
            <a:ext cx="10820400" cy="3637528"/>
          </a:xfrm>
        </p:spPr>
        <p:txBody>
          <a:bodyPr>
            <a:normAutofit/>
          </a:bodyPr>
          <a:lstStyle/>
          <a:p>
            <a:pPr marL="0" indent="0">
              <a:buNone/>
            </a:pPr>
            <a:r>
              <a:rPr lang="en-US" b="1" dirty="0">
                <a:solidFill>
                  <a:schemeClr val="accent2">
                    <a:lumMod val="60000"/>
                    <a:lumOff val="40000"/>
                  </a:schemeClr>
                </a:solidFill>
              </a:rPr>
              <a:t>9</a:t>
            </a:r>
            <a:r>
              <a:rPr lang="en-US" b="1" dirty="0" smtClean="0">
                <a:solidFill>
                  <a:schemeClr val="accent2">
                    <a:lumMod val="60000"/>
                    <a:lumOff val="40000"/>
                  </a:schemeClr>
                </a:solidFill>
              </a:rPr>
              <a:t>) Tax Intercepts</a:t>
            </a:r>
          </a:p>
          <a:p>
            <a:pPr lvl="1"/>
            <a:r>
              <a:rPr lang="en-US" dirty="0" smtClean="0"/>
              <a:t>Some agencies have tax monies that are paid directly from TRD to New Mexico Finance Authority to pay either a bond or loan.  </a:t>
            </a:r>
          </a:p>
          <a:p>
            <a:pPr lvl="1"/>
            <a:r>
              <a:rPr lang="en-US" dirty="0" smtClean="0"/>
              <a:t>These agencies need to record on their financial statements that:</a:t>
            </a:r>
          </a:p>
          <a:p>
            <a:pPr marL="1257300" lvl="2" indent="-342900">
              <a:buFont typeface="+mj-lt"/>
              <a:buAutoNum type="arabicPeriod"/>
            </a:pPr>
            <a:r>
              <a:rPr lang="en-US" dirty="0" smtClean="0"/>
              <a:t>They received the tax monies and,</a:t>
            </a:r>
          </a:p>
          <a:p>
            <a:pPr marL="1257300" lvl="2" indent="-342900">
              <a:buFont typeface="+mj-lt"/>
              <a:buAutoNum type="arabicPeriod"/>
            </a:pPr>
            <a:r>
              <a:rPr lang="en-US" dirty="0" smtClean="0"/>
              <a:t>That they made a payment to the NMFA.</a:t>
            </a:r>
          </a:p>
          <a:p>
            <a:pPr lvl="1"/>
            <a:r>
              <a:rPr lang="en-US" dirty="0" smtClean="0"/>
              <a:t>The CAFR group worked diligently the last 2 years to identify these agencies and work with them regarding the proper way to handle these intercepts.</a:t>
            </a:r>
            <a:endParaRPr lang="en-US" dirty="0"/>
          </a:p>
        </p:txBody>
      </p:sp>
    </p:spTree>
    <p:extLst>
      <p:ext uri="{BB962C8B-B14F-4D97-AF65-F5344CB8AC3E}">
        <p14:creationId xmlns:p14="http://schemas.microsoft.com/office/powerpoint/2010/main" val="38115039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928" y="1070517"/>
            <a:ext cx="10013794" cy="986884"/>
          </a:xfrm>
        </p:spPr>
        <p:txBody>
          <a:bodyPr/>
          <a:lstStyle/>
          <a:p>
            <a:r>
              <a:rPr lang="en-US" b="1" u="sng" dirty="0" smtClean="0">
                <a:solidFill>
                  <a:schemeClr val="accent2">
                    <a:lumMod val="60000"/>
                    <a:lumOff val="40000"/>
                  </a:schemeClr>
                </a:solidFill>
              </a:rPr>
              <a:t>OTHER errors in audit reports</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79</a:t>
            </a:fld>
            <a:endParaRPr lang="en-US" sz="1600" b="1" dirty="0">
              <a:solidFill>
                <a:schemeClr val="accent2">
                  <a:lumMod val="60000"/>
                  <a:lumOff val="40000"/>
                </a:schemeClr>
              </a:solidFill>
            </a:endParaRPr>
          </a:p>
        </p:txBody>
      </p:sp>
      <p:sp>
        <p:nvSpPr>
          <p:cNvPr id="6" name="TextBox 5"/>
          <p:cNvSpPr txBox="1"/>
          <p:nvPr/>
        </p:nvSpPr>
        <p:spPr>
          <a:xfrm>
            <a:off x="568712" y="2219093"/>
            <a:ext cx="3211551" cy="646331"/>
          </a:xfrm>
          <a:prstGeom prst="rect">
            <a:avLst/>
          </a:prstGeom>
          <a:noFill/>
        </p:spPr>
        <p:txBody>
          <a:bodyPr wrap="square" rtlCol="0">
            <a:spAutoFit/>
          </a:bodyPr>
          <a:lstStyle/>
          <a:p>
            <a:endParaRPr lang="en-US" dirty="0" smtClean="0"/>
          </a:p>
          <a:p>
            <a:r>
              <a:rPr lang="en-US" dirty="0"/>
              <a:t>	</a:t>
            </a:r>
            <a:endParaRPr lang="en-US" dirty="0" smtClean="0"/>
          </a:p>
        </p:txBody>
      </p:sp>
      <p:sp>
        <p:nvSpPr>
          <p:cNvPr id="3" name="Content Placeholder 2"/>
          <p:cNvSpPr>
            <a:spLocks noGrp="1"/>
          </p:cNvSpPr>
          <p:nvPr>
            <p:ph idx="1"/>
          </p:nvPr>
        </p:nvSpPr>
        <p:spPr>
          <a:xfrm>
            <a:off x="685800" y="2194560"/>
            <a:ext cx="10820400" cy="3637528"/>
          </a:xfrm>
        </p:spPr>
        <p:txBody>
          <a:bodyPr>
            <a:normAutofit/>
          </a:bodyPr>
          <a:lstStyle/>
          <a:p>
            <a:pPr marL="0" indent="0">
              <a:buNone/>
            </a:pPr>
            <a:r>
              <a:rPr lang="en-US" b="1" dirty="0" smtClean="0">
                <a:solidFill>
                  <a:schemeClr val="accent2">
                    <a:lumMod val="60000"/>
                    <a:lumOff val="40000"/>
                  </a:schemeClr>
                </a:solidFill>
              </a:rPr>
              <a:t>10) Monies in AR or AP that is applicable to a Component Unit</a:t>
            </a:r>
          </a:p>
          <a:p>
            <a:pPr lvl="1"/>
            <a:r>
              <a:rPr lang="en-US" dirty="0" smtClean="0"/>
              <a:t>The State CAFR has received an audit finding regarding the presentation of transactions between state agencies and component units, especially receivables and payables.</a:t>
            </a:r>
          </a:p>
          <a:p>
            <a:pPr lvl="1"/>
            <a:r>
              <a:rPr lang="en-US" dirty="0" smtClean="0"/>
              <a:t>Transactions between state agencies and component units are currently being buried in Accounts Receivable (AR) and/or Accounts Payable (AP).  The proper presentation of these transactions should be as Due From Component Units (143500) or Due To Component Units (233500).</a:t>
            </a:r>
          </a:p>
          <a:p>
            <a:pPr lvl="1"/>
            <a:r>
              <a:rPr lang="en-US" dirty="0" smtClean="0"/>
              <a:t>Everyone received a listing of the component units for the State of NM.  Double check your AP listing and AR listing to ensure that none of those component units are in those balances.</a:t>
            </a:r>
            <a:endParaRPr lang="en-US" dirty="0"/>
          </a:p>
        </p:txBody>
      </p:sp>
    </p:spTree>
    <p:extLst>
      <p:ext uri="{BB962C8B-B14F-4D97-AF65-F5344CB8AC3E}">
        <p14:creationId xmlns:p14="http://schemas.microsoft.com/office/powerpoint/2010/main" val="4082780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121" y="410367"/>
            <a:ext cx="8610600" cy="774495"/>
          </a:xfrm>
        </p:spPr>
        <p:txBody>
          <a:bodyPr/>
          <a:lstStyle/>
          <a:p>
            <a:r>
              <a:rPr lang="en-US" b="1" u="sng" dirty="0" smtClean="0">
                <a:solidFill>
                  <a:schemeClr val="accent2">
                    <a:lumMod val="60000"/>
                    <a:lumOff val="40000"/>
                  </a:schemeClr>
                </a:solidFill>
              </a:rPr>
              <a:t>AUDIT ENTRIES</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630721" y="6218685"/>
            <a:ext cx="377283" cy="365125"/>
          </a:xfrm>
        </p:spPr>
        <p:txBody>
          <a:bodyPr/>
          <a:lstStyle/>
          <a:p>
            <a:fld id="{6D22F896-40B5-4ADD-8801-0D06FADFA095}" type="slidenum">
              <a:rPr lang="en-US" sz="1600" b="1" smtClean="0">
                <a:solidFill>
                  <a:schemeClr val="accent2">
                    <a:lumMod val="60000"/>
                    <a:lumOff val="40000"/>
                  </a:schemeClr>
                </a:solidFill>
              </a:rPr>
              <a:t>8</a:t>
            </a:fld>
            <a:endParaRPr lang="en-US" sz="1600" b="1" dirty="0">
              <a:solidFill>
                <a:schemeClr val="accent2">
                  <a:lumMod val="60000"/>
                  <a:lumOff val="40000"/>
                </a:schemeClr>
              </a:solidFill>
            </a:endParaRPr>
          </a:p>
        </p:txBody>
      </p:sp>
      <p:pic>
        <p:nvPicPr>
          <p:cNvPr id="6" name="Content Placeholder 5"/>
          <p:cNvPicPr>
            <a:picLocks noGrp="1" noChangeAspect="1"/>
          </p:cNvPicPr>
          <p:nvPr>
            <p:ph idx="1"/>
          </p:nvPr>
        </p:nvPicPr>
        <p:blipFill>
          <a:blip r:embed="rId2"/>
          <a:stretch>
            <a:fillRect/>
          </a:stretch>
        </p:blipFill>
        <p:spPr>
          <a:xfrm>
            <a:off x="585532" y="2057401"/>
            <a:ext cx="5200000" cy="4321097"/>
          </a:xfrm>
          <a:prstGeom prst="rect">
            <a:avLst/>
          </a:prstGeom>
        </p:spPr>
      </p:pic>
      <p:sp>
        <p:nvSpPr>
          <p:cNvPr id="7" name="Oval 6"/>
          <p:cNvSpPr/>
          <p:nvPr/>
        </p:nvSpPr>
        <p:spPr>
          <a:xfrm>
            <a:off x="3590693" y="2564780"/>
            <a:ext cx="245327" cy="23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8" name="Oval 7"/>
          <p:cNvSpPr/>
          <p:nvPr/>
        </p:nvSpPr>
        <p:spPr>
          <a:xfrm>
            <a:off x="5371171" y="2447692"/>
            <a:ext cx="245327" cy="23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9" name="Oval 8"/>
          <p:cNvSpPr/>
          <p:nvPr/>
        </p:nvSpPr>
        <p:spPr>
          <a:xfrm>
            <a:off x="2122449" y="3447585"/>
            <a:ext cx="245327" cy="23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Oval 9"/>
          <p:cNvSpPr/>
          <p:nvPr/>
        </p:nvSpPr>
        <p:spPr>
          <a:xfrm>
            <a:off x="3925230" y="3903867"/>
            <a:ext cx="245327" cy="23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1" name="Oval 10"/>
          <p:cNvSpPr/>
          <p:nvPr/>
        </p:nvSpPr>
        <p:spPr>
          <a:xfrm>
            <a:off x="2486722" y="4926980"/>
            <a:ext cx="245327" cy="23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2" name="Oval 11"/>
          <p:cNvSpPr/>
          <p:nvPr/>
        </p:nvSpPr>
        <p:spPr>
          <a:xfrm>
            <a:off x="2862147" y="5871116"/>
            <a:ext cx="245327" cy="23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3" name="Oval 12"/>
          <p:cNvSpPr/>
          <p:nvPr/>
        </p:nvSpPr>
        <p:spPr>
          <a:xfrm>
            <a:off x="1685786" y="2561063"/>
            <a:ext cx="245327" cy="23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4" name="TextBox 13"/>
          <p:cNvSpPr txBox="1"/>
          <p:nvPr/>
        </p:nvSpPr>
        <p:spPr>
          <a:xfrm>
            <a:off x="6319816" y="1458068"/>
            <a:ext cx="5272760" cy="5016758"/>
          </a:xfrm>
          <a:prstGeom prst="rect">
            <a:avLst/>
          </a:prstGeom>
          <a:noFill/>
        </p:spPr>
        <p:txBody>
          <a:bodyPr wrap="square" rtlCol="0">
            <a:spAutoFit/>
          </a:bodyPr>
          <a:lstStyle/>
          <a:p>
            <a:pPr marL="342900" indent="-342900">
              <a:buAutoNum type="arabicParenR"/>
            </a:pPr>
            <a:r>
              <a:rPr lang="en-US" sz="2000" dirty="0" smtClean="0"/>
              <a:t>Enter the 10 digit journal ID using the format on the previous slide.</a:t>
            </a:r>
          </a:p>
          <a:p>
            <a:pPr marL="342900" indent="-342900">
              <a:buAutoNum type="arabicParenR"/>
            </a:pPr>
            <a:r>
              <a:rPr lang="en-US" sz="2000" dirty="0" smtClean="0"/>
              <a:t>Enter journal date of 6/30/16</a:t>
            </a:r>
          </a:p>
          <a:p>
            <a:pPr marL="342900" indent="-342900">
              <a:buAutoNum type="arabicParenR"/>
            </a:pPr>
            <a:r>
              <a:rPr lang="en-US" sz="2000" dirty="0" smtClean="0"/>
              <a:t>If the entry has any </a:t>
            </a:r>
            <a:r>
              <a:rPr lang="en-US" sz="2000" b="1" dirty="0" smtClean="0"/>
              <a:t>cash impacted</a:t>
            </a:r>
            <a:r>
              <a:rPr lang="en-US" sz="2000" dirty="0" smtClean="0"/>
              <a:t>, then the source must be </a:t>
            </a:r>
            <a:r>
              <a:rPr lang="en-US" sz="2000" u="sng" dirty="0" smtClean="0"/>
              <a:t>CSH</a:t>
            </a:r>
            <a:r>
              <a:rPr lang="en-US" sz="2000" dirty="0" smtClean="0"/>
              <a:t> and the Unit 39401.  </a:t>
            </a:r>
          </a:p>
          <a:p>
            <a:pPr marL="342900" indent="-342900">
              <a:buFont typeface="Arial" panose="020B0604020202020204" pitchFamily="34" charset="0"/>
              <a:buChar char="•"/>
            </a:pPr>
            <a:r>
              <a:rPr lang="en-US" sz="2000" dirty="0" smtClean="0"/>
              <a:t>If </a:t>
            </a:r>
            <a:r>
              <a:rPr lang="en-US" sz="2000" b="1" dirty="0" smtClean="0"/>
              <a:t>NO cash is impacted</a:t>
            </a:r>
            <a:r>
              <a:rPr lang="en-US" sz="2000" dirty="0" smtClean="0"/>
              <a:t>, then the source is </a:t>
            </a:r>
            <a:r>
              <a:rPr lang="en-US" sz="2000" u="sng" dirty="0" smtClean="0"/>
              <a:t>CFR</a:t>
            </a:r>
            <a:r>
              <a:rPr lang="en-US" sz="2000" dirty="0" smtClean="0"/>
              <a:t> and unit is YOUR business unit.</a:t>
            </a:r>
          </a:p>
          <a:p>
            <a:pPr marL="342900" indent="-342900">
              <a:buFont typeface="Arial" panose="020B0604020202020204" pitchFamily="34" charset="0"/>
              <a:buChar char="•"/>
            </a:pPr>
            <a:r>
              <a:rPr lang="en-US" sz="2000" dirty="0" smtClean="0"/>
              <a:t>If OPR – there can be </a:t>
            </a:r>
            <a:r>
              <a:rPr lang="en-US" sz="2000" b="1" u="sng" dirty="0" smtClean="0"/>
              <a:t>no cash </a:t>
            </a:r>
            <a:r>
              <a:rPr lang="en-US" sz="2000" dirty="0" smtClean="0"/>
              <a:t>on this entry but the source would be OPR and the unit is 39401</a:t>
            </a:r>
          </a:p>
          <a:p>
            <a:pPr marL="457200" indent="-457200">
              <a:buFont typeface="+mj-lt"/>
              <a:buAutoNum type="arabicParenR" startAt="4"/>
            </a:pPr>
            <a:r>
              <a:rPr lang="en-US" sz="2000" dirty="0" smtClean="0"/>
              <a:t>Check </a:t>
            </a:r>
            <a:r>
              <a:rPr lang="en-US" sz="2000" dirty="0"/>
              <a:t>the box marked “Adjusting Entry” and then enter 998 in “Period”.</a:t>
            </a:r>
          </a:p>
          <a:p>
            <a:pPr marL="342900" indent="-342900">
              <a:buAutoNum type="arabicParenR" startAt="4"/>
            </a:pPr>
            <a:r>
              <a:rPr lang="en-US" sz="2000" dirty="0" smtClean="0"/>
              <a:t>Enter the effective date to be 6/30/16.</a:t>
            </a:r>
          </a:p>
          <a:p>
            <a:pPr marL="342900" indent="-342900">
              <a:buAutoNum type="arabicParenR" startAt="4"/>
            </a:pPr>
            <a:r>
              <a:rPr lang="en-US" sz="2000" dirty="0" smtClean="0"/>
              <a:t>Enter a description of the journal entry.</a:t>
            </a:r>
            <a:endParaRPr lang="en-US" sz="2000" dirty="0"/>
          </a:p>
        </p:txBody>
      </p:sp>
      <p:sp>
        <p:nvSpPr>
          <p:cNvPr id="3" name="TextBox 2"/>
          <p:cNvSpPr txBox="1"/>
          <p:nvPr/>
        </p:nvSpPr>
        <p:spPr>
          <a:xfrm>
            <a:off x="102219" y="1584140"/>
            <a:ext cx="5765181" cy="400110"/>
          </a:xfrm>
          <a:prstGeom prst="rect">
            <a:avLst/>
          </a:prstGeom>
          <a:noFill/>
        </p:spPr>
        <p:txBody>
          <a:bodyPr wrap="square" rtlCol="0">
            <a:spAutoFit/>
          </a:bodyPr>
          <a:lstStyle/>
          <a:p>
            <a:r>
              <a:rPr lang="en-US" sz="2000" b="1" u="sng" dirty="0" smtClean="0"/>
              <a:t>Cannot use “AUD” as a Source Code in FY16</a:t>
            </a:r>
            <a:endParaRPr lang="en-US" sz="2000" b="1" u="sng" dirty="0"/>
          </a:p>
        </p:txBody>
      </p:sp>
    </p:spTree>
    <p:extLst>
      <p:ext uri="{BB962C8B-B14F-4D97-AF65-F5344CB8AC3E}">
        <p14:creationId xmlns:p14="http://schemas.microsoft.com/office/powerpoint/2010/main" val="34888131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31083" y="6492875"/>
            <a:ext cx="427463" cy="365125"/>
          </a:xfrm>
        </p:spPr>
        <p:txBody>
          <a:bodyPr/>
          <a:lstStyle/>
          <a:p>
            <a:fld id="{6D22F896-40B5-4ADD-8801-0D06FADFA095}" type="slidenum">
              <a:rPr lang="en-US" sz="1600" b="1" smtClean="0">
                <a:solidFill>
                  <a:schemeClr val="accent2">
                    <a:lumMod val="60000"/>
                    <a:lumOff val="40000"/>
                  </a:schemeClr>
                </a:solidFill>
              </a:rPr>
              <a:t>80</a:t>
            </a:fld>
            <a:endParaRPr lang="en-US" sz="1600" b="1" dirty="0">
              <a:solidFill>
                <a:schemeClr val="accent2">
                  <a:lumMod val="60000"/>
                  <a:lumOff val="40000"/>
                </a:schemeClr>
              </a:solidFill>
            </a:endParaRPr>
          </a:p>
        </p:txBody>
      </p:sp>
      <p:sp>
        <p:nvSpPr>
          <p:cNvPr id="3" name="Title 1"/>
          <p:cNvSpPr txBox="1">
            <a:spLocks/>
          </p:cNvSpPr>
          <p:nvPr/>
        </p:nvSpPr>
        <p:spPr>
          <a:xfrm>
            <a:off x="1070518" y="1650381"/>
            <a:ext cx="10013794" cy="986884"/>
          </a:xfrm>
          <a:prstGeom prst="rect">
            <a:avLst/>
          </a:prstGeom>
        </p:spPr>
        <p:txBody>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b="1" u="sng" dirty="0" smtClean="0">
                <a:solidFill>
                  <a:schemeClr val="accent2">
                    <a:lumMod val="60000"/>
                    <a:lumOff val="40000"/>
                  </a:schemeClr>
                </a:solidFill>
              </a:rPr>
              <a:t>CAFR Staff and other resources</a:t>
            </a:r>
            <a:endParaRPr lang="en-US" b="1" u="sng" dirty="0">
              <a:solidFill>
                <a:schemeClr val="accent2">
                  <a:lumMod val="60000"/>
                  <a:lumOff val="40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2886" y="2595881"/>
            <a:ext cx="5149076" cy="4079556"/>
          </a:xfrm>
          <a:prstGeom prst="rect">
            <a:avLst/>
          </a:prstGeom>
          <a:ln>
            <a:solidFill>
              <a:schemeClr val="tx1"/>
            </a:solidFill>
          </a:ln>
        </p:spPr>
      </p:pic>
    </p:spTree>
    <p:extLst>
      <p:ext uri="{BB962C8B-B14F-4D97-AF65-F5344CB8AC3E}">
        <p14:creationId xmlns:p14="http://schemas.microsoft.com/office/powerpoint/2010/main" val="34398604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1805" y="996095"/>
            <a:ext cx="3635298" cy="986884"/>
          </a:xfrm>
        </p:spPr>
        <p:txBody>
          <a:bodyPr/>
          <a:lstStyle/>
          <a:p>
            <a:r>
              <a:rPr lang="en-US" b="1" u="sng" dirty="0" smtClean="0">
                <a:solidFill>
                  <a:schemeClr val="accent2">
                    <a:lumMod val="60000"/>
                    <a:lumOff val="40000"/>
                  </a:schemeClr>
                </a:solidFill>
              </a:rPr>
              <a:t>New CFO’s</a:t>
            </a:r>
            <a:endParaRPr lang="en-US" b="1" u="sng"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81</a:t>
            </a:fld>
            <a:endParaRPr lang="en-US" sz="1600" b="1" dirty="0">
              <a:solidFill>
                <a:schemeClr val="accent2">
                  <a:lumMod val="60000"/>
                  <a:lumOff val="40000"/>
                </a:schemeClr>
              </a:solidFill>
            </a:endParaRPr>
          </a:p>
        </p:txBody>
      </p:sp>
      <p:sp>
        <p:nvSpPr>
          <p:cNvPr id="6" name="TextBox 5"/>
          <p:cNvSpPr txBox="1"/>
          <p:nvPr/>
        </p:nvSpPr>
        <p:spPr>
          <a:xfrm>
            <a:off x="568712" y="2219093"/>
            <a:ext cx="3211551" cy="646331"/>
          </a:xfrm>
          <a:prstGeom prst="rect">
            <a:avLst/>
          </a:prstGeom>
          <a:noFill/>
        </p:spPr>
        <p:txBody>
          <a:bodyPr wrap="square" rtlCol="0">
            <a:spAutoFit/>
          </a:bodyPr>
          <a:lstStyle/>
          <a:p>
            <a:endParaRPr lang="en-US" dirty="0" smtClean="0"/>
          </a:p>
          <a:p>
            <a:r>
              <a:rPr lang="en-US" dirty="0"/>
              <a:t>	</a:t>
            </a:r>
            <a:endParaRPr lang="en-US" dirty="0" smtClean="0"/>
          </a:p>
        </p:txBody>
      </p:sp>
      <p:sp>
        <p:nvSpPr>
          <p:cNvPr id="3" name="Content Placeholder 2"/>
          <p:cNvSpPr>
            <a:spLocks noGrp="1"/>
          </p:cNvSpPr>
          <p:nvPr>
            <p:ph idx="1"/>
          </p:nvPr>
        </p:nvSpPr>
        <p:spPr>
          <a:xfrm>
            <a:off x="1001752" y="2399302"/>
            <a:ext cx="10504449" cy="3120552"/>
          </a:xfrm>
          <a:ln>
            <a:solidFill>
              <a:schemeClr val="bg1"/>
            </a:solidFill>
          </a:ln>
        </p:spPr>
        <p:txBody>
          <a:bodyPr>
            <a:normAutofit lnSpcReduction="10000"/>
          </a:bodyPr>
          <a:lstStyle/>
          <a:p>
            <a:pPr marL="0" indent="0">
              <a:buNone/>
            </a:pPr>
            <a:r>
              <a:rPr lang="en-US" sz="2800" b="1" dirty="0" smtClean="0">
                <a:solidFill>
                  <a:schemeClr val="accent2">
                    <a:lumMod val="60000"/>
                    <a:lumOff val="40000"/>
                  </a:schemeClr>
                </a:solidFill>
              </a:rPr>
              <a:t>The CAFR Unit has done a training in the past on how to prepare financial statements out of SHARE.</a:t>
            </a:r>
          </a:p>
          <a:p>
            <a:pPr lvl="1"/>
            <a:r>
              <a:rPr lang="en-US" sz="2400" dirty="0" smtClean="0"/>
              <a:t>This training was recorded and put on DFA’s website</a:t>
            </a:r>
          </a:p>
          <a:p>
            <a:pPr lvl="1"/>
            <a:r>
              <a:rPr lang="en-US" sz="2400" dirty="0" smtClean="0"/>
              <a:t>Under Financial Control – Resource Information – DFA Instructional &amp; Training Videos</a:t>
            </a:r>
          </a:p>
          <a:p>
            <a:pPr lvl="1"/>
            <a:r>
              <a:rPr lang="en-US" sz="2400" dirty="0" smtClean="0">
                <a:hlinkClick r:id="rId2"/>
              </a:rPr>
              <a:t>http</a:t>
            </a:r>
            <a:r>
              <a:rPr lang="en-US" sz="2400" dirty="0">
                <a:hlinkClick r:id="rId2"/>
              </a:rPr>
              <a:t>://</a:t>
            </a:r>
            <a:r>
              <a:rPr lang="en-US" sz="2400" dirty="0" smtClean="0">
                <a:hlinkClick r:id="rId2"/>
              </a:rPr>
              <a:t>www.nmdfa.state.nm.us/dfa-instructional-training-videos.aspx</a:t>
            </a:r>
            <a:endParaRPr lang="en-US" sz="2400" dirty="0" smtClean="0"/>
          </a:p>
          <a:p>
            <a:pPr lvl="1"/>
            <a:r>
              <a:rPr lang="en-US" sz="2400" dirty="0" smtClean="0"/>
              <a:t>There are also other trainings available from other divisions of DFA.</a:t>
            </a:r>
            <a:endParaRPr lang="en-US" sz="2400" dirty="0"/>
          </a:p>
        </p:txBody>
      </p:sp>
    </p:spTree>
    <p:extLst>
      <p:ext uri="{BB962C8B-B14F-4D97-AF65-F5344CB8AC3E}">
        <p14:creationId xmlns:p14="http://schemas.microsoft.com/office/powerpoint/2010/main" val="18506725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82</a:t>
            </a:fld>
            <a:endParaRPr lang="en-US" sz="1600" b="1" dirty="0">
              <a:solidFill>
                <a:schemeClr val="accent2">
                  <a:lumMod val="60000"/>
                  <a:lumOff val="40000"/>
                </a:schemeClr>
              </a:solidFill>
            </a:endParaRPr>
          </a:p>
        </p:txBody>
      </p:sp>
      <p:pic>
        <p:nvPicPr>
          <p:cNvPr id="5" name="Picture 4"/>
          <p:cNvPicPr>
            <a:picLocks noChangeAspect="1"/>
          </p:cNvPicPr>
          <p:nvPr/>
        </p:nvPicPr>
        <p:blipFill>
          <a:blip r:embed="rId2"/>
          <a:stretch>
            <a:fillRect/>
          </a:stretch>
        </p:blipFill>
        <p:spPr>
          <a:xfrm>
            <a:off x="1240667" y="200722"/>
            <a:ext cx="8952381" cy="6657278"/>
          </a:xfrm>
          <a:prstGeom prst="rect">
            <a:avLst/>
          </a:prstGeom>
        </p:spPr>
      </p:pic>
      <p:sp>
        <p:nvSpPr>
          <p:cNvPr id="9" name="Left Arrow 8"/>
          <p:cNvSpPr/>
          <p:nvPr/>
        </p:nvSpPr>
        <p:spPr>
          <a:xfrm>
            <a:off x="7610707" y="1694985"/>
            <a:ext cx="479503" cy="178420"/>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60000"/>
                  <a:lumOff val="40000"/>
                </a:schemeClr>
              </a:solidFill>
            </a:endParaRPr>
          </a:p>
        </p:txBody>
      </p:sp>
      <p:sp>
        <p:nvSpPr>
          <p:cNvPr id="10" name="Left Arrow 9"/>
          <p:cNvSpPr/>
          <p:nvPr/>
        </p:nvSpPr>
        <p:spPr>
          <a:xfrm>
            <a:off x="8162693" y="6583810"/>
            <a:ext cx="479503" cy="178420"/>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60000"/>
                  <a:lumOff val="40000"/>
                </a:schemeClr>
              </a:solidFill>
            </a:endParaRPr>
          </a:p>
        </p:txBody>
      </p:sp>
    </p:spTree>
    <p:extLst>
      <p:ext uri="{BB962C8B-B14F-4D97-AF65-F5344CB8AC3E}">
        <p14:creationId xmlns:p14="http://schemas.microsoft.com/office/powerpoint/2010/main" val="144451998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485756" y="6179634"/>
            <a:ext cx="566854" cy="365125"/>
          </a:xfrm>
        </p:spPr>
        <p:txBody>
          <a:bodyPr/>
          <a:lstStyle/>
          <a:p>
            <a:fld id="{6D22F896-40B5-4ADD-8801-0D06FADFA095}" type="slidenum">
              <a:rPr lang="en-US" sz="1600" b="1" smtClean="0">
                <a:solidFill>
                  <a:schemeClr val="accent2">
                    <a:lumMod val="60000"/>
                    <a:lumOff val="40000"/>
                  </a:schemeClr>
                </a:solidFill>
              </a:rPr>
              <a:t>83</a:t>
            </a:fld>
            <a:endParaRPr lang="en-US" sz="1600" b="1" dirty="0">
              <a:solidFill>
                <a:schemeClr val="accent2">
                  <a:lumMod val="60000"/>
                  <a:lumOff val="40000"/>
                </a:schemeClr>
              </a:solidFill>
            </a:endParaRPr>
          </a:p>
        </p:txBody>
      </p:sp>
      <p:sp>
        <p:nvSpPr>
          <p:cNvPr id="3" name="TextBox 2"/>
          <p:cNvSpPr txBox="1"/>
          <p:nvPr/>
        </p:nvSpPr>
        <p:spPr>
          <a:xfrm>
            <a:off x="925551" y="1873405"/>
            <a:ext cx="10259122" cy="3785652"/>
          </a:xfrm>
          <a:prstGeom prst="rect">
            <a:avLst/>
          </a:prstGeom>
          <a:noFill/>
        </p:spPr>
        <p:txBody>
          <a:bodyPr wrap="square" rtlCol="0">
            <a:spAutoFit/>
          </a:bodyPr>
          <a:lstStyle/>
          <a:p>
            <a:r>
              <a:rPr lang="en-US" sz="6000" b="1" dirty="0" smtClean="0">
                <a:solidFill>
                  <a:schemeClr val="accent2">
                    <a:lumMod val="60000"/>
                    <a:lumOff val="40000"/>
                  </a:schemeClr>
                </a:solidFill>
              </a:rPr>
              <a:t>As always – if you have any questions or issues – don’t hesitate to contact your CAFR accountant!!</a:t>
            </a:r>
            <a:endParaRPr lang="en-US" sz="6000" b="1" dirty="0">
              <a:solidFill>
                <a:schemeClr val="accent2">
                  <a:lumMod val="60000"/>
                  <a:lumOff val="40000"/>
                </a:schemeClr>
              </a:solidFill>
            </a:endParaRPr>
          </a:p>
        </p:txBody>
      </p:sp>
    </p:spTree>
    <p:extLst>
      <p:ext uri="{BB962C8B-B14F-4D97-AF65-F5344CB8AC3E}">
        <p14:creationId xmlns:p14="http://schemas.microsoft.com/office/powerpoint/2010/main" val="36482302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5117" y="323386"/>
            <a:ext cx="4025590" cy="1895707"/>
          </a:xfrm>
        </p:spPr>
        <p:txBody>
          <a:bodyPr>
            <a:normAutofit/>
          </a:bodyPr>
          <a:lstStyle/>
          <a:p>
            <a:r>
              <a:rPr lang="en-US" b="1" u="sng" dirty="0" smtClean="0">
                <a:solidFill>
                  <a:schemeClr val="accent2">
                    <a:lumMod val="60000"/>
                    <a:lumOff val="40000"/>
                  </a:schemeClr>
                </a:solidFill>
              </a:rPr>
              <a:t>Will Crespin</a:t>
            </a:r>
            <a:br>
              <a:rPr lang="en-US" b="1" u="sng" dirty="0" smtClean="0">
                <a:solidFill>
                  <a:schemeClr val="accent2">
                    <a:lumMod val="60000"/>
                    <a:lumOff val="40000"/>
                  </a:schemeClr>
                </a:solidFill>
              </a:rPr>
            </a:br>
            <a:r>
              <a:rPr lang="en-US" b="1" dirty="0" smtClean="0">
                <a:solidFill>
                  <a:schemeClr val="accent2">
                    <a:lumMod val="60000"/>
                    <a:lumOff val="40000"/>
                  </a:schemeClr>
                </a:solidFill>
              </a:rPr>
              <a:t>476-8530</a:t>
            </a:r>
            <a:endParaRPr lang="en-US" b="1"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84</a:t>
            </a:fld>
            <a:endParaRPr lang="en-US" sz="1600" b="1" dirty="0">
              <a:solidFill>
                <a:schemeClr val="accent2">
                  <a:lumMod val="60000"/>
                  <a:lumOff val="40000"/>
                </a:schemeClr>
              </a:solidFill>
            </a:endParaRPr>
          </a:p>
        </p:txBody>
      </p:sp>
      <p:sp>
        <p:nvSpPr>
          <p:cNvPr id="6" name="TextBox 5"/>
          <p:cNvSpPr txBox="1"/>
          <p:nvPr/>
        </p:nvSpPr>
        <p:spPr>
          <a:xfrm>
            <a:off x="568712" y="2219093"/>
            <a:ext cx="3211551" cy="646331"/>
          </a:xfrm>
          <a:prstGeom prst="rect">
            <a:avLst/>
          </a:prstGeom>
          <a:noFill/>
        </p:spPr>
        <p:txBody>
          <a:bodyPr wrap="square" rtlCol="0">
            <a:spAutoFit/>
          </a:bodyPr>
          <a:lstStyle/>
          <a:p>
            <a:endParaRPr lang="en-US" dirty="0" smtClean="0"/>
          </a:p>
          <a:p>
            <a:r>
              <a:rPr lang="en-US" dirty="0"/>
              <a:t>	</a:t>
            </a:r>
            <a:endParaRPr lang="en-US" dirty="0" smtClean="0"/>
          </a:p>
        </p:txBody>
      </p:sp>
      <p:pic>
        <p:nvPicPr>
          <p:cNvPr id="7" name="Picture 6"/>
          <p:cNvPicPr>
            <a:picLocks noChangeAspect="1"/>
          </p:cNvPicPr>
          <p:nvPr/>
        </p:nvPicPr>
        <p:blipFill>
          <a:blip r:embed="rId2"/>
          <a:stretch>
            <a:fillRect/>
          </a:stretch>
        </p:blipFill>
        <p:spPr>
          <a:xfrm>
            <a:off x="1111329" y="116704"/>
            <a:ext cx="4371429" cy="6663237"/>
          </a:xfrm>
          <a:prstGeom prst="rect">
            <a:avLst/>
          </a:prstGeom>
          <a:ln>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0303" y="1784196"/>
            <a:ext cx="4415884" cy="4995746"/>
          </a:xfrm>
          <a:prstGeom prst="rect">
            <a:avLst/>
          </a:prstGeom>
          <a:ln>
            <a:solidFill>
              <a:schemeClr val="tx1"/>
            </a:solidFill>
          </a:ln>
        </p:spPr>
      </p:pic>
    </p:spTree>
    <p:extLst>
      <p:ext uri="{BB962C8B-B14F-4D97-AF65-F5344CB8AC3E}">
        <p14:creationId xmlns:p14="http://schemas.microsoft.com/office/powerpoint/2010/main" val="282099741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8137" y="423526"/>
            <a:ext cx="5363737" cy="1795567"/>
          </a:xfrm>
        </p:spPr>
        <p:txBody>
          <a:bodyPr>
            <a:normAutofit/>
          </a:bodyPr>
          <a:lstStyle/>
          <a:p>
            <a:r>
              <a:rPr lang="en-US" b="1" u="sng" dirty="0" smtClean="0">
                <a:solidFill>
                  <a:schemeClr val="accent2">
                    <a:lumMod val="60000"/>
                    <a:lumOff val="40000"/>
                  </a:schemeClr>
                </a:solidFill>
              </a:rPr>
              <a:t>Norma Henderson</a:t>
            </a:r>
            <a:br>
              <a:rPr lang="en-US" b="1" u="sng" dirty="0" smtClean="0">
                <a:solidFill>
                  <a:schemeClr val="accent2">
                    <a:lumMod val="60000"/>
                    <a:lumOff val="40000"/>
                  </a:schemeClr>
                </a:solidFill>
              </a:rPr>
            </a:br>
            <a:r>
              <a:rPr lang="en-US" b="1" dirty="0" smtClean="0">
                <a:solidFill>
                  <a:schemeClr val="accent2">
                    <a:lumMod val="60000"/>
                    <a:lumOff val="40000"/>
                  </a:schemeClr>
                </a:solidFill>
              </a:rPr>
              <a:t>476-8541</a:t>
            </a:r>
            <a:endParaRPr lang="en-US" b="1"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85</a:t>
            </a:fld>
            <a:endParaRPr lang="en-US" sz="1600" b="1" dirty="0">
              <a:solidFill>
                <a:schemeClr val="accent2">
                  <a:lumMod val="60000"/>
                  <a:lumOff val="40000"/>
                </a:schemeClr>
              </a:solidFill>
            </a:endParaRPr>
          </a:p>
        </p:txBody>
      </p:sp>
      <p:sp>
        <p:nvSpPr>
          <p:cNvPr id="6" name="TextBox 5"/>
          <p:cNvSpPr txBox="1"/>
          <p:nvPr/>
        </p:nvSpPr>
        <p:spPr>
          <a:xfrm>
            <a:off x="568712" y="2219093"/>
            <a:ext cx="3211551" cy="646331"/>
          </a:xfrm>
          <a:prstGeom prst="rect">
            <a:avLst/>
          </a:prstGeom>
          <a:noFill/>
        </p:spPr>
        <p:txBody>
          <a:bodyPr wrap="square" rtlCol="0">
            <a:spAutoFit/>
          </a:bodyPr>
          <a:lstStyle/>
          <a:p>
            <a:endParaRPr lang="en-US" dirty="0" smtClean="0"/>
          </a:p>
          <a:p>
            <a:r>
              <a:rPr lang="en-US" dirty="0"/>
              <a:t>	</a:t>
            </a:r>
            <a:endParaRPr lang="en-US" dirty="0" smtClean="0"/>
          </a:p>
        </p:txBody>
      </p:sp>
      <p:pic>
        <p:nvPicPr>
          <p:cNvPr id="3" name="Picture 2"/>
          <p:cNvPicPr>
            <a:picLocks noChangeAspect="1"/>
          </p:cNvPicPr>
          <p:nvPr/>
        </p:nvPicPr>
        <p:blipFill>
          <a:blip r:embed="rId2"/>
          <a:stretch>
            <a:fillRect/>
          </a:stretch>
        </p:blipFill>
        <p:spPr>
          <a:xfrm>
            <a:off x="842672" y="1530505"/>
            <a:ext cx="4180952" cy="3599056"/>
          </a:xfrm>
          <a:prstGeom prst="rect">
            <a:avLst/>
          </a:prstGeom>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471" y="2330606"/>
            <a:ext cx="4400550" cy="4203686"/>
          </a:xfrm>
          <a:prstGeom prst="rect">
            <a:avLst/>
          </a:prstGeom>
        </p:spPr>
      </p:pic>
    </p:spTree>
    <p:extLst>
      <p:ext uri="{BB962C8B-B14F-4D97-AF65-F5344CB8AC3E}">
        <p14:creationId xmlns:p14="http://schemas.microsoft.com/office/powerpoint/2010/main" val="6740728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4360" y="490434"/>
            <a:ext cx="6322743" cy="2051824"/>
          </a:xfrm>
        </p:spPr>
        <p:txBody>
          <a:bodyPr>
            <a:normAutofit/>
          </a:bodyPr>
          <a:lstStyle/>
          <a:p>
            <a:r>
              <a:rPr lang="en-US" b="1" u="sng" dirty="0" smtClean="0">
                <a:solidFill>
                  <a:schemeClr val="accent2">
                    <a:lumMod val="60000"/>
                    <a:lumOff val="40000"/>
                  </a:schemeClr>
                </a:solidFill>
              </a:rPr>
              <a:t>Renae Herndon-Lopez</a:t>
            </a:r>
            <a:br>
              <a:rPr lang="en-US" b="1" u="sng" dirty="0" smtClean="0">
                <a:solidFill>
                  <a:schemeClr val="accent2">
                    <a:lumMod val="60000"/>
                    <a:lumOff val="40000"/>
                  </a:schemeClr>
                </a:solidFill>
              </a:rPr>
            </a:br>
            <a:r>
              <a:rPr lang="en-US" b="1" dirty="0" smtClean="0">
                <a:solidFill>
                  <a:schemeClr val="accent2">
                    <a:lumMod val="60000"/>
                    <a:lumOff val="40000"/>
                  </a:schemeClr>
                </a:solidFill>
              </a:rPr>
              <a:t>476-8527</a:t>
            </a:r>
            <a:endParaRPr lang="en-US" b="1"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86</a:t>
            </a:fld>
            <a:endParaRPr lang="en-US" sz="1600" b="1" dirty="0">
              <a:solidFill>
                <a:schemeClr val="accent2">
                  <a:lumMod val="60000"/>
                  <a:lumOff val="40000"/>
                </a:schemeClr>
              </a:solidFill>
            </a:endParaRPr>
          </a:p>
        </p:txBody>
      </p:sp>
      <p:sp>
        <p:nvSpPr>
          <p:cNvPr id="6" name="TextBox 5"/>
          <p:cNvSpPr txBox="1"/>
          <p:nvPr/>
        </p:nvSpPr>
        <p:spPr>
          <a:xfrm>
            <a:off x="568712" y="2219093"/>
            <a:ext cx="3211551" cy="646331"/>
          </a:xfrm>
          <a:prstGeom prst="rect">
            <a:avLst/>
          </a:prstGeom>
          <a:noFill/>
        </p:spPr>
        <p:txBody>
          <a:bodyPr wrap="square" rtlCol="0">
            <a:spAutoFit/>
          </a:bodyPr>
          <a:lstStyle/>
          <a:p>
            <a:endParaRPr lang="en-US" dirty="0" smtClean="0"/>
          </a:p>
          <a:p>
            <a:r>
              <a:rPr lang="en-US" dirty="0"/>
              <a:t>	</a:t>
            </a:r>
            <a:endParaRPr lang="en-US" dirty="0" smtClean="0"/>
          </a:p>
        </p:txBody>
      </p:sp>
      <p:pic>
        <p:nvPicPr>
          <p:cNvPr id="5" name="Picture 4"/>
          <p:cNvPicPr>
            <a:picLocks noChangeAspect="1"/>
          </p:cNvPicPr>
          <p:nvPr/>
        </p:nvPicPr>
        <p:blipFill>
          <a:blip r:embed="rId2"/>
          <a:stretch>
            <a:fillRect/>
          </a:stretch>
        </p:blipFill>
        <p:spPr>
          <a:xfrm>
            <a:off x="568712" y="152987"/>
            <a:ext cx="4400000" cy="6571198"/>
          </a:xfrm>
          <a:prstGeom prst="rect">
            <a:avLst/>
          </a:prstGeom>
          <a:ln>
            <a:solidFill>
              <a:schemeClr val="tx1"/>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269" y="2653990"/>
            <a:ext cx="3791414" cy="3747257"/>
          </a:xfrm>
          <a:prstGeom prst="rect">
            <a:avLst/>
          </a:prstGeom>
        </p:spPr>
      </p:pic>
    </p:spTree>
    <p:extLst>
      <p:ext uri="{BB962C8B-B14F-4D97-AF65-F5344CB8AC3E}">
        <p14:creationId xmlns:p14="http://schemas.microsoft.com/office/powerpoint/2010/main" val="21065418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7499" y="434896"/>
            <a:ext cx="5508702" cy="1940313"/>
          </a:xfrm>
        </p:spPr>
        <p:txBody>
          <a:bodyPr>
            <a:normAutofit/>
          </a:bodyPr>
          <a:lstStyle/>
          <a:p>
            <a:r>
              <a:rPr lang="en-US" b="1" u="sng" dirty="0" smtClean="0">
                <a:solidFill>
                  <a:schemeClr val="accent2">
                    <a:lumMod val="60000"/>
                    <a:lumOff val="40000"/>
                  </a:schemeClr>
                </a:solidFill>
              </a:rPr>
              <a:t>Richard Torrence</a:t>
            </a:r>
            <a:br>
              <a:rPr lang="en-US" b="1" u="sng" dirty="0" smtClean="0">
                <a:solidFill>
                  <a:schemeClr val="accent2">
                    <a:lumMod val="60000"/>
                    <a:lumOff val="40000"/>
                  </a:schemeClr>
                </a:solidFill>
              </a:rPr>
            </a:br>
            <a:r>
              <a:rPr lang="en-US" b="1" dirty="0" smtClean="0">
                <a:solidFill>
                  <a:schemeClr val="accent2">
                    <a:lumMod val="60000"/>
                    <a:lumOff val="40000"/>
                  </a:schemeClr>
                </a:solidFill>
              </a:rPr>
              <a:t>476-8533</a:t>
            </a:r>
            <a:endParaRPr lang="en-US" b="1" dirty="0">
              <a:solidFill>
                <a:schemeClr val="accent2">
                  <a:lumMod val="60000"/>
                  <a:lumOff val="40000"/>
                </a:schemeClr>
              </a:solidFill>
            </a:endParaRPr>
          </a:p>
        </p:txBody>
      </p:sp>
      <p:sp>
        <p:nvSpPr>
          <p:cNvPr id="4" name="Slide Number Placeholder 3"/>
          <p:cNvSpPr>
            <a:spLocks noGrp="1"/>
          </p:cNvSpPr>
          <p:nvPr>
            <p:ph type="sldNum" sz="quarter" idx="12"/>
          </p:nvPr>
        </p:nvSpPr>
        <p:spPr>
          <a:xfrm>
            <a:off x="11506201" y="6218685"/>
            <a:ext cx="501804" cy="365125"/>
          </a:xfrm>
        </p:spPr>
        <p:txBody>
          <a:bodyPr/>
          <a:lstStyle/>
          <a:p>
            <a:fld id="{6D22F896-40B5-4ADD-8801-0D06FADFA095}" type="slidenum">
              <a:rPr lang="en-US" sz="1600" b="1" smtClean="0">
                <a:solidFill>
                  <a:schemeClr val="accent2">
                    <a:lumMod val="60000"/>
                    <a:lumOff val="40000"/>
                  </a:schemeClr>
                </a:solidFill>
              </a:rPr>
              <a:t>87</a:t>
            </a:fld>
            <a:endParaRPr lang="en-US" sz="1600" b="1" dirty="0">
              <a:solidFill>
                <a:schemeClr val="accent2">
                  <a:lumMod val="60000"/>
                  <a:lumOff val="40000"/>
                </a:schemeClr>
              </a:solidFill>
            </a:endParaRPr>
          </a:p>
        </p:txBody>
      </p:sp>
      <p:sp>
        <p:nvSpPr>
          <p:cNvPr id="6" name="TextBox 5"/>
          <p:cNvSpPr txBox="1"/>
          <p:nvPr/>
        </p:nvSpPr>
        <p:spPr>
          <a:xfrm>
            <a:off x="568712" y="2219093"/>
            <a:ext cx="3211551" cy="646331"/>
          </a:xfrm>
          <a:prstGeom prst="rect">
            <a:avLst/>
          </a:prstGeom>
          <a:noFill/>
        </p:spPr>
        <p:txBody>
          <a:bodyPr wrap="square" rtlCol="0">
            <a:spAutoFit/>
          </a:bodyPr>
          <a:lstStyle/>
          <a:p>
            <a:endParaRPr lang="en-US" dirty="0" smtClean="0"/>
          </a:p>
          <a:p>
            <a:r>
              <a:rPr lang="en-US" dirty="0"/>
              <a:t>	</a:t>
            </a:r>
            <a:endParaRPr lang="en-US" dirty="0" smtClean="0"/>
          </a:p>
        </p:txBody>
      </p:sp>
      <p:pic>
        <p:nvPicPr>
          <p:cNvPr id="3" name="Picture 2"/>
          <p:cNvPicPr>
            <a:picLocks noChangeAspect="1"/>
          </p:cNvPicPr>
          <p:nvPr/>
        </p:nvPicPr>
        <p:blipFill>
          <a:blip r:embed="rId2"/>
          <a:stretch>
            <a:fillRect/>
          </a:stretch>
        </p:blipFill>
        <p:spPr>
          <a:xfrm>
            <a:off x="944967" y="66468"/>
            <a:ext cx="3990476" cy="6610107"/>
          </a:xfrm>
          <a:prstGeom prst="rect">
            <a:avLst/>
          </a:prstGeom>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045" y="2653990"/>
            <a:ext cx="5040350" cy="3668751"/>
          </a:xfrm>
          <a:prstGeom prst="rect">
            <a:avLst/>
          </a:prstGeom>
        </p:spPr>
      </p:pic>
    </p:spTree>
    <p:extLst>
      <p:ext uri="{BB962C8B-B14F-4D97-AF65-F5344CB8AC3E}">
        <p14:creationId xmlns:p14="http://schemas.microsoft.com/office/powerpoint/2010/main" val="405530987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52302" y="6345044"/>
            <a:ext cx="566854" cy="365125"/>
          </a:xfrm>
        </p:spPr>
        <p:txBody>
          <a:bodyPr/>
          <a:lstStyle/>
          <a:p>
            <a:fld id="{6D22F896-40B5-4ADD-8801-0D06FADFA095}" type="slidenum">
              <a:rPr lang="en-US" sz="1600" b="1" smtClean="0">
                <a:solidFill>
                  <a:schemeClr val="accent2">
                    <a:lumMod val="60000"/>
                    <a:lumOff val="40000"/>
                  </a:schemeClr>
                </a:solidFill>
              </a:rPr>
              <a:t>88</a:t>
            </a:fld>
            <a:endParaRPr lang="en-US" sz="1600" b="1" dirty="0">
              <a:solidFill>
                <a:schemeClr val="accent2">
                  <a:lumMod val="60000"/>
                  <a:lumOff val="40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5785" y="2238530"/>
            <a:ext cx="4338986" cy="4106514"/>
          </a:xfrm>
          <a:prstGeom prst="rect">
            <a:avLst/>
          </a:prstGeom>
        </p:spPr>
      </p:pic>
      <p:sp>
        <p:nvSpPr>
          <p:cNvPr id="7" name="Title 1"/>
          <p:cNvSpPr>
            <a:spLocks noGrp="1"/>
          </p:cNvSpPr>
          <p:nvPr>
            <p:ph type="title"/>
          </p:nvPr>
        </p:nvSpPr>
        <p:spPr>
          <a:xfrm>
            <a:off x="6895785" y="396383"/>
            <a:ext cx="4824147" cy="1293028"/>
          </a:xfrm>
        </p:spPr>
        <p:txBody>
          <a:bodyPr>
            <a:normAutofit/>
          </a:bodyPr>
          <a:lstStyle/>
          <a:p>
            <a:r>
              <a:rPr lang="en-US" b="1" dirty="0" smtClean="0">
                <a:solidFill>
                  <a:schemeClr val="accent2">
                    <a:lumMod val="60000"/>
                    <a:lumOff val="40000"/>
                  </a:schemeClr>
                </a:solidFill>
              </a:rPr>
              <a:t>The end!!</a:t>
            </a:r>
            <a:br>
              <a:rPr lang="en-US" b="1" dirty="0" smtClean="0">
                <a:solidFill>
                  <a:schemeClr val="accent2">
                    <a:lumMod val="60000"/>
                    <a:lumOff val="40000"/>
                  </a:schemeClr>
                </a:solidFill>
              </a:rPr>
            </a:br>
            <a:r>
              <a:rPr lang="en-US" b="1" dirty="0" smtClean="0">
                <a:solidFill>
                  <a:schemeClr val="accent2">
                    <a:lumMod val="60000"/>
                    <a:lumOff val="40000"/>
                  </a:schemeClr>
                </a:solidFill>
              </a:rPr>
              <a:t>Any Questions??</a:t>
            </a:r>
            <a:endParaRPr lang="en-US" b="1" dirty="0">
              <a:solidFill>
                <a:schemeClr val="accent2">
                  <a:lumMod val="60000"/>
                  <a:lumOff val="4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53" y="93313"/>
            <a:ext cx="6257079" cy="2917515"/>
          </a:xfrm>
          <a:prstGeom prst="rect">
            <a:avLst/>
          </a:prstGeom>
          <a:ln>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4449" y="3111190"/>
            <a:ext cx="4049288" cy="3598979"/>
          </a:xfrm>
          <a:prstGeom prst="rect">
            <a:avLst/>
          </a:prstGeom>
          <a:ln>
            <a:solidFill>
              <a:schemeClr val="tx1"/>
            </a:solidFill>
          </a:ln>
        </p:spPr>
      </p:pic>
    </p:spTree>
    <p:extLst>
      <p:ext uri="{BB962C8B-B14F-4D97-AF65-F5344CB8AC3E}">
        <p14:creationId xmlns:p14="http://schemas.microsoft.com/office/powerpoint/2010/main" val="1344892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121" y="764373"/>
            <a:ext cx="8610600" cy="1097881"/>
          </a:xfrm>
        </p:spPr>
        <p:txBody>
          <a:bodyPr/>
          <a:lstStyle/>
          <a:p>
            <a:r>
              <a:rPr lang="en-US" b="1" u="sng" dirty="0" smtClean="0">
                <a:solidFill>
                  <a:schemeClr val="accent2">
                    <a:lumMod val="60000"/>
                    <a:lumOff val="40000"/>
                  </a:schemeClr>
                </a:solidFill>
              </a:rPr>
              <a:t>Audit entries</a:t>
            </a:r>
            <a:endParaRPr lang="en-US" b="1" u="sng" dirty="0">
              <a:solidFill>
                <a:schemeClr val="accent2">
                  <a:lumMod val="60000"/>
                  <a:lumOff val="40000"/>
                </a:schemeClr>
              </a:solidFill>
            </a:endParaRPr>
          </a:p>
        </p:txBody>
      </p:sp>
      <p:sp>
        <p:nvSpPr>
          <p:cNvPr id="3" name="Content Placeholder 2"/>
          <p:cNvSpPr>
            <a:spLocks noGrp="1"/>
          </p:cNvSpPr>
          <p:nvPr>
            <p:ph idx="1"/>
          </p:nvPr>
        </p:nvSpPr>
        <p:spPr>
          <a:xfrm>
            <a:off x="919975" y="2085278"/>
            <a:ext cx="10820400" cy="4498532"/>
          </a:xfrm>
        </p:spPr>
        <p:txBody>
          <a:bodyPr>
            <a:normAutofit/>
          </a:bodyPr>
          <a:lstStyle/>
          <a:p>
            <a:pPr marL="457200" lvl="1" indent="0">
              <a:buNone/>
            </a:pPr>
            <a:r>
              <a:rPr lang="en-US" b="1" dirty="0" smtClean="0"/>
              <a:t>You will get this standard error message when you first do a journal entry dated for 6/30/16.  </a:t>
            </a:r>
            <a:r>
              <a:rPr lang="en-US" b="1" u="sng" dirty="0" smtClean="0"/>
              <a:t>Click “OK”.</a:t>
            </a:r>
            <a:endParaRPr lang="en-US" b="1" u="sng" dirty="0"/>
          </a:p>
        </p:txBody>
      </p:sp>
      <p:sp>
        <p:nvSpPr>
          <p:cNvPr id="4" name="Slide Number Placeholder 3"/>
          <p:cNvSpPr>
            <a:spLocks noGrp="1"/>
          </p:cNvSpPr>
          <p:nvPr>
            <p:ph type="sldNum" sz="quarter" idx="12"/>
          </p:nvPr>
        </p:nvSpPr>
        <p:spPr>
          <a:xfrm>
            <a:off x="11630721" y="6218685"/>
            <a:ext cx="377283" cy="365125"/>
          </a:xfrm>
        </p:spPr>
        <p:txBody>
          <a:bodyPr/>
          <a:lstStyle/>
          <a:p>
            <a:fld id="{6D22F896-40B5-4ADD-8801-0D06FADFA095}" type="slidenum">
              <a:rPr lang="en-US" sz="1600" b="1" smtClean="0">
                <a:solidFill>
                  <a:schemeClr val="accent2">
                    <a:lumMod val="60000"/>
                    <a:lumOff val="40000"/>
                  </a:schemeClr>
                </a:solidFill>
              </a:rPr>
              <a:t>9</a:t>
            </a:fld>
            <a:endParaRPr lang="en-US" sz="1600" b="1" dirty="0">
              <a:solidFill>
                <a:schemeClr val="accent2">
                  <a:lumMod val="60000"/>
                  <a:lumOff val="40000"/>
                </a:schemeClr>
              </a:solidFill>
            </a:endParaRPr>
          </a:p>
        </p:txBody>
      </p:sp>
      <p:pic>
        <p:nvPicPr>
          <p:cNvPr id="5" name="Picture 4"/>
          <p:cNvPicPr>
            <a:picLocks noChangeAspect="1"/>
          </p:cNvPicPr>
          <p:nvPr/>
        </p:nvPicPr>
        <p:blipFill>
          <a:blip r:embed="rId2"/>
          <a:stretch>
            <a:fillRect/>
          </a:stretch>
        </p:blipFill>
        <p:spPr>
          <a:xfrm>
            <a:off x="2166586" y="2773181"/>
            <a:ext cx="7390476" cy="3445504"/>
          </a:xfrm>
          <a:prstGeom prst="rect">
            <a:avLst/>
          </a:prstGeom>
        </p:spPr>
      </p:pic>
    </p:spTree>
    <p:extLst>
      <p:ext uri="{BB962C8B-B14F-4D97-AF65-F5344CB8AC3E}">
        <p14:creationId xmlns:p14="http://schemas.microsoft.com/office/powerpoint/2010/main" val="1190137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3676</TotalTime>
  <Words>5166</Words>
  <Application>Microsoft Office PowerPoint</Application>
  <PresentationFormat>Widescreen</PresentationFormat>
  <Paragraphs>515</Paragraphs>
  <Slides>88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88</vt:i4>
      </vt:variant>
    </vt:vector>
  </HeadingPairs>
  <TitlesOfParts>
    <vt:vector size="93" baseType="lpstr">
      <vt:lpstr>Arial</vt:lpstr>
      <vt:lpstr>Bodoni MT Black</vt:lpstr>
      <vt:lpstr>Calibri</vt:lpstr>
      <vt:lpstr>Century Gothic</vt:lpstr>
      <vt:lpstr>Vapor Trail</vt:lpstr>
      <vt:lpstr>Mid-year cafr training</vt:lpstr>
      <vt:lpstr>Housekeeping</vt:lpstr>
      <vt:lpstr>REMINDER</vt:lpstr>
      <vt:lpstr>Agenda</vt:lpstr>
      <vt:lpstr>Process for audit entries</vt:lpstr>
      <vt:lpstr>AUDIT ENTRIES</vt:lpstr>
      <vt:lpstr>AUDIT ENTRIES – numbering sequence</vt:lpstr>
      <vt:lpstr>AUDIT ENTRIES</vt:lpstr>
      <vt:lpstr>Audit entries</vt:lpstr>
      <vt:lpstr>Process for full accrual</vt:lpstr>
      <vt:lpstr>Full accrual process</vt:lpstr>
      <vt:lpstr>Full accrual process continued</vt:lpstr>
      <vt:lpstr>Full accrual process continued</vt:lpstr>
      <vt:lpstr>Full accrual entries</vt:lpstr>
      <vt:lpstr>Full accrual entries</vt:lpstr>
      <vt:lpstr>Full accrual entries</vt:lpstr>
      <vt:lpstr>Difference between 201900/202900/296900</vt:lpstr>
      <vt:lpstr> Account 201900</vt:lpstr>
      <vt:lpstr>Account 296900</vt:lpstr>
      <vt:lpstr>296900 &amp; year-end accruals</vt:lpstr>
      <vt:lpstr>296900 Over – estimated </vt:lpstr>
      <vt:lpstr>296900 Payment Deadline</vt:lpstr>
      <vt:lpstr>Account 202900</vt:lpstr>
      <vt:lpstr>Account 202900 cont.</vt:lpstr>
      <vt:lpstr>Gross receipts tax</vt:lpstr>
      <vt:lpstr>265900 for grt payments</vt:lpstr>
      <vt:lpstr>Due To and Due From</vt:lpstr>
      <vt:lpstr>Due to &amp; due from reconciliations</vt:lpstr>
      <vt:lpstr>PowerPoint Presentation</vt:lpstr>
      <vt:lpstr>Due to &amp; due from</vt:lpstr>
      <vt:lpstr>Affiliate and fund affiliate</vt:lpstr>
      <vt:lpstr>Affiliate and fund affiliate</vt:lpstr>
      <vt:lpstr>PowerPoint Presentation</vt:lpstr>
      <vt:lpstr>Miscellaneous information</vt:lpstr>
      <vt:lpstr>547999 payments in fy17, accrued in fy16</vt:lpstr>
      <vt:lpstr>Share is the book of record</vt:lpstr>
      <vt:lpstr>Items in State Audit Rule to be aware of</vt:lpstr>
      <vt:lpstr>Items in State Audit Rule to be aware of</vt:lpstr>
      <vt:lpstr>Items in State Audit Rule to be aware of</vt:lpstr>
      <vt:lpstr>Budget comparisons</vt:lpstr>
      <vt:lpstr>Budget ISSUES</vt:lpstr>
      <vt:lpstr>New Mexico constitution regarding writing off debt</vt:lpstr>
      <vt:lpstr>Refunds for Multi-Year Appropriations</vt:lpstr>
      <vt:lpstr>***** slide had changed ***** DFA and SAO review of audit reports</vt:lpstr>
      <vt:lpstr>Tentative plan for OLD  payroll liability balances</vt:lpstr>
      <vt:lpstr>Balance sheet accounts used in a voucher</vt:lpstr>
      <vt:lpstr>Break time</vt:lpstr>
      <vt:lpstr>PowerPoint Presentation</vt:lpstr>
      <vt:lpstr>#1 MOSt Common error in audit reports</vt:lpstr>
      <vt:lpstr>Classification Issue – example 1</vt:lpstr>
      <vt:lpstr>Classification issue – example 2</vt:lpstr>
      <vt:lpstr>Classification issue – example 3</vt:lpstr>
      <vt:lpstr>Classification issue – example 4</vt:lpstr>
      <vt:lpstr>#2 Common error in audit reports</vt:lpstr>
      <vt:lpstr>SGFIP Issue – EXAMPLE 1</vt:lpstr>
      <vt:lpstr>SGFIP Issue – Example 2</vt:lpstr>
      <vt:lpstr>#3 Common error in audit reports</vt:lpstr>
      <vt:lpstr>Capital Assets – example 1</vt:lpstr>
      <vt:lpstr>Capital Assets – Example 1</vt:lpstr>
      <vt:lpstr>Capital assets – example 2</vt:lpstr>
      <vt:lpstr>Capital assets – example 2</vt:lpstr>
      <vt:lpstr>Capital assets – example 3</vt:lpstr>
      <vt:lpstr>Capital assets – example 3</vt:lpstr>
      <vt:lpstr>#4 Common error in audit reports</vt:lpstr>
      <vt:lpstr>Over-reversions</vt:lpstr>
      <vt:lpstr>Over-reversions</vt:lpstr>
      <vt:lpstr>PowerPoint Presentation</vt:lpstr>
      <vt:lpstr>#5 Common error in audit reports</vt:lpstr>
      <vt:lpstr>Compensated absences</vt:lpstr>
      <vt:lpstr>Compensated absences</vt:lpstr>
      <vt:lpstr>Compensated absences</vt:lpstr>
      <vt:lpstr>#6 Common error in audit reports</vt:lpstr>
      <vt:lpstr>PowerPoint Presentation</vt:lpstr>
      <vt:lpstr>Other errors in audit reports</vt:lpstr>
      <vt:lpstr>PowerPoint Presentation</vt:lpstr>
      <vt:lpstr>OTHER errors in audit reports</vt:lpstr>
      <vt:lpstr>PowerPoint Presentation</vt:lpstr>
      <vt:lpstr>OTHER errors in audit reports</vt:lpstr>
      <vt:lpstr>OTHER errors in audit reports</vt:lpstr>
      <vt:lpstr>PowerPoint Presentation</vt:lpstr>
      <vt:lpstr>New CFO’s</vt:lpstr>
      <vt:lpstr>PowerPoint Presentation</vt:lpstr>
      <vt:lpstr>PowerPoint Presentation</vt:lpstr>
      <vt:lpstr>Will Crespin 476-8530</vt:lpstr>
      <vt:lpstr>Norma Henderson 476-8541</vt:lpstr>
      <vt:lpstr>Renae Herndon-Lopez 476-8527</vt:lpstr>
      <vt:lpstr>Richard Torrence 476-8533</vt:lpstr>
      <vt:lpstr>The end!! Any Questions??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Mid-year cafr training</dc:title>
  <dc:creator>Renae Herndon-Lopez</dc:creator>
  <cp:lastModifiedBy>Renae Herndon-Lopez</cp:lastModifiedBy>
  <cp:revision>269</cp:revision>
  <cp:lastPrinted>2016-08-30T17:38:52Z</cp:lastPrinted>
  <dcterms:created xsi:type="dcterms:W3CDTF">2016-08-04T19:10:28Z</dcterms:created>
  <dcterms:modified xsi:type="dcterms:W3CDTF">2016-08-30T17:48:56Z</dcterms:modified>
</cp:coreProperties>
</file>