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77"/>
  </p:notesMasterIdLst>
  <p:sldIdLst>
    <p:sldId id="256" r:id="rId6"/>
    <p:sldId id="454" r:id="rId7"/>
    <p:sldId id="455" r:id="rId8"/>
    <p:sldId id="300" r:id="rId9"/>
    <p:sldId id="299" r:id="rId10"/>
    <p:sldId id="301" r:id="rId11"/>
    <p:sldId id="416" r:id="rId12"/>
    <p:sldId id="302" r:id="rId13"/>
    <p:sldId id="257" r:id="rId14"/>
    <p:sldId id="258" r:id="rId15"/>
    <p:sldId id="297" r:id="rId16"/>
    <p:sldId id="303" r:id="rId17"/>
    <p:sldId id="298" r:id="rId18"/>
    <p:sldId id="304" r:id="rId19"/>
    <p:sldId id="305" r:id="rId20"/>
    <p:sldId id="358" r:id="rId21"/>
    <p:sldId id="359" r:id="rId22"/>
    <p:sldId id="271" r:id="rId23"/>
    <p:sldId id="277" r:id="rId24"/>
    <p:sldId id="432" r:id="rId25"/>
    <p:sldId id="259" r:id="rId26"/>
    <p:sldId id="307" r:id="rId27"/>
    <p:sldId id="288" r:id="rId28"/>
    <p:sldId id="308" r:id="rId29"/>
    <p:sldId id="309" r:id="rId30"/>
    <p:sldId id="310" r:id="rId31"/>
    <p:sldId id="311" r:id="rId32"/>
    <p:sldId id="313" r:id="rId33"/>
    <p:sldId id="306" r:id="rId34"/>
    <p:sldId id="289" r:id="rId35"/>
    <p:sldId id="290" r:id="rId36"/>
    <p:sldId id="291" r:id="rId37"/>
    <p:sldId id="292" r:id="rId38"/>
    <p:sldId id="294" r:id="rId39"/>
    <p:sldId id="293" r:id="rId40"/>
    <p:sldId id="295" r:id="rId41"/>
    <p:sldId id="296" r:id="rId42"/>
    <p:sldId id="314" r:id="rId43"/>
    <p:sldId id="315" r:id="rId44"/>
    <p:sldId id="317" r:id="rId45"/>
    <p:sldId id="318" r:id="rId46"/>
    <p:sldId id="316" r:id="rId47"/>
    <p:sldId id="319" r:id="rId48"/>
    <p:sldId id="320" r:id="rId49"/>
    <p:sldId id="321" r:id="rId50"/>
    <p:sldId id="322" r:id="rId51"/>
    <p:sldId id="323" r:id="rId52"/>
    <p:sldId id="324" r:id="rId53"/>
    <p:sldId id="325" r:id="rId54"/>
    <p:sldId id="278" r:id="rId55"/>
    <p:sldId id="326" r:id="rId56"/>
    <p:sldId id="279" r:id="rId57"/>
    <p:sldId id="280" r:id="rId58"/>
    <p:sldId id="281" r:id="rId59"/>
    <p:sldId id="282" r:id="rId60"/>
    <p:sldId id="283" r:id="rId61"/>
    <p:sldId id="285" r:id="rId62"/>
    <p:sldId id="286" r:id="rId63"/>
    <p:sldId id="327" r:id="rId64"/>
    <p:sldId id="328" r:id="rId65"/>
    <p:sldId id="329" r:id="rId66"/>
    <p:sldId id="330" r:id="rId67"/>
    <p:sldId id="331" r:id="rId68"/>
    <p:sldId id="332" r:id="rId69"/>
    <p:sldId id="333" r:id="rId70"/>
    <p:sldId id="334" r:id="rId71"/>
    <p:sldId id="337" r:id="rId72"/>
    <p:sldId id="336" r:id="rId73"/>
    <p:sldId id="335"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434" r:id="rId93"/>
    <p:sldId id="361" r:id="rId94"/>
    <p:sldId id="357" r:id="rId95"/>
    <p:sldId id="435" r:id="rId96"/>
    <p:sldId id="436" r:id="rId97"/>
    <p:sldId id="437" r:id="rId98"/>
    <p:sldId id="438" r:id="rId99"/>
    <p:sldId id="439" r:id="rId100"/>
    <p:sldId id="440" r:id="rId101"/>
    <p:sldId id="441" r:id="rId102"/>
    <p:sldId id="443" r:id="rId103"/>
    <p:sldId id="442" r:id="rId104"/>
    <p:sldId id="444" r:id="rId105"/>
    <p:sldId id="447" r:id="rId106"/>
    <p:sldId id="450" r:id="rId107"/>
    <p:sldId id="451" r:id="rId108"/>
    <p:sldId id="452" r:id="rId109"/>
    <p:sldId id="453" r:id="rId110"/>
    <p:sldId id="433"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3" r:id="rId152"/>
    <p:sldId id="404" r:id="rId153"/>
    <p:sldId id="405" r:id="rId154"/>
    <p:sldId id="406" r:id="rId155"/>
    <p:sldId id="407" r:id="rId156"/>
    <p:sldId id="408" r:id="rId157"/>
    <p:sldId id="410" r:id="rId158"/>
    <p:sldId id="412" r:id="rId159"/>
    <p:sldId id="413" r:id="rId160"/>
    <p:sldId id="414" r:id="rId161"/>
    <p:sldId id="415" r:id="rId162"/>
    <p:sldId id="418" r:id="rId163"/>
    <p:sldId id="417" r:id="rId164"/>
    <p:sldId id="419" r:id="rId165"/>
    <p:sldId id="420" r:id="rId166"/>
    <p:sldId id="421" r:id="rId167"/>
    <p:sldId id="422" r:id="rId168"/>
    <p:sldId id="423" r:id="rId169"/>
    <p:sldId id="424" r:id="rId170"/>
    <p:sldId id="425" r:id="rId171"/>
    <p:sldId id="426" r:id="rId172"/>
    <p:sldId id="427" r:id="rId173"/>
    <p:sldId id="429" r:id="rId174"/>
    <p:sldId id="430" r:id="rId175"/>
    <p:sldId id="431"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3394A6-8C86-00A9-A68B-3C7F065716C9}" name="Montoya, Terese, DFA" initials="MTD" userId="S::terese.montoya@dfa.nm.gov::db2935a0-3c56-42ee-b407-61f027aaef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4660"/>
  </p:normalViewPr>
  <p:slideViewPr>
    <p:cSldViewPr snapToGrid="0">
      <p:cViewPr varScale="1">
        <p:scale>
          <a:sx n="68" d="100"/>
          <a:sy n="68" d="100"/>
        </p:scale>
        <p:origin x="68"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microsoft.com/office/2018/10/relationships/authors" Target="author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notesMaster" Target="notesMasters/notesMaster1.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theme" Target="theme/theme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9T00:31:26.7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0,'3109'0,"-3074"2,59 10,-19-1,-34-4,0 2,40 14,-57-16,91 43,-84-39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9T00:31:32.2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75,'2544'0,"-2536"-1,-1 0,1 0,-1-1,0 0,1 0,-1-1,0 0,0 0,-1 0,1-1,8-7,-8 6,1 0,-1 1,1 0,-1 0,1 1,0 0,0 0,1 1,15-3,272 4,-135 4,-107-4,-22 0,-1 1,47 7,-67-6,-1 2,0-1,0 2,0-1,0 1,0 1,-1 0,0 0,0 0,0 1,11 11,76 70,-96-87,1 0,-1 1,0-1,1 0,-1 0,0 1,0-1,1 0,-1 0,0 1,0-1,1 0,-1 1,0-1,0 0,0 1,0-1,0 0,0 1,1-1,-1 1,0-1,0 0,0 1,0-1,0 0,0 1,0-1,-1 1,1-1,0 0,0 1,0-1,0 0,0 1,0-1,-1 0,1 1,0-1,0 0,-1 0,1 1,0-1,0 0,-1 1,1-1,-25 5,-29-6,-22-11,39 5,-69-3,-475 11,557-3,0-1,1-1,0-1,-42-15,-20-4,43 17,0 3,0 1,-63 3,57 2,0-3,-61-8,6-3,-1 5,-132 9,79 0,-1212-2,1344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9T00:32:00.4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79 166,'735'0,"-708"-2,1 0,27-7,-33 4,-1 2,1 0,0 2,29 1,-48 0,0 1,-1 0,1-1,-1 1,0 0,1 0,-1 1,1-1,-1 0,0 1,0-1,0 1,0 0,0 0,0-1,-1 1,1 1,0-1,-1 0,0 0,1 0,-1 1,0-1,0 1,-1-1,1 1,0-1,-1 1,1-1,-1 6,2 10,-2 0,0 0,-3 28,0-13,5 19,-2 38,-1-85,1 1,-1-1,0 1,-1-1,1 1,-1-1,0 0,0 0,-1 0,1 0,-1 0,-5 5,4-6,-1 0,0-1,0 0,0 0,0-1,0 1,-1-1,1 0,-1 0,1-1,-1 0,0 0,0 0,1-1,-1 1,0-2,-6 1,-12-2,0-1,-40-9,48 8,0 0,0-1,0-1,-26-15,17 10,-1 1,0 1,0 1,-45-8,-23-6,53 13,-1 2,0 2,0 2,-1 2,-58 5,-5-2,103-2,0 0,0 0,0 0,0 0,0 1,1-1,-1 1,0 0,0 0,0 0,1 0,-1 0,1 0,-1 1,1-1,-1 1,1 0,0 0,0 0,-3 3,2-1,1 1,0 0,0-1,0 1,0 0,1 0,0 0,0 0,0 0,1 0,0 6,-1 3,0-1,0-1,1 1,1-1,0 1,3 12,-4-22,1 0,0 0,0-1,0 1,0-1,1 1,-1-1,1 1,-1-1,1 0,0 0,0 0,0 0,0 0,0 0,0 0,1-1,-1 1,1-1,-1 1,1-1,-1 0,1 0,0 0,0-1,-1 1,5 0,39 2,0-1,59-6,2 0,612 4,-715 1,0-1,0 0,0 0,1-1,-1 1,0-1,0 0,0 0,0-1,0 1,0-1,-1 0,1 0,0 0,-1 0,1-1,3-3,-4 2,0 0,0-1,-1 1,0 0,1-1,-2 0,1 0,0 1,-1-1,0 0,0 0,-1 0,1 0,-1-6,-1-299,-2 121,3 142,0 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69A73-C796-4A5F-B866-A2408F985727}" type="datetimeFigureOut">
              <a:rPr lang="en-US" smtClean="0"/>
              <a:t>2/13/2023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98DB0-1F02-4010-AE62-382189149E54}" type="slidenum">
              <a:rPr lang="en-US" smtClean="0"/>
              <a:t>‹#›</a:t>
            </a:fld>
            <a:endParaRPr lang="en-US" dirty="0"/>
          </a:p>
        </p:txBody>
      </p:sp>
    </p:spTree>
    <p:extLst>
      <p:ext uri="{BB962C8B-B14F-4D97-AF65-F5344CB8AC3E}">
        <p14:creationId xmlns:p14="http://schemas.microsoft.com/office/powerpoint/2010/main" val="4229242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1874E0-74C0-43EF-9BFC-9BB31019AEAF}" type="datetime1">
              <a:rPr lang="en-US" smtClean="0"/>
              <a:t>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284483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9069C-4C1B-4697-8145-DE11492D79E7}" type="datetime1">
              <a:rPr lang="en-US" smtClean="0"/>
              <a:t>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3243101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7D06D-427B-489E-B520-0F37DF7895DC}" type="datetime1">
              <a:rPr lang="en-US" smtClean="0"/>
              <a:t>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223502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7E404-F4DC-4032-B1F2-B0E4758F11BC}" type="datetime1">
              <a:rPr lang="en-US" smtClean="0"/>
              <a:t>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204222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8EC43-B4E7-4ADB-A474-CC254B116BDD}" type="datetime1">
              <a:rPr lang="en-US" smtClean="0"/>
              <a:t>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195943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CEC3D-C53E-486A-841C-04541CAEBF50}" type="datetime1">
              <a:rPr lang="en-US" smtClean="0"/>
              <a:t>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104270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6CCEC-03F4-4636-ADE7-778FE5929B7E}" type="datetime1">
              <a:rPr lang="en-US" smtClean="0"/>
              <a:t>2/13/2023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1116600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60216E-40EF-4880-9287-AED01297C37C}" type="datetime1">
              <a:rPr lang="en-US" smtClean="0"/>
              <a:t>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195142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F4E26-4010-4571-9DF5-8B22A9162640}" type="datetime1">
              <a:rPr lang="en-US" smtClean="0"/>
              <a:t>2/13/2023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2249828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762C3-E05A-4A22-9A64-021F86E555DD}" type="datetime1">
              <a:rPr lang="en-US" smtClean="0"/>
              <a:t>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249313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D0866C-64D3-4ECC-BA72-7BA72C6FA149}" type="datetime1">
              <a:rPr lang="en-US" smtClean="0"/>
              <a:t>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440FB8-B963-4D67-BBA5-C80FD16BB4A7}" type="slidenum">
              <a:rPr lang="en-US" smtClean="0"/>
              <a:t>‹#›</a:t>
            </a:fld>
            <a:endParaRPr lang="en-US" dirty="0"/>
          </a:p>
        </p:txBody>
      </p:sp>
    </p:spTree>
    <p:extLst>
      <p:ext uri="{BB962C8B-B14F-4D97-AF65-F5344CB8AC3E}">
        <p14:creationId xmlns:p14="http://schemas.microsoft.com/office/powerpoint/2010/main" val="39347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BAD58-464F-47DD-A66B-082C5727386A}" type="datetime1">
              <a:rPr lang="en-US" smtClean="0"/>
              <a:t>2/13/2023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40FB8-B963-4D67-BBA5-C80FD16BB4A7}" type="slidenum">
              <a:rPr lang="en-US" smtClean="0"/>
              <a:t>‹#›</a:t>
            </a:fld>
            <a:endParaRPr lang="en-US" dirty="0"/>
          </a:p>
        </p:txBody>
      </p:sp>
    </p:spTree>
    <p:extLst>
      <p:ext uri="{BB962C8B-B14F-4D97-AF65-F5344CB8AC3E}">
        <p14:creationId xmlns:p14="http://schemas.microsoft.com/office/powerpoint/2010/main" val="360693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jennifer.peabody@dfa.nm.gov" TargetMode="External"/><Relationship Id="rId2" Type="http://schemas.openxmlformats.org/officeDocument/2006/relationships/hyperlink" Target="mailto:heather.kent@dfa.nm.gov" TargetMode="External"/><Relationship Id="rId1" Type="http://schemas.openxmlformats.org/officeDocument/2006/relationships/slideLayout" Target="../slideLayouts/slideLayout1.xml"/><Relationship Id="rId4" Type="http://schemas.openxmlformats.org/officeDocument/2006/relationships/hyperlink" Target="mailto:terese.montoya@dfa.nm.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customXml" Target="../ink/ink2.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120" y="42672"/>
            <a:ext cx="9144000" cy="953008"/>
          </a:xfrm>
        </p:spPr>
        <p:txBody>
          <a:bodyPr/>
          <a:lstStyle/>
          <a:p>
            <a:r>
              <a:rPr lang="en-US" dirty="0"/>
              <a:t>Cash Control 101</a:t>
            </a:r>
          </a:p>
        </p:txBody>
      </p:sp>
      <p:sp>
        <p:nvSpPr>
          <p:cNvPr id="3" name="Subtitle 2"/>
          <p:cNvSpPr>
            <a:spLocks noGrp="1"/>
          </p:cNvSpPr>
          <p:nvPr>
            <p:ph type="subTitle" idx="1"/>
          </p:nvPr>
        </p:nvSpPr>
        <p:spPr>
          <a:xfrm>
            <a:off x="420624" y="4031806"/>
            <a:ext cx="10725912" cy="1655762"/>
          </a:xfrm>
        </p:spPr>
        <p:txBody>
          <a:bodyPr>
            <a:normAutofit/>
          </a:bodyPr>
          <a:lstStyle/>
          <a:p>
            <a:endParaRPr lang="en-US" dirty="0"/>
          </a:p>
        </p:txBody>
      </p:sp>
      <p:pic>
        <p:nvPicPr>
          <p:cNvPr id="7" name="Picture 6">
            <a:extLst>
              <a:ext uri="{FF2B5EF4-FFF2-40B4-BE49-F238E27FC236}">
                <a16:creationId xmlns:a16="http://schemas.microsoft.com/office/drawing/2014/main" id="{98E096B1-EF05-7124-16BE-A394139DBB86}"/>
              </a:ext>
            </a:extLst>
          </p:cNvPr>
          <p:cNvPicPr>
            <a:picLocks noChangeAspect="1"/>
          </p:cNvPicPr>
          <p:nvPr/>
        </p:nvPicPr>
        <p:blipFill>
          <a:blip r:embed="rId2"/>
          <a:stretch>
            <a:fillRect/>
          </a:stretch>
        </p:blipFill>
        <p:spPr>
          <a:xfrm>
            <a:off x="123518" y="1107955"/>
            <a:ext cx="11944964" cy="4642089"/>
          </a:xfrm>
          <a:prstGeom prst="rect">
            <a:avLst/>
          </a:prstGeom>
        </p:spPr>
      </p:pic>
      <p:sp>
        <p:nvSpPr>
          <p:cNvPr id="4" name="Slide Number Placeholder 3">
            <a:extLst>
              <a:ext uri="{FF2B5EF4-FFF2-40B4-BE49-F238E27FC236}">
                <a16:creationId xmlns:a16="http://schemas.microsoft.com/office/drawing/2014/main" id="{B55E1B6F-1D8F-5DF5-AC86-745A3706DE5A}"/>
              </a:ext>
            </a:extLst>
          </p:cNvPr>
          <p:cNvSpPr>
            <a:spLocks noGrp="1"/>
          </p:cNvSpPr>
          <p:nvPr>
            <p:ph type="sldNum" sz="quarter" idx="12"/>
          </p:nvPr>
        </p:nvSpPr>
        <p:spPr/>
        <p:txBody>
          <a:bodyPr/>
          <a:lstStyle/>
          <a:p>
            <a:fld id="{A7440FB8-B963-4D67-BBA5-C80FD16BB4A7}" type="slidenum">
              <a:rPr lang="en-US" smtClean="0"/>
              <a:t>1</a:t>
            </a:fld>
            <a:endParaRPr lang="en-US" dirty="0"/>
          </a:p>
        </p:txBody>
      </p:sp>
    </p:spTree>
    <p:extLst>
      <p:ext uri="{BB962C8B-B14F-4D97-AF65-F5344CB8AC3E}">
        <p14:creationId xmlns:p14="http://schemas.microsoft.com/office/powerpoint/2010/main" val="4226852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59" y="103868"/>
            <a:ext cx="11433353" cy="851027"/>
          </a:xfrm>
        </p:spPr>
        <p:txBody>
          <a:bodyPr>
            <a:normAutofit fontScale="90000"/>
          </a:bodyPr>
          <a:lstStyle/>
          <a:p>
            <a:r>
              <a:rPr lang="en-US" sz="3600" b="1" dirty="0">
                <a:highlight>
                  <a:srgbClr val="C0C0C0"/>
                </a:highlight>
              </a:rPr>
              <a:t>An Overly Simplified History of the Accounts Receivable Module </a:t>
            </a:r>
            <a:r>
              <a:rPr lang="en-US" sz="3600" dirty="0">
                <a:highlight>
                  <a:srgbClr val="C0C0C0"/>
                </a:highlight>
              </a:rPr>
              <a:t>– </a:t>
            </a:r>
            <a:r>
              <a:rPr lang="en-US" sz="2700" dirty="0"/>
              <a:t>Cont.</a:t>
            </a:r>
          </a:p>
        </p:txBody>
      </p:sp>
      <p:sp>
        <p:nvSpPr>
          <p:cNvPr id="3" name="Content Placeholder 2"/>
          <p:cNvSpPr>
            <a:spLocks noGrp="1"/>
          </p:cNvSpPr>
          <p:nvPr>
            <p:ph idx="1"/>
          </p:nvPr>
        </p:nvSpPr>
        <p:spPr>
          <a:xfrm>
            <a:off x="97971" y="954895"/>
            <a:ext cx="11919857" cy="5903105"/>
          </a:xfrm>
        </p:spPr>
        <p:txBody>
          <a:bodyPr>
            <a:normAutofit fontScale="70000" lnSpcReduction="20000"/>
          </a:bodyPr>
          <a:lstStyle/>
          <a:p>
            <a:r>
              <a:rPr lang="en-US" sz="2600" b="1" dirty="0"/>
              <a:t>2012 - 2013 </a:t>
            </a:r>
            <a:r>
              <a:rPr lang="en-US" sz="2600" dirty="0"/>
              <a:t>- Cash Remediation 1 was started and implemented.  Phase 1 addressed the Accounts Receivable Module and the transactions moving monies between the various bank accounts to/from the Master Depository account.  </a:t>
            </a:r>
          </a:p>
          <a:p>
            <a:pPr lvl="1">
              <a:buFont typeface="Wingdings" panose="05000000000000000000" pitchFamily="2" charset="2"/>
              <a:buChar char="Ø"/>
            </a:pPr>
            <a:r>
              <a:rPr lang="en-US" sz="2600" dirty="0"/>
              <a:t>Each agency was assigned a new bank account at Well Fargo Bank.  The money is swept from the Agency bank account into the Master Depository account.  To minimize the impact on agencies, the Sub accounts that were assigned to the agencies were re-directed from the Master Depository account to their new bank accounts.  Each Agency’s deposit slips still have the ZBA account numbers printed on them.  </a:t>
            </a:r>
          </a:p>
          <a:p>
            <a:pPr lvl="1">
              <a:buFont typeface="Wingdings" panose="05000000000000000000" pitchFamily="2" charset="2"/>
              <a:buChar char="Ø"/>
            </a:pPr>
            <a:r>
              <a:rPr lang="en-US" sz="2600" dirty="0"/>
              <a:t>Only deposits were uploaded into the Accounts Receivable module.  All ACH Returns and/or bank debits needed to be entered manually.  </a:t>
            </a:r>
          </a:p>
          <a:p>
            <a:endParaRPr lang="en-US" sz="1700" dirty="0"/>
          </a:p>
          <a:p>
            <a:r>
              <a:rPr lang="en-US" sz="2600" dirty="0"/>
              <a:t>Cash Remediation was designed and implemented with two main purposes.  </a:t>
            </a:r>
          </a:p>
          <a:p>
            <a:pPr marL="0" indent="0">
              <a:buNone/>
            </a:pPr>
            <a:r>
              <a:rPr lang="en-US" sz="2600" dirty="0"/>
              <a:t>	1)  To ensure every bank transaction was posted to a State of New Mexico general ledger and</a:t>
            </a:r>
          </a:p>
          <a:p>
            <a:pPr marL="0" indent="0">
              <a:buNone/>
            </a:pPr>
            <a:r>
              <a:rPr lang="en-US" sz="2600" dirty="0"/>
              <a:t>	2)  To track the claims on cash balance by agency and fund once it is transferred to the Master Depository account            	      for investment. </a:t>
            </a:r>
          </a:p>
          <a:p>
            <a:r>
              <a:rPr lang="en-US" sz="2600" dirty="0"/>
              <a:t>The claims on cash and true cash balances are held on Business Unit 39401.  To accomplish this, the claims on cash lines (101800) are inferred with the affiliate and fund affiliate on the Agency GL and the BU 39401 State Treasurer’s Office (STO).  No entries can be made directly to Account #101800. These actions were implemented so that the State could comply with Statute Chapter 6-5-2.1 J, NMSA 1978 and Chapter 6-5-7, among others. </a:t>
            </a:r>
          </a:p>
          <a:p>
            <a:pPr marL="457200" lvl="1" indent="0">
              <a:buNone/>
            </a:pPr>
            <a:endParaRPr lang="en-US" sz="2600" dirty="0"/>
          </a:p>
          <a:p>
            <a:r>
              <a:rPr lang="en-US" sz="2600" b="1" dirty="0"/>
              <a:t>2015 – 2016 </a:t>
            </a:r>
            <a:r>
              <a:rPr lang="en-US" sz="2600" dirty="0"/>
              <a:t>- Cash Remediation 2 was started and implemented.  Phase 2 addressed the recording of distributions for the third-party bank accounts and moving money between funds and Agencies through journal entries.  During Cash Remediation 2, State Treasurer’s Office (STO) was also able to upload the majority of returned items.  </a:t>
            </a:r>
          </a:p>
          <a:p>
            <a:pPr lvl="1">
              <a:buFont typeface="Wingdings" panose="05000000000000000000" pitchFamily="2" charset="2"/>
              <a:buChar char="Ø"/>
            </a:pPr>
            <a:r>
              <a:rPr lang="en-US" sz="2600" dirty="0"/>
              <a:t>ACH returns on the depository bank accounts that have a BAI/Statement code 469 must be manually entered.  </a:t>
            </a:r>
          </a:p>
          <a:p>
            <a:pPr lvl="1"/>
            <a:endParaRPr lang="en-US" dirty="0"/>
          </a:p>
        </p:txBody>
      </p:sp>
      <p:sp>
        <p:nvSpPr>
          <p:cNvPr id="4" name="Slide Number Placeholder 3">
            <a:extLst>
              <a:ext uri="{FF2B5EF4-FFF2-40B4-BE49-F238E27FC236}">
                <a16:creationId xmlns:a16="http://schemas.microsoft.com/office/drawing/2014/main" id="{1553A047-8B2D-59E1-0F63-A116D2ED912D}"/>
              </a:ext>
            </a:extLst>
          </p:cNvPr>
          <p:cNvSpPr>
            <a:spLocks noGrp="1"/>
          </p:cNvSpPr>
          <p:nvPr>
            <p:ph type="sldNum" sz="quarter" idx="12"/>
          </p:nvPr>
        </p:nvSpPr>
        <p:spPr/>
        <p:txBody>
          <a:bodyPr/>
          <a:lstStyle/>
          <a:p>
            <a:r>
              <a:rPr lang="en-US" dirty="0"/>
              <a:t>9</a:t>
            </a:r>
          </a:p>
        </p:txBody>
      </p:sp>
    </p:spTree>
    <p:extLst>
      <p:ext uri="{BB962C8B-B14F-4D97-AF65-F5344CB8AC3E}">
        <p14:creationId xmlns:p14="http://schemas.microsoft.com/office/powerpoint/2010/main" val="3266392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722" y="36575"/>
            <a:ext cx="12447722" cy="1629493"/>
          </a:xfrm>
        </p:spPr>
        <p:txBody>
          <a:bodyPr>
            <a:normAutofit/>
          </a:bodyPr>
          <a:lstStyle/>
          <a:p>
            <a:pPr marL="0" marR="0" algn="ctr">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3</a:t>
            </a:r>
            <a:r>
              <a:rPr lang="en-US" sz="2200" dirty="0">
                <a:effectLst/>
                <a:latin typeface="Calibri" panose="020F0502020204030204" pitchFamily="34" charset="0"/>
                <a:ea typeface="Calibri" panose="020F0502020204030204" pitchFamily="34" charset="0"/>
                <a:cs typeface="Times New Roman" panose="02020603050405020304" pitchFamily="18" charset="0"/>
              </a:rPr>
              <a:t>:  You will not see the deposit listed under Create Accounting Entries.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DD0E993-F66F-D30D-8064-94B0721358FA}"/>
              </a:ext>
            </a:extLst>
          </p:cNvPr>
          <p:cNvPicPr>
            <a:picLocks noChangeAspect="1"/>
          </p:cNvPicPr>
          <p:nvPr/>
        </p:nvPicPr>
        <p:blipFill>
          <a:blip r:embed="rId2"/>
          <a:stretch>
            <a:fillRect/>
          </a:stretch>
        </p:blipFill>
        <p:spPr>
          <a:xfrm>
            <a:off x="2096594" y="963156"/>
            <a:ext cx="7204148" cy="5681483"/>
          </a:xfrm>
          <a:prstGeom prst="rect">
            <a:avLst/>
          </a:prstGeom>
        </p:spPr>
      </p:pic>
      <p:sp>
        <p:nvSpPr>
          <p:cNvPr id="3" name="Slide Number Placeholder 2">
            <a:extLst>
              <a:ext uri="{FF2B5EF4-FFF2-40B4-BE49-F238E27FC236}">
                <a16:creationId xmlns:a16="http://schemas.microsoft.com/office/drawing/2014/main" id="{2827CF66-4B57-11EC-F414-C0DDD7AC27C6}"/>
              </a:ext>
            </a:extLst>
          </p:cNvPr>
          <p:cNvSpPr>
            <a:spLocks noGrp="1"/>
          </p:cNvSpPr>
          <p:nvPr>
            <p:ph type="sldNum" sz="quarter" idx="12"/>
          </p:nvPr>
        </p:nvSpPr>
        <p:spPr/>
        <p:txBody>
          <a:bodyPr/>
          <a:lstStyle/>
          <a:p>
            <a:fld id="{A7440FB8-B963-4D67-BBA5-C80FD16BB4A7}" type="slidenum">
              <a:rPr lang="en-US" smtClean="0"/>
              <a:t>100</a:t>
            </a:fld>
            <a:endParaRPr lang="en-US" dirty="0"/>
          </a:p>
        </p:txBody>
      </p:sp>
    </p:spTree>
    <p:extLst>
      <p:ext uri="{BB962C8B-B14F-4D97-AF65-F5344CB8AC3E}">
        <p14:creationId xmlns:p14="http://schemas.microsoft.com/office/powerpoint/2010/main" val="1808235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6"/>
            <a:ext cx="12120880" cy="1309428"/>
          </a:xfrm>
        </p:spPr>
        <p:txBody>
          <a:bodyPr>
            <a:normAutofit/>
          </a:bodyPr>
          <a:lstStyle/>
          <a:p>
            <a:pPr marL="0" marR="0" algn="ctr">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3</a:t>
            </a:r>
            <a:r>
              <a:rPr lang="en-US" sz="2200" dirty="0">
                <a:effectLst/>
                <a:latin typeface="Calibri" panose="020F0502020204030204" pitchFamily="34" charset="0"/>
                <a:ea typeface="Calibri" panose="020F0502020204030204" pitchFamily="34" charset="0"/>
                <a:cs typeface="Times New Roman" panose="02020603050405020304" pitchFamily="18" charset="0"/>
              </a:rPr>
              <a:t>:  You have to navigate to Modify Accounting Entries (Menu &gt; Accounts Receivable &gt; Payments).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BC6CCF4-BDD1-3786-D718-5F085F201FE1}"/>
              </a:ext>
            </a:extLst>
          </p:cNvPr>
          <p:cNvPicPr>
            <a:picLocks noChangeAspect="1"/>
          </p:cNvPicPr>
          <p:nvPr/>
        </p:nvPicPr>
        <p:blipFill>
          <a:blip r:embed="rId2"/>
          <a:stretch>
            <a:fillRect/>
          </a:stretch>
        </p:blipFill>
        <p:spPr>
          <a:xfrm>
            <a:off x="35560" y="818339"/>
            <a:ext cx="12120880" cy="6003085"/>
          </a:xfrm>
          <a:prstGeom prst="rect">
            <a:avLst/>
          </a:prstGeom>
        </p:spPr>
      </p:pic>
      <p:sp>
        <p:nvSpPr>
          <p:cNvPr id="3" name="Slide Number Placeholder 2">
            <a:extLst>
              <a:ext uri="{FF2B5EF4-FFF2-40B4-BE49-F238E27FC236}">
                <a16:creationId xmlns:a16="http://schemas.microsoft.com/office/drawing/2014/main" id="{6348B027-CFA5-0A6D-3466-A3F3938E662B}"/>
              </a:ext>
            </a:extLst>
          </p:cNvPr>
          <p:cNvSpPr>
            <a:spLocks noGrp="1"/>
          </p:cNvSpPr>
          <p:nvPr>
            <p:ph type="sldNum" sz="quarter" idx="12"/>
          </p:nvPr>
        </p:nvSpPr>
        <p:spPr/>
        <p:txBody>
          <a:bodyPr/>
          <a:lstStyle/>
          <a:p>
            <a:fld id="{A7440FB8-B963-4D67-BBA5-C80FD16BB4A7}" type="slidenum">
              <a:rPr lang="en-US" smtClean="0"/>
              <a:t>101</a:t>
            </a:fld>
            <a:endParaRPr lang="en-US" dirty="0"/>
          </a:p>
        </p:txBody>
      </p:sp>
    </p:spTree>
    <p:extLst>
      <p:ext uri="{BB962C8B-B14F-4D97-AF65-F5344CB8AC3E}">
        <p14:creationId xmlns:p14="http://schemas.microsoft.com/office/powerpoint/2010/main" val="27016121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95985"/>
          </a:xfrm>
        </p:spPr>
        <p:txBody>
          <a:bodyPr>
            <a:normAutofit/>
          </a:bodyPr>
          <a:lstStyle/>
          <a:p>
            <a:pPr marL="0" marR="0" algn="ctr">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3</a:t>
            </a:r>
            <a:r>
              <a:rPr lang="en-US" sz="2200" dirty="0">
                <a:effectLst/>
                <a:latin typeface="Calibri" panose="020F0502020204030204" pitchFamily="34" charset="0"/>
                <a:ea typeface="Calibri" panose="020F0502020204030204" pitchFamily="34" charset="0"/>
                <a:cs typeface="Times New Roman" panose="02020603050405020304" pitchFamily="18" charset="0"/>
              </a:rPr>
              <a:t>:  Copy and paste the Deposit ID and th</a:t>
            </a:r>
            <a:r>
              <a:rPr lang="en-US" sz="2200" dirty="0">
                <a:latin typeface="Calibri" panose="020F0502020204030204" pitchFamily="34" charset="0"/>
                <a:ea typeface="Calibri" panose="020F0502020204030204" pitchFamily="34" charset="0"/>
                <a:cs typeface="Times New Roman" panose="02020603050405020304" pitchFamily="18" charset="0"/>
              </a:rPr>
              <a:t>e Payment ID in the appropriate fields to look up the deposit.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DA3C9DE-4AF9-71A2-4926-06BB538C7268}"/>
              </a:ext>
            </a:extLst>
          </p:cNvPr>
          <p:cNvPicPr>
            <a:picLocks noChangeAspect="1"/>
          </p:cNvPicPr>
          <p:nvPr/>
        </p:nvPicPr>
        <p:blipFill>
          <a:blip r:embed="rId2"/>
          <a:stretch>
            <a:fillRect/>
          </a:stretch>
        </p:blipFill>
        <p:spPr>
          <a:xfrm>
            <a:off x="96520" y="805356"/>
            <a:ext cx="11998960" cy="1612983"/>
          </a:xfrm>
          <a:prstGeom prst="rect">
            <a:avLst/>
          </a:prstGeom>
        </p:spPr>
      </p:pic>
      <p:pic>
        <p:nvPicPr>
          <p:cNvPr id="5" name="Picture 4">
            <a:extLst>
              <a:ext uri="{FF2B5EF4-FFF2-40B4-BE49-F238E27FC236}">
                <a16:creationId xmlns:a16="http://schemas.microsoft.com/office/drawing/2014/main" id="{7BDC9C86-0F5F-41AE-64C2-7B774EB115FE}"/>
              </a:ext>
            </a:extLst>
          </p:cNvPr>
          <p:cNvPicPr>
            <a:picLocks noChangeAspect="1"/>
          </p:cNvPicPr>
          <p:nvPr/>
        </p:nvPicPr>
        <p:blipFill>
          <a:blip r:embed="rId3"/>
          <a:stretch>
            <a:fillRect/>
          </a:stretch>
        </p:blipFill>
        <p:spPr>
          <a:xfrm>
            <a:off x="1302234" y="2418339"/>
            <a:ext cx="9118137" cy="4303136"/>
          </a:xfrm>
          <a:prstGeom prst="rect">
            <a:avLst/>
          </a:prstGeom>
        </p:spPr>
      </p:pic>
      <p:sp>
        <p:nvSpPr>
          <p:cNvPr id="3" name="Slide Number Placeholder 2">
            <a:extLst>
              <a:ext uri="{FF2B5EF4-FFF2-40B4-BE49-F238E27FC236}">
                <a16:creationId xmlns:a16="http://schemas.microsoft.com/office/drawing/2014/main" id="{B84BB515-D402-DA9B-BB16-F5BBDFF71770}"/>
              </a:ext>
            </a:extLst>
          </p:cNvPr>
          <p:cNvSpPr>
            <a:spLocks noGrp="1"/>
          </p:cNvSpPr>
          <p:nvPr>
            <p:ph type="sldNum" sz="quarter" idx="12"/>
          </p:nvPr>
        </p:nvSpPr>
        <p:spPr/>
        <p:txBody>
          <a:bodyPr/>
          <a:lstStyle/>
          <a:p>
            <a:fld id="{A7440FB8-B963-4D67-BBA5-C80FD16BB4A7}" type="slidenum">
              <a:rPr lang="en-US" smtClean="0"/>
              <a:t>102</a:t>
            </a:fld>
            <a:endParaRPr lang="en-US" dirty="0"/>
          </a:p>
        </p:txBody>
      </p:sp>
    </p:spTree>
    <p:extLst>
      <p:ext uri="{BB962C8B-B14F-4D97-AF65-F5344CB8AC3E}">
        <p14:creationId xmlns:p14="http://schemas.microsoft.com/office/powerpoint/2010/main" val="26755569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95985"/>
          </a:xfrm>
        </p:spPr>
        <p:txBody>
          <a:bodyPr>
            <a:normAutofit/>
          </a:bodyPr>
          <a:lstStyle/>
          <a:p>
            <a:pPr marL="0" marR="0" algn="ctr">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3</a:t>
            </a:r>
            <a:r>
              <a:rPr lang="en-US" sz="2200" dirty="0">
                <a:effectLst/>
                <a:latin typeface="Calibri" panose="020F0502020204030204" pitchFamily="34" charset="0"/>
                <a:ea typeface="Calibri" panose="020F0502020204030204" pitchFamily="34" charset="0"/>
                <a:cs typeface="Times New Roman" panose="02020603050405020304" pitchFamily="18" charset="0"/>
              </a:rPr>
              <a:t>:  Now you can click the Budget Check Icon.  The deposit will not post until this icon is clicked and the deposit is in “Valid” status.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0390AA3-3B4B-FA67-9D67-F718A72B62CC}"/>
              </a:ext>
            </a:extLst>
          </p:cNvPr>
          <p:cNvPicPr>
            <a:picLocks noChangeAspect="1"/>
          </p:cNvPicPr>
          <p:nvPr/>
        </p:nvPicPr>
        <p:blipFill>
          <a:blip r:embed="rId2"/>
          <a:stretch>
            <a:fillRect/>
          </a:stretch>
        </p:blipFill>
        <p:spPr>
          <a:xfrm>
            <a:off x="1828636" y="981994"/>
            <a:ext cx="8605847" cy="5556918"/>
          </a:xfrm>
          <a:prstGeom prst="rect">
            <a:avLst/>
          </a:prstGeom>
        </p:spPr>
      </p:pic>
      <p:sp>
        <p:nvSpPr>
          <p:cNvPr id="3" name="Slide Number Placeholder 2">
            <a:extLst>
              <a:ext uri="{FF2B5EF4-FFF2-40B4-BE49-F238E27FC236}">
                <a16:creationId xmlns:a16="http://schemas.microsoft.com/office/drawing/2014/main" id="{BCBBB643-B9E7-51FE-4290-07CAE7FF5091}"/>
              </a:ext>
            </a:extLst>
          </p:cNvPr>
          <p:cNvSpPr>
            <a:spLocks noGrp="1"/>
          </p:cNvSpPr>
          <p:nvPr>
            <p:ph type="sldNum" sz="quarter" idx="12"/>
          </p:nvPr>
        </p:nvSpPr>
        <p:spPr/>
        <p:txBody>
          <a:bodyPr/>
          <a:lstStyle/>
          <a:p>
            <a:fld id="{A7440FB8-B963-4D67-BBA5-C80FD16BB4A7}" type="slidenum">
              <a:rPr lang="en-US" smtClean="0"/>
              <a:t>103</a:t>
            </a:fld>
            <a:endParaRPr lang="en-US" dirty="0"/>
          </a:p>
        </p:txBody>
      </p:sp>
    </p:spTree>
    <p:extLst>
      <p:ext uri="{BB962C8B-B14F-4D97-AF65-F5344CB8AC3E}">
        <p14:creationId xmlns:p14="http://schemas.microsoft.com/office/powerpoint/2010/main" val="3735018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95985"/>
          </a:xfrm>
        </p:spPr>
        <p:txBody>
          <a:bodyPr>
            <a:normAutofit fontScale="90000"/>
          </a:bodyPr>
          <a:lstStyle/>
          <a:p>
            <a:pPr marL="0" marR="0" algn="ctr">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4</a:t>
            </a:r>
            <a:r>
              <a:rPr lang="en-US" sz="2200" dirty="0">
                <a:effectLst/>
                <a:latin typeface="Calibri" panose="020F0502020204030204" pitchFamily="34" charset="0"/>
                <a:ea typeface="Calibri" panose="020F0502020204030204" pitchFamily="34" charset="0"/>
                <a:cs typeface="Times New Roman" panose="02020603050405020304" pitchFamily="18" charset="0"/>
              </a:rPr>
              <a:t>:  The deposit has a Chartfield Combo Edit Status of “Complete” and the Budget Checking Header Status  is “Valid”, but the Journal ID is blank.  This means the deposit is sitting on the table waiting for journal generator to run.  The process usually runs overnight and posts the next day.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83E7F90-8ADF-913D-7227-A04FDC7D4B63}"/>
              </a:ext>
            </a:extLst>
          </p:cNvPr>
          <p:cNvPicPr>
            <a:picLocks noChangeAspect="1"/>
          </p:cNvPicPr>
          <p:nvPr/>
        </p:nvPicPr>
        <p:blipFill>
          <a:blip r:embed="rId2"/>
          <a:stretch>
            <a:fillRect/>
          </a:stretch>
        </p:blipFill>
        <p:spPr>
          <a:xfrm>
            <a:off x="206514" y="928453"/>
            <a:ext cx="10452261" cy="1505885"/>
          </a:xfrm>
          <a:prstGeom prst="rect">
            <a:avLst/>
          </a:prstGeom>
        </p:spPr>
      </p:pic>
      <p:pic>
        <p:nvPicPr>
          <p:cNvPr id="7" name="Picture 6">
            <a:extLst>
              <a:ext uri="{FF2B5EF4-FFF2-40B4-BE49-F238E27FC236}">
                <a16:creationId xmlns:a16="http://schemas.microsoft.com/office/drawing/2014/main" id="{A2200579-4834-083C-E7B8-75DA799E155B}"/>
              </a:ext>
            </a:extLst>
          </p:cNvPr>
          <p:cNvPicPr>
            <a:picLocks noChangeAspect="1"/>
          </p:cNvPicPr>
          <p:nvPr/>
        </p:nvPicPr>
        <p:blipFill>
          <a:blip r:embed="rId3"/>
          <a:stretch>
            <a:fillRect/>
          </a:stretch>
        </p:blipFill>
        <p:spPr>
          <a:xfrm>
            <a:off x="1054180" y="2238741"/>
            <a:ext cx="7117912" cy="4619259"/>
          </a:xfrm>
          <a:prstGeom prst="rect">
            <a:avLst/>
          </a:prstGeom>
        </p:spPr>
      </p:pic>
      <p:sp>
        <p:nvSpPr>
          <p:cNvPr id="3" name="Slide Number Placeholder 2">
            <a:extLst>
              <a:ext uri="{FF2B5EF4-FFF2-40B4-BE49-F238E27FC236}">
                <a16:creationId xmlns:a16="http://schemas.microsoft.com/office/drawing/2014/main" id="{843F33AF-953A-DDA8-1CBC-0C45181B5899}"/>
              </a:ext>
            </a:extLst>
          </p:cNvPr>
          <p:cNvSpPr>
            <a:spLocks noGrp="1"/>
          </p:cNvSpPr>
          <p:nvPr>
            <p:ph type="sldNum" sz="quarter" idx="12"/>
          </p:nvPr>
        </p:nvSpPr>
        <p:spPr/>
        <p:txBody>
          <a:bodyPr/>
          <a:lstStyle/>
          <a:p>
            <a:fld id="{A7440FB8-B963-4D67-BBA5-C80FD16BB4A7}" type="slidenum">
              <a:rPr lang="en-US" smtClean="0"/>
              <a:t>104</a:t>
            </a:fld>
            <a:endParaRPr lang="en-US" dirty="0"/>
          </a:p>
        </p:txBody>
      </p:sp>
    </p:spTree>
    <p:extLst>
      <p:ext uri="{BB962C8B-B14F-4D97-AF65-F5344CB8AC3E}">
        <p14:creationId xmlns:p14="http://schemas.microsoft.com/office/powerpoint/2010/main" val="42846974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108413"/>
          </a:xfrm>
        </p:spPr>
        <p:txBody>
          <a:bodyPr>
            <a:normAutofit/>
          </a:bodyPr>
          <a:lstStyle/>
          <a:p>
            <a:pPr marL="0" marR="0" algn="ctr">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5</a:t>
            </a:r>
            <a:r>
              <a:rPr lang="en-US" sz="2200" dirty="0">
                <a:effectLst/>
                <a:latin typeface="Calibri" panose="020F0502020204030204" pitchFamily="34" charset="0"/>
                <a:ea typeface="Calibri" panose="020F0502020204030204" pitchFamily="34" charset="0"/>
                <a:cs typeface="Times New Roman" panose="02020603050405020304" pitchFamily="18" charset="0"/>
              </a:rPr>
              <a:t>:  The deposit has a Chartfield Combo Edit Status of “Complete”, the Budget Checking Header Status  is “Valid”, and the Journal ID has a Journal ID that starts with DJ populated.  This generally means the deposit has been posted to your general ledger.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22AD90C-CBBA-1898-03D9-7FC13CF6DFA3}"/>
              </a:ext>
            </a:extLst>
          </p:cNvPr>
          <p:cNvPicPr>
            <a:picLocks noChangeAspect="1"/>
          </p:cNvPicPr>
          <p:nvPr/>
        </p:nvPicPr>
        <p:blipFill>
          <a:blip r:embed="rId2"/>
          <a:stretch>
            <a:fillRect/>
          </a:stretch>
        </p:blipFill>
        <p:spPr>
          <a:xfrm>
            <a:off x="71120" y="2144988"/>
            <a:ext cx="12191435" cy="1756452"/>
          </a:xfrm>
          <a:prstGeom prst="rect">
            <a:avLst/>
          </a:prstGeom>
        </p:spPr>
      </p:pic>
      <p:sp>
        <p:nvSpPr>
          <p:cNvPr id="3" name="Slide Number Placeholder 2">
            <a:extLst>
              <a:ext uri="{FF2B5EF4-FFF2-40B4-BE49-F238E27FC236}">
                <a16:creationId xmlns:a16="http://schemas.microsoft.com/office/drawing/2014/main" id="{155520BE-4828-906F-64D1-D16B66628EF4}"/>
              </a:ext>
            </a:extLst>
          </p:cNvPr>
          <p:cNvSpPr>
            <a:spLocks noGrp="1"/>
          </p:cNvSpPr>
          <p:nvPr>
            <p:ph type="sldNum" sz="quarter" idx="12"/>
          </p:nvPr>
        </p:nvSpPr>
        <p:spPr/>
        <p:txBody>
          <a:bodyPr/>
          <a:lstStyle/>
          <a:p>
            <a:fld id="{A7440FB8-B963-4D67-BBA5-C80FD16BB4A7}" type="slidenum">
              <a:rPr lang="en-US" smtClean="0"/>
              <a:t>105</a:t>
            </a:fld>
            <a:endParaRPr lang="en-US" dirty="0"/>
          </a:p>
        </p:txBody>
      </p:sp>
    </p:spTree>
    <p:extLst>
      <p:ext uri="{BB962C8B-B14F-4D97-AF65-F5344CB8AC3E}">
        <p14:creationId xmlns:p14="http://schemas.microsoft.com/office/powerpoint/2010/main" val="33643800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E089-13E6-6A28-0F79-2BECC945352A}"/>
              </a:ext>
            </a:extLst>
          </p:cNvPr>
          <p:cNvSpPr>
            <a:spLocks noGrp="1"/>
          </p:cNvSpPr>
          <p:nvPr>
            <p:ph type="ctrTitle"/>
          </p:nvPr>
        </p:nvSpPr>
        <p:spPr>
          <a:xfrm>
            <a:off x="1524000" y="2504848"/>
            <a:ext cx="9144000" cy="2387600"/>
          </a:xfrm>
        </p:spPr>
        <p:txBody>
          <a:bodyPr>
            <a:normAutofit fontScale="90000"/>
          </a:bodyPr>
          <a:lstStyle/>
          <a:p>
            <a:r>
              <a:rPr lang="en-US" b="1" dirty="0"/>
              <a:t>How to Reconcile the Bank to the Accounts Receivable Module at Month End</a:t>
            </a:r>
          </a:p>
        </p:txBody>
      </p:sp>
      <p:sp>
        <p:nvSpPr>
          <p:cNvPr id="3" name="Slide Number Placeholder 2">
            <a:extLst>
              <a:ext uri="{FF2B5EF4-FFF2-40B4-BE49-F238E27FC236}">
                <a16:creationId xmlns:a16="http://schemas.microsoft.com/office/drawing/2014/main" id="{1EF3277E-F6F5-08AE-E66C-3D8C235EC37E}"/>
              </a:ext>
            </a:extLst>
          </p:cNvPr>
          <p:cNvSpPr>
            <a:spLocks noGrp="1"/>
          </p:cNvSpPr>
          <p:nvPr>
            <p:ph type="sldNum" sz="quarter" idx="12"/>
          </p:nvPr>
        </p:nvSpPr>
        <p:spPr/>
        <p:txBody>
          <a:bodyPr/>
          <a:lstStyle/>
          <a:p>
            <a:fld id="{A7440FB8-B963-4D67-BBA5-C80FD16BB4A7}" type="slidenum">
              <a:rPr lang="en-US" smtClean="0"/>
              <a:t>106</a:t>
            </a:fld>
            <a:endParaRPr lang="en-US" dirty="0"/>
          </a:p>
        </p:txBody>
      </p:sp>
    </p:spTree>
    <p:extLst>
      <p:ext uri="{BB962C8B-B14F-4D97-AF65-F5344CB8AC3E}">
        <p14:creationId xmlns:p14="http://schemas.microsoft.com/office/powerpoint/2010/main" val="3585549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5685998" cy="3456637"/>
          </a:xfrm>
        </p:spPr>
        <p:txBody>
          <a:bodyPr/>
          <a:lstStyle/>
          <a:p>
            <a:r>
              <a:rPr lang="en-US" sz="1800" b="1" dirty="0"/>
              <a:t>Navigate to Query Viewer and search for the query NMS_BANK_TRANS_W_RECON_STATUS</a:t>
            </a:r>
            <a:br>
              <a:rPr lang="en-US" sz="1800" b="1" dirty="0"/>
            </a:br>
            <a:br>
              <a:rPr lang="en-US" sz="1800" b="1" dirty="0"/>
            </a:br>
            <a:r>
              <a:rPr lang="en-US" sz="1800" b="1" dirty="0"/>
              <a:t>Since you are running this query for the entire month, you should schedule the query.   </a:t>
            </a:r>
            <a:br>
              <a:rPr lang="en-US" sz="1800" b="1" dirty="0"/>
            </a:br>
            <a:br>
              <a:rPr lang="en-US" sz="4400" dirty="0"/>
            </a:br>
            <a:endParaRPr lang="en-US" dirty="0">
              <a:latin typeface="+mn-lt"/>
            </a:endParaRPr>
          </a:p>
        </p:txBody>
      </p:sp>
      <p:pic>
        <p:nvPicPr>
          <p:cNvPr id="6" name="Picture 5">
            <a:extLst>
              <a:ext uri="{FF2B5EF4-FFF2-40B4-BE49-F238E27FC236}">
                <a16:creationId xmlns:a16="http://schemas.microsoft.com/office/drawing/2014/main" id="{1C996D6A-111B-4193-3542-26391314D1FA}"/>
              </a:ext>
            </a:extLst>
          </p:cNvPr>
          <p:cNvPicPr>
            <a:picLocks noChangeAspect="1"/>
          </p:cNvPicPr>
          <p:nvPr/>
        </p:nvPicPr>
        <p:blipFill>
          <a:blip r:embed="rId2"/>
          <a:stretch>
            <a:fillRect/>
          </a:stretch>
        </p:blipFill>
        <p:spPr>
          <a:xfrm>
            <a:off x="3283469" y="1888338"/>
            <a:ext cx="8794230" cy="3901440"/>
          </a:xfrm>
          <a:prstGeom prst="rect">
            <a:avLst/>
          </a:prstGeom>
        </p:spPr>
      </p:pic>
      <p:sp>
        <p:nvSpPr>
          <p:cNvPr id="3" name="Slide Number Placeholder 2">
            <a:extLst>
              <a:ext uri="{FF2B5EF4-FFF2-40B4-BE49-F238E27FC236}">
                <a16:creationId xmlns:a16="http://schemas.microsoft.com/office/drawing/2014/main" id="{B616BBC6-4194-6C78-69C9-61398FDBBAD6}"/>
              </a:ext>
            </a:extLst>
          </p:cNvPr>
          <p:cNvSpPr>
            <a:spLocks noGrp="1"/>
          </p:cNvSpPr>
          <p:nvPr>
            <p:ph type="sldNum" sz="quarter" idx="12"/>
          </p:nvPr>
        </p:nvSpPr>
        <p:spPr/>
        <p:txBody>
          <a:bodyPr/>
          <a:lstStyle/>
          <a:p>
            <a:fld id="{A7440FB8-B963-4D67-BBA5-C80FD16BB4A7}" type="slidenum">
              <a:rPr lang="en-US" smtClean="0"/>
              <a:t>107</a:t>
            </a:fld>
            <a:endParaRPr lang="en-US" dirty="0"/>
          </a:p>
        </p:txBody>
      </p:sp>
    </p:spTree>
    <p:extLst>
      <p:ext uri="{BB962C8B-B14F-4D97-AF65-F5344CB8AC3E}">
        <p14:creationId xmlns:p14="http://schemas.microsoft.com/office/powerpoint/2010/main" val="34187763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846161"/>
            <a:ext cx="3556948" cy="5589145"/>
          </a:xfrm>
        </p:spPr>
        <p:txBody>
          <a:bodyPr>
            <a:normAutofit/>
          </a:bodyPr>
          <a:lstStyle/>
          <a:p>
            <a:r>
              <a:rPr lang="en-US" sz="1800" b="1" dirty="0"/>
              <a:t>If you’ve never scheduled the NMS_BANK_TRANS_W_RECON_STATUS query, you’ll need to click the “Add a New Value” button.</a:t>
            </a:r>
            <a:br>
              <a:rPr lang="en-US" sz="1800" b="1" dirty="0"/>
            </a:br>
            <a:br>
              <a:rPr lang="en-US" sz="1800" b="1" dirty="0"/>
            </a:br>
            <a:r>
              <a:rPr lang="en-US" sz="1800" b="1" dirty="0"/>
              <a:t>You must name your *Run Control ID.  There can be no spaces and then click the “Add” button.  I suggest copying the *Query Name from above.  This way you’ll never forget which query you are scheduling.</a:t>
            </a:r>
            <a:br>
              <a:rPr lang="en-US" sz="1800" b="1" dirty="0"/>
            </a:br>
            <a:br>
              <a:rPr lang="en-US" sz="1800" b="1" dirty="0"/>
            </a:br>
            <a:r>
              <a:rPr lang="en-US" sz="1800" b="1" dirty="0"/>
              <a:t>If you’ve scheduled this before and you only have one Run Control ID, just click one of the hyperlinks.</a:t>
            </a:r>
            <a:br>
              <a:rPr lang="en-US" sz="1800" dirty="0"/>
            </a:br>
            <a:br>
              <a:rPr lang="en-US" sz="4400" dirty="0"/>
            </a:br>
            <a:endParaRPr lang="en-US" dirty="0">
              <a:latin typeface="+mn-lt"/>
            </a:endParaRPr>
          </a:p>
        </p:txBody>
      </p:sp>
      <p:pic>
        <p:nvPicPr>
          <p:cNvPr id="7" name="Picture 6">
            <a:extLst>
              <a:ext uri="{FF2B5EF4-FFF2-40B4-BE49-F238E27FC236}">
                <a16:creationId xmlns:a16="http://schemas.microsoft.com/office/drawing/2014/main" id="{428B6B2A-B22E-2FCF-2DDA-8068FBF74617}"/>
              </a:ext>
            </a:extLst>
          </p:cNvPr>
          <p:cNvPicPr>
            <a:picLocks noChangeAspect="1"/>
          </p:cNvPicPr>
          <p:nvPr/>
        </p:nvPicPr>
        <p:blipFill>
          <a:blip r:embed="rId2"/>
          <a:stretch>
            <a:fillRect/>
          </a:stretch>
        </p:blipFill>
        <p:spPr>
          <a:xfrm>
            <a:off x="3794078" y="158582"/>
            <a:ext cx="7768002" cy="2856910"/>
          </a:xfrm>
          <a:prstGeom prst="rect">
            <a:avLst/>
          </a:prstGeom>
        </p:spPr>
      </p:pic>
      <p:pic>
        <p:nvPicPr>
          <p:cNvPr id="9" name="Picture 8">
            <a:extLst>
              <a:ext uri="{FF2B5EF4-FFF2-40B4-BE49-F238E27FC236}">
                <a16:creationId xmlns:a16="http://schemas.microsoft.com/office/drawing/2014/main" id="{02C11C89-7704-8314-E6E0-AA314263C0D1}"/>
              </a:ext>
            </a:extLst>
          </p:cNvPr>
          <p:cNvPicPr>
            <a:picLocks noChangeAspect="1"/>
          </p:cNvPicPr>
          <p:nvPr/>
        </p:nvPicPr>
        <p:blipFill>
          <a:blip r:embed="rId3"/>
          <a:stretch>
            <a:fillRect/>
          </a:stretch>
        </p:blipFill>
        <p:spPr>
          <a:xfrm>
            <a:off x="3794078" y="2603305"/>
            <a:ext cx="3725955" cy="4254694"/>
          </a:xfrm>
          <a:prstGeom prst="rect">
            <a:avLst/>
          </a:prstGeom>
        </p:spPr>
      </p:pic>
      <p:sp>
        <p:nvSpPr>
          <p:cNvPr id="3" name="Slide Number Placeholder 2">
            <a:extLst>
              <a:ext uri="{FF2B5EF4-FFF2-40B4-BE49-F238E27FC236}">
                <a16:creationId xmlns:a16="http://schemas.microsoft.com/office/drawing/2014/main" id="{02F114AE-1209-8BFF-1B40-011B8231C14E}"/>
              </a:ext>
            </a:extLst>
          </p:cNvPr>
          <p:cNvSpPr>
            <a:spLocks noGrp="1"/>
          </p:cNvSpPr>
          <p:nvPr>
            <p:ph type="sldNum" sz="quarter" idx="12"/>
          </p:nvPr>
        </p:nvSpPr>
        <p:spPr/>
        <p:txBody>
          <a:bodyPr/>
          <a:lstStyle/>
          <a:p>
            <a:fld id="{A7440FB8-B963-4D67-BBA5-C80FD16BB4A7}" type="slidenum">
              <a:rPr lang="en-US" smtClean="0"/>
              <a:t>108</a:t>
            </a:fld>
            <a:endParaRPr lang="en-US" dirty="0"/>
          </a:p>
        </p:txBody>
      </p:sp>
    </p:spTree>
    <p:extLst>
      <p:ext uri="{BB962C8B-B14F-4D97-AF65-F5344CB8AC3E}">
        <p14:creationId xmlns:p14="http://schemas.microsoft.com/office/powerpoint/2010/main" val="3818161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770" y="310551"/>
            <a:ext cx="3239651" cy="5279366"/>
          </a:xfrm>
        </p:spPr>
        <p:txBody>
          <a:bodyPr>
            <a:normAutofit/>
          </a:bodyPr>
          <a:lstStyle/>
          <a:p>
            <a:r>
              <a:rPr lang="en-US" sz="1800" b="1" dirty="0"/>
              <a:t>If this is your fist time scheduling this query, the fields will be blank.  Otherwise, you’ll need to click the Update Parameters hyperlink to update the search criteria.  </a:t>
            </a:r>
            <a:br>
              <a:rPr lang="en-US" sz="4400" b="1" dirty="0"/>
            </a:br>
            <a:endParaRPr lang="en-US" b="1" dirty="0">
              <a:latin typeface="+mn-lt"/>
            </a:endParaRPr>
          </a:p>
        </p:txBody>
      </p:sp>
      <p:pic>
        <p:nvPicPr>
          <p:cNvPr id="4" name="Picture 3">
            <a:extLst>
              <a:ext uri="{FF2B5EF4-FFF2-40B4-BE49-F238E27FC236}">
                <a16:creationId xmlns:a16="http://schemas.microsoft.com/office/drawing/2014/main" id="{0A99F291-D458-2438-9795-0C6C764EFD3C}"/>
              </a:ext>
            </a:extLst>
          </p:cNvPr>
          <p:cNvPicPr>
            <a:picLocks noChangeAspect="1"/>
          </p:cNvPicPr>
          <p:nvPr/>
        </p:nvPicPr>
        <p:blipFill>
          <a:blip r:embed="rId2"/>
          <a:stretch>
            <a:fillRect/>
          </a:stretch>
        </p:blipFill>
        <p:spPr>
          <a:xfrm>
            <a:off x="3360421" y="773356"/>
            <a:ext cx="8812470" cy="3879923"/>
          </a:xfrm>
          <a:prstGeom prst="rect">
            <a:avLst/>
          </a:prstGeom>
        </p:spPr>
      </p:pic>
      <p:sp>
        <p:nvSpPr>
          <p:cNvPr id="3" name="Slide Number Placeholder 2">
            <a:extLst>
              <a:ext uri="{FF2B5EF4-FFF2-40B4-BE49-F238E27FC236}">
                <a16:creationId xmlns:a16="http://schemas.microsoft.com/office/drawing/2014/main" id="{AEC562D1-5D29-223A-F169-7EBDEF0BE94F}"/>
              </a:ext>
            </a:extLst>
          </p:cNvPr>
          <p:cNvSpPr>
            <a:spLocks noGrp="1"/>
          </p:cNvSpPr>
          <p:nvPr>
            <p:ph type="sldNum" sz="quarter" idx="12"/>
          </p:nvPr>
        </p:nvSpPr>
        <p:spPr/>
        <p:txBody>
          <a:bodyPr/>
          <a:lstStyle/>
          <a:p>
            <a:fld id="{A7440FB8-B963-4D67-BBA5-C80FD16BB4A7}" type="slidenum">
              <a:rPr lang="en-US" smtClean="0"/>
              <a:t>109</a:t>
            </a:fld>
            <a:endParaRPr lang="en-US" dirty="0"/>
          </a:p>
        </p:txBody>
      </p:sp>
    </p:spTree>
    <p:extLst>
      <p:ext uri="{BB962C8B-B14F-4D97-AF65-F5344CB8AC3E}">
        <p14:creationId xmlns:p14="http://schemas.microsoft.com/office/powerpoint/2010/main" val="262441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97F8-5B7D-1F6B-1531-7FCDC8CEA7A1}"/>
              </a:ext>
            </a:extLst>
          </p:cNvPr>
          <p:cNvSpPr>
            <a:spLocks noGrp="1"/>
          </p:cNvSpPr>
          <p:nvPr>
            <p:ph type="title"/>
          </p:nvPr>
        </p:nvSpPr>
        <p:spPr>
          <a:xfrm>
            <a:off x="925286" y="97292"/>
            <a:ext cx="10515600" cy="860652"/>
          </a:xfrm>
        </p:spPr>
        <p:txBody>
          <a:bodyPr/>
          <a:lstStyle/>
          <a:p>
            <a:pPr algn="ctr"/>
            <a:r>
              <a:rPr lang="en-US" b="1" dirty="0"/>
              <a:t>How Do Deposits Work? (Day 1)</a:t>
            </a:r>
          </a:p>
        </p:txBody>
      </p:sp>
      <p:sp>
        <p:nvSpPr>
          <p:cNvPr id="3" name="Content Placeholder 2">
            <a:extLst>
              <a:ext uri="{FF2B5EF4-FFF2-40B4-BE49-F238E27FC236}">
                <a16:creationId xmlns:a16="http://schemas.microsoft.com/office/drawing/2014/main" id="{B3079D0D-088C-8E74-F089-04F1FEDBD720}"/>
              </a:ext>
            </a:extLst>
          </p:cNvPr>
          <p:cNvSpPr>
            <a:spLocks noGrp="1"/>
          </p:cNvSpPr>
          <p:nvPr>
            <p:ph idx="1"/>
          </p:nvPr>
        </p:nvSpPr>
        <p:spPr>
          <a:xfrm>
            <a:off x="381000" y="1110343"/>
            <a:ext cx="11723914" cy="5214257"/>
          </a:xfrm>
        </p:spPr>
        <p:txBody>
          <a:bodyPr>
            <a:normAutofit lnSpcReduction="10000"/>
          </a:bodyPr>
          <a:lstStyle/>
          <a:p>
            <a:r>
              <a:rPr lang="en-US" dirty="0"/>
              <a:t>Money is collected by the agencies throughout the day.  All customers receive a receipt, and the money is logged by the Agency via a system they have developed.  </a:t>
            </a:r>
            <a:r>
              <a:rPr lang="en-US" i="1" dirty="0"/>
              <a:t>(MAPS FIN 2.2 and 2.3)</a:t>
            </a:r>
          </a:p>
          <a:p>
            <a:r>
              <a:rPr lang="en-US" dirty="0"/>
              <a:t>Cash should be secured, at all times, and should be verified by two people.</a:t>
            </a:r>
          </a:p>
          <a:p>
            <a:r>
              <a:rPr lang="en-US" dirty="0"/>
              <a:t>When possible, money should be deposited into the Agency Depository Bank account by the close of the business day, but no later than the close of the next business day. </a:t>
            </a:r>
            <a:r>
              <a:rPr lang="en-US" i="1" dirty="0"/>
              <a:t>(Statute Section 6-10-54 and MAPS FIN 2.1 and FIN 2.4)</a:t>
            </a:r>
            <a:endParaRPr lang="en-US" dirty="0"/>
          </a:p>
          <a:p>
            <a:r>
              <a:rPr lang="en-US" dirty="0"/>
              <a:t>Throughout the day, ACH transactions, Credit Card Transactions and Bank adjustments are being posted to the bank accounts.</a:t>
            </a:r>
          </a:p>
          <a:p>
            <a:r>
              <a:rPr lang="en-US" dirty="0"/>
              <a:t>State Fiscal Agent Bank (WFB) closes their books for the day.</a:t>
            </a:r>
          </a:p>
          <a:p>
            <a:pPr lvl="1"/>
            <a:r>
              <a:rPr lang="en-US" dirty="0"/>
              <a:t>Brick and Mortar Banks close their books typically at 3:00 p.m.</a:t>
            </a:r>
          </a:p>
          <a:p>
            <a:pPr lvl="1"/>
            <a:r>
              <a:rPr lang="en-US" dirty="0"/>
              <a:t>Electronic Deposits (i.e. desktop scanners, ACH or Credit Card transactions) close their books typically at 8:00 p.m.</a:t>
            </a:r>
          </a:p>
          <a:p>
            <a:endParaRPr lang="en-US" dirty="0"/>
          </a:p>
        </p:txBody>
      </p:sp>
      <p:sp>
        <p:nvSpPr>
          <p:cNvPr id="4" name="Slide Number Placeholder 3">
            <a:extLst>
              <a:ext uri="{FF2B5EF4-FFF2-40B4-BE49-F238E27FC236}">
                <a16:creationId xmlns:a16="http://schemas.microsoft.com/office/drawing/2014/main" id="{91E3F93C-47E3-46DC-D1E9-FEDCEF950A5E}"/>
              </a:ext>
            </a:extLst>
          </p:cNvPr>
          <p:cNvSpPr>
            <a:spLocks noGrp="1"/>
          </p:cNvSpPr>
          <p:nvPr>
            <p:ph type="sldNum" sz="quarter" idx="12"/>
          </p:nvPr>
        </p:nvSpPr>
        <p:spPr/>
        <p:txBody>
          <a:bodyPr/>
          <a:lstStyle/>
          <a:p>
            <a:fld id="{A7440FB8-B963-4D67-BBA5-C80FD16BB4A7}" type="slidenum">
              <a:rPr lang="en-US" smtClean="0"/>
              <a:t>11</a:t>
            </a:fld>
            <a:endParaRPr lang="en-US" dirty="0"/>
          </a:p>
        </p:txBody>
      </p:sp>
    </p:spTree>
    <p:extLst>
      <p:ext uri="{BB962C8B-B14F-4D97-AF65-F5344CB8AC3E}">
        <p14:creationId xmlns:p14="http://schemas.microsoft.com/office/powerpoint/2010/main" val="25546407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1"/>
            <a:ext cx="3246120" cy="5367020"/>
          </a:xfrm>
        </p:spPr>
        <p:txBody>
          <a:bodyPr>
            <a:normAutofit/>
          </a:bodyPr>
          <a:lstStyle/>
          <a:p>
            <a:r>
              <a:rPr lang="en-US" sz="1800" b="1" dirty="0"/>
              <a:t>You want to enter the date range.  For this purpose, it will be the first and last day of the month.  The *Bank will always be WFB10 and the *Account will be the 4-digit bank account number assigned to your Agency, </a:t>
            </a:r>
            <a:r>
              <a:rPr lang="en-US" sz="1800" b="1" u="sng" dirty="0"/>
              <a:t>NOT</a:t>
            </a:r>
            <a:r>
              <a:rPr lang="en-US" sz="1800" b="1" dirty="0"/>
              <a:t> the last four digits of your Bank Account number.  </a:t>
            </a:r>
            <a:br>
              <a:rPr lang="en-US" sz="1800" b="1" dirty="0"/>
            </a:br>
            <a:br>
              <a:rPr lang="en-US" sz="1800" b="1" dirty="0"/>
            </a:br>
            <a:r>
              <a:rPr lang="en-US" sz="1800" b="1" dirty="0"/>
              <a:t>Click the “OK” button</a:t>
            </a:r>
            <a:br>
              <a:rPr lang="en-US" sz="4400" b="1" dirty="0"/>
            </a:br>
            <a:endParaRPr lang="en-US" b="1" dirty="0">
              <a:latin typeface="+mn-lt"/>
            </a:endParaRPr>
          </a:p>
        </p:txBody>
      </p:sp>
      <p:pic>
        <p:nvPicPr>
          <p:cNvPr id="7" name="Picture 6">
            <a:extLst>
              <a:ext uri="{FF2B5EF4-FFF2-40B4-BE49-F238E27FC236}">
                <a16:creationId xmlns:a16="http://schemas.microsoft.com/office/drawing/2014/main" id="{BED2E014-52B3-DD7D-7051-C5497D03DD57}"/>
              </a:ext>
            </a:extLst>
          </p:cNvPr>
          <p:cNvPicPr>
            <a:picLocks noChangeAspect="1"/>
          </p:cNvPicPr>
          <p:nvPr/>
        </p:nvPicPr>
        <p:blipFill>
          <a:blip r:embed="rId2"/>
          <a:stretch>
            <a:fillRect/>
          </a:stretch>
        </p:blipFill>
        <p:spPr>
          <a:xfrm>
            <a:off x="3392091" y="701040"/>
            <a:ext cx="8799909" cy="4826000"/>
          </a:xfrm>
          <a:prstGeom prst="rect">
            <a:avLst/>
          </a:prstGeom>
        </p:spPr>
      </p:pic>
      <p:sp>
        <p:nvSpPr>
          <p:cNvPr id="3" name="Slide Number Placeholder 2">
            <a:extLst>
              <a:ext uri="{FF2B5EF4-FFF2-40B4-BE49-F238E27FC236}">
                <a16:creationId xmlns:a16="http://schemas.microsoft.com/office/drawing/2014/main" id="{72524EB0-7D5C-EEB8-6B1B-E0458EF1E64E}"/>
              </a:ext>
            </a:extLst>
          </p:cNvPr>
          <p:cNvSpPr>
            <a:spLocks noGrp="1"/>
          </p:cNvSpPr>
          <p:nvPr>
            <p:ph type="sldNum" sz="quarter" idx="12"/>
          </p:nvPr>
        </p:nvSpPr>
        <p:spPr/>
        <p:txBody>
          <a:bodyPr/>
          <a:lstStyle/>
          <a:p>
            <a:fld id="{A7440FB8-B963-4D67-BBA5-C80FD16BB4A7}" type="slidenum">
              <a:rPr lang="en-US" smtClean="0"/>
              <a:t>110</a:t>
            </a:fld>
            <a:endParaRPr lang="en-US" dirty="0"/>
          </a:p>
        </p:txBody>
      </p:sp>
    </p:spTree>
    <p:extLst>
      <p:ext uri="{BB962C8B-B14F-4D97-AF65-F5344CB8AC3E}">
        <p14:creationId xmlns:p14="http://schemas.microsoft.com/office/powerpoint/2010/main" val="13240591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r>
              <a:rPr lang="en-US" sz="1800" b="1" dirty="0"/>
              <a:t>Click the “Apply” button</a:t>
            </a:r>
            <a:br>
              <a:rPr lang="en-US" sz="4400" dirty="0"/>
            </a:br>
            <a:endParaRPr lang="en-US" dirty="0">
              <a:latin typeface="+mn-lt"/>
            </a:endParaRPr>
          </a:p>
        </p:txBody>
      </p:sp>
      <p:pic>
        <p:nvPicPr>
          <p:cNvPr id="4" name="Picture 3">
            <a:extLst>
              <a:ext uri="{FF2B5EF4-FFF2-40B4-BE49-F238E27FC236}">
                <a16:creationId xmlns:a16="http://schemas.microsoft.com/office/drawing/2014/main" id="{E67775D6-964E-DE6B-B135-715626675E63}"/>
              </a:ext>
            </a:extLst>
          </p:cNvPr>
          <p:cNvPicPr>
            <a:picLocks noChangeAspect="1"/>
          </p:cNvPicPr>
          <p:nvPr/>
        </p:nvPicPr>
        <p:blipFill>
          <a:blip r:embed="rId2"/>
          <a:stretch>
            <a:fillRect/>
          </a:stretch>
        </p:blipFill>
        <p:spPr>
          <a:xfrm>
            <a:off x="2603042" y="863600"/>
            <a:ext cx="9588958" cy="4135120"/>
          </a:xfrm>
          <a:prstGeom prst="rect">
            <a:avLst/>
          </a:prstGeom>
        </p:spPr>
      </p:pic>
      <p:sp>
        <p:nvSpPr>
          <p:cNvPr id="3" name="Slide Number Placeholder 2">
            <a:extLst>
              <a:ext uri="{FF2B5EF4-FFF2-40B4-BE49-F238E27FC236}">
                <a16:creationId xmlns:a16="http://schemas.microsoft.com/office/drawing/2014/main" id="{F4129A16-B0BC-9926-E34A-49B9534EDF1F}"/>
              </a:ext>
            </a:extLst>
          </p:cNvPr>
          <p:cNvSpPr>
            <a:spLocks noGrp="1"/>
          </p:cNvSpPr>
          <p:nvPr>
            <p:ph type="sldNum" sz="quarter" idx="12"/>
          </p:nvPr>
        </p:nvSpPr>
        <p:spPr/>
        <p:txBody>
          <a:bodyPr/>
          <a:lstStyle/>
          <a:p>
            <a:fld id="{A7440FB8-B963-4D67-BBA5-C80FD16BB4A7}" type="slidenum">
              <a:rPr lang="en-US" smtClean="0"/>
              <a:t>111</a:t>
            </a:fld>
            <a:endParaRPr lang="en-US" dirty="0"/>
          </a:p>
        </p:txBody>
      </p:sp>
    </p:spTree>
    <p:extLst>
      <p:ext uri="{BB962C8B-B14F-4D97-AF65-F5344CB8AC3E}">
        <p14:creationId xmlns:p14="http://schemas.microsoft.com/office/powerpoint/2010/main" val="22410577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r>
              <a:rPr lang="en-US" sz="1800" b="1" dirty="0"/>
              <a:t>Click the “OK” button</a:t>
            </a:r>
            <a:br>
              <a:rPr lang="en-US" sz="4400" dirty="0"/>
            </a:br>
            <a:endParaRPr lang="en-US" dirty="0">
              <a:latin typeface="+mn-lt"/>
            </a:endParaRPr>
          </a:p>
        </p:txBody>
      </p:sp>
      <p:pic>
        <p:nvPicPr>
          <p:cNvPr id="5" name="Picture 4">
            <a:extLst>
              <a:ext uri="{FF2B5EF4-FFF2-40B4-BE49-F238E27FC236}">
                <a16:creationId xmlns:a16="http://schemas.microsoft.com/office/drawing/2014/main" id="{02A5E233-2CEF-7050-D902-5E3D0950992A}"/>
              </a:ext>
            </a:extLst>
          </p:cNvPr>
          <p:cNvPicPr>
            <a:picLocks noChangeAspect="1"/>
          </p:cNvPicPr>
          <p:nvPr/>
        </p:nvPicPr>
        <p:blipFill>
          <a:blip r:embed="rId2"/>
          <a:stretch>
            <a:fillRect/>
          </a:stretch>
        </p:blipFill>
        <p:spPr>
          <a:xfrm>
            <a:off x="2252420" y="1056640"/>
            <a:ext cx="9939580" cy="4511040"/>
          </a:xfrm>
          <a:prstGeom prst="rect">
            <a:avLst/>
          </a:prstGeom>
        </p:spPr>
      </p:pic>
      <p:sp>
        <p:nvSpPr>
          <p:cNvPr id="3" name="Slide Number Placeholder 2">
            <a:extLst>
              <a:ext uri="{FF2B5EF4-FFF2-40B4-BE49-F238E27FC236}">
                <a16:creationId xmlns:a16="http://schemas.microsoft.com/office/drawing/2014/main" id="{6C67CDA7-1946-A47E-CC95-9DC18CEDE1B8}"/>
              </a:ext>
            </a:extLst>
          </p:cNvPr>
          <p:cNvSpPr>
            <a:spLocks noGrp="1"/>
          </p:cNvSpPr>
          <p:nvPr>
            <p:ph type="sldNum" sz="quarter" idx="12"/>
          </p:nvPr>
        </p:nvSpPr>
        <p:spPr/>
        <p:txBody>
          <a:bodyPr/>
          <a:lstStyle/>
          <a:p>
            <a:fld id="{A7440FB8-B963-4D67-BBA5-C80FD16BB4A7}" type="slidenum">
              <a:rPr lang="en-US" smtClean="0"/>
              <a:t>112</a:t>
            </a:fld>
            <a:endParaRPr lang="en-US" dirty="0"/>
          </a:p>
        </p:txBody>
      </p:sp>
    </p:spTree>
    <p:extLst>
      <p:ext uri="{BB962C8B-B14F-4D97-AF65-F5344CB8AC3E}">
        <p14:creationId xmlns:p14="http://schemas.microsoft.com/office/powerpoint/2010/main" val="39023053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r>
              <a:rPr lang="en-US" sz="1800" b="1" dirty="0"/>
              <a:t>Click the “Report </a:t>
            </a:r>
            <a:br>
              <a:rPr lang="en-US" sz="1800" b="1" dirty="0"/>
            </a:br>
            <a:r>
              <a:rPr lang="en-US" sz="1800" b="1" dirty="0"/>
              <a:t>Manager” hyperlink</a:t>
            </a:r>
            <a:br>
              <a:rPr lang="en-US" sz="4400" b="1" dirty="0"/>
            </a:br>
            <a:endParaRPr lang="en-US" b="1" dirty="0">
              <a:latin typeface="+mn-lt"/>
            </a:endParaRPr>
          </a:p>
        </p:txBody>
      </p:sp>
      <p:pic>
        <p:nvPicPr>
          <p:cNvPr id="9" name="Picture 8">
            <a:extLst>
              <a:ext uri="{FF2B5EF4-FFF2-40B4-BE49-F238E27FC236}">
                <a16:creationId xmlns:a16="http://schemas.microsoft.com/office/drawing/2014/main" id="{B3AFEFA7-DFF9-95DB-2BB1-A5FC1A6F8B66}"/>
              </a:ext>
            </a:extLst>
          </p:cNvPr>
          <p:cNvPicPr>
            <a:picLocks noChangeAspect="1"/>
          </p:cNvPicPr>
          <p:nvPr/>
        </p:nvPicPr>
        <p:blipFill>
          <a:blip r:embed="rId2"/>
          <a:stretch>
            <a:fillRect/>
          </a:stretch>
        </p:blipFill>
        <p:spPr>
          <a:xfrm>
            <a:off x="2791523" y="975360"/>
            <a:ext cx="9400477" cy="4053840"/>
          </a:xfrm>
          <a:prstGeom prst="rect">
            <a:avLst/>
          </a:prstGeom>
        </p:spPr>
      </p:pic>
      <p:sp>
        <p:nvSpPr>
          <p:cNvPr id="3" name="Slide Number Placeholder 2">
            <a:extLst>
              <a:ext uri="{FF2B5EF4-FFF2-40B4-BE49-F238E27FC236}">
                <a16:creationId xmlns:a16="http://schemas.microsoft.com/office/drawing/2014/main" id="{0F821BEE-C351-3EE0-5001-1D3ACE0F2D4E}"/>
              </a:ext>
            </a:extLst>
          </p:cNvPr>
          <p:cNvSpPr>
            <a:spLocks noGrp="1"/>
          </p:cNvSpPr>
          <p:nvPr>
            <p:ph type="sldNum" sz="quarter" idx="12"/>
          </p:nvPr>
        </p:nvSpPr>
        <p:spPr/>
        <p:txBody>
          <a:bodyPr/>
          <a:lstStyle/>
          <a:p>
            <a:fld id="{A7440FB8-B963-4D67-BBA5-C80FD16BB4A7}" type="slidenum">
              <a:rPr lang="en-US" smtClean="0"/>
              <a:t>113</a:t>
            </a:fld>
            <a:endParaRPr lang="en-US" dirty="0"/>
          </a:p>
        </p:txBody>
      </p:sp>
    </p:spTree>
    <p:extLst>
      <p:ext uri="{BB962C8B-B14F-4D97-AF65-F5344CB8AC3E}">
        <p14:creationId xmlns:p14="http://schemas.microsoft.com/office/powerpoint/2010/main" val="28731868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94" y="86264"/>
            <a:ext cx="3246120" cy="5814203"/>
          </a:xfrm>
        </p:spPr>
        <p:txBody>
          <a:bodyPr>
            <a:normAutofit/>
          </a:bodyPr>
          <a:lstStyle/>
          <a:p>
            <a:r>
              <a:rPr lang="en-US" sz="1800" b="1" dirty="0"/>
              <a:t>“Every once in a while”, click the “Refresh” button until the report is listed.  </a:t>
            </a:r>
            <a:br>
              <a:rPr lang="en-US" sz="1800" b="1" dirty="0"/>
            </a:br>
            <a:br>
              <a:rPr lang="en-US" sz="1800" b="1" dirty="0"/>
            </a:br>
            <a:r>
              <a:rPr lang="en-US" sz="1800" b="1" dirty="0"/>
              <a:t>Repeatedly clicking the “Refresh” button will not make the report run faster, even if it makes you feel better. </a:t>
            </a:r>
            <a:r>
              <a:rPr lang="en-US" sz="1800" b="1" dirty="0">
                <a:sym typeface="Wingdings" panose="05000000000000000000" pitchFamily="2" charset="2"/>
              </a:rPr>
              <a:t></a:t>
            </a:r>
            <a:br>
              <a:rPr lang="en-US" sz="4400" b="1" dirty="0"/>
            </a:br>
            <a:endParaRPr lang="en-US" b="1" dirty="0">
              <a:latin typeface="+mn-lt"/>
            </a:endParaRPr>
          </a:p>
        </p:txBody>
      </p:sp>
      <p:pic>
        <p:nvPicPr>
          <p:cNvPr id="4" name="Picture 3">
            <a:extLst>
              <a:ext uri="{FF2B5EF4-FFF2-40B4-BE49-F238E27FC236}">
                <a16:creationId xmlns:a16="http://schemas.microsoft.com/office/drawing/2014/main" id="{EC7C316A-042B-3922-135D-2E8C0F689AEE}"/>
              </a:ext>
            </a:extLst>
          </p:cNvPr>
          <p:cNvPicPr>
            <a:picLocks noChangeAspect="1"/>
          </p:cNvPicPr>
          <p:nvPr/>
        </p:nvPicPr>
        <p:blipFill>
          <a:blip r:embed="rId2"/>
          <a:stretch>
            <a:fillRect/>
          </a:stretch>
        </p:blipFill>
        <p:spPr>
          <a:xfrm>
            <a:off x="3360421" y="701040"/>
            <a:ext cx="8764585" cy="4785360"/>
          </a:xfrm>
          <a:prstGeom prst="rect">
            <a:avLst/>
          </a:prstGeom>
        </p:spPr>
      </p:pic>
      <p:sp>
        <p:nvSpPr>
          <p:cNvPr id="3" name="Slide Number Placeholder 2">
            <a:extLst>
              <a:ext uri="{FF2B5EF4-FFF2-40B4-BE49-F238E27FC236}">
                <a16:creationId xmlns:a16="http://schemas.microsoft.com/office/drawing/2014/main" id="{348391CB-CEC0-04A5-77E3-D4CD3489E9E4}"/>
              </a:ext>
            </a:extLst>
          </p:cNvPr>
          <p:cNvSpPr>
            <a:spLocks noGrp="1"/>
          </p:cNvSpPr>
          <p:nvPr>
            <p:ph type="sldNum" sz="quarter" idx="12"/>
          </p:nvPr>
        </p:nvSpPr>
        <p:spPr/>
        <p:txBody>
          <a:bodyPr/>
          <a:lstStyle/>
          <a:p>
            <a:fld id="{A7440FB8-B963-4D67-BBA5-C80FD16BB4A7}" type="slidenum">
              <a:rPr lang="en-US" smtClean="0"/>
              <a:t>114</a:t>
            </a:fld>
            <a:endParaRPr lang="en-US" dirty="0"/>
          </a:p>
        </p:txBody>
      </p:sp>
    </p:spTree>
    <p:extLst>
      <p:ext uri="{BB962C8B-B14F-4D97-AF65-F5344CB8AC3E}">
        <p14:creationId xmlns:p14="http://schemas.microsoft.com/office/powerpoint/2010/main" val="24757739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455" y="293298"/>
            <a:ext cx="3246120" cy="5046452"/>
          </a:xfrm>
        </p:spPr>
        <p:txBody>
          <a:bodyPr>
            <a:normAutofit/>
          </a:bodyPr>
          <a:lstStyle/>
          <a:p>
            <a:r>
              <a:rPr lang="en-US" sz="1800" b="1" dirty="0"/>
              <a:t>Click on the hyperlink of the query you just ran.</a:t>
            </a:r>
            <a:endParaRPr lang="en-US" b="1" dirty="0">
              <a:latin typeface="+mn-lt"/>
            </a:endParaRPr>
          </a:p>
        </p:txBody>
      </p:sp>
      <p:pic>
        <p:nvPicPr>
          <p:cNvPr id="5" name="Picture 4">
            <a:extLst>
              <a:ext uri="{FF2B5EF4-FFF2-40B4-BE49-F238E27FC236}">
                <a16:creationId xmlns:a16="http://schemas.microsoft.com/office/drawing/2014/main" id="{B2C010BB-B5FF-A7A9-1C94-3BAF698CCB6D}"/>
              </a:ext>
            </a:extLst>
          </p:cNvPr>
          <p:cNvPicPr>
            <a:picLocks noChangeAspect="1"/>
          </p:cNvPicPr>
          <p:nvPr/>
        </p:nvPicPr>
        <p:blipFill>
          <a:blip r:embed="rId2"/>
          <a:stretch>
            <a:fillRect/>
          </a:stretch>
        </p:blipFill>
        <p:spPr>
          <a:xfrm>
            <a:off x="3386575" y="416560"/>
            <a:ext cx="8805425" cy="5120640"/>
          </a:xfrm>
          <a:prstGeom prst="rect">
            <a:avLst/>
          </a:prstGeom>
        </p:spPr>
      </p:pic>
      <p:sp>
        <p:nvSpPr>
          <p:cNvPr id="3" name="Slide Number Placeholder 2">
            <a:extLst>
              <a:ext uri="{FF2B5EF4-FFF2-40B4-BE49-F238E27FC236}">
                <a16:creationId xmlns:a16="http://schemas.microsoft.com/office/drawing/2014/main" id="{DA6EEA43-C2C6-917E-098D-B01066D17331}"/>
              </a:ext>
            </a:extLst>
          </p:cNvPr>
          <p:cNvSpPr>
            <a:spLocks noGrp="1"/>
          </p:cNvSpPr>
          <p:nvPr>
            <p:ph type="sldNum" sz="quarter" idx="12"/>
          </p:nvPr>
        </p:nvSpPr>
        <p:spPr/>
        <p:txBody>
          <a:bodyPr/>
          <a:lstStyle/>
          <a:p>
            <a:fld id="{A7440FB8-B963-4D67-BBA5-C80FD16BB4A7}" type="slidenum">
              <a:rPr lang="en-US" smtClean="0"/>
              <a:t>115</a:t>
            </a:fld>
            <a:endParaRPr lang="en-US" dirty="0"/>
          </a:p>
        </p:txBody>
      </p:sp>
    </p:spTree>
    <p:extLst>
      <p:ext uri="{BB962C8B-B14F-4D97-AF65-F5344CB8AC3E}">
        <p14:creationId xmlns:p14="http://schemas.microsoft.com/office/powerpoint/2010/main" val="4017887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57" y="129396"/>
            <a:ext cx="3246120" cy="5357003"/>
          </a:xfrm>
        </p:spPr>
        <p:txBody>
          <a:bodyPr>
            <a:normAutofit/>
          </a:bodyPr>
          <a:lstStyle/>
          <a:p>
            <a:r>
              <a:rPr lang="en-US" sz="1800" b="1" dirty="0"/>
              <a:t>Click on the hyperlink again of the query you just ran.  </a:t>
            </a:r>
            <a:endParaRPr lang="en-US" b="1" dirty="0">
              <a:latin typeface="+mn-lt"/>
            </a:endParaRPr>
          </a:p>
        </p:txBody>
      </p:sp>
      <p:pic>
        <p:nvPicPr>
          <p:cNvPr id="4" name="Picture 3">
            <a:extLst>
              <a:ext uri="{FF2B5EF4-FFF2-40B4-BE49-F238E27FC236}">
                <a16:creationId xmlns:a16="http://schemas.microsoft.com/office/drawing/2014/main" id="{463C4EDC-00EC-D85D-48AB-68BD53BFFB6C}"/>
              </a:ext>
            </a:extLst>
          </p:cNvPr>
          <p:cNvPicPr>
            <a:picLocks noChangeAspect="1"/>
          </p:cNvPicPr>
          <p:nvPr/>
        </p:nvPicPr>
        <p:blipFill>
          <a:blip r:embed="rId2"/>
          <a:stretch>
            <a:fillRect/>
          </a:stretch>
        </p:blipFill>
        <p:spPr>
          <a:xfrm>
            <a:off x="3334577" y="716280"/>
            <a:ext cx="8857423" cy="4556760"/>
          </a:xfrm>
          <a:prstGeom prst="rect">
            <a:avLst/>
          </a:prstGeom>
        </p:spPr>
      </p:pic>
      <p:sp>
        <p:nvSpPr>
          <p:cNvPr id="3" name="Slide Number Placeholder 2">
            <a:extLst>
              <a:ext uri="{FF2B5EF4-FFF2-40B4-BE49-F238E27FC236}">
                <a16:creationId xmlns:a16="http://schemas.microsoft.com/office/drawing/2014/main" id="{98F23725-B9B8-583A-F0AE-9B09863E0DDB}"/>
              </a:ext>
            </a:extLst>
          </p:cNvPr>
          <p:cNvSpPr>
            <a:spLocks noGrp="1"/>
          </p:cNvSpPr>
          <p:nvPr>
            <p:ph type="sldNum" sz="quarter" idx="12"/>
          </p:nvPr>
        </p:nvSpPr>
        <p:spPr/>
        <p:txBody>
          <a:bodyPr/>
          <a:lstStyle/>
          <a:p>
            <a:fld id="{A7440FB8-B963-4D67-BBA5-C80FD16BB4A7}" type="slidenum">
              <a:rPr lang="en-US" smtClean="0"/>
              <a:t>116</a:t>
            </a:fld>
            <a:endParaRPr lang="en-US" dirty="0"/>
          </a:p>
        </p:txBody>
      </p:sp>
    </p:spTree>
    <p:extLst>
      <p:ext uri="{BB962C8B-B14F-4D97-AF65-F5344CB8AC3E}">
        <p14:creationId xmlns:p14="http://schemas.microsoft.com/office/powerpoint/2010/main" val="17749059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807" y="138023"/>
            <a:ext cx="3246120" cy="5236233"/>
          </a:xfrm>
        </p:spPr>
        <p:txBody>
          <a:bodyPr>
            <a:normAutofit/>
          </a:bodyPr>
          <a:lstStyle/>
          <a:p>
            <a:r>
              <a:rPr lang="en-US" sz="1800" b="1" dirty="0"/>
              <a:t>Depending on the Browser you use, an Excel/CSV file should prompt you to open it somewhere on your screen.</a:t>
            </a:r>
            <a:br>
              <a:rPr lang="en-US" sz="1800" b="1" dirty="0"/>
            </a:br>
            <a:br>
              <a:rPr lang="en-US" sz="1800" b="1" dirty="0"/>
            </a:br>
            <a:r>
              <a:rPr lang="en-US" sz="1800" b="1" dirty="0"/>
              <a:t>I used Chrome so my prompt appeared on the bottom of the screen.  </a:t>
            </a:r>
            <a:endParaRPr lang="en-US" b="1" dirty="0">
              <a:latin typeface="+mn-lt"/>
            </a:endParaRPr>
          </a:p>
        </p:txBody>
      </p:sp>
      <p:pic>
        <p:nvPicPr>
          <p:cNvPr id="5" name="Picture 4">
            <a:extLst>
              <a:ext uri="{FF2B5EF4-FFF2-40B4-BE49-F238E27FC236}">
                <a16:creationId xmlns:a16="http://schemas.microsoft.com/office/drawing/2014/main" id="{44EAF349-4E1C-BAC1-2415-87C9B705D192}"/>
              </a:ext>
            </a:extLst>
          </p:cNvPr>
          <p:cNvPicPr>
            <a:picLocks noChangeAspect="1"/>
          </p:cNvPicPr>
          <p:nvPr/>
        </p:nvPicPr>
        <p:blipFill>
          <a:blip r:embed="rId2"/>
          <a:stretch>
            <a:fillRect/>
          </a:stretch>
        </p:blipFill>
        <p:spPr>
          <a:xfrm>
            <a:off x="3646640" y="0"/>
            <a:ext cx="7234719" cy="6925174"/>
          </a:xfrm>
          <a:prstGeom prst="rect">
            <a:avLst/>
          </a:prstGeom>
        </p:spPr>
      </p:pic>
      <p:sp>
        <p:nvSpPr>
          <p:cNvPr id="3" name="Slide Number Placeholder 2">
            <a:extLst>
              <a:ext uri="{FF2B5EF4-FFF2-40B4-BE49-F238E27FC236}">
                <a16:creationId xmlns:a16="http://schemas.microsoft.com/office/drawing/2014/main" id="{DF1FADD1-BA7A-B982-A727-B325045E7725}"/>
              </a:ext>
            </a:extLst>
          </p:cNvPr>
          <p:cNvSpPr>
            <a:spLocks noGrp="1"/>
          </p:cNvSpPr>
          <p:nvPr>
            <p:ph type="sldNum" sz="quarter" idx="12"/>
          </p:nvPr>
        </p:nvSpPr>
        <p:spPr/>
        <p:txBody>
          <a:bodyPr/>
          <a:lstStyle/>
          <a:p>
            <a:fld id="{A7440FB8-B963-4D67-BBA5-C80FD16BB4A7}" type="slidenum">
              <a:rPr lang="en-US" smtClean="0"/>
              <a:t>117</a:t>
            </a:fld>
            <a:endParaRPr lang="en-US" dirty="0"/>
          </a:p>
        </p:txBody>
      </p:sp>
    </p:spTree>
    <p:extLst>
      <p:ext uri="{BB962C8B-B14F-4D97-AF65-F5344CB8AC3E}">
        <p14:creationId xmlns:p14="http://schemas.microsoft.com/office/powerpoint/2010/main" val="8631597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fontScale="90000"/>
          </a:bodyPr>
          <a:lstStyle/>
          <a:p>
            <a:r>
              <a:rPr lang="en-US" sz="1800" b="1" dirty="0"/>
              <a:t>Navigate back to Query Viewer and search for query NMS_AR_DJ_ENTRIES_CASH_REMED</a:t>
            </a:r>
            <a:br>
              <a:rPr lang="en-US" sz="1800" b="1" dirty="0"/>
            </a:br>
            <a:br>
              <a:rPr lang="en-US" sz="1800" b="1" dirty="0"/>
            </a:br>
            <a:r>
              <a:rPr lang="en-US" sz="1800" b="1" dirty="0"/>
              <a:t>Since you are running this query for the entire month, you should schedule the query.   </a:t>
            </a:r>
            <a:br>
              <a:rPr lang="en-US" sz="1800" b="1" dirty="0"/>
            </a:br>
            <a:br>
              <a:rPr lang="en-US" sz="1800" b="1" dirty="0"/>
            </a:br>
            <a:r>
              <a:rPr lang="en-US" sz="1800" b="1" dirty="0"/>
              <a:t>NOTE: If you are one of the agencies listed below, you will have to run the additional queries that are highlighted in blue.  </a:t>
            </a:r>
            <a:br>
              <a:rPr lang="en-US" sz="1800" b="1" dirty="0"/>
            </a:br>
            <a:br>
              <a:rPr lang="en-US" sz="1800" b="1" dirty="0"/>
            </a:br>
            <a:r>
              <a:rPr lang="en-US" sz="1800" b="1" dirty="0"/>
              <a:t>BUs 34100, 36100, 61100, 63100, 69000, 79000, and 80500. These agencies use a combination of Worksheets and DJs.  </a:t>
            </a:r>
            <a:br>
              <a:rPr lang="en-US" sz="1800" b="1" dirty="0"/>
            </a:br>
            <a:br>
              <a:rPr lang="en-US" sz="1800" b="1" dirty="0"/>
            </a:br>
            <a:r>
              <a:rPr lang="en-US" sz="1800" b="1" dirty="0"/>
              <a:t>The NMS_AR_ENTRIES query are for grants.  </a:t>
            </a:r>
            <a:br>
              <a:rPr lang="en-US" sz="1800" b="1" dirty="0"/>
            </a:br>
            <a:br>
              <a:rPr lang="en-US" sz="1800" b="1" dirty="0"/>
            </a:br>
            <a:r>
              <a:rPr lang="en-US" sz="1800" b="1" dirty="0"/>
              <a:t>The NMS_AR_EXPRESS_DEPOSITS query is for express deposits.  The Express Deposits query is not accurate, but there is no other accurate query at this time.  </a:t>
            </a:r>
            <a:br>
              <a:rPr lang="en-US" sz="1800" dirty="0"/>
            </a:b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77472072-3E7B-5ED0-AF35-9F773B87A608}"/>
              </a:ext>
            </a:extLst>
          </p:cNvPr>
          <p:cNvPicPr>
            <a:picLocks noChangeAspect="1"/>
          </p:cNvPicPr>
          <p:nvPr/>
        </p:nvPicPr>
        <p:blipFill>
          <a:blip r:embed="rId2"/>
          <a:stretch>
            <a:fillRect/>
          </a:stretch>
        </p:blipFill>
        <p:spPr>
          <a:xfrm>
            <a:off x="3374868" y="924560"/>
            <a:ext cx="8817132" cy="3911600"/>
          </a:xfrm>
          <a:prstGeom prst="rect">
            <a:avLst/>
          </a:prstGeom>
        </p:spPr>
      </p:pic>
      <p:sp>
        <p:nvSpPr>
          <p:cNvPr id="3" name="Slide Number Placeholder 2">
            <a:extLst>
              <a:ext uri="{FF2B5EF4-FFF2-40B4-BE49-F238E27FC236}">
                <a16:creationId xmlns:a16="http://schemas.microsoft.com/office/drawing/2014/main" id="{794AFA29-237B-E5EB-E5EE-AE6C8C575D3E}"/>
              </a:ext>
            </a:extLst>
          </p:cNvPr>
          <p:cNvSpPr>
            <a:spLocks noGrp="1"/>
          </p:cNvSpPr>
          <p:nvPr>
            <p:ph type="sldNum" sz="quarter" idx="12"/>
          </p:nvPr>
        </p:nvSpPr>
        <p:spPr/>
        <p:txBody>
          <a:bodyPr/>
          <a:lstStyle/>
          <a:p>
            <a:fld id="{A7440FB8-B963-4D67-BBA5-C80FD16BB4A7}" type="slidenum">
              <a:rPr lang="en-US" smtClean="0"/>
              <a:t>118</a:t>
            </a:fld>
            <a:endParaRPr lang="en-US" dirty="0"/>
          </a:p>
        </p:txBody>
      </p:sp>
    </p:spTree>
    <p:extLst>
      <p:ext uri="{BB962C8B-B14F-4D97-AF65-F5344CB8AC3E}">
        <p14:creationId xmlns:p14="http://schemas.microsoft.com/office/powerpoint/2010/main" val="42473991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r>
              <a:rPr lang="en-US" sz="1800" b="1" dirty="0"/>
              <a:t>If you’ve never scheduled the NMS_AR_DJ_ENTRIES_CASH_REMED query, you’ll need to click the “Add a New Value” button.</a:t>
            </a:r>
            <a:br>
              <a:rPr lang="en-US" sz="1800" b="1" dirty="0"/>
            </a:br>
            <a:br>
              <a:rPr lang="en-US" sz="1800" b="1" dirty="0"/>
            </a:br>
            <a:r>
              <a:rPr lang="en-US" sz="1800" b="1" dirty="0"/>
              <a:t>You must name your *Run Control ID.  There can be no spaces and then click the “Add” button.  I suggest copying the *Query Name from above.  This way you’ll never forget which query you are scheduling.</a:t>
            </a:r>
            <a:br>
              <a:rPr lang="en-US" sz="1800" b="1" dirty="0"/>
            </a:br>
            <a:br>
              <a:rPr lang="en-US" sz="1800" b="1" dirty="0"/>
            </a:br>
            <a:r>
              <a:rPr lang="en-US" sz="1800" b="1" dirty="0"/>
              <a:t>If you’ve scheduled this before and you only have one Run Control ID, just click one of the hyperlinks.</a:t>
            </a:r>
            <a:br>
              <a:rPr lang="en-US" sz="1800" b="1" dirty="0"/>
            </a:br>
            <a:br>
              <a:rPr lang="en-US" sz="4400" dirty="0"/>
            </a:br>
            <a:endParaRPr lang="en-US" dirty="0">
              <a:latin typeface="+mn-lt"/>
            </a:endParaRPr>
          </a:p>
        </p:txBody>
      </p:sp>
      <p:pic>
        <p:nvPicPr>
          <p:cNvPr id="4" name="Picture 3">
            <a:extLst>
              <a:ext uri="{FF2B5EF4-FFF2-40B4-BE49-F238E27FC236}">
                <a16:creationId xmlns:a16="http://schemas.microsoft.com/office/drawing/2014/main" id="{9D173C5A-8350-8F21-9581-7A983F812DB8}"/>
              </a:ext>
            </a:extLst>
          </p:cNvPr>
          <p:cNvPicPr>
            <a:picLocks noChangeAspect="1"/>
          </p:cNvPicPr>
          <p:nvPr/>
        </p:nvPicPr>
        <p:blipFill>
          <a:blip r:embed="rId2"/>
          <a:stretch>
            <a:fillRect/>
          </a:stretch>
        </p:blipFill>
        <p:spPr>
          <a:xfrm>
            <a:off x="3548605" y="0"/>
            <a:ext cx="8643395" cy="2946806"/>
          </a:xfrm>
          <a:prstGeom prst="rect">
            <a:avLst/>
          </a:prstGeom>
        </p:spPr>
      </p:pic>
      <p:pic>
        <p:nvPicPr>
          <p:cNvPr id="6" name="Picture 5">
            <a:extLst>
              <a:ext uri="{FF2B5EF4-FFF2-40B4-BE49-F238E27FC236}">
                <a16:creationId xmlns:a16="http://schemas.microsoft.com/office/drawing/2014/main" id="{EDC32B29-2C6D-710B-E04B-24AB243FAD63}"/>
              </a:ext>
            </a:extLst>
          </p:cNvPr>
          <p:cNvPicPr>
            <a:picLocks noChangeAspect="1"/>
          </p:cNvPicPr>
          <p:nvPr/>
        </p:nvPicPr>
        <p:blipFill>
          <a:blip r:embed="rId3"/>
          <a:stretch>
            <a:fillRect/>
          </a:stretch>
        </p:blipFill>
        <p:spPr>
          <a:xfrm>
            <a:off x="4352333" y="2374271"/>
            <a:ext cx="3517969" cy="4347204"/>
          </a:xfrm>
          <a:prstGeom prst="rect">
            <a:avLst/>
          </a:prstGeom>
        </p:spPr>
      </p:pic>
      <p:sp>
        <p:nvSpPr>
          <p:cNvPr id="3" name="Slide Number Placeholder 2">
            <a:extLst>
              <a:ext uri="{FF2B5EF4-FFF2-40B4-BE49-F238E27FC236}">
                <a16:creationId xmlns:a16="http://schemas.microsoft.com/office/drawing/2014/main" id="{6A937398-C933-00BE-E8A5-BBFFC6A02710}"/>
              </a:ext>
            </a:extLst>
          </p:cNvPr>
          <p:cNvSpPr>
            <a:spLocks noGrp="1"/>
          </p:cNvSpPr>
          <p:nvPr>
            <p:ph type="sldNum" sz="quarter" idx="12"/>
          </p:nvPr>
        </p:nvSpPr>
        <p:spPr/>
        <p:txBody>
          <a:bodyPr/>
          <a:lstStyle/>
          <a:p>
            <a:fld id="{A7440FB8-B963-4D67-BBA5-C80FD16BB4A7}" type="slidenum">
              <a:rPr lang="en-US" smtClean="0"/>
              <a:t>119</a:t>
            </a:fld>
            <a:endParaRPr lang="en-US" dirty="0"/>
          </a:p>
        </p:txBody>
      </p:sp>
    </p:spTree>
    <p:extLst>
      <p:ext uri="{BB962C8B-B14F-4D97-AF65-F5344CB8AC3E}">
        <p14:creationId xmlns:p14="http://schemas.microsoft.com/office/powerpoint/2010/main" val="370278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97F8-5B7D-1F6B-1531-7FCDC8CEA7A1}"/>
              </a:ext>
            </a:extLst>
          </p:cNvPr>
          <p:cNvSpPr>
            <a:spLocks noGrp="1"/>
          </p:cNvSpPr>
          <p:nvPr>
            <p:ph type="title"/>
          </p:nvPr>
        </p:nvSpPr>
        <p:spPr>
          <a:xfrm>
            <a:off x="838200" y="18255"/>
            <a:ext cx="10515600" cy="1325563"/>
          </a:xfrm>
        </p:spPr>
        <p:txBody>
          <a:bodyPr/>
          <a:lstStyle/>
          <a:p>
            <a:pPr algn="ctr"/>
            <a:r>
              <a:rPr lang="en-US" b="1" dirty="0"/>
              <a:t>How Do Deposits Work? (Day 2)</a:t>
            </a:r>
          </a:p>
        </p:txBody>
      </p:sp>
      <p:sp>
        <p:nvSpPr>
          <p:cNvPr id="3" name="Content Placeholder 2">
            <a:extLst>
              <a:ext uri="{FF2B5EF4-FFF2-40B4-BE49-F238E27FC236}">
                <a16:creationId xmlns:a16="http://schemas.microsoft.com/office/drawing/2014/main" id="{B3079D0D-088C-8E74-F089-04F1FEDBD720}"/>
              </a:ext>
            </a:extLst>
          </p:cNvPr>
          <p:cNvSpPr>
            <a:spLocks noGrp="1"/>
          </p:cNvSpPr>
          <p:nvPr>
            <p:ph idx="1"/>
          </p:nvPr>
        </p:nvSpPr>
        <p:spPr>
          <a:xfrm>
            <a:off x="413657" y="1343818"/>
            <a:ext cx="10940143" cy="4833145"/>
          </a:xfrm>
        </p:spPr>
        <p:txBody>
          <a:bodyPr>
            <a:normAutofit/>
          </a:bodyPr>
          <a:lstStyle/>
          <a:p>
            <a:r>
              <a:rPr lang="en-US" dirty="0"/>
              <a:t>At 5:30am, WFB places the bank statement file into a transfer folder.  </a:t>
            </a:r>
          </a:p>
          <a:p>
            <a:pPr lvl="1"/>
            <a:r>
              <a:rPr lang="en-US" dirty="0"/>
              <a:t>The bank statement file has all of the bank activity for the State from the day before.</a:t>
            </a:r>
          </a:p>
          <a:p>
            <a:r>
              <a:rPr lang="en-US" dirty="0"/>
              <a:t>Between 7:30am and 8:00am, STO starts the upload process.  There are two main steps:</a:t>
            </a:r>
          </a:p>
          <a:p>
            <a:pPr marL="914400" lvl="1" indent="-457200">
              <a:buAutoNum type="arabicPeriod"/>
            </a:pPr>
            <a:r>
              <a:rPr lang="en-US" dirty="0"/>
              <a:t>The Reconciliation Process - SHARE tries to reconcile all of the system generated transactions (i.e. completed deposits, redeemed warrants, ACH transactions) to the bank transactions.  The Bank Account, Payment ID/Check Number, Date and Amounts must match exactly for the system to automatically reconcile the transaction.</a:t>
            </a:r>
          </a:p>
          <a:p>
            <a:pPr marL="914400" lvl="1" indent="-457200">
              <a:buAutoNum type="arabicPeriod"/>
            </a:pPr>
            <a:r>
              <a:rPr lang="en-US" dirty="0"/>
              <a:t>The new bank transactions are loaded into the Accounts Receivable module in SHARE.      </a:t>
            </a:r>
          </a:p>
          <a:p>
            <a:endParaRPr lang="en-US" dirty="0"/>
          </a:p>
        </p:txBody>
      </p:sp>
      <p:sp>
        <p:nvSpPr>
          <p:cNvPr id="4" name="Slide Number Placeholder 3">
            <a:extLst>
              <a:ext uri="{FF2B5EF4-FFF2-40B4-BE49-F238E27FC236}">
                <a16:creationId xmlns:a16="http://schemas.microsoft.com/office/drawing/2014/main" id="{ADF65BB8-2703-B9FC-D181-38D31B1D9788}"/>
              </a:ext>
            </a:extLst>
          </p:cNvPr>
          <p:cNvSpPr>
            <a:spLocks noGrp="1"/>
          </p:cNvSpPr>
          <p:nvPr>
            <p:ph type="sldNum" sz="quarter" idx="12"/>
          </p:nvPr>
        </p:nvSpPr>
        <p:spPr/>
        <p:txBody>
          <a:bodyPr/>
          <a:lstStyle/>
          <a:p>
            <a:fld id="{A7440FB8-B963-4D67-BBA5-C80FD16BB4A7}" type="slidenum">
              <a:rPr lang="en-US" smtClean="0"/>
              <a:t>12</a:t>
            </a:fld>
            <a:endParaRPr lang="en-US" dirty="0"/>
          </a:p>
        </p:txBody>
      </p:sp>
    </p:spTree>
    <p:extLst>
      <p:ext uri="{BB962C8B-B14F-4D97-AF65-F5344CB8AC3E}">
        <p14:creationId xmlns:p14="http://schemas.microsoft.com/office/powerpoint/2010/main" val="42117072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3" y="60386"/>
            <a:ext cx="3246120" cy="5538157"/>
          </a:xfrm>
        </p:spPr>
        <p:txBody>
          <a:bodyPr>
            <a:normAutofit/>
          </a:bodyPr>
          <a:lstStyle/>
          <a:p>
            <a:r>
              <a:rPr lang="en-US" sz="1800" b="1" dirty="0"/>
              <a:t>If this is your fist time scheduling this query the fields will be blank.  Otherwise, you’ll need to click the Update Parameters hyperlink to update the search criteria.  </a:t>
            </a:r>
            <a:br>
              <a:rPr lang="en-US" sz="1800" b="1" dirty="0"/>
            </a:br>
            <a:br>
              <a:rPr lang="en-US" sz="1800" dirty="0"/>
            </a:br>
            <a:endParaRPr lang="en-US" dirty="0">
              <a:latin typeface="+mn-lt"/>
            </a:endParaRPr>
          </a:p>
        </p:txBody>
      </p:sp>
      <p:pic>
        <p:nvPicPr>
          <p:cNvPr id="5" name="Picture 4">
            <a:extLst>
              <a:ext uri="{FF2B5EF4-FFF2-40B4-BE49-F238E27FC236}">
                <a16:creationId xmlns:a16="http://schemas.microsoft.com/office/drawing/2014/main" id="{1D0DF2B4-4272-7777-DD97-BEBD02DCD380}"/>
              </a:ext>
            </a:extLst>
          </p:cNvPr>
          <p:cNvPicPr>
            <a:picLocks noChangeAspect="1"/>
          </p:cNvPicPr>
          <p:nvPr/>
        </p:nvPicPr>
        <p:blipFill>
          <a:blip r:embed="rId2"/>
          <a:stretch>
            <a:fillRect/>
          </a:stretch>
        </p:blipFill>
        <p:spPr>
          <a:xfrm>
            <a:off x="3307093" y="701040"/>
            <a:ext cx="8884907" cy="3667760"/>
          </a:xfrm>
          <a:prstGeom prst="rect">
            <a:avLst/>
          </a:prstGeom>
        </p:spPr>
      </p:pic>
      <p:sp>
        <p:nvSpPr>
          <p:cNvPr id="3" name="Slide Number Placeholder 2">
            <a:extLst>
              <a:ext uri="{FF2B5EF4-FFF2-40B4-BE49-F238E27FC236}">
                <a16:creationId xmlns:a16="http://schemas.microsoft.com/office/drawing/2014/main" id="{5C200AAB-BCDC-8C00-F1D3-F40166DF0208}"/>
              </a:ext>
            </a:extLst>
          </p:cNvPr>
          <p:cNvSpPr>
            <a:spLocks noGrp="1"/>
          </p:cNvSpPr>
          <p:nvPr>
            <p:ph type="sldNum" sz="quarter" idx="12"/>
          </p:nvPr>
        </p:nvSpPr>
        <p:spPr/>
        <p:txBody>
          <a:bodyPr/>
          <a:lstStyle/>
          <a:p>
            <a:fld id="{A7440FB8-B963-4D67-BBA5-C80FD16BB4A7}" type="slidenum">
              <a:rPr lang="en-US" smtClean="0"/>
              <a:t>120</a:t>
            </a:fld>
            <a:endParaRPr lang="en-US" dirty="0"/>
          </a:p>
        </p:txBody>
      </p:sp>
    </p:spTree>
    <p:extLst>
      <p:ext uri="{BB962C8B-B14F-4D97-AF65-F5344CB8AC3E}">
        <p14:creationId xmlns:p14="http://schemas.microsoft.com/office/powerpoint/2010/main" val="10668859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2816"/>
            <a:ext cx="3246120" cy="5986731"/>
          </a:xfrm>
        </p:spPr>
        <p:txBody>
          <a:bodyPr>
            <a:normAutofit/>
          </a:bodyPr>
          <a:lstStyle/>
          <a:p>
            <a:r>
              <a:rPr lang="en-US" sz="1800" b="1" dirty="0"/>
              <a:t>You want to enter the date range.  For this purpose, it will be the first and last day of the month.  The *Account # will be the 15-digit masked Bank Account number.  You can copy it from the NMS_BANK_TRANS_W_RECON_STATUS query you just ran.  </a:t>
            </a:r>
            <a:br>
              <a:rPr lang="en-US" sz="1800" b="1" dirty="0"/>
            </a:br>
            <a:br>
              <a:rPr lang="en-US" sz="1800" b="1" dirty="0"/>
            </a:br>
            <a:r>
              <a:rPr lang="en-US" sz="1800" b="1" dirty="0"/>
              <a:t>Click the “OK” button.</a:t>
            </a:r>
            <a:br>
              <a:rPr lang="en-US" sz="4400" b="1" dirty="0"/>
            </a:br>
            <a:endParaRPr lang="en-US" b="1" dirty="0">
              <a:latin typeface="+mn-lt"/>
            </a:endParaRPr>
          </a:p>
        </p:txBody>
      </p:sp>
      <p:pic>
        <p:nvPicPr>
          <p:cNvPr id="4" name="Picture 3">
            <a:extLst>
              <a:ext uri="{FF2B5EF4-FFF2-40B4-BE49-F238E27FC236}">
                <a16:creationId xmlns:a16="http://schemas.microsoft.com/office/drawing/2014/main" id="{9A1CB9E7-C84E-58D0-1F5B-AE536285B62A}"/>
              </a:ext>
            </a:extLst>
          </p:cNvPr>
          <p:cNvPicPr>
            <a:picLocks noChangeAspect="1"/>
          </p:cNvPicPr>
          <p:nvPr/>
        </p:nvPicPr>
        <p:blipFill>
          <a:blip r:embed="rId2"/>
          <a:stretch>
            <a:fillRect/>
          </a:stretch>
        </p:blipFill>
        <p:spPr>
          <a:xfrm>
            <a:off x="3360421" y="680720"/>
            <a:ext cx="8772523" cy="4765040"/>
          </a:xfrm>
          <a:prstGeom prst="rect">
            <a:avLst/>
          </a:prstGeom>
        </p:spPr>
      </p:pic>
      <p:sp>
        <p:nvSpPr>
          <p:cNvPr id="3" name="Slide Number Placeholder 2">
            <a:extLst>
              <a:ext uri="{FF2B5EF4-FFF2-40B4-BE49-F238E27FC236}">
                <a16:creationId xmlns:a16="http://schemas.microsoft.com/office/drawing/2014/main" id="{D52F0644-DD95-304D-1755-F96150588522}"/>
              </a:ext>
            </a:extLst>
          </p:cNvPr>
          <p:cNvSpPr>
            <a:spLocks noGrp="1"/>
          </p:cNvSpPr>
          <p:nvPr>
            <p:ph type="sldNum" sz="quarter" idx="12"/>
          </p:nvPr>
        </p:nvSpPr>
        <p:spPr/>
        <p:txBody>
          <a:bodyPr/>
          <a:lstStyle/>
          <a:p>
            <a:fld id="{A7440FB8-B963-4D67-BBA5-C80FD16BB4A7}" type="slidenum">
              <a:rPr lang="en-US" smtClean="0"/>
              <a:t>121</a:t>
            </a:fld>
            <a:endParaRPr lang="en-US" dirty="0"/>
          </a:p>
        </p:txBody>
      </p:sp>
    </p:spTree>
    <p:extLst>
      <p:ext uri="{BB962C8B-B14F-4D97-AF65-F5344CB8AC3E}">
        <p14:creationId xmlns:p14="http://schemas.microsoft.com/office/powerpoint/2010/main" val="31754116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r>
              <a:rPr lang="en-US" sz="1800" b="1" dirty="0"/>
              <a:t>Click the “Apply” button</a:t>
            </a:r>
            <a:br>
              <a:rPr lang="en-US" sz="4400" dirty="0"/>
            </a:br>
            <a:endParaRPr lang="en-US" dirty="0">
              <a:latin typeface="+mn-lt"/>
            </a:endParaRPr>
          </a:p>
        </p:txBody>
      </p:sp>
      <p:pic>
        <p:nvPicPr>
          <p:cNvPr id="5" name="Picture 4">
            <a:extLst>
              <a:ext uri="{FF2B5EF4-FFF2-40B4-BE49-F238E27FC236}">
                <a16:creationId xmlns:a16="http://schemas.microsoft.com/office/drawing/2014/main" id="{256D08F9-D100-ED39-7512-1DB819502FFC}"/>
              </a:ext>
            </a:extLst>
          </p:cNvPr>
          <p:cNvPicPr>
            <a:picLocks noChangeAspect="1"/>
          </p:cNvPicPr>
          <p:nvPr/>
        </p:nvPicPr>
        <p:blipFill>
          <a:blip r:embed="rId2"/>
          <a:stretch>
            <a:fillRect/>
          </a:stretch>
        </p:blipFill>
        <p:spPr>
          <a:xfrm>
            <a:off x="2604871" y="894080"/>
            <a:ext cx="9587129" cy="4043680"/>
          </a:xfrm>
          <a:prstGeom prst="rect">
            <a:avLst/>
          </a:prstGeom>
        </p:spPr>
      </p:pic>
      <p:sp>
        <p:nvSpPr>
          <p:cNvPr id="3" name="Slide Number Placeholder 2">
            <a:extLst>
              <a:ext uri="{FF2B5EF4-FFF2-40B4-BE49-F238E27FC236}">
                <a16:creationId xmlns:a16="http://schemas.microsoft.com/office/drawing/2014/main" id="{2B66F7EA-F9C4-8711-BE10-C2A2A6F8A01B}"/>
              </a:ext>
            </a:extLst>
          </p:cNvPr>
          <p:cNvSpPr>
            <a:spLocks noGrp="1"/>
          </p:cNvSpPr>
          <p:nvPr>
            <p:ph type="sldNum" sz="quarter" idx="12"/>
          </p:nvPr>
        </p:nvSpPr>
        <p:spPr/>
        <p:txBody>
          <a:bodyPr/>
          <a:lstStyle/>
          <a:p>
            <a:fld id="{A7440FB8-B963-4D67-BBA5-C80FD16BB4A7}" type="slidenum">
              <a:rPr lang="en-US" smtClean="0"/>
              <a:t>122</a:t>
            </a:fld>
            <a:endParaRPr lang="en-US" dirty="0"/>
          </a:p>
        </p:txBody>
      </p:sp>
    </p:spTree>
    <p:extLst>
      <p:ext uri="{BB962C8B-B14F-4D97-AF65-F5344CB8AC3E}">
        <p14:creationId xmlns:p14="http://schemas.microsoft.com/office/powerpoint/2010/main" val="39099263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r>
              <a:rPr lang="en-US" sz="1800" b="1" dirty="0"/>
              <a:t>Click the “Report Manger” hyperlink</a:t>
            </a:r>
            <a:br>
              <a:rPr lang="en-US" sz="4400" b="1" dirty="0"/>
            </a:br>
            <a:endParaRPr lang="en-US" b="1" dirty="0">
              <a:latin typeface="+mn-lt"/>
            </a:endParaRPr>
          </a:p>
        </p:txBody>
      </p:sp>
      <p:pic>
        <p:nvPicPr>
          <p:cNvPr id="4" name="Picture 3">
            <a:extLst>
              <a:ext uri="{FF2B5EF4-FFF2-40B4-BE49-F238E27FC236}">
                <a16:creationId xmlns:a16="http://schemas.microsoft.com/office/drawing/2014/main" id="{EFFE1377-E0F5-B6F6-8F45-C46F2D7BEF89}"/>
              </a:ext>
            </a:extLst>
          </p:cNvPr>
          <p:cNvPicPr>
            <a:picLocks noChangeAspect="1"/>
          </p:cNvPicPr>
          <p:nvPr/>
        </p:nvPicPr>
        <p:blipFill>
          <a:blip r:embed="rId2"/>
          <a:stretch>
            <a:fillRect/>
          </a:stretch>
        </p:blipFill>
        <p:spPr>
          <a:xfrm>
            <a:off x="2845753" y="762000"/>
            <a:ext cx="9346247" cy="3942080"/>
          </a:xfrm>
          <a:prstGeom prst="rect">
            <a:avLst/>
          </a:prstGeom>
        </p:spPr>
      </p:pic>
      <p:sp>
        <p:nvSpPr>
          <p:cNvPr id="3" name="Slide Number Placeholder 2">
            <a:extLst>
              <a:ext uri="{FF2B5EF4-FFF2-40B4-BE49-F238E27FC236}">
                <a16:creationId xmlns:a16="http://schemas.microsoft.com/office/drawing/2014/main" id="{DA36A87A-6C5D-63AF-8AFC-2E868A3099B8}"/>
              </a:ext>
            </a:extLst>
          </p:cNvPr>
          <p:cNvSpPr>
            <a:spLocks noGrp="1"/>
          </p:cNvSpPr>
          <p:nvPr>
            <p:ph type="sldNum" sz="quarter" idx="12"/>
          </p:nvPr>
        </p:nvSpPr>
        <p:spPr/>
        <p:txBody>
          <a:bodyPr/>
          <a:lstStyle/>
          <a:p>
            <a:fld id="{A7440FB8-B963-4D67-BBA5-C80FD16BB4A7}" type="slidenum">
              <a:rPr lang="en-US" smtClean="0"/>
              <a:t>123</a:t>
            </a:fld>
            <a:endParaRPr lang="en-US" dirty="0"/>
          </a:p>
        </p:txBody>
      </p:sp>
    </p:spTree>
    <p:extLst>
      <p:ext uri="{BB962C8B-B14F-4D97-AF65-F5344CB8AC3E}">
        <p14:creationId xmlns:p14="http://schemas.microsoft.com/office/powerpoint/2010/main" val="15968641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20770"/>
            <a:ext cx="3246120" cy="5365629"/>
          </a:xfrm>
        </p:spPr>
        <p:txBody>
          <a:bodyPr>
            <a:normAutofit/>
          </a:bodyPr>
          <a:lstStyle/>
          <a:p>
            <a:r>
              <a:rPr lang="en-US" sz="1800" b="1" dirty="0"/>
              <a:t>“Every once in a while”, click the “Refresh” button until the report is listed.  </a:t>
            </a:r>
            <a:br>
              <a:rPr lang="en-US" sz="1800" b="1" dirty="0"/>
            </a:br>
            <a:br>
              <a:rPr lang="en-US" sz="1800" b="1" dirty="0"/>
            </a:br>
            <a:r>
              <a:rPr lang="en-US" sz="1800" b="1" dirty="0"/>
              <a:t>Repeatedly clicking the “Refresh” button will not make the report run faster, even if it makes you feel better. </a:t>
            </a:r>
            <a:r>
              <a:rPr lang="en-US" sz="1800" b="1" dirty="0">
                <a:sym typeface="Wingdings" panose="05000000000000000000" pitchFamily="2" charset="2"/>
              </a:rPr>
              <a:t></a:t>
            </a:r>
            <a:endParaRPr lang="en-US" b="1" dirty="0">
              <a:latin typeface="+mn-lt"/>
            </a:endParaRPr>
          </a:p>
        </p:txBody>
      </p:sp>
      <p:pic>
        <p:nvPicPr>
          <p:cNvPr id="5" name="Picture 4">
            <a:extLst>
              <a:ext uri="{FF2B5EF4-FFF2-40B4-BE49-F238E27FC236}">
                <a16:creationId xmlns:a16="http://schemas.microsoft.com/office/drawing/2014/main" id="{09E256E6-16E7-A44F-BB1B-CB6A79D41CB7}"/>
              </a:ext>
            </a:extLst>
          </p:cNvPr>
          <p:cNvPicPr>
            <a:picLocks noChangeAspect="1"/>
          </p:cNvPicPr>
          <p:nvPr/>
        </p:nvPicPr>
        <p:blipFill>
          <a:blip r:embed="rId2"/>
          <a:stretch>
            <a:fillRect/>
          </a:stretch>
        </p:blipFill>
        <p:spPr>
          <a:xfrm>
            <a:off x="3360421" y="670560"/>
            <a:ext cx="8802637" cy="4897120"/>
          </a:xfrm>
          <a:prstGeom prst="rect">
            <a:avLst/>
          </a:prstGeom>
        </p:spPr>
      </p:pic>
      <p:sp>
        <p:nvSpPr>
          <p:cNvPr id="3" name="Slide Number Placeholder 2">
            <a:extLst>
              <a:ext uri="{FF2B5EF4-FFF2-40B4-BE49-F238E27FC236}">
                <a16:creationId xmlns:a16="http://schemas.microsoft.com/office/drawing/2014/main" id="{6BD8238C-EF4F-F96D-02FD-0AEF551E99F8}"/>
              </a:ext>
            </a:extLst>
          </p:cNvPr>
          <p:cNvSpPr>
            <a:spLocks noGrp="1"/>
          </p:cNvSpPr>
          <p:nvPr>
            <p:ph type="sldNum" sz="quarter" idx="12"/>
          </p:nvPr>
        </p:nvSpPr>
        <p:spPr/>
        <p:txBody>
          <a:bodyPr/>
          <a:lstStyle/>
          <a:p>
            <a:fld id="{A7440FB8-B963-4D67-BBA5-C80FD16BB4A7}" type="slidenum">
              <a:rPr lang="en-US" smtClean="0"/>
              <a:t>124</a:t>
            </a:fld>
            <a:endParaRPr lang="en-US" dirty="0"/>
          </a:p>
        </p:txBody>
      </p:sp>
    </p:spTree>
    <p:extLst>
      <p:ext uri="{BB962C8B-B14F-4D97-AF65-F5344CB8AC3E}">
        <p14:creationId xmlns:p14="http://schemas.microsoft.com/office/powerpoint/2010/main" val="1955431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46120" cy="5419764"/>
          </a:xfrm>
        </p:spPr>
        <p:txBody>
          <a:bodyPr>
            <a:normAutofit/>
          </a:bodyPr>
          <a:lstStyle/>
          <a:p>
            <a:r>
              <a:rPr lang="en-US" sz="1800" b="1" dirty="0"/>
              <a:t>Click on the hyperlink of the query you just ran.</a:t>
            </a:r>
            <a:endParaRPr lang="en-US" b="1" dirty="0">
              <a:latin typeface="+mn-lt"/>
            </a:endParaRPr>
          </a:p>
        </p:txBody>
      </p:sp>
      <p:pic>
        <p:nvPicPr>
          <p:cNvPr id="7" name="Picture 6">
            <a:extLst>
              <a:ext uri="{FF2B5EF4-FFF2-40B4-BE49-F238E27FC236}">
                <a16:creationId xmlns:a16="http://schemas.microsoft.com/office/drawing/2014/main" id="{ECF9F691-D8B2-A3FB-A6F3-9AF783AF53D8}"/>
              </a:ext>
            </a:extLst>
          </p:cNvPr>
          <p:cNvPicPr>
            <a:picLocks noChangeAspect="1"/>
          </p:cNvPicPr>
          <p:nvPr/>
        </p:nvPicPr>
        <p:blipFill>
          <a:blip r:embed="rId2"/>
          <a:stretch>
            <a:fillRect/>
          </a:stretch>
        </p:blipFill>
        <p:spPr>
          <a:xfrm>
            <a:off x="3033228" y="467360"/>
            <a:ext cx="9158772" cy="5419764"/>
          </a:xfrm>
          <a:prstGeom prst="rect">
            <a:avLst/>
          </a:prstGeom>
        </p:spPr>
      </p:pic>
      <p:sp>
        <p:nvSpPr>
          <p:cNvPr id="3" name="Slide Number Placeholder 2">
            <a:extLst>
              <a:ext uri="{FF2B5EF4-FFF2-40B4-BE49-F238E27FC236}">
                <a16:creationId xmlns:a16="http://schemas.microsoft.com/office/drawing/2014/main" id="{1405D077-7181-D732-FB5D-1AA3E3B67868}"/>
              </a:ext>
            </a:extLst>
          </p:cNvPr>
          <p:cNvSpPr>
            <a:spLocks noGrp="1"/>
          </p:cNvSpPr>
          <p:nvPr>
            <p:ph type="sldNum" sz="quarter" idx="12"/>
          </p:nvPr>
        </p:nvSpPr>
        <p:spPr/>
        <p:txBody>
          <a:bodyPr/>
          <a:lstStyle/>
          <a:p>
            <a:fld id="{A7440FB8-B963-4D67-BBA5-C80FD16BB4A7}" type="slidenum">
              <a:rPr lang="en-US" smtClean="0"/>
              <a:t>125</a:t>
            </a:fld>
            <a:endParaRPr lang="en-US" dirty="0"/>
          </a:p>
        </p:txBody>
      </p:sp>
    </p:spTree>
    <p:extLst>
      <p:ext uri="{BB962C8B-B14F-4D97-AF65-F5344CB8AC3E}">
        <p14:creationId xmlns:p14="http://schemas.microsoft.com/office/powerpoint/2010/main" val="22617274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16"/>
            <a:ext cx="3246120" cy="5305244"/>
          </a:xfrm>
        </p:spPr>
        <p:txBody>
          <a:bodyPr>
            <a:normAutofit/>
          </a:bodyPr>
          <a:lstStyle/>
          <a:p>
            <a:r>
              <a:rPr lang="en-US" sz="1800" b="1" dirty="0"/>
              <a:t>Click on the hyperlink of the query you just ran.  </a:t>
            </a:r>
            <a:endParaRPr lang="en-US" b="1" dirty="0">
              <a:latin typeface="+mn-lt"/>
            </a:endParaRPr>
          </a:p>
        </p:txBody>
      </p:sp>
      <p:pic>
        <p:nvPicPr>
          <p:cNvPr id="5" name="Picture 4">
            <a:extLst>
              <a:ext uri="{FF2B5EF4-FFF2-40B4-BE49-F238E27FC236}">
                <a16:creationId xmlns:a16="http://schemas.microsoft.com/office/drawing/2014/main" id="{DE6008A9-0538-9D1C-02F2-A4EA2528B95B}"/>
              </a:ext>
            </a:extLst>
          </p:cNvPr>
          <p:cNvPicPr>
            <a:picLocks noChangeAspect="1"/>
          </p:cNvPicPr>
          <p:nvPr/>
        </p:nvPicPr>
        <p:blipFill>
          <a:blip r:embed="rId2"/>
          <a:stretch>
            <a:fillRect/>
          </a:stretch>
        </p:blipFill>
        <p:spPr>
          <a:xfrm>
            <a:off x="2876619" y="594182"/>
            <a:ext cx="9315381" cy="4963338"/>
          </a:xfrm>
          <a:prstGeom prst="rect">
            <a:avLst/>
          </a:prstGeom>
        </p:spPr>
      </p:pic>
      <p:sp>
        <p:nvSpPr>
          <p:cNvPr id="3" name="Slide Number Placeholder 2">
            <a:extLst>
              <a:ext uri="{FF2B5EF4-FFF2-40B4-BE49-F238E27FC236}">
                <a16:creationId xmlns:a16="http://schemas.microsoft.com/office/drawing/2014/main" id="{259D72CC-5753-5D04-B277-FCAD8BDC6A16}"/>
              </a:ext>
            </a:extLst>
          </p:cNvPr>
          <p:cNvSpPr>
            <a:spLocks noGrp="1"/>
          </p:cNvSpPr>
          <p:nvPr>
            <p:ph type="sldNum" sz="quarter" idx="12"/>
          </p:nvPr>
        </p:nvSpPr>
        <p:spPr/>
        <p:txBody>
          <a:bodyPr/>
          <a:lstStyle/>
          <a:p>
            <a:fld id="{A7440FB8-B963-4D67-BBA5-C80FD16BB4A7}" type="slidenum">
              <a:rPr lang="en-US" smtClean="0"/>
              <a:t>126</a:t>
            </a:fld>
            <a:endParaRPr lang="en-US" dirty="0"/>
          </a:p>
        </p:txBody>
      </p:sp>
    </p:spTree>
    <p:extLst>
      <p:ext uri="{BB962C8B-B14F-4D97-AF65-F5344CB8AC3E}">
        <p14:creationId xmlns:p14="http://schemas.microsoft.com/office/powerpoint/2010/main" val="29320437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55" y="0"/>
            <a:ext cx="3246120" cy="5840082"/>
          </a:xfrm>
        </p:spPr>
        <p:txBody>
          <a:bodyPr>
            <a:normAutofit/>
          </a:bodyPr>
          <a:lstStyle/>
          <a:p>
            <a:r>
              <a:rPr lang="en-US" sz="1800" b="1" dirty="0"/>
              <a:t>Depending on the Browser you use, an Excel/CSV file should prompt you to open it somewhere on your screen.</a:t>
            </a:r>
            <a:br>
              <a:rPr lang="en-US" sz="1800" b="1" dirty="0"/>
            </a:br>
            <a:br>
              <a:rPr lang="en-US" sz="1800" b="1" dirty="0"/>
            </a:br>
            <a:r>
              <a:rPr lang="en-US" sz="1800" b="1" dirty="0"/>
              <a:t>I used Chrome so my prompt appeared on the bottom of the screen.  </a:t>
            </a:r>
            <a:endParaRPr lang="en-US" b="1" dirty="0">
              <a:latin typeface="+mn-lt"/>
            </a:endParaRPr>
          </a:p>
        </p:txBody>
      </p:sp>
      <p:pic>
        <p:nvPicPr>
          <p:cNvPr id="7" name="Picture 6">
            <a:extLst>
              <a:ext uri="{FF2B5EF4-FFF2-40B4-BE49-F238E27FC236}">
                <a16:creationId xmlns:a16="http://schemas.microsoft.com/office/drawing/2014/main" id="{FF393ECF-D7C2-255C-A7A9-A1B20967FB51}"/>
              </a:ext>
            </a:extLst>
          </p:cNvPr>
          <p:cNvPicPr>
            <a:picLocks noChangeAspect="1"/>
          </p:cNvPicPr>
          <p:nvPr/>
        </p:nvPicPr>
        <p:blipFill>
          <a:blip r:embed="rId2"/>
          <a:stretch>
            <a:fillRect/>
          </a:stretch>
        </p:blipFill>
        <p:spPr>
          <a:xfrm>
            <a:off x="3777451" y="0"/>
            <a:ext cx="7114373" cy="6857999"/>
          </a:xfrm>
          <a:prstGeom prst="rect">
            <a:avLst/>
          </a:prstGeom>
        </p:spPr>
      </p:pic>
      <p:sp>
        <p:nvSpPr>
          <p:cNvPr id="3" name="Slide Number Placeholder 2">
            <a:extLst>
              <a:ext uri="{FF2B5EF4-FFF2-40B4-BE49-F238E27FC236}">
                <a16:creationId xmlns:a16="http://schemas.microsoft.com/office/drawing/2014/main" id="{5A749D3C-C137-9F3A-94C6-EFB8FC0C986D}"/>
              </a:ext>
            </a:extLst>
          </p:cNvPr>
          <p:cNvSpPr>
            <a:spLocks noGrp="1"/>
          </p:cNvSpPr>
          <p:nvPr>
            <p:ph type="sldNum" sz="quarter" idx="12"/>
          </p:nvPr>
        </p:nvSpPr>
        <p:spPr/>
        <p:txBody>
          <a:bodyPr/>
          <a:lstStyle/>
          <a:p>
            <a:fld id="{A7440FB8-B963-4D67-BBA5-C80FD16BB4A7}" type="slidenum">
              <a:rPr lang="en-US" smtClean="0"/>
              <a:t>127</a:t>
            </a:fld>
            <a:endParaRPr lang="en-US" dirty="0"/>
          </a:p>
        </p:txBody>
      </p:sp>
    </p:spTree>
    <p:extLst>
      <p:ext uri="{BB962C8B-B14F-4D97-AF65-F5344CB8AC3E}">
        <p14:creationId xmlns:p14="http://schemas.microsoft.com/office/powerpoint/2010/main" val="21165343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Add a tab to one of the worksheets.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AE5FEA7-337B-507E-9BCE-F60BAA83C8E8}"/>
              </a:ext>
            </a:extLst>
          </p:cNvPr>
          <p:cNvPicPr>
            <a:picLocks noChangeAspect="1"/>
          </p:cNvPicPr>
          <p:nvPr/>
        </p:nvPicPr>
        <p:blipFill>
          <a:blip r:embed="rId2"/>
          <a:stretch>
            <a:fillRect/>
          </a:stretch>
        </p:blipFill>
        <p:spPr>
          <a:xfrm>
            <a:off x="816773" y="1371600"/>
            <a:ext cx="10478530" cy="5486400"/>
          </a:xfrm>
          <a:prstGeom prst="rect">
            <a:avLst/>
          </a:prstGeom>
        </p:spPr>
      </p:pic>
      <p:sp>
        <p:nvSpPr>
          <p:cNvPr id="3" name="Slide Number Placeholder 2">
            <a:extLst>
              <a:ext uri="{FF2B5EF4-FFF2-40B4-BE49-F238E27FC236}">
                <a16:creationId xmlns:a16="http://schemas.microsoft.com/office/drawing/2014/main" id="{44B3FC0A-655F-BD85-7667-D715BFBE1E4D}"/>
              </a:ext>
            </a:extLst>
          </p:cNvPr>
          <p:cNvSpPr>
            <a:spLocks noGrp="1"/>
          </p:cNvSpPr>
          <p:nvPr>
            <p:ph type="sldNum" sz="quarter" idx="12"/>
          </p:nvPr>
        </p:nvSpPr>
        <p:spPr/>
        <p:txBody>
          <a:bodyPr/>
          <a:lstStyle/>
          <a:p>
            <a:fld id="{A7440FB8-B963-4D67-BBA5-C80FD16BB4A7}" type="slidenum">
              <a:rPr lang="en-US" smtClean="0"/>
              <a:t>128</a:t>
            </a:fld>
            <a:endParaRPr lang="en-US" dirty="0"/>
          </a:p>
        </p:txBody>
      </p:sp>
    </p:spTree>
    <p:extLst>
      <p:ext uri="{BB962C8B-B14F-4D97-AF65-F5344CB8AC3E}">
        <p14:creationId xmlns:p14="http://schemas.microsoft.com/office/powerpoint/2010/main" val="12495960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Copy the other query and paste it into the new worksheet</a:t>
            </a:r>
            <a:r>
              <a:rPr lang="en-US" sz="2200" dirty="0">
                <a:effectLst/>
                <a:latin typeface="Calibri" panose="020F0502020204030204" pitchFamily="34" charset="0"/>
                <a:ea typeface="Calibri" panose="020F0502020204030204" pitchFamily="34" charset="0"/>
                <a:cs typeface="Times New Roman" panose="02020603050405020304" pitchFamily="18" charset="0"/>
              </a:rPr>
              <a:t>.  We want the data from both queries in one workbook.  Re-name the new worksheet with the name of the query you just pasted there.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BD2E499-148E-793E-2DF6-4CA0A16DA333}"/>
              </a:ext>
            </a:extLst>
          </p:cNvPr>
          <p:cNvPicPr>
            <a:picLocks noChangeAspect="1"/>
          </p:cNvPicPr>
          <p:nvPr/>
        </p:nvPicPr>
        <p:blipFill>
          <a:blip r:embed="rId2"/>
          <a:stretch>
            <a:fillRect/>
          </a:stretch>
        </p:blipFill>
        <p:spPr>
          <a:xfrm>
            <a:off x="1417745" y="1441063"/>
            <a:ext cx="9356509" cy="5380362"/>
          </a:xfrm>
          <a:prstGeom prst="rect">
            <a:avLst/>
          </a:prstGeom>
        </p:spPr>
      </p:pic>
      <p:sp>
        <p:nvSpPr>
          <p:cNvPr id="3" name="Slide Number Placeholder 2">
            <a:extLst>
              <a:ext uri="{FF2B5EF4-FFF2-40B4-BE49-F238E27FC236}">
                <a16:creationId xmlns:a16="http://schemas.microsoft.com/office/drawing/2014/main" id="{11577756-C8CD-DC06-7D74-28D69CC34904}"/>
              </a:ext>
            </a:extLst>
          </p:cNvPr>
          <p:cNvSpPr>
            <a:spLocks noGrp="1"/>
          </p:cNvSpPr>
          <p:nvPr>
            <p:ph type="sldNum" sz="quarter" idx="12"/>
          </p:nvPr>
        </p:nvSpPr>
        <p:spPr/>
        <p:txBody>
          <a:bodyPr/>
          <a:lstStyle/>
          <a:p>
            <a:fld id="{A7440FB8-B963-4D67-BBA5-C80FD16BB4A7}" type="slidenum">
              <a:rPr lang="en-US" smtClean="0"/>
              <a:t>129</a:t>
            </a:fld>
            <a:endParaRPr lang="en-US" dirty="0"/>
          </a:p>
        </p:txBody>
      </p:sp>
    </p:spTree>
    <p:extLst>
      <p:ext uri="{BB962C8B-B14F-4D97-AF65-F5344CB8AC3E}">
        <p14:creationId xmlns:p14="http://schemas.microsoft.com/office/powerpoint/2010/main" val="2453662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165-0AEA-9D35-487E-5A63C555C481}"/>
              </a:ext>
            </a:extLst>
          </p:cNvPr>
          <p:cNvSpPr>
            <a:spLocks noGrp="1"/>
          </p:cNvSpPr>
          <p:nvPr>
            <p:ph type="title"/>
          </p:nvPr>
        </p:nvSpPr>
        <p:spPr>
          <a:xfrm>
            <a:off x="955343" y="169183"/>
            <a:ext cx="10003809" cy="962932"/>
          </a:xfrm>
        </p:spPr>
        <p:txBody>
          <a:bodyPr>
            <a:noAutofit/>
          </a:bodyPr>
          <a:lstStyle/>
          <a:p>
            <a:pPr algn="ctr"/>
            <a:br>
              <a:rPr lang="en-US" b="1" dirty="0"/>
            </a:br>
            <a:r>
              <a:rPr lang="en-US" b="1" dirty="0"/>
              <a:t>How does SHARE know “</a:t>
            </a:r>
            <a:r>
              <a:rPr lang="en-US" b="1" i="1" dirty="0"/>
              <a:t>where</a:t>
            </a:r>
            <a:r>
              <a:rPr lang="en-US" b="1" dirty="0"/>
              <a:t>” and “</a:t>
            </a:r>
            <a:r>
              <a:rPr lang="en-US" b="1" i="1" dirty="0"/>
              <a:t>how</a:t>
            </a:r>
            <a:r>
              <a:rPr lang="en-US" b="1" dirty="0"/>
              <a:t>” to handle these bank transactions?</a:t>
            </a:r>
          </a:p>
        </p:txBody>
      </p:sp>
      <p:sp>
        <p:nvSpPr>
          <p:cNvPr id="3" name="Content Placeholder 2">
            <a:extLst>
              <a:ext uri="{FF2B5EF4-FFF2-40B4-BE49-F238E27FC236}">
                <a16:creationId xmlns:a16="http://schemas.microsoft.com/office/drawing/2014/main" id="{16ABF6D7-000B-0549-D6ED-5F8542C094AF}"/>
              </a:ext>
            </a:extLst>
          </p:cNvPr>
          <p:cNvSpPr>
            <a:spLocks noGrp="1"/>
          </p:cNvSpPr>
          <p:nvPr>
            <p:ph idx="1"/>
          </p:nvPr>
        </p:nvSpPr>
        <p:spPr>
          <a:xfrm>
            <a:off x="486120" y="1857770"/>
            <a:ext cx="11219760" cy="4421875"/>
          </a:xfrm>
        </p:spPr>
        <p:txBody>
          <a:bodyPr>
            <a:normAutofit/>
          </a:bodyPr>
          <a:lstStyle/>
          <a:p>
            <a:r>
              <a:rPr lang="en-US" sz="2400" dirty="0"/>
              <a:t>The Bank Account Number and the BAI/Statement Codes are the two main driving factors for bank transactions.</a:t>
            </a:r>
          </a:p>
          <a:p>
            <a:r>
              <a:rPr lang="en-US" sz="2400" dirty="0"/>
              <a:t>BAI/Statement Codes are standard 3-digit codes used to identify bank statement items delivered electronically in a common format widely accepted by the majority of commercial banks.  They are assigned by the bank to each transaction.</a:t>
            </a:r>
          </a:p>
          <a:p>
            <a:pPr lvl="1"/>
            <a:r>
              <a:rPr lang="en-US" dirty="0"/>
              <a:t>SHARE Debits/Credits are opposite of the WFB Debits/Credits</a:t>
            </a:r>
          </a:p>
          <a:p>
            <a:pPr lvl="2"/>
            <a:r>
              <a:rPr lang="en-US" sz="2200" dirty="0"/>
              <a:t>We typically describe transactions as coming into/leaving a bank account or deposited/disbursed from a Bank Account.  </a:t>
            </a:r>
          </a:p>
          <a:p>
            <a:pPr lvl="1"/>
            <a:r>
              <a:rPr lang="en-US" dirty="0"/>
              <a:t>BAI/Statement Code </a:t>
            </a:r>
            <a:r>
              <a:rPr lang="en-US" b="1" i="1" u="sng" dirty="0"/>
              <a:t>less than 400 </a:t>
            </a:r>
            <a:r>
              <a:rPr lang="en-US" dirty="0"/>
              <a:t>- Money coming/deposited into a Bank Account</a:t>
            </a:r>
          </a:p>
          <a:p>
            <a:pPr lvl="1"/>
            <a:r>
              <a:rPr lang="en-US" dirty="0"/>
              <a:t>BAI/Statement Code </a:t>
            </a:r>
            <a:r>
              <a:rPr lang="en-US" b="1" i="1" u="sng" dirty="0"/>
              <a:t>more than 400 </a:t>
            </a:r>
            <a:r>
              <a:rPr lang="en-US" i="1" dirty="0"/>
              <a:t>- </a:t>
            </a:r>
            <a:r>
              <a:rPr lang="en-US" dirty="0"/>
              <a:t>Money leaving/disbursed from Bank Account</a:t>
            </a:r>
          </a:p>
        </p:txBody>
      </p:sp>
      <p:sp>
        <p:nvSpPr>
          <p:cNvPr id="4" name="Slide Number Placeholder 3">
            <a:extLst>
              <a:ext uri="{FF2B5EF4-FFF2-40B4-BE49-F238E27FC236}">
                <a16:creationId xmlns:a16="http://schemas.microsoft.com/office/drawing/2014/main" id="{0E3417D6-492C-F9FC-CE52-EC11A8934CC8}"/>
              </a:ext>
            </a:extLst>
          </p:cNvPr>
          <p:cNvSpPr>
            <a:spLocks noGrp="1"/>
          </p:cNvSpPr>
          <p:nvPr>
            <p:ph type="sldNum" sz="quarter" idx="12"/>
          </p:nvPr>
        </p:nvSpPr>
        <p:spPr/>
        <p:txBody>
          <a:bodyPr/>
          <a:lstStyle/>
          <a:p>
            <a:fld id="{A7440FB8-B963-4D67-BBA5-C80FD16BB4A7}" type="slidenum">
              <a:rPr lang="en-US" smtClean="0"/>
              <a:t>13</a:t>
            </a:fld>
            <a:endParaRPr lang="en-US" dirty="0"/>
          </a:p>
        </p:txBody>
      </p:sp>
    </p:spTree>
    <p:extLst>
      <p:ext uri="{BB962C8B-B14F-4D97-AF65-F5344CB8AC3E}">
        <p14:creationId xmlns:p14="http://schemas.microsoft.com/office/powerpoint/2010/main" val="8820316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You want to create a pivot table for each query.  Start by placing your cursor in cell 1 column A.  You should see a box around the first cell.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103F5CC-92D8-E37C-A7F1-9AA5A047942E}"/>
              </a:ext>
            </a:extLst>
          </p:cNvPr>
          <p:cNvPicPr>
            <a:picLocks noChangeAspect="1"/>
          </p:cNvPicPr>
          <p:nvPr/>
        </p:nvPicPr>
        <p:blipFill>
          <a:blip r:embed="rId2"/>
          <a:stretch>
            <a:fillRect/>
          </a:stretch>
        </p:blipFill>
        <p:spPr>
          <a:xfrm>
            <a:off x="71120" y="1669787"/>
            <a:ext cx="12014817" cy="4496031"/>
          </a:xfrm>
          <a:prstGeom prst="rect">
            <a:avLst/>
          </a:prstGeom>
        </p:spPr>
      </p:pic>
      <p:sp>
        <p:nvSpPr>
          <p:cNvPr id="3" name="Slide Number Placeholder 2">
            <a:extLst>
              <a:ext uri="{FF2B5EF4-FFF2-40B4-BE49-F238E27FC236}">
                <a16:creationId xmlns:a16="http://schemas.microsoft.com/office/drawing/2014/main" id="{9534CC25-0442-8F83-0E9B-1FF7C0646D63}"/>
              </a:ext>
            </a:extLst>
          </p:cNvPr>
          <p:cNvSpPr>
            <a:spLocks noGrp="1"/>
          </p:cNvSpPr>
          <p:nvPr>
            <p:ph type="sldNum" sz="quarter" idx="12"/>
          </p:nvPr>
        </p:nvSpPr>
        <p:spPr/>
        <p:txBody>
          <a:bodyPr/>
          <a:lstStyle/>
          <a:p>
            <a:fld id="{A7440FB8-B963-4D67-BBA5-C80FD16BB4A7}" type="slidenum">
              <a:rPr lang="en-US" smtClean="0"/>
              <a:t>130</a:t>
            </a:fld>
            <a:endParaRPr lang="en-US" dirty="0"/>
          </a:p>
        </p:txBody>
      </p:sp>
    </p:spTree>
    <p:extLst>
      <p:ext uri="{BB962C8B-B14F-4D97-AF65-F5344CB8AC3E}">
        <p14:creationId xmlns:p14="http://schemas.microsoft.com/office/powerpoint/2010/main" val="34213732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Click on “Insert”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EAD5F36-32F8-D0A4-E895-9CD220C49971}"/>
              </a:ext>
            </a:extLst>
          </p:cNvPr>
          <p:cNvPicPr>
            <a:picLocks noChangeAspect="1"/>
          </p:cNvPicPr>
          <p:nvPr/>
        </p:nvPicPr>
        <p:blipFill>
          <a:blip r:embed="rId2"/>
          <a:stretch>
            <a:fillRect/>
          </a:stretch>
        </p:blipFill>
        <p:spPr>
          <a:xfrm>
            <a:off x="71120" y="1412395"/>
            <a:ext cx="11944964" cy="3727642"/>
          </a:xfrm>
          <a:prstGeom prst="rect">
            <a:avLst/>
          </a:prstGeom>
        </p:spPr>
      </p:pic>
      <p:sp>
        <p:nvSpPr>
          <p:cNvPr id="3" name="Slide Number Placeholder 2">
            <a:extLst>
              <a:ext uri="{FF2B5EF4-FFF2-40B4-BE49-F238E27FC236}">
                <a16:creationId xmlns:a16="http://schemas.microsoft.com/office/drawing/2014/main" id="{255B0063-1211-6D5A-92AF-546AAE3D8AE1}"/>
              </a:ext>
            </a:extLst>
          </p:cNvPr>
          <p:cNvSpPr>
            <a:spLocks noGrp="1"/>
          </p:cNvSpPr>
          <p:nvPr>
            <p:ph type="sldNum" sz="quarter" idx="12"/>
          </p:nvPr>
        </p:nvSpPr>
        <p:spPr/>
        <p:txBody>
          <a:bodyPr/>
          <a:lstStyle/>
          <a:p>
            <a:fld id="{A7440FB8-B963-4D67-BBA5-C80FD16BB4A7}" type="slidenum">
              <a:rPr lang="en-US" smtClean="0"/>
              <a:t>131</a:t>
            </a:fld>
            <a:endParaRPr lang="en-US" dirty="0"/>
          </a:p>
        </p:txBody>
      </p:sp>
    </p:spTree>
    <p:extLst>
      <p:ext uri="{BB962C8B-B14F-4D97-AF65-F5344CB8AC3E}">
        <p14:creationId xmlns:p14="http://schemas.microsoft.com/office/powerpoint/2010/main" val="26358760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Click on “PivotTable”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9D61A6C-F6A8-9F0B-C5F2-36109DE2B6B4}"/>
              </a:ext>
            </a:extLst>
          </p:cNvPr>
          <p:cNvPicPr>
            <a:picLocks noChangeAspect="1"/>
          </p:cNvPicPr>
          <p:nvPr/>
        </p:nvPicPr>
        <p:blipFill>
          <a:blip r:embed="rId2"/>
          <a:stretch>
            <a:fillRect/>
          </a:stretch>
        </p:blipFill>
        <p:spPr>
          <a:xfrm>
            <a:off x="71120" y="1537410"/>
            <a:ext cx="11983066" cy="3613336"/>
          </a:xfrm>
          <a:prstGeom prst="rect">
            <a:avLst/>
          </a:prstGeom>
        </p:spPr>
      </p:pic>
      <p:sp>
        <p:nvSpPr>
          <p:cNvPr id="3" name="Slide Number Placeholder 2">
            <a:extLst>
              <a:ext uri="{FF2B5EF4-FFF2-40B4-BE49-F238E27FC236}">
                <a16:creationId xmlns:a16="http://schemas.microsoft.com/office/drawing/2014/main" id="{48D4FAB8-B8F3-92A0-2913-2D54F6BD22B8}"/>
              </a:ext>
            </a:extLst>
          </p:cNvPr>
          <p:cNvSpPr>
            <a:spLocks noGrp="1"/>
          </p:cNvSpPr>
          <p:nvPr>
            <p:ph type="sldNum" sz="quarter" idx="12"/>
          </p:nvPr>
        </p:nvSpPr>
        <p:spPr/>
        <p:txBody>
          <a:bodyPr/>
          <a:lstStyle/>
          <a:p>
            <a:fld id="{A7440FB8-B963-4D67-BBA5-C80FD16BB4A7}" type="slidenum">
              <a:rPr lang="en-US" smtClean="0"/>
              <a:t>132</a:t>
            </a:fld>
            <a:endParaRPr lang="en-US" dirty="0"/>
          </a:p>
        </p:txBody>
      </p:sp>
    </p:spTree>
    <p:extLst>
      <p:ext uri="{BB962C8B-B14F-4D97-AF65-F5344CB8AC3E}">
        <p14:creationId xmlns:p14="http://schemas.microsoft.com/office/powerpoint/2010/main" val="35084385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 box will appear</a:t>
            </a:r>
            <a:r>
              <a:rPr lang="en-US" sz="2200" dirty="0">
                <a:latin typeface="Calibri" panose="020F0502020204030204" pitchFamily="34" charset="0"/>
                <a:ea typeface="Calibri" panose="020F0502020204030204" pitchFamily="34" charset="0"/>
                <a:cs typeface="Times New Roman" panose="02020603050405020304" pitchFamily="18" charset="0"/>
              </a:rPr>
              <a:t>.  If you had your curser in the first cell, Excel assumes that you meant to include the entire worksheet in your pivot table.  If you look closely, there is moving box around the data that will be included in your pivot table.  It’s important that every column has a Title or you will have issues with your pivot table.  You only need to worry about this if you added new columns/data to the existing data.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107D48A-EBF6-EC80-D4D9-F1F279DE76EA}"/>
              </a:ext>
            </a:extLst>
          </p:cNvPr>
          <p:cNvPicPr>
            <a:picLocks noChangeAspect="1"/>
          </p:cNvPicPr>
          <p:nvPr/>
        </p:nvPicPr>
        <p:blipFill>
          <a:blip r:embed="rId2"/>
          <a:stretch>
            <a:fillRect/>
          </a:stretch>
        </p:blipFill>
        <p:spPr>
          <a:xfrm>
            <a:off x="120976" y="1944374"/>
            <a:ext cx="12021168" cy="4877051"/>
          </a:xfrm>
          <a:prstGeom prst="rect">
            <a:avLst/>
          </a:prstGeom>
        </p:spPr>
      </p:pic>
      <p:sp>
        <p:nvSpPr>
          <p:cNvPr id="3" name="Slide Number Placeholder 2">
            <a:extLst>
              <a:ext uri="{FF2B5EF4-FFF2-40B4-BE49-F238E27FC236}">
                <a16:creationId xmlns:a16="http://schemas.microsoft.com/office/drawing/2014/main" id="{B392B4C8-27A7-3B3B-679E-6151467B98F2}"/>
              </a:ext>
            </a:extLst>
          </p:cNvPr>
          <p:cNvSpPr>
            <a:spLocks noGrp="1"/>
          </p:cNvSpPr>
          <p:nvPr>
            <p:ph type="sldNum" sz="quarter" idx="12"/>
          </p:nvPr>
        </p:nvSpPr>
        <p:spPr/>
        <p:txBody>
          <a:bodyPr/>
          <a:lstStyle/>
          <a:p>
            <a:fld id="{A7440FB8-B963-4D67-BBA5-C80FD16BB4A7}" type="slidenum">
              <a:rPr lang="en-US" smtClean="0"/>
              <a:t>133</a:t>
            </a:fld>
            <a:endParaRPr lang="en-US" dirty="0"/>
          </a:p>
        </p:txBody>
      </p:sp>
    </p:spTree>
    <p:extLst>
      <p:ext uri="{BB962C8B-B14F-4D97-AF65-F5344CB8AC3E}">
        <p14:creationId xmlns:p14="http://schemas.microsoft.com/office/powerpoint/2010/main" val="1245204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the “OK” button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E741DCD-0AE1-7678-3404-728B5F0500BA}"/>
              </a:ext>
            </a:extLst>
          </p:cNvPr>
          <p:cNvPicPr>
            <a:picLocks noChangeAspect="1"/>
          </p:cNvPicPr>
          <p:nvPr/>
        </p:nvPicPr>
        <p:blipFill>
          <a:blip r:embed="rId2"/>
          <a:stretch>
            <a:fillRect/>
          </a:stretch>
        </p:blipFill>
        <p:spPr>
          <a:xfrm>
            <a:off x="99712" y="1838960"/>
            <a:ext cx="12021168" cy="4877051"/>
          </a:xfrm>
          <a:prstGeom prst="rect">
            <a:avLst/>
          </a:prstGeom>
        </p:spPr>
      </p:pic>
      <p:sp>
        <p:nvSpPr>
          <p:cNvPr id="3" name="Slide Number Placeholder 2">
            <a:extLst>
              <a:ext uri="{FF2B5EF4-FFF2-40B4-BE49-F238E27FC236}">
                <a16:creationId xmlns:a16="http://schemas.microsoft.com/office/drawing/2014/main" id="{A3C575D4-5BC7-0201-A775-EEA2056EA02D}"/>
              </a:ext>
            </a:extLst>
          </p:cNvPr>
          <p:cNvSpPr>
            <a:spLocks noGrp="1"/>
          </p:cNvSpPr>
          <p:nvPr>
            <p:ph type="sldNum" sz="quarter" idx="12"/>
          </p:nvPr>
        </p:nvSpPr>
        <p:spPr/>
        <p:txBody>
          <a:bodyPr/>
          <a:lstStyle/>
          <a:p>
            <a:fld id="{A7440FB8-B963-4D67-BBA5-C80FD16BB4A7}" type="slidenum">
              <a:rPr lang="en-US" smtClean="0"/>
              <a:t>134</a:t>
            </a:fld>
            <a:endParaRPr lang="en-US" dirty="0"/>
          </a:p>
        </p:txBody>
      </p:sp>
    </p:spTree>
    <p:extLst>
      <p:ext uri="{BB962C8B-B14F-4D97-AF65-F5344CB8AC3E}">
        <p14:creationId xmlns:p14="http://schemas.microsoft.com/office/powerpoint/2010/main" val="37711761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the “OK” button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E741DCD-0AE1-7678-3404-728B5F0500BA}"/>
              </a:ext>
            </a:extLst>
          </p:cNvPr>
          <p:cNvPicPr>
            <a:picLocks noChangeAspect="1"/>
          </p:cNvPicPr>
          <p:nvPr/>
        </p:nvPicPr>
        <p:blipFill>
          <a:blip r:embed="rId2"/>
          <a:stretch>
            <a:fillRect/>
          </a:stretch>
        </p:blipFill>
        <p:spPr>
          <a:xfrm>
            <a:off x="71120" y="1554288"/>
            <a:ext cx="12021168" cy="4877051"/>
          </a:xfrm>
          <a:prstGeom prst="rect">
            <a:avLst/>
          </a:prstGeom>
        </p:spPr>
      </p:pic>
      <p:sp>
        <p:nvSpPr>
          <p:cNvPr id="3" name="Slide Number Placeholder 2">
            <a:extLst>
              <a:ext uri="{FF2B5EF4-FFF2-40B4-BE49-F238E27FC236}">
                <a16:creationId xmlns:a16="http://schemas.microsoft.com/office/drawing/2014/main" id="{36C0D884-C07A-17FA-79C5-69505ADE6C4D}"/>
              </a:ext>
            </a:extLst>
          </p:cNvPr>
          <p:cNvSpPr>
            <a:spLocks noGrp="1"/>
          </p:cNvSpPr>
          <p:nvPr>
            <p:ph type="sldNum" sz="quarter" idx="12"/>
          </p:nvPr>
        </p:nvSpPr>
        <p:spPr/>
        <p:txBody>
          <a:bodyPr/>
          <a:lstStyle/>
          <a:p>
            <a:fld id="{A7440FB8-B963-4D67-BBA5-C80FD16BB4A7}" type="slidenum">
              <a:rPr lang="en-US" smtClean="0"/>
              <a:t>135</a:t>
            </a:fld>
            <a:endParaRPr lang="en-US" dirty="0"/>
          </a:p>
        </p:txBody>
      </p:sp>
    </p:spTree>
    <p:extLst>
      <p:ext uri="{BB962C8B-B14F-4D97-AF65-F5344CB8AC3E}">
        <p14:creationId xmlns:p14="http://schemas.microsoft.com/office/powerpoint/2010/main" val="1585414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694945"/>
          </a:xfrm>
        </p:spPr>
        <p:txBody>
          <a:bodyPr>
            <a:normAutofit fontScale="90000"/>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 new tab will be created so that you can design your pivot table.  The Titles of the columns from your query will be the fields you can choose from in the PivotTable Fields.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6A3877D-25C2-358E-927B-8BA0A099872F}"/>
              </a:ext>
            </a:extLst>
          </p:cNvPr>
          <p:cNvPicPr>
            <a:picLocks noChangeAspect="1"/>
          </p:cNvPicPr>
          <p:nvPr/>
        </p:nvPicPr>
        <p:blipFill>
          <a:blip r:embed="rId2"/>
          <a:stretch>
            <a:fillRect/>
          </a:stretch>
        </p:blipFill>
        <p:spPr>
          <a:xfrm>
            <a:off x="365760" y="782599"/>
            <a:ext cx="9991519" cy="5394681"/>
          </a:xfrm>
          <a:prstGeom prst="rect">
            <a:avLst/>
          </a:prstGeom>
        </p:spPr>
      </p:pic>
      <p:pic>
        <p:nvPicPr>
          <p:cNvPr id="15" name="Picture 14">
            <a:extLst>
              <a:ext uri="{FF2B5EF4-FFF2-40B4-BE49-F238E27FC236}">
                <a16:creationId xmlns:a16="http://schemas.microsoft.com/office/drawing/2014/main" id="{3A7FBD0A-D7AC-306D-E301-954CF60E8FE6}"/>
              </a:ext>
            </a:extLst>
          </p:cNvPr>
          <p:cNvPicPr>
            <a:picLocks noChangeAspect="1"/>
          </p:cNvPicPr>
          <p:nvPr/>
        </p:nvPicPr>
        <p:blipFill>
          <a:blip r:embed="rId3"/>
          <a:stretch>
            <a:fillRect/>
          </a:stretch>
        </p:blipFill>
        <p:spPr>
          <a:xfrm>
            <a:off x="71120" y="6303950"/>
            <a:ext cx="12040219" cy="469924"/>
          </a:xfrm>
          <a:prstGeom prst="rect">
            <a:avLst/>
          </a:prstGeom>
        </p:spPr>
      </p:pic>
      <p:sp>
        <p:nvSpPr>
          <p:cNvPr id="3" name="Slide Number Placeholder 2">
            <a:extLst>
              <a:ext uri="{FF2B5EF4-FFF2-40B4-BE49-F238E27FC236}">
                <a16:creationId xmlns:a16="http://schemas.microsoft.com/office/drawing/2014/main" id="{BFF43252-61E1-C847-6CCF-F9AD0438BE55}"/>
              </a:ext>
            </a:extLst>
          </p:cNvPr>
          <p:cNvSpPr>
            <a:spLocks noGrp="1"/>
          </p:cNvSpPr>
          <p:nvPr>
            <p:ph type="sldNum" sz="quarter" idx="12"/>
          </p:nvPr>
        </p:nvSpPr>
        <p:spPr/>
        <p:txBody>
          <a:bodyPr/>
          <a:lstStyle/>
          <a:p>
            <a:fld id="{A7440FB8-B963-4D67-BBA5-C80FD16BB4A7}" type="slidenum">
              <a:rPr lang="en-US" smtClean="0"/>
              <a:t>136</a:t>
            </a:fld>
            <a:endParaRPr lang="en-US" dirty="0"/>
          </a:p>
        </p:txBody>
      </p:sp>
    </p:spTree>
    <p:extLst>
      <p:ext uri="{BB962C8B-B14F-4D97-AF65-F5344CB8AC3E}">
        <p14:creationId xmlns:p14="http://schemas.microsoft.com/office/powerpoint/2010/main" val="4452172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69494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To create your PivotTable, you want to drag the Title name where you want the data to be presented.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4CAAAF8-6AA8-9EAB-0066-58A1AA8BDD35}"/>
              </a:ext>
            </a:extLst>
          </p:cNvPr>
          <p:cNvPicPr>
            <a:picLocks noChangeAspect="1"/>
          </p:cNvPicPr>
          <p:nvPr/>
        </p:nvPicPr>
        <p:blipFill>
          <a:blip r:embed="rId2"/>
          <a:stretch>
            <a:fillRect/>
          </a:stretch>
        </p:blipFill>
        <p:spPr>
          <a:xfrm>
            <a:off x="492842" y="807420"/>
            <a:ext cx="11206316" cy="6050580"/>
          </a:xfrm>
          <a:prstGeom prst="rect">
            <a:avLst/>
          </a:prstGeom>
        </p:spPr>
      </p:pic>
      <p:sp>
        <p:nvSpPr>
          <p:cNvPr id="3" name="Slide Number Placeholder 2">
            <a:extLst>
              <a:ext uri="{FF2B5EF4-FFF2-40B4-BE49-F238E27FC236}">
                <a16:creationId xmlns:a16="http://schemas.microsoft.com/office/drawing/2014/main" id="{5377729D-A923-0546-BF28-F391C12AF085}"/>
              </a:ext>
            </a:extLst>
          </p:cNvPr>
          <p:cNvSpPr>
            <a:spLocks noGrp="1"/>
          </p:cNvSpPr>
          <p:nvPr>
            <p:ph type="sldNum" sz="quarter" idx="12"/>
          </p:nvPr>
        </p:nvSpPr>
        <p:spPr/>
        <p:txBody>
          <a:bodyPr/>
          <a:lstStyle/>
          <a:p>
            <a:fld id="{A7440FB8-B963-4D67-BBA5-C80FD16BB4A7}" type="slidenum">
              <a:rPr lang="en-US" smtClean="0"/>
              <a:t>137</a:t>
            </a:fld>
            <a:endParaRPr lang="en-US" dirty="0"/>
          </a:p>
        </p:txBody>
      </p:sp>
    </p:spTree>
    <p:extLst>
      <p:ext uri="{BB962C8B-B14F-4D97-AF65-F5344CB8AC3E}">
        <p14:creationId xmlns:p14="http://schemas.microsoft.com/office/powerpoint/2010/main" val="11880792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64753"/>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As you drag and place the fields into the boxes, you can see where the data will be presented on the PivotTable on the left.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A86150-96E7-31B3-A239-59FBC5EA05A4}"/>
              </a:ext>
            </a:extLst>
          </p:cNvPr>
          <p:cNvPicPr>
            <a:picLocks noChangeAspect="1"/>
          </p:cNvPicPr>
          <p:nvPr/>
        </p:nvPicPr>
        <p:blipFill>
          <a:blip r:embed="rId2"/>
          <a:stretch>
            <a:fillRect/>
          </a:stretch>
        </p:blipFill>
        <p:spPr>
          <a:xfrm>
            <a:off x="92273" y="2075964"/>
            <a:ext cx="12007454" cy="4040067"/>
          </a:xfrm>
          <a:prstGeom prst="rect">
            <a:avLst/>
          </a:prstGeom>
        </p:spPr>
      </p:pic>
      <p:sp>
        <p:nvSpPr>
          <p:cNvPr id="3" name="Slide Number Placeholder 2">
            <a:extLst>
              <a:ext uri="{FF2B5EF4-FFF2-40B4-BE49-F238E27FC236}">
                <a16:creationId xmlns:a16="http://schemas.microsoft.com/office/drawing/2014/main" id="{BE211DAD-CFE0-16DB-9218-5B60387BF4C3}"/>
              </a:ext>
            </a:extLst>
          </p:cNvPr>
          <p:cNvSpPr>
            <a:spLocks noGrp="1"/>
          </p:cNvSpPr>
          <p:nvPr>
            <p:ph type="sldNum" sz="quarter" idx="12"/>
          </p:nvPr>
        </p:nvSpPr>
        <p:spPr/>
        <p:txBody>
          <a:bodyPr/>
          <a:lstStyle/>
          <a:p>
            <a:fld id="{A7440FB8-B963-4D67-BBA5-C80FD16BB4A7}" type="slidenum">
              <a:rPr lang="en-US" smtClean="0"/>
              <a:t>138</a:t>
            </a:fld>
            <a:endParaRPr lang="en-US" dirty="0"/>
          </a:p>
        </p:txBody>
      </p:sp>
    </p:spTree>
    <p:extLst>
      <p:ext uri="{BB962C8B-B14F-4D97-AF65-F5344CB8AC3E}">
        <p14:creationId xmlns:p14="http://schemas.microsoft.com/office/powerpoint/2010/main" val="42742090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694945"/>
          </a:xfrm>
        </p:spPr>
        <p:txBody>
          <a:bodyPr>
            <a:normAutofit fontScale="90000"/>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You can create your PivotTable anyway yo</a:t>
            </a:r>
            <a:r>
              <a:rPr lang="en-US" sz="2200" dirty="0">
                <a:latin typeface="Calibri" panose="020F0502020204030204" pitchFamily="34" charset="0"/>
                <a:ea typeface="Calibri" panose="020F0502020204030204" pitchFamily="34" charset="0"/>
                <a:cs typeface="Times New Roman" panose="02020603050405020304" pitchFamily="18" charset="0"/>
              </a:rPr>
              <a:t>u want, but the Cash Control Bureau finds this set up works the best for the NMS_BANK_TRANS_W_RECON_STATUS query when we perform our monthly reconciliations.  </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5045F24-16D1-7C38-6BE6-46F1108B1552}"/>
              </a:ext>
            </a:extLst>
          </p:cNvPr>
          <p:cNvPicPr>
            <a:picLocks noChangeAspect="1"/>
          </p:cNvPicPr>
          <p:nvPr/>
        </p:nvPicPr>
        <p:blipFill>
          <a:blip r:embed="rId2"/>
          <a:stretch>
            <a:fillRect/>
          </a:stretch>
        </p:blipFill>
        <p:spPr>
          <a:xfrm>
            <a:off x="2784938" y="768095"/>
            <a:ext cx="5296006" cy="6089905"/>
          </a:xfrm>
          <a:prstGeom prst="rect">
            <a:avLst/>
          </a:prstGeom>
        </p:spPr>
      </p:pic>
      <p:sp>
        <p:nvSpPr>
          <p:cNvPr id="3" name="Slide Number Placeholder 2">
            <a:extLst>
              <a:ext uri="{FF2B5EF4-FFF2-40B4-BE49-F238E27FC236}">
                <a16:creationId xmlns:a16="http://schemas.microsoft.com/office/drawing/2014/main" id="{87BE26F4-A6C2-B728-C32E-F5435674DD1D}"/>
              </a:ext>
            </a:extLst>
          </p:cNvPr>
          <p:cNvSpPr>
            <a:spLocks noGrp="1"/>
          </p:cNvSpPr>
          <p:nvPr>
            <p:ph type="sldNum" sz="quarter" idx="12"/>
          </p:nvPr>
        </p:nvSpPr>
        <p:spPr/>
        <p:txBody>
          <a:bodyPr/>
          <a:lstStyle/>
          <a:p>
            <a:fld id="{A7440FB8-B963-4D67-BBA5-C80FD16BB4A7}" type="slidenum">
              <a:rPr lang="en-US" smtClean="0"/>
              <a:t>139</a:t>
            </a:fld>
            <a:endParaRPr lang="en-US" dirty="0"/>
          </a:p>
        </p:txBody>
      </p:sp>
    </p:spTree>
    <p:extLst>
      <p:ext uri="{BB962C8B-B14F-4D97-AF65-F5344CB8AC3E}">
        <p14:creationId xmlns:p14="http://schemas.microsoft.com/office/powerpoint/2010/main" val="1594465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165-0AEA-9D35-487E-5A63C555C481}"/>
              </a:ext>
            </a:extLst>
          </p:cNvPr>
          <p:cNvSpPr>
            <a:spLocks noGrp="1"/>
          </p:cNvSpPr>
          <p:nvPr>
            <p:ph type="title"/>
          </p:nvPr>
        </p:nvSpPr>
        <p:spPr>
          <a:xfrm>
            <a:off x="586854" y="169183"/>
            <a:ext cx="10832260" cy="962932"/>
          </a:xfrm>
        </p:spPr>
        <p:txBody>
          <a:bodyPr>
            <a:noAutofit/>
          </a:bodyPr>
          <a:lstStyle/>
          <a:p>
            <a:pPr algn="ctr"/>
            <a:br>
              <a:rPr lang="en-US" b="1" dirty="0"/>
            </a:br>
            <a:r>
              <a:rPr lang="en-US" b="1" dirty="0"/>
              <a:t>How does SHARE know “</a:t>
            </a:r>
            <a:r>
              <a:rPr lang="en-US" b="1" i="1" dirty="0"/>
              <a:t>where</a:t>
            </a:r>
            <a:r>
              <a:rPr lang="en-US" b="1" dirty="0"/>
              <a:t>” and “</a:t>
            </a:r>
            <a:r>
              <a:rPr lang="en-US" b="1" i="1" dirty="0"/>
              <a:t>how</a:t>
            </a:r>
            <a:r>
              <a:rPr lang="en-US" b="1" dirty="0"/>
              <a:t>” to handle these bank transactions? – Cont.</a:t>
            </a:r>
          </a:p>
        </p:txBody>
      </p:sp>
      <p:sp>
        <p:nvSpPr>
          <p:cNvPr id="3" name="Content Placeholder 2">
            <a:extLst>
              <a:ext uri="{FF2B5EF4-FFF2-40B4-BE49-F238E27FC236}">
                <a16:creationId xmlns:a16="http://schemas.microsoft.com/office/drawing/2014/main" id="{16ABF6D7-000B-0549-D6ED-5F8542C094AF}"/>
              </a:ext>
            </a:extLst>
          </p:cNvPr>
          <p:cNvSpPr>
            <a:spLocks noGrp="1"/>
          </p:cNvSpPr>
          <p:nvPr>
            <p:ph idx="1"/>
          </p:nvPr>
        </p:nvSpPr>
        <p:spPr>
          <a:xfrm>
            <a:off x="446314" y="1912925"/>
            <a:ext cx="10972800" cy="4775892"/>
          </a:xfrm>
        </p:spPr>
        <p:txBody>
          <a:bodyPr>
            <a:normAutofit fontScale="92500" lnSpcReduction="10000"/>
          </a:bodyPr>
          <a:lstStyle/>
          <a:p>
            <a:r>
              <a:rPr lang="en-US" sz="2400" dirty="0"/>
              <a:t>The BAI/Statement Codes, most commonly used by the State of NM, were entered into SHARE and were assigned which SHARE Module would be used to book the SHARE entry to support the bank transaction. </a:t>
            </a:r>
            <a:r>
              <a:rPr lang="en-US" sz="2400" i="1" dirty="0"/>
              <a:t>For example:</a:t>
            </a:r>
          </a:p>
          <a:p>
            <a:pPr lvl="1">
              <a:lnSpc>
                <a:spcPct val="100000"/>
              </a:lnSpc>
            </a:pPr>
            <a:r>
              <a:rPr lang="en-US" sz="2000" dirty="0"/>
              <a:t>BAI/Statement Code 169 “Miscellaneous ACH Credit” (bank description) is money coming into a bank account (below 400), so the Accounts Receivable Module is where the SHARE accounting entry should be made.</a:t>
            </a:r>
          </a:p>
          <a:p>
            <a:pPr lvl="1">
              <a:lnSpc>
                <a:spcPct val="100000"/>
              </a:lnSpc>
            </a:pPr>
            <a:r>
              <a:rPr lang="en-US" sz="2000" dirty="0"/>
              <a:t>BAI/Statement Code 475 “Check Paid” (bank description) is money leaving the bank account so the Accounts Payable Module is where the SHARE accounting entry should be made. </a:t>
            </a:r>
          </a:p>
          <a:p>
            <a:r>
              <a:rPr lang="en-US" sz="2400" dirty="0"/>
              <a:t>Where it gets tricky is when a BAI/Statement Code can be processed by two different SHARE Modules.  When this happens, we assign it to the Module that should handle the majority of the transactions. </a:t>
            </a:r>
            <a:r>
              <a:rPr lang="en-US" sz="2400" i="1" dirty="0"/>
              <a:t>For example:</a:t>
            </a:r>
            <a:endParaRPr lang="en-US" sz="2400" dirty="0"/>
          </a:p>
          <a:p>
            <a:pPr lvl="1"/>
            <a:r>
              <a:rPr lang="en-US" sz="2000" dirty="0"/>
              <a:t>BAI/Statement code 469 “Miscellaneous ACH Debit” (bank description) is money leaving the bank account.  It can be an ACH we disbursed for a payment, or it can be a bank return from a deposit.  Since the majority of the 469 transactions we see on our bank accounts are disbursements, we’ve told SHARE that the transaction will be booked through the Accounts Payable module.  This is why you have to manually enter the 469 ACH return transactions into the Account Module.  </a:t>
            </a:r>
          </a:p>
        </p:txBody>
      </p:sp>
      <p:sp>
        <p:nvSpPr>
          <p:cNvPr id="4" name="Slide Number Placeholder 3">
            <a:extLst>
              <a:ext uri="{FF2B5EF4-FFF2-40B4-BE49-F238E27FC236}">
                <a16:creationId xmlns:a16="http://schemas.microsoft.com/office/drawing/2014/main" id="{1AEC4821-BF26-7013-904F-77C836ACC756}"/>
              </a:ext>
            </a:extLst>
          </p:cNvPr>
          <p:cNvSpPr>
            <a:spLocks noGrp="1"/>
          </p:cNvSpPr>
          <p:nvPr>
            <p:ph type="sldNum" sz="quarter" idx="12"/>
          </p:nvPr>
        </p:nvSpPr>
        <p:spPr/>
        <p:txBody>
          <a:bodyPr/>
          <a:lstStyle/>
          <a:p>
            <a:fld id="{A7440FB8-B963-4D67-BBA5-C80FD16BB4A7}" type="slidenum">
              <a:rPr lang="en-US" smtClean="0"/>
              <a:t>14</a:t>
            </a:fld>
            <a:endParaRPr lang="en-US" dirty="0"/>
          </a:p>
        </p:txBody>
      </p:sp>
    </p:spTree>
    <p:extLst>
      <p:ext uri="{BB962C8B-B14F-4D97-AF65-F5344CB8AC3E}">
        <p14:creationId xmlns:p14="http://schemas.microsoft.com/office/powerpoint/2010/main" val="29531150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823902"/>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Additionally, the filters box works best if you are only supposed to have one item for the entire pivot table, but you don’t really need the information as part of your analysis.  In this example, there should only be one Bank </a:t>
            </a:r>
            <a:r>
              <a:rPr lang="en-US" sz="2200" dirty="0">
                <a:latin typeface="Calibri" panose="020F0502020204030204" pitchFamily="34" charset="0"/>
                <a:ea typeface="Calibri" panose="020F0502020204030204" pitchFamily="34" charset="0"/>
                <a:cs typeface="Times New Roman" panose="02020603050405020304" pitchFamily="18" charset="0"/>
              </a:rPr>
              <a:t>A</a:t>
            </a:r>
            <a:r>
              <a:rPr lang="en-US" sz="2200" dirty="0">
                <a:effectLst/>
                <a:latin typeface="Calibri" panose="020F0502020204030204" pitchFamily="34" charset="0"/>
                <a:ea typeface="Calibri" panose="020F0502020204030204" pitchFamily="34" charset="0"/>
                <a:cs typeface="Times New Roman" panose="02020603050405020304" pitchFamily="18" charset="0"/>
              </a:rPr>
              <a:t>ccount.  </a:t>
            </a:r>
            <a:r>
              <a:rPr lang="en-US" sz="2200" dirty="0">
                <a:latin typeface="Calibri" panose="020F0502020204030204" pitchFamily="34" charset="0"/>
                <a:ea typeface="Calibri" panose="020F0502020204030204" pitchFamily="34" charset="0"/>
                <a:cs typeface="Times New Roman" panose="02020603050405020304" pitchFamily="18" charset="0"/>
              </a:rPr>
              <a:t>If there were more then you know you would have a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F53830C-2D67-1436-4E20-4822BE601D7A}"/>
              </a:ext>
            </a:extLst>
          </p:cNvPr>
          <p:cNvPicPr>
            <a:picLocks noChangeAspect="1"/>
          </p:cNvPicPr>
          <p:nvPr/>
        </p:nvPicPr>
        <p:blipFill>
          <a:blip r:embed="rId2"/>
          <a:stretch>
            <a:fillRect/>
          </a:stretch>
        </p:blipFill>
        <p:spPr>
          <a:xfrm>
            <a:off x="48910" y="2495352"/>
            <a:ext cx="12071970" cy="3860998"/>
          </a:xfrm>
          <a:prstGeom prst="rect">
            <a:avLst/>
          </a:prstGeom>
        </p:spPr>
      </p:pic>
      <p:sp>
        <p:nvSpPr>
          <p:cNvPr id="3" name="Slide Number Placeholder 2">
            <a:extLst>
              <a:ext uri="{FF2B5EF4-FFF2-40B4-BE49-F238E27FC236}">
                <a16:creationId xmlns:a16="http://schemas.microsoft.com/office/drawing/2014/main" id="{8B6A8BA7-11D6-DC4A-FA0B-909E9915C709}"/>
              </a:ext>
            </a:extLst>
          </p:cNvPr>
          <p:cNvSpPr>
            <a:spLocks noGrp="1"/>
          </p:cNvSpPr>
          <p:nvPr>
            <p:ph type="sldNum" sz="quarter" idx="12"/>
          </p:nvPr>
        </p:nvSpPr>
        <p:spPr/>
        <p:txBody>
          <a:bodyPr/>
          <a:lstStyle/>
          <a:p>
            <a:fld id="{A7440FB8-B963-4D67-BBA5-C80FD16BB4A7}" type="slidenum">
              <a:rPr lang="en-US" smtClean="0"/>
              <a:t>140</a:t>
            </a:fld>
            <a:endParaRPr lang="en-US" dirty="0"/>
          </a:p>
        </p:txBody>
      </p:sp>
    </p:spTree>
    <p:extLst>
      <p:ext uri="{BB962C8B-B14F-4D97-AF65-F5344CB8AC3E}">
        <p14:creationId xmlns:p14="http://schemas.microsoft.com/office/powerpoint/2010/main" val="10895285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79911"/>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When the pivot table is created, it defaults to subtotals on every row (highlighted in green) and column (highlighted in yellow).  Additionally, the data in the rows is present vertically as opposed to horizontally with the subtotals presented at the top.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9D9E80D-BA4A-1B9C-4C56-F9D2B214E829}"/>
              </a:ext>
            </a:extLst>
          </p:cNvPr>
          <p:cNvPicPr>
            <a:picLocks noChangeAspect="1"/>
          </p:cNvPicPr>
          <p:nvPr/>
        </p:nvPicPr>
        <p:blipFill>
          <a:blip r:embed="rId2"/>
          <a:stretch>
            <a:fillRect/>
          </a:stretch>
        </p:blipFill>
        <p:spPr>
          <a:xfrm>
            <a:off x="0" y="1902845"/>
            <a:ext cx="12176144" cy="4704989"/>
          </a:xfrm>
          <a:prstGeom prst="rect">
            <a:avLst/>
          </a:prstGeom>
        </p:spPr>
      </p:pic>
      <p:sp>
        <p:nvSpPr>
          <p:cNvPr id="3" name="Slide Number Placeholder 2">
            <a:extLst>
              <a:ext uri="{FF2B5EF4-FFF2-40B4-BE49-F238E27FC236}">
                <a16:creationId xmlns:a16="http://schemas.microsoft.com/office/drawing/2014/main" id="{3834C6F2-0E12-C6A0-F115-94D6EACAB606}"/>
              </a:ext>
            </a:extLst>
          </p:cNvPr>
          <p:cNvSpPr>
            <a:spLocks noGrp="1"/>
          </p:cNvSpPr>
          <p:nvPr>
            <p:ph type="sldNum" sz="quarter" idx="12"/>
          </p:nvPr>
        </p:nvSpPr>
        <p:spPr/>
        <p:txBody>
          <a:bodyPr/>
          <a:lstStyle/>
          <a:p>
            <a:fld id="{A7440FB8-B963-4D67-BBA5-C80FD16BB4A7}" type="slidenum">
              <a:rPr lang="en-US" smtClean="0"/>
              <a:t>141</a:t>
            </a:fld>
            <a:endParaRPr lang="en-US" dirty="0"/>
          </a:p>
        </p:txBody>
      </p:sp>
    </p:spTree>
    <p:extLst>
      <p:ext uri="{BB962C8B-B14F-4D97-AF65-F5344CB8AC3E}">
        <p14:creationId xmlns:p14="http://schemas.microsoft.com/office/powerpoint/2010/main" val="3500369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878489"/>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To make the rows present horizontally, RIGHT click anywhere in the blue area of the pivot table and a box will appear.  Click on PivotTable Options.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FB0A246-629B-298F-C924-B588CF8CEAB7}"/>
              </a:ext>
            </a:extLst>
          </p:cNvPr>
          <p:cNvPicPr>
            <a:picLocks noChangeAspect="1"/>
          </p:cNvPicPr>
          <p:nvPr/>
        </p:nvPicPr>
        <p:blipFill>
          <a:blip r:embed="rId2"/>
          <a:stretch>
            <a:fillRect/>
          </a:stretch>
        </p:blipFill>
        <p:spPr>
          <a:xfrm>
            <a:off x="0" y="1684019"/>
            <a:ext cx="12075029" cy="4672331"/>
          </a:xfrm>
          <a:prstGeom prst="rect">
            <a:avLst/>
          </a:prstGeom>
        </p:spPr>
      </p:pic>
      <p:sp>
        <p:nvSpPr>
          <p:cNvPr id="3" name="Slide Number Placeholder 2">
            <a:extLst>
              <a:ext uri="{FF2B5EF4-FFF2-40B4-BE49-F238E27FC236}">
                <a16:creationId xmlns:a16="http://schemas.microsoft.com/office/drawing/2014/main" id="{1C06740B-E63A-D106-FB8A-820DA19FE144}"/>
              </a:ext>
            </a:extLst>
          </p:cNvPr>
          <p:cNvSpPr>
            <a:spLocks noGrp="1"/>
          </p:cNvSpPr>
          <p:nvPr>
            <p:ph type="sldNum" sz="quarter" idx="12"/>
          </p:nvPr>
        </p:nvSpPr>
        <p:spPr/>
        <p:txBody>
          <a:bodyPr/>
          <a:lstStyle/>
          <a:p>
            <a:fld id="{A7440FB8-B963-4D67-BBA5-C80FD16BB4A7}" type="slidenum">
              <a:rPr lang="en-US" smtClean="0"/>
              <a:t>142</a:t>
            </a:fld>
            <a:endParaRPr lang="en-US" dirty="0"/>
          </a:p>
        </p:txBody>
      </p:sp>
    </p:spTree>
    <p:extLst>
      <p:ext uri="{BB962C8B-B14F-4D97-AF65-F5344CB8AC3E}">
        <p14:creationId xmlns:p14="http://schemas.microsoft.com/office/powerpoint/2010/main" val="10742768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on the Display tab.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3CF30B5-FEC1-04BC-E0EA-66077BDA2EAB}"/>
              </a:ext>
            </a:extLst>
          </p:cNvPr>
          <p:cNvPicPr>
            <a:picLocks noChangeAspect="1"/>
          </p:cNvPicPr>
          <p:nvPr/>
        </p:nvPicPr>
        <p:blipFill>
          <a:blip r:embed="rId2"/>
          <a:stretch>
            <a:fillRect/>
          </a:stretch>
        </p:blipFill>
        <p:spPr>
          <a:xfrm>
            <a:off x="356970" y="929565"/>
            <a:ext cx="10883491" cy="5744465"/>
          </a:xfrm>
          <a:prstGeom prst="rect">
            <a:avLst/>
          </a:prstGeom>
        </p:spPr>
      </p:pic>
      <p:sp>
        <p:nvSpPr>
          <p:cNvPr id="3" name="Slide Number Placeholder 2">
            <a:extLst>
              <a:ext uri="{FF2B5EF4-FFF2-40B4-BE49-F238E27FC236}">
                <a16:creationId xmlns:a16="http://schemas.microsoft.com/office/drawing/2014/main" id="{10D82E18-0AB3-7538-EB41-50AE340F4242}"/>
              </a:ext>
            </a:extLst>
          </p:cNvPr>
          <p:cNvSpPr>
            <a:spLocks noGrp="1"/>
          </p:cNvSpPr>
          <p:nvPr>
            <p:ph type="sldNum" sz="quarter" idx="12"/>
          </p:nvPr>
        </p:nvSpPr>
        <p:spPr/>
        <p:txBody>
          <a:bodyPr/>
          <a:lstStyle/>
          <a:p>
            <a:fld id="{A7440FB8-B963-4D67-BBA5-C80FD16BB4A7}" type="slidenum">
              <a:rPr lang="en-US" smtClean="0"/>
              <a:t>143</a:t>
            </a:fld>
            <a:endParaRPr lang="en-US" dirty="0"/>
          </a:p>
        </p:txBody>
      </p:sp>
    </p:spTree>
    <p:extLst>
      <p:ext uri="{BB962C8B-B14F-4D97-AF65-F5344CB8AC3E}">
        <p14:creationId xmlns:p14="http://schemas.microsoft.com/office/powerpoint/2010/main" val="30860204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the little box that says Classic PivotTable layout (enables dragging of fields in the grid).  Click the “OK” button.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8125AB4-2002-9BF6-5DD5-A715E802F4A7}"/>
              </a:ext>
            </a:extLst>
          </p:cNvPr>
          <p:cNvPicPr>
            <a:picLocks noChangeAspect="1"/>
          </p:cNvPicPr>
          <p:nvPr/>
        </p:nvPicPr>
        <p:blipFill>
          <a:blip r:embed="rId2"/>
          <a:stretch>
            <a:fillRect/>
          </a:stretch>
        </p:blipFill>
        <p:spPr>
          <a:xfrm>
            <a:off x="615406" y="962547"/>
            <a:ext cx="10226766" cy="5576365"/>
          </a:xfrm>
          <a:prstGeom prst="rect">
            <a:avLst/>
          </a:prstGeom>
        </p:spPr>
      </p:pic>
      <p:sp>
        <p:nvSpPr>
          <p:cNvPr id="3" name="Slide Number Placeholder 2">
            <a:extLst>
              <a:ext uri="{FF2B5EF4-FFF2-40B4-BE49-F238E27FC236}">
                <a16:creationId xmlns:a16="http://schemas.microsoft.com/office/drawing/2014/main" id="{2DD6A07C-1049-C42F-78DE-0E5560EC6CC2}"/>
              </a:ext>
            </a:extLst>
          </p:cNvPr>
          <p:cNvSpPr>
            <a:spLocks noGrp="1"/>
          </p:cNvSpPr>
          <p:nvPr>
            <p:ph type="sldNum" sz="quarter" idx="12"/>
          </p:nvPr>
        </p:nvSpPr>
        <p:spPr/>
        <p:txBody>
          <a:bodyPr/>
          <a:lstStyle/>
          <a:p>
            <a:fld id="{A7440FB8-B963-4D67-BBA5-C80FD16BB4A7}" type="slidenum">
              <a:rPr lang="en-US" smtClean="0"/>
              <a:t>144</a:t>
            </a:fld>
            <a:endParaRPr lang="en-US" dirty="0"/>
          </a:p>
        </p:txBody>
      </p:sp>
    </p:spTree>
    <p:extLst>
      <p:ext uri="{BB962C8B-B14F-4D97-AF65-F5344CB8AC3E}">
        <p14:creationId xmlns:p14="http://schemas.microsoft.com/office/powerpoint/2010/main" val="39304122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861236"/>
          </a:xfrm>
        </p:spPr>
        <p:txBody>
          <a:bodyPr>
            <a:normAutofit/>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Note: This is the only proper way to look at pivot tables.  Don’t let anyone tell you otherwise </a:t>
            </a:r>
            <a:r>
              <a:rPr lang="en-US" sz="2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27F91F4-4CB1-5B52-1715-2656A64B2A69}"/>
              </a:ext>
            </a:extLst>
          </p:cNvPr>
          <p:cNvPicPr>
            <a:picLocks noChangeAspect="1"/>
          </p:cNvPicPr>
          <p:nvPr/>
        </p:nvPicPr>
        <p:blipFill>
          <a:blip r:embed="rId2"/>
          <a:stretch>
            <a:fillRect/>
          </a:stretch>
        </p:blipFill>
        <p:spPr>
          <a:xfrm>
            <a:off x="110817" y="1897811"/>
            <a:ext cx="11970365" cy="3657788"/>
          </a:xfrm>
          <a:prstGeom prst="rect">
            <a:avLst/>
          </a:prstGeom>
        </p:spPr>
      </p:pic>
      <p:sp>
        <p:nvSpPr>
          <p:cNvPr id="3" name="Slide Number Placeholder 2">
            <a:extLst>
              <a:ext uri="{FF2B5EF4-FFF2-40B4-BE49-F238E27FC236}">
                <a16:creationId xmlns:a16="http://schemas.microsoft.com/office/drawing/2014/main" id="{35CB07A8-708C-E999-B8AF-1F66D3F1E8F0}"/>
              </a:ext>
            </a:extLst>
          </p:cNvPr>
          <p:cNvSpPr>
            <a:spLocks noGrp="1"/>
          </p:cNvSpPr>
          <p:nvPr>
            <p:ph type="sldNum" sz="quarter" idx="12"/>
          </p:nvPr>
        </p:nvSpPr>
        <p:spPr/>
        <p:txBody>
          <a:bodyPr/>
          <a:lstStyle/>
          <a:p>
            <a:fld id="{A7440FB8-B963-4D67-BBA5-C80FD16BB4A7}" type="slidenum">
              <a:rPr lang="en-US" smtClean="0"/>
              <a:t>145</a:t>
            </a:fld>
            <a:endParaRPr lang="en-US" dirty="0"/>
          </a:p>
        </p:txBody>
      </p:sp>
    </p:spTree>
    <p:extLst>
      <p:ext uri="{BB962C8B-B14F-4D97-AF65-F5344CB8AC3E}">
        <p14:creationId xmlns:p14="http://schemas.microsoft.com/office/powerpoint/2010/main" val="17712686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23761"/>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There are now Subtotals for each of the row values instead of one total at the top.  For this reconciliation we do not need all of the subtotals, so they can be removed.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BDCC6C7-0396-53C3-AAFC-26696E872E32}"/>
              </a:ext>
            </a:extLst>
          </p:cNvPr>
          <p:cNvPicPr>
            <a:picLocks noChangeAspect="1"/>
          </p:cNvPicPr>
          <p:nvPr/>
        </p:nvPicPr>
        <p:blipFill>
          <a:blip r:embed="rId2"/>
          <a:stretch>
            <a:fillRect/>
          </a:stretch>
        </p:blipFill>
        <p:spPr>
          <a:xfrm>
            <a:off x="71120" y="1960336"/>
            <a:ext cx="11970365" cy="3657788"/>
          </a:xfrm>
          <a:prstGeom prst="rect">
            <a:avLst/>
          </a:prstGeom>
        </p:spPr>
      </p:pic>
      <p:sp>
        <p:nvSpPr>
          <p:cNvPr id="3" name="Slide Number Placeholder 2">
            <a:extLst>
              <a:ext uri="{FF2B5EF4-FFF2-40B4-BE49-F238E27FC236}">
                <a16:creationId xmlns:a16="http://schemas.microsoft.com/office/drawing/2014/main" id="{82421AF4-242B-D445-C2BC-ED1D4FC5151E}"/>
              </a:ext>
            </a:extLst>
          </p:cNvPr>
          <p:cNvSpPr>
            <a:spLocks noGrp="1"/>
          </p:cNvSpPr>
          <p:nvPr>
            <p:ph type="sldNum" sz="quarter" idx="12"/>
          </p:nvPr>
        </p:nvSpPr>
        <p:spPr/>
        <p:txBody>
          <a:bodyPr/>
          <a:lstStyle/>
          <a:p>
            <a:fld id="{A7440FB8-B963-4D67-BBA5-C80FD16BB4A7}" type="slidenum">
              <a:rPr lang="en-US" smtClean="0"/>
              <a:t>146</a:t>
            </a:fld>
            <a:endParaRPr lang="en-US" dirty="0"/>
          </a:p>
        </p:txBody>
      </p:sp>
    </p:spTree>
    <p:extLst>
      <p:ext uri="{BB962C8B-B14F-4D97-AF65-F5344CB8AC3E}">
        <p14:creationId xmlns:p14="http://schemas.microsoft.com/office/powerpoint/2010/main" val="30256100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fontScale="90000"/>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You can remove the subtotals manually by RIGHT clicking on the header of the row or column you want to adjust and removing the green check mark next to the Subtotal “Reconciliation Refe”.  This is good if you want some of the rows and/or columns to have subtotals.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17EAEB-290E-8342-FA9B-9CE2B02AA62E}"/>
              </a:ext>
            </a:extLst>
          </p:cNvPr>
          <p:cNvPicPr>
            <a:picLocks noChangeAspect="1"/>
          </p:cNvPicPr>
          <p:nvPr/>
        </p:nvPicPr>
        <p:blipFill>
          <a:blip r:embed="rId2"/>
          <a:stretch>
            <a:fillRect/>
          </a:stretch>
        </p:blipFill>
        <p:spPr>
          <a:xfrm>
            <a:off x="2457262" y="1085729"/>
            <a:ext cx="8963445" cy="5772271"/>
          </a:xfrm>
          <a:prstGeom prst="rect">
            <a:avLst/>
          </a:prstGeom>
        </p:spPr>
      </p:pic>
      <p:sp>
        <p:nvSpPr>
          <p:cNvPr id="3" name="Slide Number Placeholder 2">
            <a:extLst>
              <a:ext uri="{FF2B5EF4-FFF2-40B4-BE49-F238E27FC236}">
                <a16:creationId xmlns:a16="http://schemas.microsoft.com/office/drawing/2014/main" id="{C2105EA6-F12A-F725-8C00-64F916A115CB}"/>
              </a:ext>
            </a:extLst>
          </p:cNvPr>
          <p:cNvSpPr>
            <a:spLocks noGrp="1"/>
          </p:cNvSpPr>
          <p:nvPr>
            <p:ph type="sldNum" sz="quarter" idx="12"/>
          </p:nvPr>
        </p:nvSpPr>
        <p:spPr/>
        <p:txBody>
          <a:bodyPr/>
          <a:lstStyle/>
          <a:p>
            <a:fld id="{A7440FB8-B963-4D67-BBA5-C80FD16BB4A7}" type="slidenum">
              <a:rPr lang="en-US" smtClean="0"/>
              <a:t>147</a:t>
            </a:fld>
            <a:endParaRPr lang="en-US" dirty="0"/>
          </a:p>
        </p:txBody>
      </p:sp>
    </p:spTree>
    <p:extLst>
      <p:ext uri="{BB962C8B-B14F-4D97-AF65-F5344CB8AC3E}">
        <p14:creationId xmlns:p14="http://schemas.microsoft.com/office/powerpoint/2010/main" val="23181180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836674"/>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Notice that the subtotals for the Bank Ref ID rows are gone, but the subtotals for the Bank Date and Statement Code are still there.  This method is good if you want some of the rows and/or columns to have subtotals.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75933A7-6A86-4435-10B5-6E7CE0DDC5A3}"/>
              </a:ext>
            </a:extLst>
          </p:cNvPr>
          <p:cNvPicPr>
            <a:picLocks noChangeAspect="1"/>
          </p:cNvPicPr>
          <p:nvPr/>
        </p:nvPicPr>
        <p:blipFill>
          <a:blip r:embed="rId2"/>
          <a:stretch>
            <a:fillRect/>
          </a:stretch>
        </p:blipFill>
        <p:spPr>
          <a:xfrm>
            <a:off x="71120" y="1930306"/>
            <a:ext cx="12014817" cy="3638737"/>
          </a:xfrm>
          <a:prstGeom prst="rect">
            <a:avLst/>
          </a:prstGeom>
        </p:spPr>
      </p:pic>
      <p:sp>
        <p:nvSpPr>
          <p:cNvPr id="3" name="Slide Number Placeholder 2">
            <a:extLst>
              <a:ext uri="{FF2B5EF4-FFF2-40B4-BE49-F238E27FC236}">
                <a16:creationId xmlns:a16="http://schemas.microsoft.com/office/drawing/2014/main" id="{9BCEF2EB-E889-47D0-ECE8-3146779D8940}"/>
              </a:ext>
            </a:extLst>
          </p:cNvPr>
          <p:cNvSpPr>
            <a:spLocks noGrp="1"/>
          </p:cNvSpPr>
          <p:nvPr>
            <p:ph type="sldNum" sz="quarter" idx="12"/>
          </p:nvPr>
        </p:nvSpPr>
        <p:spPr/>
        <p:txBody>
          <a:bodyPr/>
          <a:lstStyle/>
          <a:p>
            <a:fld id="{A7440FB8-B963-4D67-BBA5-C80FD16BB4A7}" type="slidenum">
              <a:rPr lang="en-US" smtClean="0"/>
              <a:t>148</a:t>
            </a:fld>
            <a:endParaRPr lang="en-US" dirty="0"/>
          </a:p>
        </p:txBody>
      </p:sp>
    </p:spTree>
    <p:extLst>
      <p:ext uri="{BB962C8B-B14F-4D97-AF65-F5344CB8AC3E}">
        <p14:creationId xmlns:p14="http://schemas.microsoft.com/office/powerpoint/2010/main" val="21330285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To remove all subtotals on a pivot table at one time, click somewhere in the blue area of the pivot table.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A4E3376-EFD7-FEB9-8897-16592659C050}"/>
              </a:ext>
            </a:extLst>
          </p:cNvPr>
          <p:cNvPicPr>
            <a:picLocks noChangeAspect="1"/>
          </p:cNvPicPr>
          <p:nvPr/>
        </p:nvPicPr>
        <p:blipFill>
          <a:blip r:embed="rId2"/>
          <a:stretch>
            <a:fillRect/>
          </a:stretch>
        </p:blipFill>
        <p:spPr>
          <a:xfrm>
            <a:off x="133043" y="1076960"/>
            <a:ext cx="11925913" cy="5556536"/>
          </a:xfrm>
          <a:prstGeom prst="rect">
            <a:avLst/>
          </a:prstGeom>
        </p:spPr>
      </p:pic>
      <p:sp>
        <p:nvSpPr>
          <p:cNvPr id="3" name="Slide Number Placeholder 2">
            <a:extLst>
              <a:ext uri="{FF2B5EF4-FFF2-40B4-BE49-F238E27FC236}">
                <a16:creationId xmlns:a16="http://schemas.microsoft.com/office/drawing/2014/main" id="{EF7CB1E8-F36C-A567-B8E8-D22C7EEE3183}"/>
              </a:ext>
            </a:extLst>
          </p:cNvPr>
          <p:cNvSpPr>
            <a:spLocks noGrp="1"/>
          </p:cNvSpPr>
          <p:nvPr>
            <p:ph type="sldNum" sz="quarter" idx="12"/>
          </p:nvPr>
        </p:nvSpPr>
        <p:spPr/>
        <p:txBody>
          <a:bodyPr/>
          <a:lstStyle/>
          <a:p>
            <a:fld id="{A7440FB8-B963-4D67-BBA5-C80FD16BB4A7}" type="slidenum">
              <a:rPr lang="en-US" smtClean="0"/>
              <a:t>149</a:t>
            </a:fld>
            <a:endParaRPr lang="en-US" dirty="0"/>
          </a:p>
        </p:txBody>
      </p:sp>
    </p:spTree>
    <p:extLst>
      <p:ext uri="{BB962C8B-B14F-4D97-AF65-F5344CB8AC3E}">
        <p14:creationId xmlns:p14="http://schemas.microsoft.com/office/powerpoint/2010/main" val="274249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165-0AEA-9D35-487E-5A63C555C481}"/>
              </a:ext>
            </a:extLst>
          </p:cNvPr>
          <p:cNvSpPr>
            <a:spLocks noGrp="1"/>
          </p:cNvSpPr>
          <p:nvPr>
            <p:ph type="title"/>
          </p:nvPr>
        </p:nvSpPr>
        <p:spPr>
          <a:xfrm>
            <a:off x="955343" y="169183"/>
            <a:ext cx="10249469" cy="962932"/>
          </a:xfrm>
        </p:spPr>
        <p:txBody>
          <a:bodyPr>
            <a:noAutofit/>
          </a:bodyPr>
          <a:lstStyle/>
          <a:p>
            <a:pPr algn="ctr"/>
            <a:br>
              <a:rPr lang="en-US" b="1" dirty="0"/>
            </a:br>
            <a:r>
              <a:rPr lang="en-US" b="1" dirty="0"/>
              <a:t>How does SHARE know “</a:t>
            </a:r>
            <a:r>
              <a:rPr lang="en-US" b="1" i="1" dirty="0"/>
              <a:t>where</a:t>
            </a:r>
            <a:r>
              <a:rPr lang="en-US" b="1" dirty="0"/>
              <a:t>” and “</a:t>
            </a:r>
            <a:r>
              <a:rPr lang="en-US" b="1" i="1" dirty="0"/>
              <a:t>how</a:t>
            </a:r>
            <a:r>
              <a:rPr lang="en-US" b="1" dirty="0"/>
              <a:t>” to handle these bank transactions? – Cont.	</a:t>
            </a:r>
          </a:p>
        </p:txBody>
      </p:sp>
      <p:sp>
        <p:nvSpPr>
          <p:cNvPr id="3" name="Content Placeholder 2">
            <a:extLst>
              <a:ext uri="{FF2B5EF4-FFF2-40B4-BE49-F238E27FC236}">
                <a16:creationId xmlns:a16="http://schemas.microsoft.com/office/drawing/2014/main" id="{16ABF6D7-000B-0549-D6ED-5F8542C094AF}"/>
              </a:ext>
            </a:extLst>
          </p:cNvPr>
          <p:cNvSpPr>
            <a:spLocks noGrp="1"/>
          </p:cNvSpPr>
          <p:nvPr>
            <p:ph idx="1"/>
          </p:nvPr>
        </p:nvSpPr>
        <p:spPr>
          <a:xfrm>
            <a:off x="674298" y="2086772"/>
            <a:ext cx="10972800" cy="4089742"/>
          </a:xfrm>
        </p:spPr>
        <p:txBody>
          <a:bodyPr>
            <a:normAutofit/>
          </a:bodyPr>
          <a:lstStyle/>
          <a:p>
            <a:r>
              <a:rPr lang="en-US" sz="2400" dirty="0"/>
              <a:t>Templates are created using the BAI/Statement codes. </a:t>
            </a:r>
          </a:p>
          <a:p>
            <a:r>
              <a:rPr lang="en-US" sz="2400" dirty="0"/>
              <a:t>These template tell SHARE which Module is booking the transaction and if the transaction should be a debit or credit to the general ledger.</a:t>
            </a:r>
          </a:p>
          <a:p>
            <a:r>
              <a:rPr lang="en-US" sz="2400" dirty="0"/>
              <a:t>Each Bank account is entered into SHARE through the Banking Module and assigned a True Cash account.  </a:t>
            </a:r>
          </a:p>
          <a:p>
            <a:r>
              <a:rPr lang="en-US" sz="2400" dirty="0"/>
              <a:t>When the bank accounts are created, the appropriate templates are assigned to that bank account. This tells SHARE which bank accounts are assigned to the AR module and which True cash account should offset the accounting entry made in SHARE.  </a:t>
            </a:r>
            <a:endParaRPr lang="en-US" sz="2000" dirty="0"/>
          </a:p>
        </p:txBody>
      </p:sp>
      <p:sp>
        <p:nvSpPr>
          <p:cNvPr id="4" name="Slide Number Placeholder 3">
            <a:extLst>
              <a:ext uri="{FF2B5EF4-FFF2-40B4-BE49-F238E27FC236}">
                <a16:creationId xmlns:a16="http://schemas.microsoft.com/office/drawing/2014/main" id="{F9CA8A38-103D-0C62-0DBD-5A7B3524D52C}"/>
              </a:ext>
            </a:extLst>
          </p:cNvPr>
          <p:cNvSpPr>
            <a:spLocks noGrp="1"/>
          </p:cNvSpPr>
          <p:nvPr>
            <p:ph type="sldNum" sz="quarter" idx="12"/>
          </p:nvPr>
        </p:nvSpPr>
        <p:spPr/>
        <p:txBody>
          <a:bodyPr/>
          <a:lstStyle/>
          <a:p>
            <a:fld id="{A7440FB8-B963-4D67-BBA5-C80FD16BB4A7}" type="slidenum">
              <a:rPr lang="en-US" smtClean="0"/>
              <a:t>15</a:t>
            </a:fld>
            <a:endParaRPr lang="en-US" dirty="0"/>
          </a:p>
        </p:txBody>
      </p:sp>
    </p:spTree>
    <p:extLst>
      <p:ext uri="{BB962C8B-B14F-4D97-AF65-F5344CB8AC3E}">
        <p14:creationId xmlns:p14="http://schemas.microsoft.com/office/powerpoint/2010/main" val="28903148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 </a:t>
            </a:r>
            <a:r>
              <a:rPr lang="en-US" sz="2200" dirty="0">
                <a:latin typeface="Calibri" panose="020F0502020204030204" pitchFamily="34" charset="0"/>
                <a:ea typeface="Calibri" panose="020F0502020204030204" pitchFamily="34" charset="0"/>
                <a:cs typeface="Times New Roman" panose="02020603050405020304" pitchFamily="18" charset="0"/>
              </a:rPr>
              <a:t>Design option will appear.  Click on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C8C121D-548A-7A20-8C54-4FB2CB47586B}"/>
              </a:ext>
            </a:extLst>
          </p:cNvPr>
          <p:cNvPicPr>
            <a:picLocks noChangeAspect="1"/>
          </p:cNvPicPr>
          <p:nvPr/>
        </p:nvPicPr>
        <p:blipFill>
          <a:blip r:embed="rId2"/>
          <a:stretch>
            <a:fillRect/>
          </a:stretch>
        </p:blipFill>
        <p:spPr>
          <a:xfrm>
            <a:off x="71120" y="893935"/>
            <a:ext cx="11995766" cy="5645440"/>
          </a:xfrm>
          <a:prstGeom prst="rect">
            <a:avLst/>
          </a:prstGeom>
        </p:spPr>
      </p:pic>
      <p:sp>
        <p:nvSpPr>
          <p:cNvPr id="3" name="Slide Number Placeholder 2">
            <a:extLst>
              <a:ext uri="{FF2B5EF4-FFF2-40B4-BE49-F238E27FC236}">
                <a16:creationId xmlns:a16="http://schemas.microsoft.com/office/drawing/2014/main" id="{0276CCDB-534B-68D2-8A55-501C8A38AC0C}"/>
              </a:ext>
            </a:extLst>
          </p:cNvPr>
          <p:cNvSpPr>
            <a:spLocks noGrp="1"/>
          </p:cNvSpPr>
          <p:nvPr>
            <p:ph type="sldNum" sz="quarter" idx="12"/>
          </p:nvPr>
        </p:nvSpPr>
        <p:spPr/>
        <p:txBody>
          <a:bodyPr/>
          <a:lstStyle/>
          <a:p>
            <a:fld id="{A7440FB8-B963-4D67-BBA5-C80FD16BB4A7}" type="slidenum">
              <a:rPr lang="en-US" smtClean="0"/>
              <a:t>150</a:t>
            </a:fld>
            <a:endParaRPr lang="en-US" dirty="0"/>
          </a:p>
        </p:txBody>
      </p:sp>
    </p:spTree>
    <p:extLst>
      <p:ext uri="{BB962C8B-B14F-4D97-AF65-F5344CB8AC3E}">
        <p14:creationId xmlns:p14="http://schemas.microsoft.com/office/powerpoint/2010/main" val="26396877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Click on Subtotals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D67F071-346C-093C-0B1C-F5367F3AA45F}"/>
              </a:ext>
            </a:extLst>
          </p:cNvPr>
          <p:cNvPicPr>
            <a:picLocks noChangeAspect="1"/>
          </p:cNvPicPr>
          <p:nvPr/>
        </p:nvPicPr>
        <p:blipFill>
          <a:blip r:embed="rId2"/>
          <a:stretch>
            <a:fillRect/>
          </a:stretch>
        </p:blipFill>
        <p:spPr>
          <a:xfrm>
            <a:off x="574414" y="873887"/>
            <a:ext cx="10694841" cy="5947538"/>
          </a:xfrm>
          <a:prstGeom prst="rect">
            <a:avLst/>
          </a:prstGeom>
        </p:spPr>
      </p:pic>
      <p:sp>
        <p:nvSpPr>
          <p:cNvPr id="3" name="Slide Number Placeholder 2">
            <a:extLst>
              <a:ext uri="{FF2B5EF4-FFF2-40B4-BE49-F238E27FC236}">
                <a16:creationId xmlns:a16="http://schemas.microsoft.com/office/drawing/2014/main" id="{46295CC3-78C1-EDD9-846D-A591F9263D81}"/>
              </a:ext>
            </a:extLst>
          </p:cNvPr>
          <p:cNvSpPr>
            <a:spLocks noGrp="1"/>
          </p:cNvSpPr>
          <p:nvPr>
            <p:ph type="sldNum" sz="quarter" idx="12"/>
          </p:nvPr>
        </p:nvSpPr>
        <p:spPr/>
        <p:txBody>
          <a:bodyPr/>
          <a:lstStyle/>
          <a:p>
            <a:fld id="{A7440FB8-B963-4D67-BBA5-C80FD16BB4A7}" type="slidenum">
              <a:rPr lang="en-US" smtClean="0"/>
              <a:t>151</a:t>
            </a:fld>
            <a:endParaRPr lang="en-US" dirty="0"/>
          </a:p>
        </p:txBody>
      </p:sp>
    </p:spTree>
    <p:extLst>
      <p:ext uri="{BB962C8B-B14F-4D97-AF65-F5344CB8AC3E}">
        <p14:creationId xmlns:p14="http://schemas.microsoft.com/office/powerpoint/2010/main" val="17486902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Click on Do Not Show Subtotals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1F6E1AF-E3AF-BB50-7635-560BA0C0CDB2}"/>
              </a:ext>
            </a:extLst>
          </p:cNvPr>
          <p:cNvPicPr>
            <a:picLocks noChangeAspect="1"/>
          </p:cNvPicPr>
          <p:nvPr/>
        </p:nvPicPr>
        <p:blipFill>
          <a:blip r:embed="rId2"/>
          <a:stretch>
            <a:fillRect/>
          </a:stretch>
        </p:blipFill>
        <p:spPr>
          <a:xfrm>
            <a:off x="367131" y="850751"/>
            <a:ext cx="10534162" cy="5970673"/>
          </a:xfrm>
          <a:prstGeom prst="rect">
            <a:avLst/>
          </a:prstGeom>
        </p:spPr>
      </p:pic>
      <p:sp>
        <p:nvSpPr>
          <p:cNvPr id="3" name="Slide Number Placeholder 2">
            <a:extLst>
              <a:ext uri="{FF2B5EF4-FFF2-40B4-BE49-F238E27FC236}">
                <a16:creationId xmlns:a16="http://schemas.microsoft.com/office/drawing/2014/main" id="{8684493A-5FAC-C738-B189-34E342056FCE}"/>
              </a:ext>
            </a:extLst>
          </p:cNvPr>
          <p:cNvSpPr>
            <a:spLocks noGrp="1"/>
          </p:cNvSpPr>
          <p:nvPr>
            <p:ph type="sldNum" sz="quarter" idx="12"/>
          </p:nvPr>
        </p:nvSpPr>
        <p:spPr/>
        <p:txBody>
          <a:bodyPr/>
          <a:lstStyle/>
          <a:p>
            <a:fld id="{A7440FB8-B963-4D67-BBA5-C80FD16BB4A7}" type="slidenum">
              <a:rPr lang="en-US" smtClean="0"/>
              <a:t>152</a:t>
            </a:fld>
            <a:endParaRPr lang="en-US" dirty="0"/>
          </a:p>
        </p:txBody>
      </p:sp>
    </p:spTree>
    <p:extLst>
      <p:ext uri="{BB962C8B-B14F-4D97-AF65-F5344CB8AC3E}">
        <p14:creationId xmlns:p14="http://schemas.microsoft.com/office/powerpoint/2010/main" val="5067306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All of the </a:t>
            </a:r>
            <a:r>
              <a:rPr lang="en-US" sz="2200" dirty="0">
                <a:latin typeface="Calibri" panose="020F0502020204030204" pitchFamily="34" charset="0"/>
                <a:ea typeface="Calibri" panose="020F0502020204030204" pitchFamily="34" charset="0"/>
                <a:cs typeface="Times New Roman" panose="02020603050405020304" pitchFamily="18" charset="0"/>
              </a:rPr>
              <a:t>s</a:t>
            </a:r>
            <a:r>
              <a:rPr lang="en-US" sz="2200" dirty="0">
                <a:effectLst/>
                <a:latin typeface="Calibri" panose="020F0502020204030204" pitchFamily="34" charset="0"/>
                <a:ea typeface="Calibri" panose="020F0502020204030204" pitchFamily="34" charset="0"/>
                <a:cs typeface="Times New Roman" panose="02020603050405020304" pitchFamily="18" charset="0"/>
              </a:rPr>
              <a:t>ubtotals have been removed from the pivot table.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2767E2B-36A1-8CA0-2DBE-E3222AC7E333}"/>
              </a:ext>
            </a:extLst>
          </p:cNvPr>
          <p:cNvPicPr>
            <a:picLocks noChangeAspect="1"/>
          </p:cNvPicPr>
          <p:nvPr/>
        </p:nvPicPr>
        <p:blipFill>
          <a:blip r:embed="rId2"/>
          <a:stretch>
            <a:fillRect/>
          </a:stretch>
        </p:blipFill>
        <p:spPr>
          <a:xfrm>
            <a:off x="402963" y="917430"/>
            <a:ext cx="10722496" cy="5940570"/>
          </a:xfrm>
          <a:prstGeom prst="rect">
            <a:avLst/>
          </a:prstGeom>
        </p:spPr>
      </p:pic>
      <p:sp>
        <p:nvSpPr>
          <p:cNvPr id="3" name="Slide Number Placeholder 2">
            <a:extLst>
              <a:ext uri="{FF2B5EF4-FFF2-40B4-BE49-F238E27FC236}">
                <a16:creationId xmlns:a16="http://schemas.microsoft.com/office/drawing/2014/main" id="{823DE431-F5EA-4BC6-C761-E9556E37EC90}"/>
              </a:ext>
            </a:extLst>
          </p:cNvPr>
          <p:cNvSpPr>
            <a:spLocks noGrp="1"/>
          </p:cNvSpPr>
          <p:nvPr>
            <p:ph type="sldNum" sz="quarter" idx="12"/>
          </p:nvPr>
        </p:nvSpPr>
        <p:spPr/>
        <p:txBody>
          <a:bodyPr/>
          <a:lstStyle/>
          <a:p>
            <a:fld id="{A7440FB8-B963-4D67-BBA5-C80FD16BB4A7}" type="slidenum">
              <a:rPr lang="en-US" smtClean="0"/>
              <a:t>153</a:t>
            </a:fld>
            <a:endParaRPr lang="en-US" dirty="0"/>
          </a:p>
        </p:txBody>
      </p:sp>
    </p:spTree>
    <p:extLst>
      <p:ext uri="{BB962C8B-B14F-4D97-AF65-F5344CB8AC3E}">
        <p14:creationId xmlns:p14="http://schemas.microsoft.com/office/powerpoint/2010/main" val="18238274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Notice how the row header/value is only be on the first row.  If you want the row header/value on every row, then go back to design.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B2F4EAC-9E00-FCC2-1828-67B693367115}"/>
              </a:ext>
            </a:extLst>
          </p:cNvPr>
          <p:cNvPicPr>
            <a:picLocks noChangeAspect="1"/>
          </p:cNvPicPr>
          <p:nvPr/>
        </p:nvPicPr>
        <p:blipFill>
          <a:blip r:embed="rId2"/>
          <a:stretch>
            <a:fillRect/>
          </a:stretch>
        </p:blipFill>
        <p:spPr>
          <a:xfrm>
            <a:off x="577135" y="960973"/>
            <a:ext cx="10643902" cy="5897027"/>
          </a:xfrm>
          <a:prstGeom prst="rect">
            <a:avLst/>
          </a:prstGeom>
        </p:spPr>
      </p:pic>
      <p:sp>
        <p:nvSpPr>
          <p:cNvPr id="3" name="Slide Number Placeholder 2">
            <a:extLst>
              <a:ext uri="{FF2B5EF4-FFF2-40B4-BE49-F238E27FC236}">
                <a16:creationId xmlns:a16="http://schemas.microsoft.com/office/drawing/2014/main" id="{A5DF2438-352C-A6E2-1AB5-6BA78B16BDA0}"/>
              </a:ext>
            </a:extLst>
          </p:cNvPr>
          <p:cNvSpPr>
            <a:spLocks noGrp="1"/>
          </p:cNvSpPr>
          <p:nvPr>
            <p:ph type="sldNum" sz="quarter" idx="12"/>
          </p:nvPr>
        </p:nvSpPr>
        <p:spPr/>
        <p:txBody>
          <a:bodyPr/>
          <a:lstStyle/>
          <a:p>
            <a:fld id="{A7440FB8-B963-4D67-BBA5-C80FD16BB4A7}" type="slidenum">
              <a:rPr lang="en-US" smtClean="0"/>
              <a:t>154</a:t>
            </a:fld>
            <a:endParaRPr lang="en-US" dirty="0"/>
          </a:p>
        </p:txBody>
      </p:sp>
    </p:spTree>
    <p:extLst>
      <p:ext uri="{BB962C8B-B14F-4D97-AF65-F5344CB8AC3E}">
        <p14:creationId xmlns:p14="http://schemas.microsoft.com/office/powerpoint/2010/main" val="13913470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on Report Layout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082E729-719E-B251-2277-96AA94503E3D}"/>
              </a:ext>
            </a:extLst>
          </p:cNvPr>
          <p:cNvPicPr>
            <a:picLocks noChangeAspect="1"/>
          </p:cNvPicPr>
          <p:nvPr/>
        </p:nvPicPr>
        <p:blipFill>
          <a:blip r:embed="rId2"/>
          <a:stretch>
            <a:fillRect/>
          </a:stretch>
        </p:blipFill>
        <p:spPr>
          <a:xfrm>
            <a:off x="586214" y="835329"/>
            <a:ext cx="10321272" cy="6005827"/>
          </a:xfrm>
          <a:prstGeom prst="rect">
            <a:avLst/>
          </a:prstGeom>
        </p:spPr>
      </p:pic>
      <p:sp>
        <p:nvSpPr>
          <p:cNvPr id="3" name="Slide Number Placeholder 2">
            <a:extLst>
              <a:ext uri="{FF2B5EF4-FFF2-40B4-BE49-F238E27FC236}">
                <a16:creationId xmlns:a16="http://schemas.microsoft.com/office/drawing/2014/main" id="{B6E55C37-BE64-8A52-8B51-C092FCD1C415}"/>
              </a:ext>
            </a:extLst>
          </p:cNvPr>
          <p:cNvSpPr>
            <a:spLocks noGrp="1"/>
          </p:cNvSpPr>
          <p:nvPr>
            <p:ph type="sldNum" sz="quarter" idx="12"/>
          </p:nvPr>
        </p:nvSpPr>
        <p:spPr/>
        <p:txBody>
          <a:bodyPr/>
          <a:lstStyle/>
          <a:p>
            <a:fld id="{A7440FB8-B963-4D67-BBA5-C80FD16BB4A7}" type="slidenum">
              <a:rPr lang="en-US" smtClean="0"/>
              <a:t>155</a:t>
            </a:fld>
            <a:endParaRPr lang="en-US" dirty="0"/>
          </a:p>
        </p:txBody>
      </p:sp>
    </p:spTree>
    <p:extLst>
      <p:ext uri="{BB962C8B-B14F-4D97-AF65-F5344CB8AC3E}">
        <p14:creationId xmlns:p14="http://schemas.microsoft.com/office/powerpoint/2010/main" val="25797944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on Report Layout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A577296-A733-7E15-1EFE-5C744BD672B8}"/>
              </a:ext>
            </a:extLst>
          </p:cNvPr>
          <p:cNvPicPr>
            <a:picLocks noChangeAspect="1"/>
          </p:cNvPicPr>
          <p:nvPr/>
        </p:nvPicPr>
        <p:blipFill>
          <a:blip r:embed="rId2"/>
          <a:stretch>
            <a:fillRect/>
          </a:stretch>
        </p:blipFill>
        <p:spPr>
          <a:xfrm>
            <a:off x="600274" y="838510"/>
            <a:ext cx="10631471" cy="6019490"/>
          </a:xfrm>
          <a:prstGeom prst="rect">
            <a:avLst/>
          </a:prstGeom>
        </p:spPr>
      </p:pic>
      <p:sp>
        <p:nvSpPr>
          <p:cNvPr id="3" name="Slide Number Placeholder 2">
            <a:extLst>
              <a:ext uri="{FF2B5EF4-FFF2-40B4-BE49-F238E27FC236}">
                <a16:creationId xmlns:a16="http://schemas.microsoft.com/office/drawing/2014/main" id="{A0FC5DF7-2F58-BA83-D7F5-EA13E09C6181}"/>
              </a:ext>
            </a:extLst>
          </p:cNvPr>
          <p:cNvSpPr>
            <a:spLocks noGrp="1"/>
          </p:cNvSpPr>
          <p:nvPr>
            <p:ph type="sldNum" sz="quarter" idx="12"/>
          </p:nvPr>
        </p:nvSpPr>
        <p:spPr/>
        <p:txBody>
          <a:bodyPr/>
          <a:lstStyle/>
          <a:p>
            <a:fld id="{A7440FB8-B963-4D67-BBA5-C80FD16BB4A7}" type="slidenum">
              <a:rPr lang="en-US" smtClean="0"/>
              <a:t>156</a:t>
            </a:fld>
            <a:endParaRPr lang="en-US" dirty="0"/>
          </a:p>
        </p:txBody>
      </p:sp>
    </p:spTree>
    <p:extLst>
      <p:ext uri="{BB962C8B-B14F-4D97-AF65-F5344CB8AC3E}">
        <p14:creationId xmlns:p14="http://schemas.microsoft.com/office/powerpoint/2010/main" val="29121880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Row Labels are now on each row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1340C0F-D591-61FF-18DF-04997A7A1F7B}"/>
              </a:ext>
            </a:extLst>
          </p:cNvPr>
          <p:cNvPicPr>
            <a:picLocks noChangeAspect="1"/>
          </p:cNvPicPr>
          <p:nvPr/>
        </p:nvPicPr>
        <p:blipFill>
          <a:blip r:embed="rId2"/>
          <a:stretch>
            <a:fillRect/>
          </a:stretch>
        </p:blipFill>
        <p:spPr>
          <a:xfrm>
            <a:off x="769005" y="862095"/>
            <a:ext cx="10491681" cy="5959329"/>
          </a:xfrm>
          <a:prstGeom prst="rect">
            <a:avLst/>
          </a:prstGeom>
        </p:spPr>
      </p:pic>
      <p:sp>
        <p:nvSpPr>
          <p:cNvPr id="3" name="Slide Number Placeholder 2">
            <a:extLst>
              <a:ext uri="{FF2B5EF4-FFF2-40B4-BE49-F238E27FC236}">
                <a16:creationId xmlns:a16="http://schemas.microsoft.com/office/drawing/2014/main" id="{5BB0E5DA-BE09-D57D-9DAA-CE541A91E66D}"/>
              </a:ext>
            </a:extLst>
          </p:cNvPr>
          <p:cNvSpPr>
            <a:spLocks noGrp="1"/>
          </p:cNvSpPr>
          <p:nvPr>
            <p:ph type="sldNum" sz="quarter" idx="12"/>
          </p:nvPr>
        </p:nvSpPr>
        <p:spPr/>
        <p:txBody>
          <a:bodyPr/>
          <a:lstStyle/>
          <a:p>
            <a:fld id="{A7440FB8-B963-4D67-BBA5-C80FD16BB4A7}" type="slidenum">
              <a:rPr lang="en-US" smtClean="0"/>
              <a:t>157</a:t>
            </a:fld>
            <a:endParaRPr lang="en-US" dirty="0"/>
          </a:p>
        </p:txBody>
      </p:sp>
    </p:spTree>
    <p:extLst>
      <p:ext uri="{BB962C8B-B14F-4D97-AF65-F5344CB8AC3E}">
        <p14:creationId xmlns:p14="http://schemas.microsoft.com/office/powerpoint/2010/main" val="32596113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Collapse on the “Bank Date” field.  Right Click on “Bank Date” and hover over Expand/Collapse.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E17DCE9-FA8D-F7E7-33A8-F7BAF5C8A890}"/>
              </a:ext>
            </a:extLst>
          </p:cNvPr>
          <p:cNvPicPr>
            <a:picLocks noChangeAspect="1"/>
          </p:cNvPicPr>
          <p:nvPr/>
        </p:nvPicPr>
        <p:blipFill>
          <a:blip r:embed="rId2"/>
          <a:stretch>
            <a:fillRect/>
          </a:stretch>
        </p:blipFill>
        <p:spPr>
          <a:xfrm>
            <a:off x="71120" y="839980"/>
            <a:ext cx="12049760" cy="5848129"/>
          </a:xfrm>
          <a:prstGeom prst="rect">
            <a:avLst/>
          </a:prstGeom>
        </p:spPr>
      </p:pic>
      <p:sp>
        <p:nvSpPr>
          <p:cNvPr id="3" name="Slide Number Placeholder 2">
            <a:extLst>
              <a:ext uri="{FF2B5EF4-FFF2-40B4-BE49-F238E27FC236}">
                <a16:creationId xmlns:a16="http://schemas.microsoft.com/office/drawing/2014/main" id="{A85664FD-244A-2FCF-179D-23B69524D142}"/>
              </a:ext>
            </a:extLst>
          </p:cNvPr>
          <p:cNvSpPr>
            <a:spLocks noGrp="1"/>
          </p:cNvSpPr>
          <p:nvPr>
            <p:ph type="sldNum" sz="quarter" idx="12"/>
          </p:nvPr>
        </p:nvSpPr>
        <p:spPr/>
        <p:txBody>
          <a:bodyPr/>
          <a:lstStyle/>
          <a:p>
            <a:fld id="{A7440FB8-B963-4D67-BBA5-C80FD16BB4A7}" type="slidenum">
              <a:rPr lang="en-US" smtClean="0"/>
              <a:t>158</a:t>
            </a:fld>
            <a:endParaRPr lang="en-US" dirty="0"/>
          </a:p>
        </p:txBody>
      </p:sp>
    </p:spTree>
    <p:extLst>
      <p:ext uri="{BB962C8B-B14F-4D97-AF65-F5344CB8AC3E}">
        <p14:creationId xmlns:p14="http://schemas.microsoft.com/office/powerpoint/2010/main" val="17893014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Collapse the Bank Date field.  Right Click on “Bank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4612B82-AAA7-8858-8EFC-DF33D4FF3A59}"/>
              </a:ext>
            </a:extLst>
          </p:cNvPr>
          <p:cNvPicPr>
            <a:picLocks noChangeAspect="1"/>
          </p:cNvPicPr>
          <p:nvPr/>
        </p:nvPicPr>
        <p:blipFill>
          <a:blip r:embed="rId2"/>
          <a:stretch>
            <a:fillRect/>
          </a:stretch>
        </p:blipFill>
        <p:spPr>
          <a:xfrm>
            <a:off x="71119" y="905003"/>
            <a:ext cx="11825151" cy="5916422"/>
          </a:xfrm>
          <a:prstGeom prst="rect">
            <a:avLst/>
          </a:prstGeom>
        </p:spPr>
      </p:pic>
      <p:sp>
        <p:nvSpPr>
          <p:cNvPr id="3" name="Slide Number Placeholder 2">
            <a:extLst>
              <a:ext uri="{FF2B5EF4-FFF2-40B4-BE49-F238E27FC236}">
                <a16:creationId xmlns:a16="http://schemas.microsoft.com/office/drawing/2014/main" id="{D411A8B3-FE00-1C2F-455A-27BB321BF87F}"/>
              </a:ext>
            </a:extLst>
          </p:cNvPr>
          <p:cNvSpPr>
            <a:spLocks noGrp="1"/>
          </p:cNvSpPr>
          <p:nvPr>
            <p:ph type="sldNum" sz="quarter" idx="12"/>
          </p:nvPr>
        </p:nvSpPr>
        <p:spPr/>
        <p:txBody>
          <a:bodyPr/>
          <a:lstStyle/>
          <a:p>
            <a:fld id="{A7440FB8-B963-4D67-BBA5-C80FD16BB4A7}" type="slidenum">
              <a:rPr lang="en-US" smtClean="0"/>
              <a:t>159</a:t>
            </a:fld>
            <a:endParaRPr lang="en-US" dirty="0"/>
          </a:p>
        </p:txBody>
      </p:sp>
    </p:spTree>
    <p:extLst>
      <p:ext uri="{BB962C8B-B14F-4D97-AF65-F5344CB8AC3E}">
        <p14:creationId xmlns:p14="http://schemas.microsoft.com/office/powerpoint/2010/main" val="184338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E089-13E6-6A28-0F79-2BECC945352A}"/>
              </a:ext>
            </a:extLst>
          </p:cNvPr>
          <p:cNvSpPr>
            <a:spLocks noGrp="1"/>
          </p:cNvSpPr>
          <p:nvPr>
            <p:ph type="ctrTitle"/>
          </p:nvPr>
        </p:nvSpPr>
        <p:spPr>
          <a:xfrm>
            <a:off x="1524000" y="1645920"/>
            <a:ext cx="9144000" cy="2377440"/>
          </a:xfrm>
        </p:spPr>
        <p:txBody>
          <a:bodyPr>
            <a:normAutofit/>
          </a:bodyPr>
          <a:lstStyle/>
          <a:p>
            <a:r>
              <a:rPr lang="en-US" b="1" dirty="0"/>
              <a:t>Determining Which Account Codes to Use</a:t>
            </a:r>
          </a:p>
        </p:txBody>
      </p:sp>
      <p:sp>
        <p:nvSpPr>
          <p:cNvPr id="3" name="Slide Number Placeholder 2">
            <a:extLst>
              <a:ext uri="{FF2B5EF4-FFF2-40B4-BE49-F238E27FC236}">
                <a16:creationId xmlns:a16="http://schemas.microsoft.com/office/drawing/2014/main" id="{70606275-3A3D-50D6-B02C-9C7589561B2C}"/>
              </a:ext>
            </a:extLst>
          </p:cNvPr>
          <p:cNvSpPr>
            <a:spLocks noGrp="1"/>
          </p:cNvSpPr>
          <p:nvPr>
            <p:ph type="sldNum" sz="quarter" idx="12"/>
          </p:nvPr>
        </p:nvSpPr>
        <p:spPr/>
        <p:txBody>
          <a:bodyPr/>
          <a:lstStyle/>
          <a:p>
            <a:fld id="{A7440FB8-B963-4D67-BBA5-C80FD16BB4A7}" type="slidenum">
              <a:rPr lang="en-US" smtClean="0"/>
              <a:t>16</a:t>
            </a:fld>
            <a:endParaRPr lang="en-US" dirty="0"/>
          </a:p>
        </p:txBody>
      </p:sp>
    </p:spTree>
    <p:extLst>
      <p:ext uri="{BB962C8B-B14F-4D97-AF65-F5344CB8AC3E}">
        <p14:creationId xmlns:p14="http://schemas.microsoft.com/office/powerpoint/2010/main" val="42892961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on Collapse Entire Field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4612B82-AAA7-8858-8EFC-DF33D4FF3A59}"/>
              </a:ext>
            </a:extLst>
          </p:cNvPr>
          <p:cNvPicPr>
            <a:picLocks noChangeAspect="1"/>
          </p:cNvPicPr>
          <p:nvPr/>
        </p:nvPicPr>
        <p:blipFill>
          <a:blip r:embed="rId2"/>
          <a:stretch>
            <a:fillRect/>
          </a:stretch>
        </p:blipFill>
        <p:spPr>
          <a:xfrm>
            <a:off x="71119" y="905003"/>
            <a:ext cx="11825151" cy="5916422"/>
          </a:xfrm>
          <a:prstGeom prst="rect">
            <a:avLst/>
          </a:prstGeom>
        </p:spPr>
      </p:pic>
      <p:sp>
        <p:nvSpPr>
          <p:cNvPr id="3" name="Slide Number Placeholder 2">
            <a:extLst>
              <a:ext uri="{FF2B5EF4-FFF2-40B4-BE49-F238E27FC236}">
                <a16:creationId xmlns:a16="http://schemas.microsoft.com/office/drawing/2014/main" id="{2F54DD29-9D27-F577-0B76-68AEFB90676F}"/>
              </a:ext>
            </a:extLst>
          </p:cNvPr>
          <p:cNvSpPr>
            <a:spLocks noGrp="1"/>
          </p:cNvSpPr>
          <p:nvPr>
            <p:ph type="sldNum" sz="quarter" idx="12"/>
          </p:nvPr>
        </p:nvSpPr>
        <p:spPr/>
        <p:txBody>
          <a:bodyPr/>
          <a:lstStyle/>
          <a:p>
            <a:fld id="{A7440FB8-B963-4D67-BBA5-C80FD16BB4A7}" type="slidenum">
              <a:rPr lang="en-US" smtClean="0"/>
              <a:t>160</a:t>
            </a:fld>
            <a:endParaRPr lang="en-US" dirty="0"/>
          </a:p>
        </p:txBody>
      </p:sp>
    </p:spTree>
    <p:extLst>
      <p:ext uri="{BB962C8B-B14F-4D97-AF65-F5344CB8AC3E}">
        <p14:creationId xmlns:p14="http://schemas.microsoft.com/office/powerpoint/2010/main" val="24356564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145908"/>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The pivot table displays the data by the date.  If you need to expand it, you can click on a specific date to expand.  </a:t>
            </a:r>
            <a:r>
              <a:rPr lang="en-US" sz="2200" dirty="0">
                <a:effectLst/>
                <a:latin typeface="Calibri" panose="020F0502020204030204" pitchFamily="34" charset="0"/>
                <a:ea typeface="Calibri" panose="020F0502020204030204" pitchFamily="34" charset="0"/>
                <a:cs typeface="Times New Roman" panose="02020603050405020304" pitchFamily="18" charset="0"/>
              </a:rPr>
              <a:t>Click the “+” icon to add a new tab.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AB19250-98AB-F0F1-5D96-5CF2DA2BD61D}"/>
              </a:ext>
            </a:extLst>
          </p:cNvPr>
          <p:cNvPicPr>
            <a:picLocks noChangeAspect="1"/>
          </p:cNvPicPr>
          <p:nvPr/>
        </p:nvPicPr>
        <p:blipFill>
          <a:blip r:embed="rId2"/>
          <a:stretch>
            <a:fillRect/>
          </a:stretch>
        </p:blipFill>
        <p:spPr>
          <a:xfrm>
            <a:off x="0" y="2256712"/>
            <a:ext cx="11976458" cy="3717368"/>
          </a:xfrm>
          <a:prstGeom prst="rect">
            <a:avLst/>
          </a:prstGeom>
        </p:spPr>
      </p:pic>
      <p:sp>
        <p:nvSpPr>
          <p:cNvPr id="3" name="Slide Number Placeholder 2">
            <a:extLst>
              <a:ext uri="{FF2B5EF4-FFF2-40B4-BE49-F238E27FC236}">
                <a16:creationId xmlns:a16="http://schemas.microsoft.com/office/drawing/2014/main" id="{9C1FFCF8-ADDC-A3A8-E3BE-842FAE791613}"/>
              </a:ext>
            </a:extLst>
          </p:cNvPr>
          <p:cNvSpPr>
            <a:spLocks noGrp="1"/>
          </p:cNvSpPr>
          <p:nvPr>
            <p:ph type="sldNum" sz="quarter" idx="12"/>
          </p:nvPr>
        </p:nvSpPr>
        <p:spPr/>
        <p:txBody>
          <a:bodyPr/>
          <a:lstStyle/>
          <a:p>
            <a:fld id="{A7440FB8-B963-4D67-BBA5-C80FD16BB4A7}" type="slidenum">
              <a:rPr lang="en-US" smtClean="0"/>
              <a:t>161</a:t>
            </a:fld>
            <a:endParaRPr lang="en-US" dirty="0"/>
          </a:p>
        </p:txBody>
      </p:sp>
    </p:spTree>
    <p:extLst>
      <p:ext uri="{BB962C8B-B14F-4D97-AF65-F5344CB8AC3E}">
        <p14:creationId xmlns:p14="http://schemas.microsoft.com/office/powerpoint/2010/main" val="36114900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Schedule the NMS_AR_DJ_ENTRIES_CASH_REMED query for the month you are reconciling.  </a:t>
            </a:r>
          </a:p>
        </p:txBody>
      </p:sp>
      <p:pic>
        <p:nvPicPr>
          <p:cNvPr id="5" name="Picture 4">
            <a:extLst>
              <a:ext uri="{FF2B5EF4-FFF2-40B4-BE49-F238E27FC236}">
                <a16:creationId xmlns:a16="http://schemas.microsoft.com/office/drawing/2014/main" id="{2D9BB837-A1F0-CAF3-5CE2-1E8F310CE5F9}"/>
              </a:ext>
            </a:extLst>
          </p:cNvPr>
          <p:cNvPicPr>
            <a:picLocks noChangeAspect="1"/>
          </p:cNvPicPr>
          <p:nvPr/>
        </p:nvPicPr>
        <p:blipFill>
          <a:blip r:embed="rId2"/>
          <a:stretch>
            <a:fillRect/>
          </a:stretch>
        </p:blipFill>
        <p:spPr>
          <a:xfrm>
            <a:off x="225892" y="922328"/>
            <a:ext cx="11803548" cy="5063585"/>
          </a:xfrm>
          <a:prstGeom prst="rect">
            <a:avLst/>
          </a:prstGeom>
        </p:spPr>
      </p:pic>
      <p:sp>
        <p:nvSpPr>
          <p:cNvPr id="3" name="Slide Number Placeholder 2">
            <a:extLst>
              <a:ext uri="{FF2B5EF4-FFF2-40B4-BE49-F238E27FC236}">
                <a16:creationId xmlns:a16="http://schemas.microsoft.com/office/drawing/2014/main" id="{B3454272-ADAB-3EDE-2A3B-2245D4F6EB96}"/>
              </a:ext>
            </a:extLst>
          </p:cNvPr>
          <p:cNvSpPr>
            <a:spLocks noGrp="1"/>
          </p:cNvSpPr>
          <p:nvPr>
            <p:ph type="sldNum" sz="quarter" idx="12"/>
          </p:nvPr>
        </p:nvSpPr>
        <p:spPr/>
        <p:txBody>
          <a:bodyPr/>
          <a:lstStyle/>
          <a:p>
            <a:fld id="{A7440FB8-B963-4D67-BBA5-C80FD16BB4A7}" type="slidenum">
              <a:rPr lang="en-US" smtClean="0"/>
              <a:t>162</a:t>
            </a:fld>
            <a:endParaRPr lang="en-US" dirty="0"/>
          </a:p>
        </p:txBody>
      </p:sp>
    </p:spTree>
    <p:extLst>
      <p:ext uri="{BB962C8B-B14F-4D97-AF65-F5344CB8AC3E}">
        <p14:creationId xmlns:p14="http://schemas.microsoft.com/office/powerpoint/2010/main" val="31605580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Copy the NMS_AR_DJ_CASH_REMED query results and paste them on the new tab in your workbook. </a:t>
            </a:r>
          </a:p>
        </p:txBody>
      </p:sp>
      <p:pic>
        <p:nvPicPr>
          <p:cNvPr id="4" name="Picture 3">
            <a:extLst>
              <a:ext uri="{FF2B5EF4-FFF2-40B4-BE49-F238E27FC236}">
                <a16:creationId xmlns:a16="http://schemas.microsoft.com/office/drawing/2014/main" id="{6E89C054-A6F0-1BC7-4E0E-9316DC4DFD71}"/>
              </a:ext>
            </a:extLst>
          </p:cNvPr>
          <p:cNvPicPr>
            <a:picLocks noChangeAspect="1"/>
          </p:cNvPicPr>
          <p:nvPr/>
        </p:nvPicPr>
        <p:blipFill>
          <a:blip r:embed="rId2"/>
          <a:stretch>
            <a:fillRect/>
          </a:stretch>
        </p:blipFill>
        <p:spPr>
          <a:xfrm>
            <a:off x="644689" y="906383"/>
            <a:ext cx="10902622" cy="5951617"/>
          </a:xfrm>
          <a:prstGeom prst="rect">
            <a:avLst/>
          </a:prstGeom>
        </p:spPr>
      </p:pic>
      <p:sp>
        <p:nvSpPr>
          <p:cNvPr id="3" name="Slide Number Placeholder 2">
            <a:extLst>
              <a:ext uri="{FF2B5EF4-FFF2-40B4-BE49-F238E27FC236}">
                <a16:creationId xmlns:a16="http://schemas.microsoft.com/office/drawing/2014/main" id="{565AD944-5870-4E0E-378C-0F8F806BA9DF}"/>
              </a:ext>
            </a:extLst>
          </p:cNvPr>
          <p:cNvSpPr>
            <a:spLocks noGrp="1"/>
          </p:cNvSpPr>
          <p:nvPr>
            <p:ph type="sldNum" sz="quarter" idx="12"/>
          </p:nvPr>
        </p:nvSpPr>
        <p:spPr/>
        <p:txBody>
          <a:bodyPr/>
          <a:lstStyle/>
          <a:p>
            <a:fld id="{A7440FB8-B963-4D67-BBA5-C80FD16BB4A7}" type="slidenum">
              <a:rPr lang="en-US" smtClean="0"/>
              <a:t>163</a:t>
            </a:fld>
            <a:endParaRPr lang="en-US" dirty="0"/>
          </a:p>
        </p:txBody>
      </p:sp>
    </p:spTree>
    <p:extLst>
      <p:ext uri="{BB962C8B-B14F-4D97-AF65-F5344CB8AC3E}">
        <p14:creationId xmlns:p14="http://schemas.microsoft.com/office/powerpoint/2010/main" val="5100022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Rename the Sheet and make sure the data is configured so that you can understand it.  If you can’t read the raw data, you won’t be able to read the data on the pivot table.  </a:t>
            </a:r>
          </a:p>
        </p:txBody>
      </p:sp>
      <p:pic>
        <p:nvPicPr>
          <p:cNvPr id="5" name="Picture 4">
            <a:extLst>
              <a:ext uri="{FF2B5EF4-FFF2-40B4-BE49-F238E27FC236}">
                <a16:creationId xmlns:a16="http://schemas.microsoft.com/office/drawing/2014/main" id="{C5920B0C-3A80-C700-82B0-D98AE443F68D}"/>
              </a:ext>
            </a:extLst>
          </p:cNvPr>
          <p:cNvPicPr>
            <a:picLocks noChangeAspect="1"/>
          </p:cNvPicPr>
          <p:nvPr/>
        </p:nvPicPr>
        <p:blipFill>
          <a:blip r:embed="rId2"/>
          <a:stretch>
            <a:fillRect/>
          </a:stretch>
        </p:blipFill>
        <p:spPr>
          <a:xfrm>
            <a:off x="862491" y="1150532"/>
            <a:ext cx="10538137" cy="5707468"/>
          </a:xfrm>
          <a:prstGeom prst="rect">
            <a:avLst/>
          </a:prstGeom>
        </p:spPr>
      </p:pic>
      <p:sp>
        <p:nvSpPr>
          <p:cNvPr id="3" name="Slide Number Placeholder 2">
            <a:extLst>
              <a:ext uri="{FF2B5EF4-FFF2-40B4-BE49-F238E27FC236}">
                <a16:creationId xmlns:a16="http://schemas.microsoft.com/office/drawing/2014/main" id="{9CA2F044-A311-4D17-FB36-94CC32FD43D4}"/>
              </a:ext>
            </a:extLst>
          </p:cNvPr>
          <p:cNvSpPr>
            <a:spLocks noGrp="1"/>
          </p:cNvSpPr>
          <p:nvPr>
            <p:ph type="sldNum" sz="quarter" idx="12"/>
          </p:nvPr>
        </p:nvSpPr>
        <p:spPr/>
        <p:txBody>
          <a:bodyPr/>
          <a:lstStyle/>
          <a:p>
            <a:fld id="{A7440FB8-B963-4D67-BBA5-C80FD16BB4A7}" type="slidenum">
              <a:rPr lang="en-US" smtClean="0"/>
              <a:t>164</a:t>
            </a:fld>
            <a:endParaRPr lang="en-US" dirty="0"/>
          </a:p>
        </p:txBody>
      </p:sp>
    </p:spTree>
    <p:extLst>
      <p:ext uri="{BB962C8B-B14F-4D97-AF65-F5344CB8AC3E}">
        <p14:creationId xmlns:p14="http://schemas.microsoft.com/office/powerpoint/2010/main" val="27169043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Use the tools you learned earlier to create and format a pivot table for the NMS_BANK_TRANS_W_RECON_STATUS query.</a:t>
            </a:r>
          </a:p>
        </p:txBody>
      </p:sp>
      <p:pic>
        <p:nvPicPr>
          <p:cNvPr id="4" name="Picture 3">
            <a:extLst>
              <a:ext uri="{FF2B5EF4-FFF2-40B4-BE49-F238E27FC236}">
                <a16:creationId xmlns:a16="http://schemas.microsoft.com/office/drawing/2014/main" id="{C00A4E81-918D-7853-D037-469F7272BF20}"/>
              </a:ext>
            </a:extLst>
          </p:cNvPr>
          <p:cNvPicPr>
            <a:picLocks noChangeAspect="1"/>
          </p:cNvPicPr>
          <p:nvPr/>
        </p:nvPicPr>
        <p:blipFill>
          <a:blip r:embed="rId2"/>
          <a:stretch>
            <a:fillRect/>
          </a:stretch>
        </p:blipFill>
        <p:spPr>
          <a:xfrm>
            <a:off x="746760" y="1054276"/>
            <a:ext cx="10698480" cy="5767149"/>
          </a:xfrm>
          <a:prstGeom prst="rect">
            <a:avLst/>
          </a:prstGeom>
        </p:spPr>
      </p:pic>
      <p:sp>
        <p:nvSpPr>
          <p:cNvPr id="3" name="Slide Number Placeholder 2">
            <a:extLst>
              <a:ext uri="{FF2B5EF4-FFF2-40B4-BE49-F238E27FC236}">
                <a16:creationId xmlns:a16="http://schemas.microsoft.com/office/drawing/2014/main" id="{7769DC2D-6FE8-B360-5B9A-9A075C0D3EBA}"/>
              </a:ext>
            </a:extLst>
          </p:cNvPr>
          <p:cNvSpPr>
            <a:spLocks noGrp="1"/>
          </p:cNvSpPr>
          <p:nvPr>
            <p:ph type="sldNum" sz="quarter" idx="12"/>
          </p:nvPr>
        </p:nvSpPr>
        <p:spPr/>
        <p:txBody>
          <a:bodyPr/>
          <a:lstStyle/>
          <a:p>
            <a:fld id="{A7440FB8-B963-4D67-BBA5-C80FD16BB4A7}" type="slidenum">
              <a:rPr lang="en-US" smtClean="0"/>
              <a:t>165</a:t>
            </a:fld>
            <a:endParaRPr lang="en-US" dirty="0"/>
          </a:p>
        </p:txBody>
      </p:sp>
    </p:spTree>
    <p:extLst>
      <p:ext uri="{BB962C8B-B14F-4D97-AF65-F5344CB8AC3E}">
        <p14:creationId xmlns:p14="http://schemas.microsoft.com/office/powerpoint/2010/main" val="25012250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04038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This is how we suggest you set up the pivot table layout, but you can adjust it to your preferences</a:t>
            </a:r>
          </a:p>
        </p:txBody>
      </p:sp>
      <p:pic>
        <p:nvPicPr>
          <p:cNvPr id="5" name="Picture 4">
            <a:extLst>
              <a:ext uri="{FF2B5EF4-FFF2-40B4-BE49-F238E27FC236}">
                <a16:creationId xmlns:a16="http://schemas.microsoft.com/office/drawing/2014/main" id="{72B9A98A-FEA8-FAD0-AF3F-070D7A595BCA}"/>
              </a:ext>
            </a:extLst>
          </p:cNvPr>
          <p:cNvPicPr>
            <a:picLocks noChangeAspect="1"/>
          </p:cNvPicPr>
          <p:nvPr/>
        </p:nvPicPr>
        <p:blipFill>
          <a:blip r:embed="rId2"/>
          <a:stretch>
            <a:fillRect/>
          </a:stretch>
        </p:blipFill>
        <p:spPr>
          <a:xfrm>
            <a:off x="1560626" y="988560"/>
            <a:ext cx="8670827" cy="5727200"/>
          </a:xfrm>
          <a:prstGeom prst="rect">
            <a:avLst/>
          </a:prstGeom>
        </p:spPr>
      </p:pic>
      <p:sp>
        <p:nvSpPr>
          <p:cNvPr id="3" name="Slide Number Placeholder 2">
            <a:extLst>
              <a:ext uri="{FF2B5EF4-FFF2-40B4-BE49-F238E27FC236}">
                <a16:creationId xmlns:a16="http://schemas.microsoft.com/office/drawing/2014/main" id="{CB4C81C0-DBBA-7EA0-97C6-F9430BA18F90}"/>
              </a:ext>
            </a:extLst>
          </p:cNvPr>
          <p:cNvSpPr>
            <a:spLocks noGrp="1"/>
          </p:cNvSpPr>
          <p:nvPr>
            <p:ph type="sldNum" sz="quarter" idx="12"/>
          </p:nvPr>
        </p:nvSpPr>
        <p:spPr/>
        <p:txBody>
          <a:bodyPr/>
          <a:lstStyle/>
          <a:p>
            <a:fld id="{A7440FB8-B963-4D67-BBA5-C80FD16BB4A7}" type="slidenum">
              <a:rPr lang="en-US" smtClean="0"/>
              <a:t>166</a:t>
            </a:fld>
            <a:endParaRPr lang="en-US" dirty="0"/>
          </a:p>
        </p:txBody>
      </p:sp>
    </p:spTree>
    <p:extLst>
      <p:ext uri="{BB962C8B-B14F-4D97-AF65-F5344CB8AC3E}">
        <p14:creationId xmlns:p14="http://schemas.microsoft.com/office/powerpoint/2010/main" val="38946386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197667"/>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Copy one pivot table and paste it next to the other.  In this example, I copied the NMS_BANK_TRANS_W_RECON_STATUS pivot table and pasted next to the NMS_ AR_DJ_ENTRIES_CASH_REMED pivot table.  I also used the filter to select the totals for each pivot table.  </a:t>
            </a:r>
          </a:p>
        </p:txBody>
      </p:sp>
      <p:pic>
        <p:nvPicPr>
          <p:cNvPr id="9" name="Picture 8">
            <a:extLst>
              <a:ext uri="{FF2B5EF4-FFF2-40B4-BE49-F238E27FC236}">
                <a16:creationId xmlns:a16="http://schemas.microsoft.com/office/drawing/2014/main" id="{738D913C-1C09-F085-D046-D1953F2C7CD4}"/>
              </a:ext>
            </a:extLst>
          </p:cNvPr>
          <p:cNvPicPr>
            <a:picLocks noChangeAspect="1"/>
          </p:cNvPicPr>
          <p:nvPr/>
        </p:nvPicPr>
        <p:blipFill>
          <a:blip r:embed="rId2"/>
          <a:stretch>
            <a:fillRect/>
          </a:stretch>
        </p:blipFill>
        <p:spPr>
          <a:xfrm>
            <a:off x="0" y="2580941"/>
            <a:ext cx="12192000" cy="1893183"/>
          </a:xfrm>
          <a:prstGeom prst="rect">
            <a:avLst/>
          </a:prstGeom>
        </p:spPr>
      </p:pic>
      <p:sp>
        <p:nvSpPr>
          <p:cNvPr id="3" name="Slide Number Placeholder 2">
            <a:extLst>
              <a:ext uri="{FF2B5EF4-FFF2-40B4-BE49-F238E27FC236}">
                <a16:creationId xmlns:a16="http://schemas.microsoft.com/office/drawing/2014/main" id="{E617FB5D-584C-2698-D90A-CEF8A93D93E6}"/>
              </a:ext>
            </a:extLst>
          </p:cNvPr>
          <p:cNvSpPr>
            <a:spLocks noGrp="1"/>
          </p:cNvSpPr>
          <p:nvPr>
            <p:ph type="sldNum" sz="quarter" idx="12"/>
          </p:nvPr>
        </p:nvSpPr>
        <p:spPr/>
        <p:txBody>
          <a:bodyPr/>
          <a:lstStyle/>
          <a:p>
            <a:fld id="{A7440FB8-B963-4D67-BBA5-C80FD16BB4A7}" type="slidenum">
              <a:rPr lang="en-US" smtClean="0"/>
              <a:t>167</a:t>
            </a:fld>
            <a:endParaRPr lang="en-US" dirty="0"/>
          </a:p>
        </p:txBody>
      </p:sp>
    </p:spTree>
    <p:extLst>
      <p:ext uri="{BB962C8B-B14F-4D97-AF65-F5344CB8AC3E}">
        <p14:creationId xmlns:p14="http://schemas.microsoft.com/office/powerpoint/2010/main" val="16705379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99259"/>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Create a formula to compare the total amount posted in the AR module (NMS_ AR_DJ_ENTRIES_CASH_REMED) by day to the amount posted to the bank account (NMS_BANK_TRANS_W_RECON_STATUS).</a:t>
            </a:r>
          </a:p>
        </p:txBody>
      </p:sp>
      <p:pic>
        <p:nvPicPr>
          <p:cNvPr id="11" name="Picture 10">
            <a:extLst>
              <a:ext uri="{FF2B5EF4-FFF2-40B4-BE49-F238E27FC236}">
                <a16:creationId xmlns:a16="http://schemas.microsoft.com/office/drawing/2014/main" id="{40BF047A-E915-B775-EC37-930D835A814C}"/>
              </a:ext>
            </a:extLst>
          </p:cNvPr>
          <p:cNvPicPr>
            <a:picLocks noChangeAspect="1"/>
          </p:cNvPicPr>
          <p:nvPr/>
        </p:nvPicPr>
        <p:blipFill>
          <a:blip r:embed="rId2"/>
          <a:stretch>
            <a:fillRect/>
          </a:stretch>
        </p:blipFill>
        <p:spPr>
          <a:xfrm>
            <a:off x="94382" y="2164081"/>
            <a:ext cx="12062232" cy="2794000"/>
          </a:xfrm>
          <a:prstGeom prst="rect">
            <a:avLst/>
          </a:prstGeom>
        </p:spPr>
      </p:pic>
      <p:sp>
        <p:nvSpPr>
          <p:cNvPr id="3" name="Slide Number Placeholder 2">
            <a:extLst>
              <a:ext uri="{FF2B5EF4-FFF2-40B4-BE49-F238E27FC236}">
                <a16:creationId xmlns:a16="http://schemas.microsoft.com/office/drawing/2014/main" id="{62B61D6C-822D-B6CA-00F5-1975EB622E46}"/>
              </a:ext>
            </a:extLst>
          </p:cNvPr>
          <p:cNvSpPr>
            <a:spLocks noGrp="1"/>
          </p:cNvSpPr>
          <p:nvPr>
            <p:ph type="sldNum" sz="quarter" idx="12"/>
          </p:nvPr>
        </p:nvSpPr>
        <p:spPr/>
        <p:txBody>
          <a:bodyPr/>
          <a:lstStyle/>
          <a:p>
            <a:fld id="{A7440FB8-B963-4D67-BBA5-C80FD16BB4A7}" type="slidenum">
              <a:rPr lang="en-US" smtClean="0"/>
              <a:t>168</a:t>
            </a:fld>
            <a:endParaRPr lang="en-US" dirty="0"/>
          </a:p>
        </p:txBody>
      </p:sp>
    </p:spTree>
    <p:extLst>
      <p:ext uri="{BB962C8B-B14F-4D97-AF65-F5344CB8AC3E}">
        <p14:creationId xmlns:p14="http://schemas.microsoft.com/office/powerpoint/2010/main" val="13388007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 y="69011"/>
            <a:ext cx="12120880" cy="2685499"/>
          </a:xfrm>
        </p:spPr>
        <p:txBody>
          <a:bodyPr>
            <a:normAutofit fontScale="90000"/>
          </a:bodyPr>
          <a:lstStyle/>
          <a:p>
            <a:pPr marL="0" marR="0">
              <a:lnSpc>
                <a:spcPct val="107000"/>
              </a:lnSpc>
              <a:spcBef>
                <a:spcPts val="0"/>
              </a:spcBef>
              <a:spcAft>
                <a:spcPts val="800"/>
              </a:spcAft>
              <a:tabLst>
                <a:tab pos="3371850" algn="l"/>
              </a:tabLst>
            </a:pP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If there is a difference between what was worked in the AR module and what posted to the bank you will need to research what the issue is.  </a:t>
            </a:r>
            <a:br>
              <a:rPr lang="en-US" sz="2200" dirty="0">
                <a:latin typeface="Calibri" panose="020F0502020204030204" pitchFamily="34" charset="0"/>
                <a:cs typeface="Times New Roman" panose="02020603050405020304" pitchFamily="18" charset="0"/>
              </a:rPr>
            </a:b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Some issues could be: Deposit was not worked at all.</a:t>
            </a: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                                         Deposit was completed and not budget checked.  View under Modify Accounting Entries.</a:t>
            </a: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                                         A Return Item was not manually worked.</a:t>
            </a: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                                         A Return Item was entered with the wrong date or bank account.	</a:t>
            </a: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DC004B9F-A44B-23C9-54E9-0926FAC2E8C0}"/>
              </a:ext>
            </a:extLst>
          </p:cNvPr>
          <p:cNvPicPr>
            <a:picLocks noChangeAspect="1"/>
          </p:cNvPicPr>
          <p:nvPr/>
        </p:nvPicPr>
        <p:blipFill>
          <a:blip r:embed="rId2"/>
          <a:stretch>
            <a:fillRect/>
          </a:stretch>
        </p:blipFill>
        <p:spPr>
          <a:xfrm>
            <a:off x="71120" y="2926080"/>
            <a:ext cx="12166217" cy="2773680"/>
          </a:xfrm>
          <a:prstGeom prst="rect">
            <a:avLst/>
          </a:prstGeom>
        </p:spPr>
      </p:pic>
      <p:sp>
        <p:nvSpPr>
          <p:cNvPr id="3" name="Slide Number Placeholder 2">
            <a:extLst>
              <a:ext uri="{FF2B5EF4-FFF2-40B4-BE49-F238E27FC236}">
                <a16:creationId xmlns:a16="http://schemas.microsoft.com/office/drawing/2014/main" id="{D36253DA-FB7E-6986-DB4F-8E7772CF8E5E}"/>
              </a:ext>
            </a:extLst>
          </p:cNvPr>
          <p:cNvSpPr>
            <a:spLocks noGrp="1"/>
          </p:cNvSpPr>
          <p:nvPr>
            <p:ph type="sldNum" sz="quarter" idx="12"/>
          </p:nvPr>
        </p:nvSpPr>
        <p:spPr/>
        <p:txBody>
          <a:bodyPr/>
          <a:lstStyle/>
          <a:p>
            <a:fld id="{A7440FB8-B963-4D67-BBA5-C80FD16BB4A7}" type="slidenum">
              <a:rPr lang="en-US" smtClean="0"/>
              <a:t>169</a:t>
            </a:fld>
            <a:endParaRPr lang="en-US" dirty="0"/>
          </a:p>
        </p:txBody>
      </p:sp>
    </p:spTree>
    <p:extLst>
      <p:ext uri="{BB962C8B-B14F-4D97-AF65-F5344CB8AC3E}">
        <p14:creationId xmlns:p14="http://schemas.microsoft.com/office/powerpoint/2010/main" val="2402393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6"/>
            <a:ext cx="12120880" cy="1789050"/>
          </a:xfrm>
        </p:spPr>
        <p:txBody>
          <a:bodyPr>
            <a:normAutofit fontScale="90000"/>
          </a:bodyPr>
          <a:lstStyle/>
          <a:p>
            <a:pPr marL="0" marR="0">
              <a:lnSpc>
                <a:spcPct val="107000"/>
              </a:lnSpc>
              <a:spcBef>
                <a:spcPts val="0"/>
              </a:spcBef>
              <a:spcAft>
                <a:spcPts val="800"/>
              </a:spcAft>
              <a:tabLst>
                <a:tab pos="3371850" algn="l"/>
              </a:tabLst>
            </a:pPr>
            <a:r>
              <a:rPr lang="en-US" sz="3600" dirty="0">
                <a:effectLst/>
                <a:latin typeface="Calibri" panose="020F0502020204030204" pitchFamily="34" charset="0"/>
                <a:ea typeface="Calibri" panose="020F0502020204030204" pitchFamily="34" charset="0"/>
                <a:cs typeface="Times New Roman" panose="02020603050405020304" pitchFamily="18" charset="0"/>
              </a:rPr>
              <a:t>When determining where to post a deposit or returned item, you’ll need to ask yourself some of the following questions.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C51E19E-7E34-EB57-2762-4D542FEC0BF0}"/>
              </a:ext>
            </a:extLst>
          </p:cNvPr>
          <p:cNvSpPr>
            <a:spLocks noGrp="1"/>
          </p:cNvSpPr>
          <p:nvPr>
            <p:ph idx="1"/>
          </p:nvPr>
        </p:nvSpPr>
        <p:spPr>
          <a:xfrm>
            <a:off x="749808" y="1069848"/>
            <a:ext cx="10603992" cy="5751576"/>
          </a:xfrm>
        </p:spPr>
        <p:txBody>
          <a:bodyPr>
            <a:normAutofit fontScale="77500" lnSpcReduction="20000"/>
          </a:bodyPr>
          <a:lstStyle/>
          <a:p>
            <a:r>
              <a:rPr lang="en-US" i="1" dirty="0"/>
              <a:t>What type of deposit or returned item is this?</a:t>
            </a:r>
            <a:r>
              <a:rPr lang="en-US" dirty="0"/>
              <a:t>	</a:t>
            </a:r>
          </a:p>
          <a:p>
            <a:pPr lvl="1"/>
            <a:r>
              <a:rPr lang="en-US" dirty="0"/>
              <a:t>Was this a normal deposit in the course of my Agency's function?</a:t>
            </a:r>
          </a:p>
          <a:p>
            <a:pPr lvl="1"/>
            <a:r>
              <a:rPr lang="en-US" dirty="0"/>
              <a:t>Is there a budget person or manager who I can ask where the transactions should be posted?</a:t>
            </a:r>
          </a:p>
          <a:p>
            <a:pPr lvl="1"/>
            <a:r>
              <a:rPr lang="en-US" dirty="0"/>
              <a:t>Can I find previous deposits for the same type and mirror them?</a:t>
            </a:r>
          </a:p>
          <a:p>
            <a:r>
              <a:rPr lang="en-US" i="1" dirty="0"/>
              <a:t>What time of the year is it? Was a receivable or payable established in a previous year that I should relieve?</a:t>
            </a:r>
          </a:p>
          <a:p>
            <a:r>
              <a:rPr lang="en-US" i="1" dirty="0"/>
              <a:t>Was the money sent to my Agency by mistake or was a service rejected</a:t>
            </a:r>
            <a:r>
              <a:rPr lang="en-US" dirty="0"/>
              <a:t>?</a:t>
            </a:r>
          </a:p>
          <a:p>
            <a:pPr lvl="1"/>
            <a:r>
              <a:rPr lang="en-US" dirty="0"/>
              <a:t>How will the money be returned to the customer?</a:t>
            </a:r>
          </a:p>
          <a:p>
            <a:r>
              <a:rPr lang="en-US" i="1" dirty="0"/>
              <a:t>Is this a refund from a supplier my agency paid?</a:t>
            </a:r>
          </a:p>
          <a:p>
            <a:pPr lvl="1"/>
            <a:r>
              <a:rPr lang="en-US" dirty="0"/>
              <a:t>When was the original payment made (current fiscal year or previous fiscal year)?</a:t>
            </a:r>
          </a:p>
          <a:p>
            <a:pPr lvl="1"/>
            <a:r>
              <a:rPr lang="en-US" dirty="0"/>
              <a:t>Was the Fund used to pay the original payment a reverting or a non-reverting fund?</a:t>
            </a:r>
          </a:p>
          <a:p>
            <a:pPr lvl="1"/>
            <a:r>
              <a:rPr lang="en-US" dirty="0"/>
              <a:t>Is the refund under $500.00?</a:t>
            </a:r>
          </a:p>
          <a:p>
            <a:pPr lvl="1"/>
            <a:r>
              <a:rPr lang="en-US" dirty="0"/>
              <a:t>Is the debt still owed?</a:t>
            </a:r>
          </a:p>
          <a:p>
            <a:r>
              <a:rPr lang="en-US" i="1" dirty="0"/>
              <a:t>Is this a returned/bounced Check a customer paid the Agency?</a:t>
            </a:r>
          </a:p>
          <a:p>
            <a:pPr lvl="1"/>
            <a:r>
              <a:rPr lang="en-US" dirty="0"/>
              <a:t>When was the original check deposited (the current fiscal year or previous fiscal year)?</a:t>
            </a:r>
          </a:p>
          <a:p>
            <a:pPr lvl="1"/>
            <a:r>
              <a:rPr lang="en-US" dirty="0"/>
              <a:t>Should I reverse the entry from the original deposit or set up a receivable?</a:t>
            </a:r>
          </a:p>
          <a:p>
            <a:r>
              <a:rPr lang="en-US" i="1" dirty="0"/>
              <a:t>Is this a deposit correction (at the bank or desktop scanner)?</a:t>
            </a:r>
          </a:p>
          <a:p>
            <a:pPr lvl="1"/>
            <a:r>
              <a:rPr lang="en-US" dirty="0"/>
              <a:t>Is the deposit correction from the bank an Agency error or a Bank error?</a:t>
            </a:r>
          </a:p>
          <a:p>
            <a:pPr lvl="1"/>
            <a:r>
              <a:rPr lang="en-US" dirty="0"/>
              <a:t>Will there be another bank entry corresponding this error?</a:t>
            </a:r>
          </a:p>
          <a:p>
            <a:pPr lvl="1"/>
            <a:endParaRPr lang="en-US" dirty="0"/>
          </a:p>
        </p:txBody>
      </p:sp>
      <p:sp>
        <p:nvSpPr>
          <p:cNvPr id="3" name="Slide Number Placeholder 2">
            <a:extLst>
              <a:ext uri="{FF2B5EF4-FFF2-40B4-BE49-F238E27FC236}">
                <a16:creationId xmlns:a16="http://schemas.microsoft.com/office/drawing/2014/main" id="{0F17E302-B666-F066-2744-4C65741D4790}"/>
              </a:ext>
            </a:extLst>
          </p:cNvPr>
          <p:cNvSpPr>
            <a:spLocks noGrp="1"/>
          </p:cNvSpPr>
          <p:nvPr>
            <p:ph type="sldNum" sz="quarter" idx="12"/>
          </p:nvPr>
        </p:nvSpPr>
        <p:spPr/>
        <p:txBody>
          <a:bodyPr/>
          <a:lstStyle/>
          <a:p>
            <a:fld id="{A7440FB8-B963-4D67-BBA5-C80FD16BB4A7}" type="slidenum">
              <a:rPr lang="en-US" smtClean="0"/>
              <a:t>17</a:t>
            </a:fld>
            <a:endParaRPr lang="en-US" dirty="0"/>
          </a:p>
        </p:txBody>
      </p:sp>
    </p:spTree>
    <p:extLst>
      <p:ext uri="{BB962C8B-B14F-4D97-AF65-F5344CB8AC3E}">
        <p14:creationId xmlns:p14="http://schemas.microsoft.com/office/powerpoint/2010/main" val="21742400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638" y="36575"/>
            <a:ext cx="12114362" cy="2550983"/>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cs typeface="Times New Roman" panose="02020603050405020304" pitchFamily="18" charset="0"/>
              </a:rPr>
              <a:t>You can click on the + next to the date to expand the data in the pivot table.		</a:t>
            </a: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021FDBEF-08A5-FFB9-96D5-AB26142A8436}"/>
              </a:ext>
            </a:extLst>
          </p:cNvPr>
          <p:cNvPicPr>
            <a:picLocks noChangeAspect="1"/>
          </p:cNvPicPr>
          <p:nvPr/>
        </p:nvPicPr>
        <p:blipFill>
          <a:blip r:embed="rId2"/>
          <a:stretch>
            <a:fillRect/>
          </a:stretch>
        </p:blipFill>
        <p:spPr>
          <a:xfrm>
            <a:off x="0" y="2587558"/>
            <a:ext cx="12225002" cy="2787082"/>
          </a:xfrm>
          <a:prstGeom prst="rect">
            <a:avLst/>
          </a:prstGeom>
        </p:spPr>
      </p:pic>
      <p:sp>
        <p:nvSpPr>
          <p:cNvPr id="3" name="Slide Number Placeholder 2">
            <a:extLst>
              <a:ext uri="{FF2B5EF4-FFF2-40B4-BE49-F238E27FC236}">
                <a16:creationId xmlns:a16="http://schemas.microsoft.com/office/drawing/2014/main" id="{47107AF7-6300-66F9-C0F0-03AB852EB2C8}"/>
              </a:ext>
            </a:extLst>
          </p:cNvPr>
          <p:cNvSpPr>
            <a:spLocks noGrp="1"/>
          </p:cNvSpPr>
          <p:nvPr>
            <p:ph type="sldNum" sz="quarter" idx="12"/>
          </p:nvPr>
        </p:nvSpPr>
        <p:spPr/>
        <p:txBody>
          <a:bodyPr/>
          <a:lstStyle/>
          <a:p>
            <a:fld id="{A7440FB8-B963-4D67-BBA5-C80FD16BB4A7}" type="slidenum">
              <a:rPr lang="en-US" smtClean="0"/>
              <a:t>170</a:t>
            </a:fld>
            <a:endParaRPr lang="en-US" dirty="0"/>
          </a:p>
        </p:txBody>
      </p:sp>
    </p:spTree>
    <p:extLst>
      <p:ext uri="{BB962C8B-B14F-4D97-AF65-F5344CB8AC3E}">
        <p14:creationId xmlns:p14="http://schemas.microsoft.com/office/powerpoint/2010/main" val="31348342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727" y="36575"/>
            <a:ext cx="11041039" cy="1929364"/>
          </a:xfrm>
        </p:spPr>
        <p:txBody>
          <a:bodyPr>
            <a:normAutofit fontScale="90000"/>
          </a:bodyPr>
          <a:lstStyle/>
          <a:p>
            <a:pPr marL="457200" lvl="1"/>
            <a:r>
              <a:rPr lang="en-US" sz="2200" dirty="0">
                <a:latin typeface="Calibri" panose="020F0502020204030204" pitchFamily="34" charset="0"/>
                <a:cs typeface="Times New Roman" panose="02020603050405020304" pitchFamily="18" charset="0"/>
              </a:rPr>
              <a:t>Once you have identified the transactions, you can take the appropriate steps fix them.  Once the missing transactions have been addressed, you can re-run the affected queries to ensure everything balances to Zero.  </a:t>
            </a:r>
            <a:br>
              <a:rPr lang="en-US" sz="1300" dirty="0">
                <a:latin typeface="Calibri" panose="020F0502020204030204" pitchFamily="34" charset="0"/>
                <a:cs typeface="Times New Roman" panose="02020603050405020304" pitchFamily="18" charset="0"/>
              </a:rPr>
            </a:br>
            <a:r>
              <a:rPr lang="en-US" sz="1300" dirty="0">
                <a:latin typeface="Calibri" panose="020F0502020204030204" pitchFamily="34" charset="0"/>
                <a:cs typeface="Times New Roman" panose="02020603050405020304" pitchFamily="18" charset="0"/>
              </a:rPr>
              <a:t> </a:t>
            </a:r>
            <a:br>
              <a:rPr lang="en-US" sz="2200" dirty="0">
                <a:latin typeface="Calibri" panose="020F0502020204030204" pitchFamily="34" charset="0"/>
                <a:cs typeface="Times New Roman" panose="02020603050405020304" pitchFamily="18" charset="0"/>
              </a:rPr>
            </a:br>
            <a:r>
              <a:rPr lang="en-US" sz="2200" dirty="0">
                <a:latin typeface="Calibri" panose="020F0502020204030204" pitchFamily="34" charset="0"/>
                <a:cs typeface="Times New Roman" panose="02020603050405020304" pitchFamily="18" charset="0"/>
              </a:rPr>
              <a:t>NOTE:  If you are an Agency that uses worksheets (see below), you will need to run additional queries to perform your reconciliation. </a:t>
            </a:r>
            <a:r>
              <a:rPr lang="en-US" sz="2200" i="1" dirty="0">
                <a:latin typeface="Calibri" panose="020F0502020204030204" pitchFamily="34" charset="0"/>
                <a:cs typeface="Times New Roman" panose="02020603050405020304" pitchFamily="18" charset="0"/>
              </a:rPr>
              <a:t>CYFD, DFA – Local Government, DOIT, DPS, DWS, ECECD</a:t>
            </a:r>
            <a:endParaRPr lang="en-US" sz="2200" dirty="0">
              <a:latin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05AB20F-FF66-E56E-437A-84C95051D751}"/>
              </a:ext>
            </a:extLst>
          </p:cNvPr>
          <p:cNvPicPr>
            <a:picLocks noChangeAspect="1"/>
          </p:cNvPicPr>
          <p:nvPr/>
        </p:nvPicPr>
        <p:blipFill>
          <a:blip r:embed="rId2"/>
          <a:stretch>
            <a:fillRect/>
          </a:stretch>
        </p:blipFill>
        <p:spPr>
          <a:xfrm>
            <a:off x="969264" y="2049631"/>
            <a:ext cx="10211816" cy="4755536"/>
          </a:xfrm>
          <a:prstGeom prst="rect">
            <a:avLst/>
          </a:prstGeom>
        </p:spPr>
      </p:pic>
      <p:sp>
        <p:nvSpPr>
          <p:cNvPr id="3" name="Slide Number Placeholder 2">
            <a:extLst>
              <a:ext uri="{FF2B5EF4-FFF2-40B4-BE49-F238E27FC236}">
                <a16:creationId xmlns:a16="http://schemas.microsoft.com/office/drawing/2014/main" id="{31995319-A989-16D5-C640-091CA3F13338}"/>
              </a:ext>
            </a:extLst>
          </p:cNvPr>
          <p:cNvSpPr>
            <a:spLocks noGrp="1"/>
          </p:cNvSpPr>
          <p:nvPr>
            <p:ph type="sldNum" sz="quarter" idx="12"/>
          </p:nvPr>
        </p:nvSpPr>
        <p:spPr/>
        <p:txBody>
          <a:bodyPr/>
          <a:lstStyle/>
          <a:p>
            <a:fld id="{A7440FB8-B963-4D67-BBA5-C80FD16BB4A7}" type="slidenum">
              <a:rPr lang="en-US" smtClean="0"/>
              <a:t>171</a:t>
            </a:fld>
            <a:endParaRPr lang="en-US" dirty="0"/>
          </a:p>
        </p:txBody>
      </p:sp>
    </p:spTree>
    <p:extLst>
      <p:ext uri="{BB962C8B-B14F-4D97-AF65-F5344CB8AC3E}">
        <p14:creationId xmlns:p14="http://schemas.microsoft.com/office/powerpoint/2010/main" val="152441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1736" y="823818"/>
            <a:ext cx="10208528" cy="1038443"/>
          </a:xfrm>
        </p:spPr>
        <p:txBody>
          <a:bodyPr>
            <a:normAutofit fontScale="90000"/>
          </a:bodyPr>
          <a:lstStyle/>
          <a:p>
            <a:pPr marL="0" marR="0">
              <a:lnSpc>
                <a:spcPct val="107000"/>
              </a:lnSpc>
              <a:spcBef>
                <a:spcPts val="0"/>
              </a:spcBef>
              <a:spcAft>
                <a:spcPts val="800"/>
              </a:spcAft>
              <a:tabLst>
                <a:tab pos="3371850" algn="l"/>
              </a:tabLst>
            </a:pP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3300" dirty="0">
                <a:effectLst/>
                <a:latin typeface="Calibri" panose="020F0502020204030204" pitchFamily="34" charset="0"/>
                <a:ea typeface="Calibri" panose="020F0502020204030204" pitchFamily="34" charset="0"/>
                <a:cs typeface="Times New Roman" panose="02020603050405020304" pitchFamily="18" charset="0"/>
              </a:rPr>
              <a:t>The Account Codes below require an Affiliate and a Fund Affiliate to be entered in the accounting string of the deposit.  </a:t>
            </a:r>
            <a:r>
              <a:rPr lang="en-US" sz="3300" dirty="0">
                <a:latin typeface="Calibri" panose="020F0502020204030204" pitchFamily="34" charset="0"/>
                <a:ea typeface="Calibri" panose="020F0502020204030204" pitchFamily="34" charset="0"/>
                <a:cs typeface="Times New Roman" panose="02020603050405020304" pitchFamily="18" charset="0"/>
              </a:rPr>
              <a:t>If you use one of the Account Codes below and you do not include the Affiliate and Fund Affiliate, then your deposit should error at some point.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E08880E-9E00-47EC-857F-4D862D32246D}"/>
              </a:ext>
            </a:extLst>
          </p:cNvPr>
          <p:cNvPicPr>
            <a:picLocks noChangeAspect="1"/>
          </p:cNvPicPr>
          <p:nvPr/>
        </p:nvPicPr>
        <p:blipFill>
          <a:blip r:embed="rId2"/>
          <a:stretch>
            <a:fillRect/>
          </a:stretch>
        </p:blipFill>
        <p:spPr>
          <a:xfrm>
            <a:off x="2128504" y="2556762"/>
            <a:ext cx="7534655" cy="3799588"/>
          </a:xfrm>
          <a:prstGeom prst="rect">
            <a:avLst/>
          </a:prstGeom>
        </p:spPr>
      </p:pic>
      <p:sp>
        <p:nvSpPr>
          <p:cNvPr id="3" name="Slide Number Placeholder 2">
            <a:extLst>
              <a:ext uri="{FF2B5EF4-FFF2-40B4-BE49-F238E27FC236}">
                <a16:creationId xmlns:a16="http://schemas.microsoft.com/office/drawing/2014/main" id="{48A272D7-B883-2A76-F025-C62CE02D9A99}"/>
              </a:ext>
            </a:extLst>
          </p:cNvPr>
          <p:cNvSpPr>
            <a:spLocks noGrp="1"/>
          </p:cNvSpPr>
          <p:nvPr>
            <p:ph type="sldNum" sz="quarter" idx="12"/>
          </p:nvPr>
        </p:nvSpPr>
        <p:spPr/>
        <p:txBody>
          <a:bodyPr/>
          <a:lstStyle/>
          <a:p>
            <a:fld id="{A7440FB8-B963-4D67-BBA5-C80FD16BB4A7}" type="slidenum">
              <a:rPr lang="en-US" smtClean="0"/>
              <a:t>18</a:t>
            </a:fld>
            <a:endParaRPr lang="en-US" dirty="0"/>
          </a:p>
        </p:txBody>
      </p:sp>
    </p:spTree>
    <p:extLst>
      <p:ext uri="{BB962C8B-B14F-4D97-AF65-F5344CB8AC3E}">
        <p14:creationId xmlns:p14="http://schemas.microsoft.com/office/powerpoint/2010/main" val="115502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796" y="708802"/>
            <a:ext cx="10726004"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The Account Codes below require an Affiliate and a Fund Affiliate to be entered in the accounting string of the deposit.  </a:t>
            </a:r>
            <a:r>
              <a:rPr lang="en-US" sz="2800" dirty="0">
                <a:latin typeface="Calibri" panose="020F0502020204030204" pitchFamily="34" charset="0"/>
                <a:ea typeface="Calibri" panose="020F0502020204030204" pitchFamily="34" charset="0"/>
                <a:cs typeface="Times New Roman" panose="02020603050405020304" pitchFamily="18" charset="0"/>
              </a:rPr>
              <a:t>If you use one of the Account Codes below and you do not include the Affiliate and Fund Affiliate, then your deposit should error at some point.  Continued.</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9A3BD70-1CA4-4099-9C12-6C3DFD4F21B5}"/>
              </a:ext>
            </a:extLst>
          </p:cNvPr>
          <p:cNvPicPr>
            <a:picLocks noChangeAspect="1"/>
          </p:cNvPicPr>
          <p:nvPr/>
        </p:nvPicPr>
        <p:blipFill>
          <a:blip r:embed="rId2"/>
          <a:stretch>
            <a:fillRect/>
          </a:stretch>
        </p:blipFill>
        <p:spPr>
          <a:xfrm>
            <a:off x="2283832" y="2032447"/>
            <a:ext cx="3486329" cy="4032457"/>
          </a:xfrm>
          <a:prstGeom prst="rect">
            <a:avLst/>
          </a:prstGeom>
        </p:spPr>
      </p:pic>
      <p:pic>
        <p:nvPicPr>
          <p:cNvPr id="11" name="Picture 10">
            <a:extLst>
              <a:ext uri="{FF2B5EF4-FFF2-40B4-BE49-F238E27FC236}">
                <a16:creationId xmlns:a16="http://schemas.microsoft.com/office/drawing/2014/main" id="{3A9F3618-16AD-4CA2-9E87-C7AF6673B2A6}"/>
              </a:ext>
            </a:extLst>
          </p:cNvPr>
          <p:cNvPicPr>
            <a:picLocks noChangeAspect="1"/>
          </p:cNvPicPr>
          <p:nvPr/>
        </p:nvPicPr>
        <p:blipFill>
          <a:blip r:embed="rId3"/>
          <a:stretch>
            <a:fillRect/>
          </a:stretch>
        </p:blipFill>
        <p:spPr>
          <a:xfrm>
            <a:off x="6131560" y="2655060"/>
            <a:ext cx="3479979" cy="2978303"/>
          </a:xfrm>
          <a:prstGeom prst="rect">
            <a:avLst/>
          </a:prstGeom>
        </p:spPr>
      </p:pic>
      <p:sp>
        <p:nvSpPr>
          <p:cNvPr id="3" name="Slide Number Placeholder 2">
            <a:extLst>
              <a:ext uri="{FF2B5EF4-FFF2-40B4-BE49-F238E27FC236}">
                <a16:creationId xmlns:a16="http://schemas.microsoft.com/office/drawing/2014/main" id="{5E902581-2105-03F8-0092-B6E71A3B0332}"/>
              </a:ext>
            </a:extLst>
          </p:cNvPr>
          <p:cNvSpPr>
            <a:spLocks noGrp="1"/>
          </p:cNvSpPr>
          <p:nvPr>
            <p:ph type="sldNum" sz="quarter" idx="12"/>
          </p:nvPr>
        </p:nvSpPr>
        <p:spPr/>
        <p:txBody>
          <a:bodyPr/>
          <a:lstStyle/>
          <a:p>
            <a:fld id="{A7440FB8-B963-4D67-BBA5-C80FD16BB4A7}" type="slidenum">
              <a:rPr lang="en-US" smtClean="0"/>
              <a:t>19</a:t>
            </a:fld>
            <a:endParaRPr lang="en-US" dirty="0"/>
          </a:p>
        </p:txBody>
      </p:sp>
    </p:spTree>
    <p:extLst>
      <p:ext uri="{BB962C8B-B14F-4D97-AF65-F5344CB8AC3E}">
        <p14:creationId xmlns:p14="http://schemas.microsoft.com/office/powerpoint/2010/main" val="2898695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87643"/>
            <a:ext cx="9144000" cy="879157"/>
          </a:xfrm>
        </p:spPr>
        <p:txBody>
          <a:bodyPr>
            <a:normAutofit fontScale="90000"/>
          </a:bodyPr>
          <a:lstStyle/>
          <a:p>
            <a:r>
              <a:rPr lang="en-US" dirty="0"/>
              <a:t>Cash Control 101</a:t>
            </a:r>
          </a:p>
        </p:txBody>
      </p:sp>
      <p:sp>
        <p:nvSpPr>
          <p:cNvPr id="3" name="Subtitle 2"/>
          <p:cNvSpPr>
            <a:spLocks noGrp="1"/>
          </p:cNvSpPr>
          <p:nvPr>
            <p:ph type="subTitle" idx="1"/>
          </p:nvPr>
        </p:nvSpPr>
        <p:spPr>
          <a:xfrm>
            <a:off x="733044" y="1410525"/>
            <a:ext cx="10725912" cy="2473317"/>
          </a:xfrm>
        </p:spPr>
        <p:txBody>
          <a:bodyPr>
            <a:normAutofit fontScale="92500" lnSpcReduction="10000"/>
          </a:bodyPr>
          <a:lstStyle/>
          <a:p>
            <a:r>
              <a:rPr lang="en-US" dirty="0"/>
              <a:t>Department of Finance and Administration</a:t>
            </a:r>
          </a:p>
          <a:p>
            <a:r>
              <a:rPr lang="en-US" dirty="0"/>
              <a:t>Heather Kent – Cash Control Manager – 505-695-3784 - </a:t>
            </a:r>
            <a:r>
              <a:rPr lang="en-US" dirty="0">
                <a:hlinkClick r:id="rId2"/>
              </a:rPr>
              <a:t>heather.kent@dfa.nm.gov</a:t>
            </a:r>
            <a:endParaRPr lang="en-US" dirty="0"/>
          </a:p>
          <a:p>
            <a:r>
              <a:rPr lang="en-US" dirty="0"/>
              <a:t>Jennifer Peabody - Cash Control Specialist – 505-695-3852 -  </a:t>
            </a:r>
            <a:r>
              <a:rPr lang="en-US" dirty="0">
                <a:hlinkClick r:id="rId3"/>
              </a:rPr>
              <a:t>jennifer.peabody@dfa.nm.gov</a:t>
            </a:r>
            <a:endParaRPr lang="en-US" dirty="0"/>
          </a:p>
          <a:p>
            <a:r>
              <a:rPr lang="en-US" dirty="0"/>
              <a:t>Terese Montoya – Cash Control Specialist - 505-695-3861 - </a:t>
            </a:r>
            <a:r>
              <a:rPr lang="en-US" dirty="0">
                <a:hlinkClick r:id="rId4"/>
              </a:rPr>
              <a:t>terese.montoya@dfa.nm.gov</a:t>
            </a:r>
            <a:endParaRPr lang="en-US" dirty="0"/>
          </a:p>
          <a:p>
            <a:endParaRPr lang="en-US" dirty="0"/>
          </a:p>
          <a:p>
            <a:r>
              <a:rPr lang="en-US" dirty="0"/>
              <a:t>Assists with Deposits once they’ve been loaded into SHARE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28EFD18-5939-C5E9-8FF7-785F32611C80}"/>
              </a:ext>
            </a:extLst>
          </p:cNvPr>
          <p:cNvSpPr>
            <a:spLocks noGrp="1"/>
          </p:cNvSpPr>
          <p:nvPr>
            <p:ph type="sldNum" sz="quarter" idx="12"/>
          </p:nvPr>
        </p:nvSpPr>
        <p:spPr/>
        <p:txBody>
          <a:bodyPr/>
          <a:lstStyle/>
          <a:p>
            <a:fld id="{A7440FB8-B963-4D67-BBA5-C80FD16BB4A7}" type="slidenum">
              <a:rPr lang="en-US" smtClean="0"/>
              <a:t>2</a:t>
            </a:fld>
            <a:endParaRPr lang="en-US" dirty="0"/>
          </a:p>
        </p:txBody>
      </p:sp>
      <p:sp>
        <p:nvSpPr>
          <p:cNvPr id="5" name="Subtitle 2">
            <a:extLst>
              <a:ext uri="{FF2B5EF4-FFF2-40B4-BE49-F238E27FC236}">
                <a16:creationId xmlns:a16="http://schemas.microsoft.com/office/drawing/2014/main" id="{95EF102F-D90F-113E-A836-27BC78DE325D}"/>
              </a:ext>
            </a:extLst>
          </p:cNvPr>
          <p:cNvSpPr txBox="1">
            <a:spLocks/>
          </p:cNvSpPr>
          <p:nvPr/>
        </p:nvSpPr>
        <p:spPr>
          <a:xfrm>
            <a:off x="627888" y="4156816"/>
            <a:ext cx="10725912"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State Treasurer's Office Contact Information</a:t>
            </a:r>
          </a:p>
          <a:p>
            <a:r>
              <a:rPr lang="en-US" dirty="0"/>
              <a:t>sto-cmd@state.nm.us</a:t>
            </a:r>
          </a:p>
          <a:p>
            <a:r>
              <a:rPr lang="en-US" dirty="0"/>
              <a:t>Assists with Deposits before the are uploaded into SHARE</a:t>
            </a:r>
          </a:p>
        </p:txBody>
      </p:sp>
    </p:spTree>
    <p:extLst>
      <p:ext uri="{BB962C8B-B14F-4D97-AF65-F5344CB8AC3E}">
        <p14:creationId xmlns:p14="http://schemas.microsoft.com/office/powerpoint/2010/main" val="295582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570" y="136525"/>
            <a:ext cx="10813576" cy="5791200"/>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An accounting string with a </a:t>
            </a:r>
            <a:r>
              <a:rPr lang="en-US" sz="2700" b="1" dirty="0">
                <a:latin typeface="Calibri" panose="020F0502020204030204" pitchFamily="34" charset="0"/>
                <a:ea typeface="Calibri" panose="020F0502020204030204" pitchFamily="34" charset="0"/>
                <a:cs typeface="Times New Roman" panose="02020603050405020304" pitchFamily="18" charset="0"/>
              </a:rPr>
              <a:t>Revenue Code </a:t>
            </a:r>
            <a:r>
              <a:rPr lang="en-US" sz="2700" dirty="0">
                <a:latin typeface="Calibri" panose="020F0502020204030204" pitchFamily="34" charset="0"/>
                <a:ea typeface="Calibri" panose="020F0502020204030204" pitchFamily="34" charset="0"/>
                <a:cs typeface="Times New Roman" panose="02020603050405020304" pitchFamily="18" charset="0"/>
              </a:rPr>
              <a:t>s</a:t>
            </a:r>
            <a:r>
              <a:rPr lang="en-US" sz="2700" dirty="0">
                <a:effectLst/>
                <a:latin typeface="Calibri" panose="020F0502020204030204" pitchFamily="34" charset="0"/>
                <a:ea typeface="Calibri" panose="020F0502020204030204" pitchFamily="34" charset="0"/>
                <a:cs typeface="Times New Roman" panose="02020603050405020304" pitchFamily="18" charset="0"/>
              </a:rPr>
              <a:t>hould include, at a minimum, the Fund, the Department Code, Bud Ref and Class Code.  PLEASE NOTE: Your </a:t>
            </a:r>
            <a:r>
              <a:rPr lang="en-US" sz="2700" dirty="0">
                <a:latin typeface="Calibri" panose="020F0502020204030204" pitchFamily="34" charset="0"/>
                <a:ea typeface="Calibri" panose="020F0502020204030204" pitchFamily="34" charset="0"/>
                <a:cs typeface="Times New Roman" panose="02020603050405020304" pitchFamily="18" charset="0"/>
              </a:rPr>
              <a:t>A</a:t>
            </a:r>
            <a:r>
              <a:rPr lang="en-US" sz="2700" dirty="0">
                <a:effectLst/>
                <a:latin typeface="Calibri" panose="020F0502020204030204" pitchFamily="34" charset="0"/>
                <a:ea typeface="Calibri" panose="020F0502020204030204" pitchFamily="34" charset="0"/>
                <a:cs typeface="Times New Roman" panose="02020603050405020304" pitchFamily="18" charset="0"/>
              </a:rPr>
              <a:t>gency could require additional fields.  </a:t>
            </a:r>
            <a:br>
              <a:rPr lang="en-US" sz="27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An accounting string with a </a:t>
            </a:r>
            <a:r>
              <a:rPr lang="en-US" sz="2700" b="1" dirty="0">
                <a:effectLst/>
                <a:latin typeface="Calibri" panose="020F0502020204030204" pitchFamily="34" charset="0"/>
                <a:ea typeface="Calibri" panose="020F0502020204030204" pitchFamily="34" charset="0"/>
                <a:cs typeface="Times New Roman" panose="02020603050405020304" pitchFamily="18" charset="0"/>
              </a:rPr>
              <a:t>Balance Sheet Code </a:t>
            </a:r>
            <a:r>
              <a:rPr lang="en-US" sz="2700" dirty="0">
                <a:effectLst/>
                <a:latin typeface="Calibri" panose="020F0502020204030204" pitchFamily="34" charset="0"/>
                <a:ea typeface="Calibri" panose="020F0502020204030204" pitchFamily="34" charset="0"/>
                <a:cs typeface="Times New Roman" panose="02020603050405020304" pitchFamily="18" charset="0"/>
              </a:rPr>
              <a:t>should have, at a minimum, the Fund.  PLEASE NOTE:  Your agency could require more field</a:t>
            </a:r>
            <a:r>
              <a:rPr lang="en-US" sz="2700" dirty="0">
                <a:latin typeface="Calibri" panose="020F0502020204030204" pitchFamily="34" charset="0"/>
                <a:ea typeface="Calibri" panose="020F0502020204030204" pitchFamily="34" charset="0"/>
                <a:cs typeface="Times New Roman" panose="02020603050405020304" pitchFamily="18" charset="0"/>
              </a:rPr>
              <a:t>s, but you need to be consistent on how they are established/entered.  Balance sheet codes are meant to be zero at the lowest level when all of the transactions have been posted.  </a:t>
            </a:r>
            <a:r>
              <a:rPr lang="en-US" sz="2700" i="1" u="sng" dirty="0">
                <a:latin typeface="Calibri" panose="020F0502020204030204" pitchFamily="34" charset="0"/>
                <a:ea typeface="Calibri" panose="020F0502020204030204" pitchFamily="34" charset="0"/>
                <a:cs typeface="Times New Roman" panose="02020603050405020304" pitchFamily="18" charset="0"/>
              </a:rPr>
              <a:t>Make sure you are relieving the balance sheet balance EXACTLY the same way it was established</a:t>
            </a:r>
            <a:r>
              <a:rPr lang="en-US" sz="2700" dirty="0">
                <a:latin typeface="Calibri" panose="020F0502020204030204" pitchFamily="34" charset="0"/>
                <a:ea typeface="Calibri" panose="020F0502020204030204" pitchFamily="34" charset="0"/>
                <a:cs typeface="Times New Roman" panose="02020603050405020304" pitchFamily="18" charset="0"/>
              </a:rPr>
              <a:t>.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6BB807A-FE94-89E1-F441-69F7F1C5616D}"/>
              </a:ext>
            </a:extLst>
          </p:cNvPr>
          <p:cNvSpPr>
            <a:spLocks noGrp="1"/>
          </p:cNvSpPr>
          <p:nvPr>
            <p:ph type="sldNum" sz="quarter" idx="12"/>
          </p:nvPr>
        </p:nvSpPr>
        <p:spPr/>
        <p:txBody>
          <a:bodyPr/>
          <a:lstStyle/>
          <a:p>
            <a:fld id="{A7440FB8-B963-4D67-BBA5-C80FD16BB4A7}" type="slidenum">
              <a:rPr lang="en-US" smtClean="0"/>
              <a:t>20</a:t>
            </a:fld>
            <a:endParaRPr lang="en-US" dirty="0"/>
          </a:p>
        </p:txBody>
      </p:sp>
    </p:spTree>
    <p:extLst>
      <p:ext uri="{BB962C8B-B14F-4D97-AF65-F5344CB8AC3E}">
        <p14:creationId xmlns:p14="http://schemas.microsoft.com/office/powerpoint/2010/main" val="103582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8407" y="2393621"/>
            <a:ext cx="10515600" cy="1325563"/>
          </a:xfrm>
        </p:spPr>
        <p:txBody>
          <a:bodyPr/>
          <a:lstStyle/>
          <a:p>
            <a:pPr algn="ctr"/>
            <a:r>
              <a:rPr lang="en-US" b="1" dirty="0">
                <a:latin typeface="+mn-lt"/>
              </a:rPr>
              <a:t>How to Work and Enter Transaction in the </a:t>
            </a:r>
            <a:br>
              <a:rPr lang="en-US" b="1" dirty="0">
                <a:latin typeface="+mn-lt"/>
              </a:rPr>
            </a:br>
            <a:r>
              <a:rPr lang="en-US" b="1" dirty="0">
                <a:latin typeface="+mn-lt"/>
              </a:rPr>
              <a:t>AR Direct Journal Module through SHARE</a:t>
            </a:r>
          </a:p>
        </p:txBody>
      </p:sp>
      <p:sp>
        <p:nvSpPr>
          <p:cNvPr id="3" name="Slide Number Placeholder 2">
            <a:extLst>
              <a:ext uri="{FF2B5EF4-FFF2-40B4-BE49-F238E27FC236}">
                <a16:creationId xmlns:a16="http://schemas.microsoft.com/office/drawing/2014/main" id="{D43CCF83-D1CE-5D5C-1634-F1214C8D81D3}"/>
              </a:ext>
            </a:extLst>
          </p:cNvPr>
          <p:cNvSpPr>
            <a:spLocks noGrp="1"/>
          </p:cNvSpPr>
          <p:nvPr>
            <p:ph type="sldNum" sz="quarter" idx="12"/>
          </p:nvPr>
        </p:nvSpPr>
        <p:spPr/>
        <p:txBody>
          <a:bodyPr/>
          <a:lstStyle/>
          <a:p>
            <a:fld id="{A7440FB8-B963-4D67-BBA5-C80FD16BB4A7}" type="slidenum">
              <a:rPr lang="en-US" smtClean="0"/>
              <a:t>21</a:t>
            </a:fld>
            <a:endParaRPr lang="en-US" dirty="0"/>
          </a:p>
        </p:txBody>
      </p:sp>
    </p:spTree>
    <p:extLst>
      <p:ext uri="{BB962C8B-B14F-4D97-AF65-F5344CB8AC3E}">
        <p14:creationId xmlns:p14="http://schemas.microsoft.com/office/powerpoint/2010/main" val="1799461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836" y="314449"/>
            <a:ext cx="10515600" cy="1325563"/>
          </a:xfrm>
        </p:spPr>
        <p:txBody>
          <a:bodyPr>
            <a:normAutofit/>
          </a:bodyPr>
          <a:lstStyle/>
          <a:p>
            <a:r>
              <a:rPr lang="en-US" dirty="0">
                <a:latin typeface="+mn-lt"/>
              </a:rPr>
              <a:t>There are two ways to work a deposit through the AR Module.</a:t>
            </a:r>
          </a:p>
        </p:txBody>
      </p:sp>
      <p:sp>
        <p:nvSpPr>
          <p:cNvPr id="3" name="TextBox 2">
            <a:extLst>
              <a:ext uri="{FF2B5EF4-FFF2-40B4-BE49-F238E27FC236}">
                <a16:creationId xmlns:a16="http://schemas.microsoft.com/office/drawing/2014/main" id="{89D56AE4-C8D8-4FF0-ADD6-DC399F616C79}"/>
              </a:ext>
            </a:extLst>
          </p:cNvPr>
          <p:cNvSpPr txBox="1"/>
          <p:nvPr/>
        </p:nvSpPr>
        <p:spPr>
          <a:xfrm>
            <a:off x="859972" y="1730829"/>
            <a:ext cx="10515600" cy="4708981"/>
          </a:xfrm>
          <a:prstGeom prst="rect">
            <a:avLst/>
          </a:prstGeom>
          <a:noFill/>
        </p:spPr>
        <p:txBody>
          <a:bodyPr wrap="square" rtlCol="0">
            <a:spAutoFit/>
          </a:bodyPr>
          <a:lstStyle/>
          <a:p>
            <a:pPr marL="342900" indent="-342900">
              <a:buFont typeface="+mj-lt"/>
              <a:buAutoNum type="arabicPeriod"/>
            </a:pPr>
            <a:r>
              <a:rPr lang="en-US" sz="2000" b="1" dirty="0"/>
              <a:t>Direct Journal - </a:t>
            </a:r>
            <a:r>
              <a:rPr lang="en-US" sz="2000" dirty="0"/>
              <a:t>This is where you enter the accounting string directly into the deposit.  All agencies use this method.</a:t>
            </a:r>
          </a:p>
          <a:p>
            <a:pPr marL="342900" indent="-342900">
              <a:buFont typeface="+mj-lt"/>
              <a:buAutoNum type="arabicPeriod"/>
            </a:pPr>
            <a:r>
              <a:rPr lang="en-US" sz="2000" b="1" dirty="0"/>
              <a:t>Worksheet -</a:t>
            </a:r>
            <a:r>
              <a:rPr lang="en-US" sz="2000" dirty="0"/>
              <a:t> This is where an invoice is created, and the deposit is applied against the invoice.  Only the agencies listed below use worksheets</a:t>
            </a:r>
            <a:r>
              <a:rPr lang="en-US" sz="2000" b="1" dirty="0"/>
              <a:t>.  </a:t>
            </a:r>
          </a:p>
          <a:p>
            <a:r>
              <a:rPr lang="en-US" sz="2000" b="1" dirty="0"/>
              <a:t>** If you are not one of the agencies listed below, always use the Direct Journal instruction.</a:t>
            </a:r>
          </a:p>
          <a:p>
            <a:pPr marL="800100" lvl="1" indent="-342900">
              <a:buFont typeface="Arial" panose="020B0604020202020204" pitchFamily="34" charset="0"/>
              <a:buChar char="•"/>
            </a:pPr>
            <a:r>
              <a:rPr lang="en-US" sz="2000" dirty="0"/>
              <a:t>The DFA Cash Control Bureau does not have complete access to the worksheets, and we don’t have instructions on how to work deposits using worksheets.  Make sure your Agency has desk manuals on how to work and problem solve your worksheets.</a:t>
            </a:r>
          </a:p>
          <a:p>
            <a:pPr marL="1714500" lvl="3" indent="-342900">
              <a:buFont typeface="Wingdings" panose="05000000000000000000" pitchFamily="2" charset="2"/>
              <a:buChar char="Ø"/>
            </a:pPr>
            <a:r>
              <a:rPr lang="en-US" sz="2000" dirty="0"/>
              <a:t>CYFD</a:t>
            </a:r>
          </a:p>
          <a:p>
            <a:pPr marL="1714500" lvl="3" indent="-342900">
              <a:buFont typeface="Wingdings" panose="05000000000000000000" pitchFamily="2" charset="2"/>
              <a:buChar char="Ø"/>
            </a:pPr>
            <a:r>
              <a:rPr lang="en-US" sz="2000" dirty="0"/>
              <a:t>DFA – Local Government</a:t>
            </a:r>
          </a:p>
          <a:p>
            <a:pPr marL="1714500" lvl="3" indent="-342900">
              <a:buFont typeface="Wingdings" panose="05000000000000000000" pitchFamily="2" charset="2"/>
              <a:buChar char="Ø"/>
            </a:pPr>
            <a:r>
              <a:rPr lang="en-US" sz="2000" dirty="0"/>
              <a:t>DoIT</a:t>
            </a:r>
          </a:p>
          <a:p>
            <a:pPr marL="1714500" lvl="3" indent="-342900">
              <a:buFont typeface="Wingdings" panose="05000000000000000000" pitchFamily="2" charset="2"/>
              <a:buChar char="Ø"/>
            </a:pPr>
            <a:r>
              <a:rPr lang="en-US" sz="2000" dirty="0"/>
              <a:t>DPS</a:t>
            </a:r>
          </a:p>
          <a:p>
            <a:pPr marL="1714500" lvl="3" indent="-342900">
              <a:buFont typeface="Wingdings" panose="05000000000000000000" pitchFamily="2" charset="2"/>
              <a:buChar char="Ø"/>
            </a:pPr>
            <a:r>
              <a:rPr lang="en-US" sz="2000" dirty="0"/>
              <a:t>DWS</a:t>
            </a:r>
          </a:p>
          <a:p>
            <a:pPr marL="1714500" lvl="3" indent="-342900">
              <a:buFont typeface="Wingdings" panose="05000000000000000000" pitchFamily="2" charset="2"/>
              <a:buChar char="Ø"/>
            </a:pPr>
            <a:r>
              <a:rPr lang="en-US" sz="2000" dirty="0"/>
              <a:t>ECECD	</a:t>
            </a:r>
          </a:p>
          <a:p>
            <a:pPr marL="800100" lvl="1" indent="-3429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24E180C8-E7D7-F3FF-B689-7ABAA31A9BC2}"/>
              </a:ext>
            </a:extLst>
          </p:cNvPr>
          <p:cNvSpPr>
            <a:spLocks noGrp="1"/>
          </p:cNvSpPr>
          <p:nvPr>
            <p:ph type="sldNum" sz="quarter" idx="12"/>
          </p:nvPr>
        </p:nvSpPr>
        <p:spPr/>
        <p:txBody>
          <a:bodyPr/>
          <a:lstStyle/>
          <a:p>
            <a:fld id="{A7440FB8-B963-4D67-BBA5-C80FD16BB4A7}" type="slidenum">
              <a:rPr lang="en-US" smtClean="0"/>
              <a:t>22</a:t>
            </a:fld>
            <a:endParaRPr lang="en-US" dirty="0"/>
          </a:p>
        </p:txBody>
      </p:sp>
    </p:spTree>
    <p:extLst>
      <p:ext uri="{BB962C8B-B14F-4D97-AF65-F5344CB8AC3E}">
        <p14:creationId xmlns:p14="http://schemas.microsoft.com/office/powerpoint/2010/main" val="149442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t>In SHARE, use the NavBar to find Menu and click on it: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AAEA01A-DCC5-483D-A9F3-855815D133AD}"/>
              </a:ext>
            </a:extLst>
          </p:cNvPr>
          <p:cNvPicPr>
            <a:picLocks noChangeAspect="1"/>
          </p:cNvPicPr>
          <p:nvPr/>
        </p:nvPicPr>
        <p:blipFill>
          <a:blip r:embed="rId2"/>
          <a:stretch>
            <a:fillRect/>
          </a:stretch>
        </p:blipFill>
        <p:spPr>
          <a:xfrm>
            <a:off x="98117" y="914996"/>
            <a:ext cx="10853662" cy="5619313"/>
          </a:xfrm>
          <a:prstGeom prst="rect">
            <a:avLst/>
          </a:prstGeom>
        </p:spPr>
      </p:pic>
      <p:sp>
        <p:nvSpPr>
          <p:cNvPr id="3" name="Slide Number Placeholder 2">
            <a:extLst>
              <a:ext uri="{FF2B5EF4-FFF2-40B4-BE49-F238E27FC236}">
                <a16:creationId xmlns:a16="http://schemas.microsoft.com/office/drawing/2014/main" id="{24037236-2136-8BB1-0CE3-EF42D2D0D86C}"/>
              </a:ext>
            </a:extLst>
          </p:cNvPr>
          <p:cNvSpPr>
            <a:spLocks noGrp="1"/>
          </p:cNvSpPr>
          <p:nvPr>
            <p:ph type="sldNum" sz="quarter" idx="12"/>
          </p:nvPr>
        </p:nvSpPr>
        <p:spPr/>
        <p:txBody>
          <a:bodyPr/>
          <a:lstStyle/>
          <a:p>
            <a:fld id="{A7440FB8-B963-4D67-BBA5-C80FD16BB4A7}" type="slidenum">
              <a:rPr lang="en-US" smtClean="0"/>
              <a:t>23</a:t>
            </a:fld>
            <a:endParaRPr lang="en-US" dirty="0"/>
          </a:p>
        </p:txBody>
      </p:sp>
    </p:spTree>
    <p:extLst>
      <p:ext uri="{BB962C8B-B14F-4D97-AF65-F5344CB8AC3E}">
        <p14:creationId xmlns:p14="http://schemas.microsoft.com/office/powerpoint/2010/main" val="341830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4747" y="1475116"/>
            <a:ext cx="3246120" cy="4632385"/>
          </a:xfrm>
        </p:spPr>
        <p:txBody>
          <a:bodyPr/>
          <a:lstStyle/>
          <a:p>
            <a:r>
              <a:rPr lang="en-US" sz="4400" b="1" dirty="0"/>
              <a:t>Click on </a:t>
            </a:r>
            <a:r>
              <a:rPr lang="en-US" b="1" dirty="0"/>
              <a:t>Reporting Tools</a:t>
            </a:r>
            <a:br>
              <a:rPr lang="en-US" sz="4400" b="1" dirty="0"/>
            </a:br>
            <a:endParaRPr lang="en-US" b="1" dirty="0">
              <a:latin typeface="+mn-lt"/>
            </a:endParaRPr>
          </a:p>
        </p:txBody>
      </p:sp>
      <p:pic>
        <p:nvPicPr>
          <p:cNvPr id="5" name="Picture 4">
            <a:extLst>
              <a:ext uri="{FF2B5EF4-FFF2-40B4-BE49-F238E27FC236}">
                <a16:creationId xmlns:a16="http://schemas.microsoft.com/office/drawing/2014/main" id="{2BD3D012-C9B1-9DCD-0F08-41C391B6AF62}"/>
              </a:ext>
            </a:extLst>
          </p:cNvPr>
          <p:cNvPicPr>
            <a:picLocks noChangeAspect="1"/>
          </p:cNvPicPr>
          <p:nvPr/>
        </p:nvPicPr>
        <p:blipFill>
          <a:blip r:embed="rId2"/>
          <a:stretch>
            <a:fillRect/>
          </a:stretch>
        </p:blipFill>
        <p:spPr>
          <a:xfrm>
            <a:off x="6096000" y="241233"/>
            <a:ext cx="4713514" cy="6202801"/>
          </a:xfrm>
          <a:prstGeom prst="rect">
            <a:avLst/>
          </a:prstGeom>
        </p:spPr>
      </p:pic>
      <p:sp>
        <p:nvSpPr>
          <p:cNvPr id="3" name="Slide Number Placeholder 2">
            <a:extLst>
              <a:ext uri="{FF2B5EF4-FFF2-40B4-BE49-F238E27FC236}">
                <a16:creationId xmlns:a16="http://schemas.microsoft.com/office/drawing/2014/main" id="{133BFBB1-DE7C-CC0A-C279-61EA06628E1A}"/>
              </a:ext>
            </a:extLst>
          </p:cNvPr>
          <p:cNvSpPr>
            <a:spLocks noGrp="1"/>
          </p:cNvSpPr>
          <p:nvPr>
            <p:ph type="sldNum" sz="quarter" idx="12"/>
          </p:nvPr>
        </p:nvSpPr>
        <p:spPr/>
        <p:txBody>
          <a:bodyPr/>
          <a:lstStyle/>
          <a:p>
            <a:fld id="{A7440FB8-B963-4D67-BBA5-C80FD16BB4A7}" type="slidenum">
              <a:rPr lang="en-US" smtClean="0"/>
              <a:t>24</a:t>
            </a:fld>
            <a:endParaRPr lang="en-US" dirty="0"/>
          </a:p>
        </p:txBody>
      </p:sp>
    </p:spTree>
    <p:extLst>
      <p:ext uri="{BB962C8B-B14F-4D97-AF65-F5344CB8AC3E}">
        <p14:creationId xmlns:p14="http://schemas.microsoft.com/office/powerpoint/2010/main" val="3833669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1561" y="1155939"/>
            <a:ext cx="3246120" cy="4546121"/>
          </a:xfrm>
        </p:spPr>
        <p:txBody>
          <a:bodyPr/>
          <a:lstStyle/>
          <a:p>
            <a:r>
              <a:rPr lang="en-US" sz="4400" b="1" dirty="0"/>
              <a:t>Click on </a:t>
            </a:r>
            <a:r>
              <a:rPr lang="en-US" b="1" dirty="0"/>
              <a:t>Query</a:t>
            </a:r>
            <a:br>
              <a:rPr lang="en-US" sz="4400" b="1" dirty="0"/>
            </a:br>
            <a:endParaRPr lang="en-US" b="1" dirty="0">
              <a:latin typeface="+mn-lt"/>
            </a:endParaRPr>
          </a:p>
        </p:txBody>
      </p:sp>
      <p:pic>
        <p:nvPicPr>
          <p:cNvPr id="4" name="Picture 3">
            <a:extLst>
              <a:ext uri="{FF2B5EF4-FFF2-40B4-BE49-F238E27FC236}">
                <a16:creationId xmlns:a16="http://schemas.microsoft.com/office/drawing/2014/main" id="{5FC865A1-0FE2-A662-B14D-AABC2D70E5CD}"/>
              </a:ext>
            </a:extLst>
          </p:cNvPr>
          <p:cNvPicPr>
            <a:picLocks noChangeAspect="1"/>
          </p:cNvPicPr>
          <p:nvPr/>
        </p:nvPicPr>
        <p:blipFill>
          <a:blip r:embed="rId2"/>
          <a:stretch>
            <a:fillRect/>
          </a:stretch>
        </p:blipFill>
        <p:spPr>
          <a:xfrm>
            <a:off x="6522310" y="932704"/>
            <a:ext cx="3895319" cy="4992592"/>
          </a:xfrm>
          <a:prstGeom prst="rect">
            <a:avLst/>
          </a:prstGeom>
        </p:spPr>
      </p:pic>
      <p:sp>
        <p:nvSpPr>
          <p:cNvPr id="3" name="Slide Number Placeholder 2">
            <a:extLst>
              <a:ext uri="{FF2B5EF4-FFF2-40B4-BE49-F238E27FC236}">
                <a16:creationId xmlns:a16="http://schemas.microsoft.com/office/drawing/2014/main" id="{2F5BE44E-379E-F66B-92E8-D082708BD898}"/>
              </a:ext>
            </a:extLst>
          </p:cNvPr>
          <p:cNvSpPr>
            <a:spLocks noGrp="1"/>
          </p:cNvSpPr>
          <p:nvPr>
            <p:ph type="sldNum" sz="quarter" idx="12"/>
          </p:nvPr>
        </p:nvSpPr>
        <p:spPr/>
        <p:txBody>
          <a:bodyPr/>
          <a:lstStyle/>
          <a:p>
            <a:fld id="{A7440FB8-B963-4D67-BBA5-C80FD16BB4A7}" type="slidenum">
              <a:rPr lang="en-US" smtClean="0"/>
              <a:t>25</a:t>
            </a:fld>
            <a:endParaRPr lang="en-US" dirty="0"/>
          </a:p>
        </p:txBody>
      </p:sp>
    </p:spTree>
    <p:extLst>
      <p:ext uri="{BB962C8B-B14F-4D97-AF65-F5344CB8AC3E}">
        <p14:creationId xmlns:p14="http://schemas.microsoft.com/office/powerpoint/2010/main" val="203250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1946" y="1582947"/>
            <a:ext cx="3246120" cy="3692105"/>
          </a:xfrm>
        </p:spPr>
        <p:txBody>
          <a:bodyPr/>
          <a:lstStyle/>
          <a:p>
            <a:r>
              <a:rPr lang="en-US" sz="4400" b="1" dirty="0"/>
              <a:t>Click on </a:t>
            </a:r>
            <a:r>
              <a:rPr lang="en-US" b="1" dirty="0"/>
              <a:t>Query </a:t>
            </a:r>
            <a:br>
              <a:rPr lang="en-US" b="1" dirty="0"/>
            </a:br>
            <a:r>
              <a:rPr lang="en-US" b="1" dirty="0"/>
              <a:t>Viewer</a:t>
            </a:r>
            <a:br>
              <a:rPr lang="en-US" sz="4400" b="1" dirty="0"/>
            </a:br>
            <a:endParaRPr lang="en-US" b="1" dirty="0">
              <a:latin typeface="+mn-lt"/>
            </a:endParaRPr>
          </a:p>
        </p:txBody>
      </p:sp>
      <p:pic>
        <p:nvPicPr>
          <p:cNvPr id="5" name="Picture 4">
            <a:extLst>
              <a:ext uri="{FF2B5EF4-FFF2-40B4-BE49-F238E27FC236}">
                <a16:creationId xmlns:a16="http://schemas.microsoft.com/office/drawing/2014/main" id="{9DF47CC4-D64B-72F5-13F0-4AB924FC2B55}"/>
              </a:ext>
            </a:extLst>
          </p:cNvPr>
          <p:cNvPicPr>
            <a:picLocks noChangeAspect="1"/>
          </p:cNvPicPr>
          <p:nvPr/>
        </p:nvPicPr>
        <p:blipFill>
          <a:blip r:embed="rId2"/>
          <a:stretch>
            <a:fillRect/>
          </a:stretch>
        </p:blipFill>
        <p:spPr>
          <a:xfrm>
            <a:off x="6623452" y="671343"/>
            <a:ext cx="4055434" cy="5019756"/>
          </a:xfrm>
          <a:prstGeom prst="rect">
            <a:avLst/>
          </a:prstGeom>
        </p:spPr>
      </p:pic>
      <p:sp>
        <p:nvSpPr>
          <p:cNvPr id="3" name="Slide Number Placeholder 2">
            <a:extLst>
              <a:ext uri="{FF2B5EF4-FFF2-40B4-BE49-F238E27FC236}">
                <a16:creationId xmlns:a16="http://schemas.microsoft.com/office/drawing/2014/main" id="{5D06D72D-E93B-6F02-A1D8-D3F6800C9701}"/>
              </a:ext>
            </a:extLst>
          </p:cNvPr>
          <p:cNvSpPr>
            <a:spLocks noGrp="1"/>
          </p:cNvSpPr>
          <p:nvPr>
            <p:ph type="sldNum" sz="quarter" idx="12"/>
          </p:nvPr>
        </p:nvSpPr>
        <p:spPr/>
        <p:txBody>
          <a:bodyPr/>
          <a:lstStyle/>
          <a:p>
            <a:fld id="{A7440FB8-B963-4D67-BBA5-C80FD16BB4A7}" type="slidenum">
              <a:rPr lang="en-US" smtClean="0"/>
              <a:t>26</a:t>
            </a:fld>
            <a:endParaRPr lang="en-US" dirty="0"/>
          </a:p>
        </p:txBody>
      </p:sp>
    </p:spTree>
    <p:extLst>
      <p:ext uri="{BB962C8B-B14F-4D97-AF65-F5344CB8AC3E}">
        <p14:creationId xmlns:p14="http://schemas.microsoft.com/office/powerpoint/2010/main" val="590135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652" y="488439"/>
            <a:ext cx="3788960" cy="6008913"/>
          </a:xfrm>
        </p:spPr>
        <p:txBody>
          <a:bodyPr/>
          <a:lstStyle/>
          <a:p>
            <a:r>
              <a:rPr lang="en-US" sz="1800" dirty="0"/>
              <a:t>Search for query: </a:t>
            </a:r>
            <a:r>
              <a:rPr lang="en-US" sz="1800" b="1" dirty="0"/>
              <a:t>NMS_BANK_TRANS_W_RECON_STATUS</a:t>
            </a:r>
            <a:br>
              <a:rPr lang="en-US" sz="1800" dirty="0"/>
            </a:br>
            <a:br>
              <a:rPr lang="en-US" sz="1800" dirty="0"/>
            </a:br>
            <a:r>
              <a:rPr lang="en-US" sz="1800" dirty="0"/>
              <a:t>If this is the first time accessing this query, you will need to type it in the Search By box and then click the SEARCH button.  Once the query comes up, then you should click “Favorite”.  This will save the query below under “My Favorite Queries”</a:t>
            </a:r>
            <a:br>
              <a:rPr lang="en-US" sz="1800" dirty="0"/>
            </a:br>
            <a:br>
              <a:rPr lang="en-US" sz="1800" dirty="0"/>
            </a:br>
            <a:r>
              <a:rPr lang="en-US" sz="1800" b="1" dirty="0"/>
              <a:t>This is an </a:t>
            </a:r>
            <a:r>
              <a:rPr lang="en-US" sz="1800" b="1" u="sng" dirty="0"/>
              <a:t>important query </a:t>
            </a:r>
            <a:r>
              <a:rPr lang="en-US" sz="1800" b="1" dirty="0"/>
              <a:t>and should be </a:t>
            </a:r>
            <a:r>
              <a:rPr lang="en-US" sz="1800" b="1" u="sng" dirty="0"/>
              <a:t>ran daily</a:t>
            </a:r>
            <a:r>
              <a:rPr lang="en-US" sz="1800" b="1" dirty="0"/>
              <a:t>.</a:t>
            </a:r>
            <a:br>
              <a:rPr lang="en-US" sz="4400" b="1" dirty="0"/>
            </a:br>
            <a:endParaRPr lang="en-US" b="1" dirty="0">
              <a:latin typeface="+mn-lt"/>
            </a:endParaRPr>
          </a:p>
        </p:txBody>
      </p:sp>
      <p:pic>
        <p:nvPicPr>
          <p:cNvPr id="11" name="Picture 10">
            <a:extLst>
              <a:ext uri="{FF2B5EF4-FFF2-40B4-BE49-F238E27FC236}">
                <a16:creationId xmlns:a16="http://schemas.microsoft.com/office/drawing/2014/main" id="{4F08B169-1356-8405-07E2-E57825656ABE}"/>
              </a:ext>
            </a:extLst>
          </p:cNvPr>
          <p:cNvPicPr>
            <a:picLocks noChangeAspect="1"/>
          </p:cNvPicPr>
          <p:nvPr/>
        </p:nvPicPr>
        <p:blipFill>
          <a:blip r:embed="rId2"/>
          <a:stretch>
            <a:fillRect/>
          </a:stretch>
        </p:blipFill>
        <p:spPr>
          <a:xfrm>
            <a:off x="3880084" y="1443701"/>
            <a:ext cx="8302388" cy="3365103"/>
          </a:xfrm>
          <a:prstGeom prst="rect">
            <a:avLst/>
          </a:prstGeom>
        </p:spPr>
      </p:pic>
      <p:sp>
        <p:nvSpPr>
          <p:cNvPr id="3" name="Slide Number Placeholder 2">
            <a:extLst>
              <a:ext uri="{FF2B5EF4-FFF2-40B4-BE49-F238E27FC236}">
                <a16:creationId xmlns:a16="http://schemas.microsoft.com/office/drawing/2014/main" id="{C724E810-3EB2-1FDB-5570-0F1780C89530}"/>
              </a:ext>
            </a:extLst>
          </p:cNvPr>
          <p:cNvSpPr>
            <a:spLocks noGrp="1"/>
          </p:cNvSpPr>
          <p:nvPr>
            <p:ph type="sldNum" sz="quarter" idx="12"/>
          </p:nvPr>
        </p:nvSpPr>
        <p:spPr/>
        <p:txBody>
          <a:bodyPr/>
          <a:lstStyle/>
          <a:p>
            <a:fld id="{A7440FB8-B963-4D67-BBA5-C80FD16BB4A7}" type="slidenum">
              <a:rPr lang="en-US" smtClean="0"/>
              <a:t>27</a:t>
            </a:fld>
            <a:endParaRPr lang="en-US" dirty="0"/>
          </a:p>
        </p:txBody>
      </p:sp>
    </p:spTree>
    <p:extLst>
      <p:ext uri="{BB962C8B-B14F-4D97-AF65-F5344CB8AC3E}">
        <p14:creationId xmlns:p14="http://schemas.microsoft.com/office/powerpoint/2010/main" val="922587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511395"/>
            <a:ext cx="3766783" cy="4844955"/>
          </a:xfrm>
        </p:spPr>
        <p:txBody>
          <a:bodyPr/>
          <a:lstStyle/>
          <a:p>
            <a:r>
              <a:rPr lang="en-US" sz="1800" dirty="0"/>
              <a:t>Search for query: </a:t>
            </a:r>
            <a:r>
              <a:rPr lang="en-US" sz="1800" b="1" dirty="0"/>
              <a:t>NMS_BANK_TRANS_W_RECON_STATUS</a:t>
            </a:r>
            <a:br>
              <a:rPr lang="en-US" sz="1800" dirty="0"/>
            </a:br>
            <a:br>
              <a:rPr lang="en-US" sz="1800" dirty="0"/>
            </a:br>
            <a:r>
              <a:rPr lang="en-US" sz="1800" dirty="0"/>
              <a:t>If you are running this query daily and you do not have a lot deposits, then you can click on the Excel hyperlink.</a:t>
            </a:r>
            <a:br>
              <a:rPr lang="en-US" sz="1800" dirty="0"/>
            </a:br>
            <a:br>
              <a:rPr lang="en-US" sz="1800" dirty="0"/>
            </a:br>
            <a:r>
              <a:rPr lang="en-US" sz="1800" dirty="0"/>
              <a:t>If you are running this query for multiple dates and/or your Agency has a lot deposits, you should schedule the query. </a:t>
            </a:r>
            <a:br>
              <a:rPr lang="en-US" sz="1800" dirty="0"/>
            </a:br>
            <a:br>
              <a:rPr lang="en-US" sz="4400" dirty="0"/>
            </a:br>
            <a:endParaRPr lang="en-US" dirty="0">
              <a:latin typeface="+mn-lt"/>
            </a:endParaRPr>
          </a:p>
        </p:txBody>
      </p:sp>
      <p:pic>
        <p:nvPicPr>
          <p:cNvPr id="7" name="Picture 6">
            <a:extLst>
              <a:ext uri="{FF2B5EF4-FFF2-40B4-BE49-F238E27FC236}">
                <a16:creationId xmlns:a16="http://schemas.microsoft.com/office/drawing/2014/main" id="{106AB450-E23D-918A-F3D0-F31E1151AF79}"/>
              </a:ext>
            </a:extLst>
          </p:cNvPr>
          <p:cNvPicPr>
            <a:picLocks noChangeAspect="1"/>
          </p:cNvPicPr>
          <p:nvPr/>
        </p:nvPicPr>
        <p:blipFill>
          <a:blip r:embed="rId2"/>
          <a:stretch>
            <a:fillRect/>
          </a:stretch>
        </p:blipFill>
        <p:spPr>
          <a:xfrm>
            <a:off x="3862316" y="1291635"/>
            <a:ext cx="8343336" cy="3717093"/>
          </a:xfrm>
          <a:prstGeom prst="rect">
            <a:avLst/>
          </a:prstGeom>
        </p:spPr>
      </p:pic>
      <p:sp>
        <p:nvSpPr>
          <p:cNvPr id="3" name="Slide Number Placeholder 2">
            <a:extLst>
              <a:ext uri="{FF2B5EF4-FFF2-40B4-BE49-F238E27FC236}">
                <a16:creationId xmlns:a16="http://schemas.microsoft.com/office/drawing/2014/main" id="{09EBDA4F-6737-0521-6EDC-6006B45CA612}"/>
              </a:ext>
            </a:extLst>
          </p:cNvPr>
          <p:cNvSpPr>
            <a:spLocks noGrp="1"/>
          </p:cNvSpPr>
          <p:nvPr>
            <p:ph type="sldNum" sz="quarter" idx="12"/>
          </p:nvPr>
        </p:nvSpPr>
        <p:spPr/>
        <p:txBody>
          <a:bodyPr/>
          <a:lstStyle/>
          <a:p>
            <a:fld id="{A7440FB8-B963-4D67-BBA5-C80FD16BB4A7}" type="slidenum">
              <a:rPr lang="en-US" smtClean="0"/>
              <a:t>28</a:t>
            </a:fld>
            <a:endParaRPr lang="en-US" dirty="0"/>
          </a:p>
        </p:txBody>
      </p:sp>
    </p:spTree>
    <p:extLst>
      <p:ext uri="{BB962C8B-B14F-4D97-AF65-F5344CB8AC3E}">
        <p14:creationId xmlns:p14="http://schemas.microsoft.com/office/powerpoint/2010/main" val="1279986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t>In SHARE, use the NavBar to find Menu and click on it: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AAEA01A-DCC5-483D-A9F3-855815D133AD}"/>
              </a:ext>
            </a:extLst>
          </p:cNvPr>
          <p:cNvPicPr>
            <a:picLocks noChangeAspect="1"/>
          </p:cNvPicPr>
          <p:nvPr/>
        </p:nvPicPr>
        <p:blipFill>
          <a:blip r:embed="rId2"/>
          <a:stretch>
            <a:fillRect/>
          </a:stretch>
        </p:blipFill>
        <p:spPr>
          <a:xfrm>
            <a:off x="704729" y="930875"/>
            <a:ext cx="10853662" cy="5619313"/>
          </a:xfrm>
          <a:prstGeom prst="rect">
            <a:avLst/>
          </a:prstGeom>
        </p:spPr>
      </p:pic>
      <p:sp>
        <p:nvSpPr>
          <p:cNvPr id="3" name="Slide Number Placeholder 2">
            <a:extLst>
              <a:ext uri="{FF2B5EF4-FFF2-40B4-BE49-F238E27FC236}">
                <a16:creationId xmlns:a16="http://schemas.microsoft.com/office/drawing/2014/main" id="{73DC0BC5-97C8-0F29-C0B1-E39E12B06D90}"/>
              </a:ext>
            </a:extLst>
          </p:cNvPr>
          <p:cNvSpPr>
            <a:spLocks noGrp="1"/>
          </p:cNvSpPr>
          <p:nvPr>
            <p:ph type="sldNum" sz="quarter" idx="12"/>
          </p:nvPr>
        </p:nvSpPr>
        <p:spPr/>
        <p:txBody>
          <a:bodyPr/>
          <a:lstStyle/>
          <a:p>
            <a:fld id="{A7440FB8-B963-4D67-BBA5-C80FD16BB4A7}" type="slidenum">
              <a:rPr lang="en-US" smtClean="0"/>
              <a:t>29</a:t>
            </a:fld>
            <a:endParaRPr lang="en-US" dirty="0"/>
          </a:p>
        </p:txBody>
      </p:sp>
    </p:spTree>
    <p:extLst>
      <p:ext uri="{BB962C8B-B14F-4D97-AF65-F5344CB8AC3E}">
        <p14:creationId xmlns:p14="http://schemas.microsoft.com/office/powerpoint/2010/main" val="386237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0968-41EE-6885-62C1-D9A6F550FD37}"/>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CEA03B16-547F-511C-8104-987A4C23C3B7}"/>
              </a:ext>
            </a:extLst>
          </p:cNvPr>
          <p:cNvSpPr>
            <a:spLocks noGrp="1"/>
          </p:cNvSpPr>
          <p:nvPr>
            <p:ph idx="1"/>
          </p:nvPr>
        </p:nvSpPr>
        <p:spPr>
          <a:xfrm>
            <a:off x="185351" y="1825625"/>
            <a:ext cx="12006649" cy="4351338"/>
          </a:xfrm>
        </p:spPr>
        <p:txBody>
          <a:bodyPr/>
          <a:lstStyle/>
          <a:p>
            <a:r>
              <a:rPr lang="en-US" dirty="0"/>
              <a:t>Governing Bodies 								Page 	04</a:t>
            </a:r>
          </a:p>
          <a:p>
            <a:r>
              <a:rPr lang="en-US" dirty="0"/>
              <a:t>History										Page 	09</a:t>
            </a:r>
          </a:p>
          <a:p>
            <a:r>
              <a:rPr lang="en-US" dirty="0"/>
              <a:t>How SHARE works								Page 	11</a:t>
            </a:r>
          </a:p>
          <a:p>
            <a:r>
              <a:rPr lang="en-US" dirty="0"/>
              <a:t>What Accounting Should I use							Page	16</a:t>
            </a:r>
          </a:p>
          <a:p>
            <a:r>
              <a:rPr lang="en-US" dirty="0"/>
              <a:t>How to work a Deposit								Page	21</a:t>
            </a:r>
          </a:p>
          <a:p>
            <a:r>
              <a:rPr lang="en-US" dirty="0"/>
              <a:t>How to Manually Enter A Deposit						Page 	67</a:t>
            </a:r>
          </a:p>
          <a:p>
            <a:r>
              <a:rPr lang="en-US" dirty="0"/>
              <a:t>How to Identify and fix Deposit under Modify Accounting Entries	Page	89</a:t>
            </a:r>
          </a:p>
          <a:p>
            <a:r>
              <a:rPr lang="en-US" dirty="0"/>
              <a:t>How to Reconcile Bank to the AR Module					Page 106 </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CE8B140-D32F-65DE-0550-1F7968D736F6}"/>
              </a:ext>
            </a:extLst>
          </p:cNvPr>
          <p:cNvSpPr>
            <a:spLocks noGrp="1"/>
          </p:cNvSpPr>
          <p:nvPr>
            <p:ph type="sldNum" sz="quarter" idx="12"/>
          </p:nvPr>
        </p:nvSpPr>
        <p:spPr/>
        <p:txBody>
          <a:bodyPr/>
          <a:lstStyle/>
          <a:p>
            <a:fld id="{A7440FB8-B963-4D67-BBA5-C80FD16BB4A7}" type="slidenum">
              <a:rPr lang="en-US" smtClean="0"/>
              <a:t>3</a:t>
            </a:fld>
            <a:endParaRPr lang="en-US" dirty="0"/>
          </a:p>
        </p:txBody>
      </p:sp>
    </p:spTree>
    <p:extLst>
      <p:ext uri="{BB962C8B-B14F-4D97-AF65-F5344CB8AC3E}">
        <p14:creationId xmlns:p14="http://schemas.microsoft.com/office/powerpoint/2010/main" val="2333926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6120" y="160021"/>
            <a:ext cx="3246120" cy="6697979"/>
          </a:xfrm>
        </p:spPr>
        <p:txBody>
          <a:bodyPr/>
          <a:lstStyle/>
          <a:p>
            <a:r>
              <a:rPr lang="en-US" sz="4400" b="1" dirty="0"/>
              <a:t>Click on Accounts Receivable</a:t>
            </a:r>
            <a:br>
              <a:rPr lang="en-US" sz="4400" dirty="0"/>
            </a:br>
            <a:endParaRPr lang="en-US" dirty="0">
              <a:latin typeface="+mn-lt"/>
            </a:endParaRPr>
          </a:p>
        </p:txBody>
      </p:sp>
      <p:pic>
        <p:nvPicPr>
          <p:cNvPr id="3" name="Picture 2">
            <a:extLst>
              <a:ext uri="{FF2B5EF4-FFF2-40B4-BE49-F238E27FC236}">
                <a16:creationId xmlns:a16="http://schemas.microsoft.com/office/drawing/2014/main" id="{94E9AD40-900E-4908-8B39-F2E652352F7C}"/>
              </a:ext>
            </a:extLst>
          </p:cNvPr>
          <p:cNvPicPr>
            <a:picLocks noChangeAspect="1"/>
          </p:cNvPicPr>
          <p:nvPr/>
        </p:nvPicPr>
        <p:blipFill>
          <a:blip r:embed="rId2"/>
          <a:stretch>
            <a:fillRect/>
          </a:stretch>
        </p:blipFill>
        <p:spPr>
          <a:xfrm>
            <a:off x="6096000" y="0"/>
            <a:ext cx="4176122" cy="6852498"/>
          </a:xfrm>
          <a:prstGeom prst="rect">
            <a:avLst/>
          </a:prstGeom>
        </p:spPr>
      </p:pic>
      <p:sp>
        <p:nvSpPr>
          <p:cNvPr id="4" name="Slide Number Placeholder 3">
            <a:extLst>
              <a:ext uri="{FF2B5EF4-FFF2-40B4-BE49-F238E27FC236}">
                <a16:creationId xmlns:a16="http://schemas.microsoft.com/office/drawing/2014/main" id="{4CDA3A23-36C4-209D-74BC-332332ABE183}"/>
              </a:ext>
            </a:extLst>
          </p:cNvPr>
          <p:cNvSpPr>
            <a:spLocks noGrp="1"/>
          </p:cNvSpPr>
          <p:nvPr>
            <p:ph type="sldNum" sz="quarter" idx="12"/>
          </p:nvPr>
        </p:nvSpPr>
        <p:spPr/>
        <p:txBody>
          <a:bodyPr/>
          <a:lstStyle/>
          <a:p>
            <a:fld id="{A7440FB8-B963-4D67-BBA5-C80FD16BB4A7}" type="slidenum">
              <a:rPr lang="en-US" smtClean="0"/>
              <a:t>30</a:t>
            </a:fld>
            <a:endParaRPr lang="en-US" dirty="0"/>
          </a:p>
        </p:txBody>
      </p:sp>
    </p:spTree>
    <p:extLst>
      <p:ext uri="{BB962C8B-B14F-4D97-AF65-F5344CB8AC3E}">
        <p14:creationId xmlns:p14="http://schemas.microsoft.com/office/powerpoint/2010/main" val="391842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0022" y="160021"/>
            <a:ext cx="3246120" cy="6697979"/>
          </a:xfrm>
        </p:spPr>
        <p:txBody>
          <a:bodyPr/>
          <a:lstStyle/>
          <a:p>
            <a:r>
              <a:rPr lang="en-US" sz="4400" b="1" dirty="0"/>
              <a:t>Click on</a:t>
            </a:r>
            <a:br>
              <a:rPr lang="en-US" sz="4400" b="1" dirty="0"/>
            </a:br>
            <a:r>
              <a:rPr lang="en-US" sz="4400" b="1" dirty="0"/>
              <a:t>Payments</a:t>
            </a:r>
            <a:br>
              <a:rPr lang="en-US" sz="4400" dirty="0"/>
            </a:br>
            <a:endParaRPr lang="en-US" dirty="0">
              <a:latin typeface="+mn-lt"/>
            </a:endParaRPr>
          </a:p>
        </p:txBody>
      </p:sp>
      <p:pic>
        <p:nvPicPr>
          <p:cNvPr id="5" name="Picture 4">
            <a:extLst>
              <a:ext uri="{FF2B5EF4-FFF2-40B4-BE49-F238E27FC236}">
                <a16:creationId xmlns:a16="http://schemas.microsoft.com/office/drawing/2014/main" id="{04A4BA61-D667-4A83-9932-3C0B65DB0AEB}"/>
              </a:ext>
            </a:extLst>
          </p:cNvPr>
          <p:cNvPicPr>
            <a:picLocks noChangeAspect="1"/>
          </p:cNvPicPr>
          <p:nvPr/>
        </p:nvPicPr>
        <p:blipFill>
          <a:blip r:embed="rId2"/>
          <a:stretch>
            <a:fillRect/>
          </a:stretch>
        </p:blipFill>
        <p:spPr>
          <a:xfrm>
            <a:off x="6581029" y="-41611"/>
            <a:ext cx="4318199" cy="6898107"/>
          </a:xfrm>
          <a:prstGeom prst="rect">
            <a:avLst/>
          </a:prstGeom>
        </p:spPr>
      </p:pic>
      <p:sp>
        <p:nvSpPr>
          <p:cNvPr id="3" name="Slide Number Placeholder 2">
            <a:extLst>
              <a:ext uri="{FF2B5EF4-FFF2-40B4-BE49-F238E27FC236}">
                <a16:creationId xmlns:a16="http://schemas.microsoft.com/office/drawing/2014/main" id="{10D9ADDE-103B-0B9D-2825-D08616B55577}"/>
              </a:ext>
            </a:extLst>
          </p:cNvPr>
          <p:cNvSpPr>
            <a:spLocks noGrp="1"/>
          </p:cNvSpPr>
          <p:nvPr>
            <p:ph type="sldNum" sz="quarter" idx="12"/>
          </p:nvPr>
        </p:nvSpPr>
        <p:spPr/>
        <p:txBody>
          <a:bodyPr/>
          <a:lstStyle/>
          <a:p>
            <a:fld id="{A7440FB8-B963-4D67-BBA5-C80FD16BB4A7}" type="slidenum">
              <a:rPr lang="en-US" smtClean="0"/>
              <a:t>31</a:t>
            </a:fld>
            <a:endParaRPr lang="en-US" dirty="0"/>
          </a:p>
        </p:txBody>
      </p:sp>
    </p:spTree>
    <p:extLst>
      <p:ext uri="{BB962C8B-B14F-4D97-AF65-F5344CB8AC3E}">
        <p14:creationId xmlns:p14="http://schemas.microsoft.com/office/powerpoint/2010/main" val="1445455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9252" y="160021"/>
            <a:ext cx="3246120" cy="6697979"/>
          </a:xfrm>
        </p:spPr>
        <p:txBody>
          <a:bodyPr/>
          <a:lstStyle/>
          <a:p>
            <a:r>
              <a:rPr lang="en-US" sz="4400" b="1" dirty="0"/>
              <a:t>Click on</a:t>
            </a:r>
            <a:br>
              <a:rPr lang="en-US" sz="4400" b="1" dirty="0"/>
            </a:br>
            <a:r>
              <a:rPr lang="en-US" sz="4400" b="1" dirty="0"/>
              <a:t>Online Payments</a:t>
            </a:r>
            <a:br>
              <a:rPr lang="en-US" sz="4400" b="1" dirty="0"/>
            </a:br>
            <a:endParaRPr lang="en-US" b="1" dirty="0">
              <a:latin typeface="+mn-lt"/>
            </a:endParaRPr>
          </a:p>
        </p:txBody>
      </p:sp>
      <p:pic>
        <p:nvPicPr>
          <p:cNvPr id="7" name="Picture 6">
            <a:extLst>
              <a:ext uri="{FF2B5EF4-FFF2-40B4-BE49-F238E27FC236}">
                <a16:creationId xmlns:a16="http://schemas.microsoft.com/office/drawing/2014/main" id="{F14160E0-4144-4949-8F4F-A738FF166458}"/>
              </a:ext>
            </a:extLst>
          </p:cNvPr>
          <p:cNvPicPr>
            <a:picLocks noChangeAspect="1"/>
          </p:cNvPicPr>
          <p:nvPr/>
        </p:nvPicPr>
        <p:blipFill>
          <a:blip r:embed="rId2"/>
          <a:stretch>
            <a:fillRect/>
          </a:stretch>
        </p:blipFill>
        <p:spPr>
          <a:xfrm>
            <a:off x="6863603" y="0"/>
            <a:ext cx="4333009" cy="6858000"/>
          </a:xfrm>
          <a:prstGeom prst="rect">
            <a:avLst/>
          </a:prstGeom>
        </p:spPr>
      </p:pic>
      <p:sp>
        <p:nvSpPr>
          <p:cNvPr id="3" name="Slide Number Placeholder 2">
            <a:extLst>
              <a:ext uri="{FF2B5EF4-FFF2-40B4-BE49-F238E27FC236}">
                <a16:creationId xmlns:a16="http://schemas.microsoft.com/office/drawing/2014/main" id="{C64DAC85-B8E4-F15E-53E4-0023FAFEDD4E}"/>
              </a:ext>
            </a:extLst>
          </p:cNvPr>
          <p:cNvSpPr>
            <a:spLocks noGrp="1"/>
          </p:cNvSpPr>
          <p:nvPr>
            <p:ph type="sldNum" sz="quarter" idx="12"/>
          </p:nvPr>
        </p:nvSpPr>
        <p:spPr/>
        <p:txBody>
          <a:bodyPr/>
          <a:lstStyle/>
          <a:p>
            <a:fld id="{A7440FB8-B963-4D67-BBA5-C80FD16BB4A7}" type="slidenum">
              <a:rPr lang="en-US" smtClean="0"/>
              <a:t>32</a:t>
            </a:fld>
            <a:endParaRPr lang="en-US" dirty="0"/>
          </a:p>
        </p:txBody>
      </p:sp>
    </p:spTree>
    <p:extLst>
      <p:ext uri="{BB962C8B-B14F-4D97-AF65-F5344CB8AC3E}">
        <p14:creationId xmlns:p14="http://schemas.microsoft.com/office/powerpoint/2010/main" val="180532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3592" y="78344"/>
            <a:ext cx="3246120" cy="6697979"/>
          </a:xfrm>
        </p:spPr>
        <p:txBody>
          <a:bodyPr/>
          <a:lstStyle/>
          <a:p>
            <a:r>
              <a:rPr lang="en-US" sz="4400" b="1" dirty="0"/>
              <a:t>And finally…</a:t>
            </a:r>
            <a:br>
              <a:rPr lang="en-US" sz="4400" b="1" dirty="0"/>
            </a:br>
            <a:r>
              <a:rPr lang="en-US" sz="4400" b="1" dirty="0"/>
              <a:t>Click on</a:t>
            </a:r>
            <a:br>
              <a:rPr lang="en-US" sz="4400" b="1" dirty="0"/>
            </a:br>
            <a:r>
              <a:rPr lang="en-US" sz="4400" b="1" dirty="0"/>
              <a:t>Regular Deposit</a:t>
            </a:r>
            <a:br>
              <a:rPr lang="en-US" sz="4400" b="1" dirty="0"/>
            </a:br>
            <a:endParaRPr lang="en-US" b="1" dirty="0">
              <a:latin typeface="+mn-lt"/>
            </a:endParaRPr>
          </a:p>
        </p:txBody>
      </p:sp>
      <p:pic>
        <p:nvPicPr>
          <p:cNvPr id="6" name="Picture 5">
            <a:extLst>
              <a:ext uri="{FF2B5EF4-FFF2-40B4-BE49-F238E27FC236}">
                <a16:creationId xmlns:a16="http://schemas.microsoft.com/office/drawing/2014/main" id="{39C4B41D-01EE-4B41-94F0-140A031C071B}"/>
              </a:ext>
            </a:extLst>
          </p:cNvPr>
          <p:cNvPicPr>
            <a:picLocks noChangeAspect="1"/>
          </p:cNvPicPr>
          <p:nvPr/>
        </p:nvPicPr>
        <p:blipFill>
          <a:blip r:embed="rId2"/>
          <a:stretch>
            <a:fillRect/>
          </a:stretch>
        </p:blipFill>
        <p:spPr>
          <a:xfrm>
            <a:off x="5915481" y="-3331"/>
            <a:ext cx="4227002" cy="6861330"/>
          </a:xfrm>
          <a:prstGeom prst="rect">
            <a:avLst/>
          </a:prstGeom>
        </p:spPr>
      </p:pic>
      <p:sp>
        <p:nvSpPr>
          <p:cNvPr id="3" name="Slide Number Placeholder 2">
            <a:extLst>
              <a:ext uri="{FF2B5EF4-FFF2-40B4-BE49-F238E27FC236}">
                <a16:creationId xmlns:a16="http://schemas.microsoft.com/office/drawing/2014/main" id="{4B1BA9BF-FE84-868B-7243-A289C9E31C7C}"/>
              </a:ext>
            </a:extLst>
          </p:cNvPr>
          <p:cNvSpPr>
            <a:spLocks noGrp="1"/>
          </p:cNvSpPr>
          <p:nvPr>
            <p:ph type="sldNum" sz="quarter" idx="12"/>
          </p:nvPr>
        </p:nvSpPr>
        <p:spPr/>
        <p:txBody>
          <a:bodyPr/>
          <a:lstStyle/>
          <a:p>
            <a:fld id="{A7440FB8-B963-4D67-BBA5-C80FD16BB4A7}" type="slidenum">
              <a:rPr lang="en-US" smtClean="0"/>
              <a:t>33</a:t>
            </a:fld>
            <a:endParaRPr lang="en-US" dirty="0"/>
          </a:p>
        </p:txBody>
      </p:sp>
    </p:spTree>
    <p:extLst>
      <p:ext uri="{BB962C8B-B14F-4D97-AF65-F5344CB8AC3E}">
        <p14:creationId xmlns:p14="http://schemas.microsoft.com/office/powerpoint/2010/main" val="1222840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r>
              <a:rPr lang="en-US" sz="2700" dirty="0">
                <a:effectLst/>
                <a:latin typeface="Calibri" panose="020F0502020204030204" pitchFamily="34" charset="0"/>
                <a:ea typeface="Calibri" panose="020F0502020204030204" pitchFamily="34" charset="0"/>
                <a:cs typeface="Times New Roman" panose="02020603050405020304" pitchFamily="18" charset="0"/>
              </a:rPr>
              <a:t>Your Deposit Unit will be your Business </a:t>
            </a:r>
            <a:r>
              <a:rPr lang="en-US" sz="2700" dirty="0">
                <a:latin typeface="Calibri" panose="020F0502020204030204" pitchFamily="34" charset="0"/>
                <a:ea typeface="Calibri" panose="020F0502020204030204" pitchFamily="34" charset="0"/>
                <a:cs typeface="Times New Roman" panose="02020603050405020304" pitchFamily="18" charset="0"/>
              </a:rPr>
              <a:t>U</a:t>
            </a:r>
            <a:r>
              <a:rPr lang="en-US" sz="2700" dirty="0">
                <a:effectLst/>
                <a:latin typeface="Calibri" panose="020F0502020204030204" pitchFamily="34" charset="0"/>
                <a:ea typeface="Calibri" panose="020F0502020204030204" pitchFamily="34" charset="0"/>
                <a:cs typeface="Times New Roman" panose="02020603050405020304" pitchFamily="18" charset="0"/>
              </a:rPr>
              <a:t>nit and should automatically default. If it doesn’t default, please enter our 5-digit Business Unit.  </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Click the Search button for a list of your outstanding deposits.</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If there is only one deposit to work, it will automatically </a:t>
            </a:r>
            <a:r>
              <a:rPr lang="en-US" sz="2700" dirty="0">
                <a:latin typeface="Calibri" panose="020F0502020204030204" pitchFamily="34" charset="0"/>
                <a:ea typeface="Calibri" panose="020F0502020204030204" pitchFamily="34" charset="0"/>
                <a:cs typeface="Times New Roman" panose="02020603050405020304" pitchFamily="18" charset="0"/>
              </a:rPr>
              <a:t>open.  If there is more than one outstanding deposit to work, a list will appear.</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solidFill>
                  <a:srgbClr val="2C2C2C"/>
                </a:solidFill>
                <a:effectLst/>
              </a:rPr>
            </a:br>
            <a:br>
              <a:rPr lang="en-US" sz="2000" dirty="0"/>
            </a:br>
            <a:endParaRPr lang="en-US" sz="2000" dirty="0">
              <a:latin typeface="+mn-lt"/>
            </a:endParaRPr>
          </a:p>
        </p:txBody>
      </p:sp>
      <p:pic>
        <p:nvPicPr>
          <p:cNvPr id="4" name="Picture 3">
            <a:extLst>
              <a:ext uri="{FF2B5EF4-FFF2-40B4-BE49-F238E27FC236}">
                <a16:creationId xmlns:a16="http://schemas.microsoft.com/office/drawing/2014/main" id="{20163268-DB61-FB06-CE5A-6C761D3247C0}"/>
              </a:ext>
            </a:extLst>
          </p:cNvPr>
          <p:cNvPicPr>
            <a:picLocks noChangeAspect="1"/>
          </p:cNvPicPr>
          <p:nvPr/>
        </p:nvPicPr>
        <p:blipFill>
          <a:blip r:embed="rId2"/>
          <a:stretch>
            <a:fillRect/>
          </a:stretch>
        </p:blipFill>
        <p:spPr>
          <a:xfrm>
            <a:off x="3309907" y="136525"/>
            <a:ext cx="8882093" cy="5907024"/>
          </a:xfrm>
          <a:prstGeom prst="rect">
            <a:avLst/>
          </a:prstGeom>
        </p:spPr>
      </p:pic>
      <p:sp>
        <p:nvSpPr>
          <p:cNvPr id="3" name="Slide Number Placeholder 2">
            <a:extLst>
              <a:ext uri="{FF2B5EF4-FFF2-40B4-BE49-F238E27FC236}">
                <a16:creationId xmlns:a16="http://schemas.microsoft.com/office/drawing/2014/main" id="{C1933638-CBCE-E8E7-C72E-22458A7B9A59}"/>
              </a:ext>
            </a:extLst>
          </p:cNvPr>
          <p:cNvSpPr>
            <a:spLocks noGrp="1"/>
          </p:cNvSpPr>
          <p:nvPr>
            <p:ph type="sldNum" sz="quarter" idx="12"/>
          </p:nvPr>
        </p:nvSpPr>
        <p:spPr/>
        <p:txBody>
          <a:bodyPr/>
          <a:lstStyle/>
          <a:p>
            <a:fld id="{A7440FB8-B963-4D67-BBA5-C80FD16BB4A7}" type="slidenum">
              <a:rPr lang="en-US" smtClean="0"/>
              <a:t>34</a:t>
            </a:fld>
            <a:endParaRPr lang="en-US" dirty="0"/>
          </a:p>
        </p:txBody>
      </p:sp>
    </p:spTree>
    <p:extLst>
      <p:ext uri="{BB962C8B-B14F-4D97-AF65-F5344CB8AC3E}">
        <p14:creationId xmlns:p14="http://schemas.microsoft.com/office/powerpoint/2010/main" val="124169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r>
              <a:rPr lang="en-US" sz="2700" dirty="0">
                <a:effectLst/>
                <a:latin typeface="Calibri" panose="020F0502020204030204" pitchFamily="34" charset="0"/>
                <a:ea typeface="Calibri" panose="020F0502020204030204" pitchFamily="34" charset="0"/>
                <a:cs typeface="Times New Roman" panose="02020603050405020304" pitchFamily="18" charset="0"/>
              </a:rPr>
              <a:t>If your Agency has more than one bank account, it is important to know which bank account you are working on and what type of an account it is.  PLEASE NOTE: A return on a depository account is opposite than a return on a warrant account.  </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You can sort any of the fields by clicking on the headers.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solidFill>
                  <a:srgbClr val="2C2C2C"/>
                </a:solidFill>
                <a:effectLst/>
              </a:rPr>
            </a:br>
            <a:br>
              <a:rPr lang="en-US" sz="2000" dirty="0"/>
            </a:br>
            <a:endParaRPr lang="en-US" sz="2000" dirty="0">
              <a:latin typeface="+mn-lt"/>
            </a:endParaRPr>
          </a:p>
        </p:txBody>
      </p:sp>
      <p:pic>
        <p:nvPicPr>
          <p:cNvPr id="4" name="Picture 3">
            <a:extLst>
              <a:ext uri="{FF2B5EF4-FFF2-40B4-BE49-F238E27FC236}">
                <a16:creationId xmlns:a16="http://schemas.microsoft.com/office/drawing/2014/main" id="{CC59C64D-8149-709C-B4F2-B8EFE93B3839}"/>
              </a:ext>
            </a:extLst>
          </p:cNvPr>
          <p:cNvPicPr>
            <a:picLocks noChangeAspect="1"/>
          </p:cNvPicPr>
          <p:nvPr/>
        </p:nvPicPr>
        <p:blipFill>
          <a:blip r:embed="rId2"/>
          <a:stretch>
            <a:fillRect/>
          </a:stretch>
        </p:blipFill>
        <p:spPr>
          <a:xfrm>
            <a:off x="3319983" y="267837"/>
            <a:ext cx="8872017" cy="5961159"/>
          </a:xfrm>
          <a:prstGeom prst="rect">
            <a:avLst/>
          </a:prstGeom>
        </p:spPr>
      </p:pic>
      <p:sp>
        <p:nvSpPr>
          <p:cNvPr id="3" name="Slide Number Placeholder 2">
            <a:extLst>
              <a:ext uri="{FF2B5EF4-FFF2-40B4-BE49-F238E27FC236}">
                <a16:creationId xmlns:a16="http://schemas.microsoft.com/office/drawing/2014/main" id="{B4E7EC22-8A21-637A-9D00-78E2CFF33E41}"/>
              </a:ext>
            </a:extLst>
          </p:cNvPr>
          <p:cNvSpPr>
            <a:spLocks noGrp="1"/>
          </p:cNvSpPr>
          <p:nvPr>
            <p:ph type="sldNum" sz="quarter" idx="12"/>
          </p:nvPr>
        </p:nvSpPr>
        <p:spPr/>
        <p:txBody>
          <a:bodyPr/>
          <a:lstStyle/>
          <a:p>
            <a:fld id="{A7440FB8-B963-4D67-BBA5-C80FD16BB4A7}" type="slidenum">
              <a:rPr lang="en-US" smtClean="0"/>
              <a:t>35</a:t>
            </a:fld>
            <a:endParaRPr lang="en-US" dirty="0"/>
          </a:p>
        </p:txBody>
      </p:sp>
    </p:spTree>
    <p:extLst>
      <p:ext uri="{BB962C8B-B14F-4D97-AF65-F5344CB8AC3E}">
        <p14:creationId xmlns:p14="http://schemas.microsoft.com/office/powerpoint/2010/main" val="3433071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a:bodyPr>
          <a:lstStyle/>
          <a:p>
            <a:r>
              <a:rPr lang="en-US" sz="2700" dirty="0">
                <a:effectLst/>
                <a:latin typeface="Calibri" panose="020F0502020204030204" pitchFamily="34" charset="0"/>
                <a:ea typeface="Calibri" panose="020F0502020204030204" pitchFamily="34" charset="0"/>
                <a:cs typeface="Times New Roman" panose="02020603050405020304" pitchFamily="18" charset="0"/>
              </a:rPr>
              <a:t>Click on the deposit you would like to work.</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For the purpose of this training, we will be working on a deposit for a depository bank account.</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solidFill>
                  <a:srgbClr val="2C2C2C"/>
                </a:solidFill>
                <a:effectLst/>
              </a:rPr>
            </a:br>
            <a:br>
              <a:rPr lang="en-US" sz="2000" dirty="0"/>
            </a:br>
            <a:endParaRPr lang="en-US" sz="2000" dirty="0">
              <a:latin typeface="+mn-lt"/>
            </a:endParaRPr>
          </a:p>
        </p:txBody>
      </p:sp>
      <p:pic>
        <p:nvPicPr>
          <p:cNvPr id="5" name="Picture 4">
            <a:extLst>
              <a:ext uri="{FF2B5EF4-FFF2-40B4-BE49-F238E27FC236}">
                <a16:creationId xmlns:a16="http://schemas.microsoft.com/office/drawing/2014/main" id="{E6A100A5-1951-729C-3A98-041A56F4CBC7}"/>
              </a:ext>
            </a:extLst>
          </p:cNvPr>
          <p:cNvPicPr>
            <a:picLocks noChangeAspect="1"/>
          </p:cNvPicPr>
          <p:nvPr/>
        </p:nvPicPr>
        <p:blipFill>
          <a:blip r:embed="rId2"/>
          <a:stretch>
            <a:fillRect/>
          </a:stretch>
        </p:blipFill>
        <p:spPr>
          <a:xfrm>
            <a:off x="3291840" y="387457"/>
            <a:ext cx="8875983" cy="5902960"/>
          </a:xfrm>
          <a:prstGeom prst="rect">
            <a:avLst/>
          </a:prstGeom>
        </p:spPr>
      </p:pic>
      <p:sp>
        <p:nvSpPr>
          <p:cNvPr id="3" name="Slide Number Placeholder 2">
            <a:extLst>
              <a:ext uri="{FF2B5EF4-FFF2-40B4-BE49-F238E27FC236}">
                <a16:creationId xmlns:a16="http://schemas.microsoft.com/office/drawing/2014/main" id="{7D3C2373-A4DD-D82F-C41E-52A169BEC6A2}"/>
              </a:ext>
            </a:extLst>
          </p:cNvPr>
          <p:cNvSpPr>
            <a:spLocks noGrp="1"/>
          </p:cNvSpPr>
          <p:nvPr>
            <p:ph type="sldNum" sz="quarter" idx="12"/>
          </p:nvPr>
        </p:nvSpPr>
        <p:spPr/>
        <p:txBody>
          <a:bodyPr/>
          <a:lstStyle/>
          <a:p>
            <a:fld id="{A7440FB8-B963-4D67-BBA5-C80FD16BB4A7}" type="slidenum">
              <a:rPr lang="en-US" smtClean="0"/>
              <a:t>36</a:t>
            </a:fld>
            <a:endParaRPr lang="en-US" dirty="0"/>
          </a:p>
        </p:txBody>
      </p:sp>
    </p:spTree>
    <p:extLst>
      <p:ext uri="{BB962C8B-B14F-4D97-AF65-F5344CB8AC3E}">
        <p14:creationId xmlns:p14="http://schemas.microsoft.com/office/powerpoint/2010/main" val="968343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r>
              <a:rPr lang="en-US" sz="2700" b="1" dirty="0">
                <a:effectLst/>
                <a:latin typeface="Calibri" panose="020F0502020204030204" pitchFamily="34" charset="0"/>
                <a:ea typeface="Calibri" panose="020F0502020204030204" pitchFamily="34" charset="0"/>
                <a:cs typeface="Times New Roman" panose="02020603050405020304" pitchFamily="18" charset="0"/>
              </a:rPr>
              <a:t>This is the REGULAR DEPOSIT SCREEN: Totals Tab.</a:t>
            </a:r>
            <a:br>
              <a:rPr lang="en-US" sz="2700" b="1"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The only thing you should change on this screen is the name in the Assigned Box.  </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You should enter your SHARE User </a:t>
            </a:r>
            <a:r>
              <a:rPr lang="en-US" sz="2700" dirty="0">
                <a:latin typeface="Calibri" panose="020F0502020204030204" pitchFamily="34" charset="0"/>
                <a:ea typeface="Calibri" panose="020F0502020204030204" pitchFamily="34" charset="0"/>
                <a:cs typeface="Times New Roman" panose="02020603050405020304" pitchFamily="18" charset="0"/>
              </a:rPr>
              <a:t>I</a:t>
            </a:r>
            <a:r>
              <a:rPr lang="en-US" sz="2700" dirty="0">
                <a:effectLst/>
                <a:latin typeface="Calibri" panose="020F0502020204030204" pitchFamily="34" charset="0"/>
                <a:ea typeface="Calibri" panose="020F0502020204030204" pitchFamily="34" charset="0"/>
                <a:cs typeface="Times New Roman" panose="02020603050405020304" pitchFamily="18" charset="0"/>
              </a:rPr>
              <a:t>d.  The field is case sensitive, so you have to enter your SHARE User ID using all CAPS.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solidFill>
                  <a:srgbClr val="2C2C2C"/>
                </a:solidFill>
                <a:effectLst/>
              </a:rPr>
            </a:br>
            <a:br>
              <a:rPr lang="en-US" sz="2000" dirty="0"/>
            </a:br>
            <a:endParaRPr lang="en-US" sz="2000" dirty="0">
              <a:latin typeface="+mn-lt"/>
            </a:endParaRPr>
          </a:p>
        </p:txBody>
      </p:sp>
      <p:pic>
        <p:nvPicPr>
          <p:cNvPr id="4" name="Picture 3">
            <a:extLst>
              <a:ext uri="{FF2B5EF4-FFF2-40B4-BE49-F238E27FC236}">
                <a16:creationId xmlns:a16="http://schemas.microsoft.com/office/drawing/2014/main" id="{2B8D46DB-79CB-ECE4-DE4B-551CE350D1F2}"/>
              </a:ext>
            </a:extLst>
          </p:cNvPr>
          <p:cNvPicPr>
            <a:picLocks noChangeAspect="1"/>
          </p:cNvPicPr>
          <p:nvPr/>
        </p:nvPicPr>
        <p:blipFill>
          <a:blip r:embed="rId2"/>
          <a:stretch>
            <a:fillRect/>
          </a:stretch>
        </p:blipFill>
        <p:spPr>
          <a:xfrm>
            <a:off x="3317904" y="497840"/>
            <a:ext cx="8874096" cy="5191760"/>
          </a:xfrm>
          <a:prstGeom prst="rect">
            <a:avLst/>
          </a:prstGeom>
        </p:spPr>
      </p:pic>
      <p:sp>
        <p:nvSpPr>
          <p:cNvPr id="3" name="Slide Number Placeholder 2">
            <a:extLst>
              <a:ext uri="{FF2B5EF4-FFF2-40B4-BE49-F238E27FC236}">
                <a16:creationId xmlns:a16="http://schemas.microsoft.com/office/drawing/2014/main" id="{B455CBC8-E64F-2695-5E41-FD70739180FA}"/>
              </a:ext>
            </a:extLst>
          </p:cNvPr>
          <p:cNvSpPr>
            <a:spLocks noGrp="1"/>
          </p:cNvSpPr>
          <p:nvPr>
            <p:ph type="sldNum" sz="quarter" idx="12"/>
          </p:nvPr>
        </p:nvSpPr>
        <p:spPr/>
        <p:txBody>
          <a:bodyPr/>
          <a:lstStyle/>
          <a:p>
            <a:fld id="{A7440FB8-B963-4D67-BBA5-C80FD16BB4A7}" type="slidenum">
              <a:rPr lang="en-US" smtClean="0"/>
              <a:t>37</a:t>
            </a:fld>
            <a:endParaRPr lang="en-US" dirty="0"/>
          </a:p>
        </p:txBody>
      </p:sp>
    </p:spTree>
    <p:extLst>
      <p:ext uri="{BB962C8B-B14F-4D97-AF65-F5344CB8AC3E}">
        <p14:creationId xmlns:p14="http://schemas.microsoft.com/office/powerpoint/2010/main" val="2587047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545910"/>
            <a:ext cx="3177539" cy="5486400"/>
          </a:xfrm>
        </p:spPr>
        <p:txBody>
          <a:bodyPr>
            <a:normAutofit fontScale="90000"/>
          </a:bodyPr>
          <a:lstStyle/>
          <a:p>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b="1" dirty="0">
                <a:latin typeface="Calibri" panose="020F0502020204030204" pitchFamily="34" charset="0"/>
                <a:ea typeface="Calibri" panose="020F0502020204030204" pitchFamily="34" charset="0"/>
                <a:cs typeface="Times New Roman" panose="02020603050405020304" pitchFamily="18" charset="0"/>
              </a:rPr>
              <a:t>REGULAR DEPOSIT SCREEN: </a:t>
            </a:r>
            <a:r>
              <a:rPr lang="en-US" sz="2700" b="1" dirty="0">
                <a:effectLst/>
                <a:latin typeface="Calibri" panose="020F0502020204030204" pitchFamily="34" charset="0"/>
                <a:ea typeface="Calibri" panose="020F0502020204030204" pitchFamily="34" charset="0"/>
                <a:cs typeface="Times New Roman" panose="02020603050405020304" pitchFamily="18" charset="0"/>
              </a:rPr>
              <a:t>Totals Tab</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PLEASE NOTE:  </a:t>
            </a:r>
            <a:br>
              <a:rPr lang="en-US" sz="27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700" dirty="0">
                <a:solidFill>
                  <a:prstClr val="black"/>
                </a:solidFill>
                <a:latin typeface="Calibri" panose="020F0502020204030204" pitchFamily="34" charset="0"/>
                <a:ea typeface="Calibri" panose="020F0502020204030204" pitchFamily="34" charset="0"/>
                <a:cs typeface="Times New Roman" panose="02020603050405020304" pitchFamily="18" charset="0"/>
              </a:rPr>
              <a:t>T</a:t>
            </a: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 Control Total Amount and the Count.  </a:t>
            </a:r>
            <a:b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You’ll need to work each piece of the deposit. </a:t>
            </a:r>
            <a:b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7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this example, there are 8 pieces to this deposit that total $282,904.12)</a:t>
            </a:r>
            <a:b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7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lang="en-US" sz="2000" dirty="0">
                <a:solidFill>
                  <a:srgbClr val="2C2C2C"/>
                </a:solidFill>
                <a:effectLst/>
              </a:rPr>
            </a:br>
            <a:br>
              <a:rPr lang="en-US" sz="2000" dirty="0"/>
            </a:br>
            <a:endParaRPr lang="en-US" sz="2000" dirty="0">
              <a:latin typeface="+mn-lt"/>
            </a:endParaRPr>
          </a:p>
        </p:txBody>
      </p:sp>
      <p:pic>
        <p:nvPicPr>
          <p:cNvPr id="4" name="Picture 3">
            <a:extLst>
              <a:ext uri="{FF2B5EF4-FFF2-40B4-BE49-F238E27FC236}">
                <a16:creationId xmlns:a16="http://schemas.microsoft.com/office/drawing/2014/main" id="{18579FC3-5E5D-817A-7DED-14BB76585AD6}"/>
              </a:ext>
            </a:extLst>
          </p:cNvPr>
          <p:cNvPicPr>
            <a:picLocks noChangeAspect="1"/>
          </p:cNvPicPr>
          <p:nvPr/>
        </p:nvPicPr>
        <p:blipFill>
          <a:blip r:embed="rId2"/>
          <a:stretch>
            <a:fillRect/>
          </a:stretch>
        </p:blipFill>
        <p:spPr>
          <a:xfrm>
            <a:off x="3335271" y="545910"/>
            <a:ext cx="8856729" cy="5181600"/>
          </a:xfrm>
          <a:prstGeom prst="rect">
            <a:avLst/>
          </a:prstGeom>
        </p:spPr>
      </p:pic>
      <p:sp>
        <p:nvSpPr>
          <p:cNvPr id="3" name="Slide Number Placeholder 2">
            <a:extLst>
              <a:ext uri="{FF2B5EF4-FFF2-40B4-BE49-F238E27FC236}">
                <a16:creationId xmlns:a16="http://schemas.microsoft.com/office/drawing/2014/main" id="{BE7936F7-03DF-D852-8993-93A3D0CE1C92}"/>
              </a:ext>
            </a:extLst>
          </p:cNvPr>
          <p:cNvSpPr>
            <a:spLocks noGrp="1"/>
          </p:cNvSpPr>
          <p:nvPr>
            <p:ph type="sldNum" sz="quarter" idx="12"/>
          </p:nvPr>
        </p:nvSpPr>
        <p:spPr/>
        <p:txBody>
          <a:bodyPr/>
          <a:lstStyle/>
          <a:p>
            <a:fld id="{A7440FB8-B963-4D67-BBA5-C80FD16BB4A7}" type="slidenum">
              <a:rPr lang="en-US" smtClean="0"/>
              <a:t>38</a:t>
            </a:fld>
            <a:endParaRPr lang="en-US" dirty="0"/>
          </a:p>
        </p:txBody>
      </p:sp>
    </p:spTree>
    <p:extLst>
      <p:ext uri="{BB962C8B-B14F-4D97-AF65-F5344CB8AC3E}">
        <p14:creationId xmlns:p14="http://schemas.microsoft.com/office/powerpoint/2010/main" val="1103702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effectLst/>
                <a:latin typeface="Calibri" panose="020F0502020204030204" pitchFamily="34" charset="0"/>
                <a:ea typeface="Calibri" panose="020F0502020204030204" pitchFamily="34" charset="0"/>
                <a:cs typeface="Times New Roman" panose="02020603050405020304" pitchFamily="18" charset="0"/>
              </a:rPr>
            </a:br>
            <a:br>
              <a:rPr kumimoji="0" lang="en-US" sz="15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REGU</a:t>
            </a:r>
            <a:r>
              <a:rPr lang="en-US" sz="2400" b="1" dirty="0">
                <a:solidFill>
                  <a:srgbClr val="2C2C2C"/>
                </a:solidFill>
                <a:latin typeface="Calibri" panose="020F0502020204030204" pitchFamily="34" charset="0"/>
                <a:cs typeface="Times New Roman" panose="02020603050405020304" pitchFamily="18" charset="0"/>
              </a:rPr>
              <a:t>LAR DEPOSIT SCREEN: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Totals Tab</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b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IMPORTANT:</a:t>
            </a:r>
            <a:r>
              <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br>
              <a:rPr lang="en-U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Never</a:t>
            </a:r>
            <a:r>
              <a:rPr kumimoji="0" lang="en-US" sz="2400" b="1"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click the delete deposit button</a:t>
            </a:r>
            <a:br>
              <a:rPr kumimoji="0" lang="en-US" sz="24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400" b="0"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400" b="1"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you do, you will have to enter each transaction manually.  There is no reload function.  In this example, that means 8 deposits will need to be manually entered</a:t>
            </a:r>
            <a:b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5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5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5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5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7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lang="en-US" sz="2000" dirty="0">
                <a:solidFill>
                  <a:srgbClr val="2C2C2C"/>
                </a:solidFill>
                <a:effectLst/>
              </a:rPr>
            </a:br>
            <a:br>
              <a:rPr lang="en-US" sz="2000" dirty="0"/>
            </a:br>
            <a:endParaRPr lang="en-US" sz="2000" dirty="0">
              <a:latin typeface="+mn-lt"/>
            </a:endParaRPr>
          </a:p>
        </p:txBody>
      </p:sp>
      <p:pic>
        <p:nvPicPr>
          <p:cNvPr id="5" name="Picture 4">
            <a:extLst>
              <a:ext uri="{FF2B5EF4-FFF2-40B4-BE49-F238E27FC236}">
                <a16:creationId xmlns:a16="http://schemas.microsoft.com/office/drawing/2014/main" id="{97C2F2EF-410C-9EFD-10FF-9EAEE5BF3F9B}"/>
              </a:ext>
            </a:extLst>
          </p:cNvPr>
          <p:cNvPicPr>
            <a:picLocks noChangeAspect="1"/>
          </p:cNvPicPr>
          <p:nvPr/>
        </p:nvPicPr>
        <p:blipFill>
          <a:blip r:embed="rId2"/>
          <a:stretch>
            <a:fillRect/>
          </a:stretch>
        </p:blipFill>
        <p:spPr>
          <a:xfrm>
            <a:off x="3291840" y="696219"/>
            <a:ext cx="8891462" cy="5201920"/>
          </a:xfrm>
          <a:prstGeom prst="rect">
            <a:avLst/>
          </a:prstGeom>
        </p:spPr>
      </p:pic>
      <p:sp>
        <p:nvSpPr>
          <p:cNvPr id="3" name="Slide Number Placeholder 2">
            <a:extLst>
              <a:ext uri="{FF2B5EF4-FFF2-40B4-BE49-F238E27FC236}">
                <a16:creationId xmlns:a16="http://schemas.microsoft.com/office/drawing/2014/main" id="{40E66DBC-7191-599F-48E4-8B4FF1FA7A49}"/>
              </a:ext>
            </a:extLst>
          </p:cNvPr>
          <p:cNvSpPr>
            <a:spLocks noGrp="1"/>
          </p:cNvSpPr>
          <p:nvPr>
            <p:ph type="sldNum" sz="quarter" idx="12"/>
          </p:nvPr>
        </p:nvSpPr>
        <p:spPr/>
        <p:txBody>
          <a:bodyPr/>
          <a:lstStyle/>
          <a:p>
            <a:fld id="{A7440FB8-B963-4D67-BBA5-C80FD16BB4A7}" type="slidenum">
              <a:rPr lang="en-US" smtClean="0"/>
              <a:t>39</a:t>
            </a:fld>
            <a:endParaRPr lang="en-US" dirty="0"/>
          </a:p>
        </p:txBody>
      </p:sp>
      <p:cxnSp>
        <p:nvCxnSpPr>
          <p:cNvPr id="6" name="Straight Arrow Connector 5">
            <a:extLst>
              <a:ext uri="{FF2B5EF4-FFF2-40B4-BE49-F238E27FC236}">
                <a16:creationId xmlns:a16="http://schemas.microsoft.com/office/drawing/2014/main" id="{68B46217-2605-2865-0079-FB79B0650EE0}"/>
              </a:ext>
            </a:extLst>
          </p:cNvPr>
          <p:cNvCxnSpPr>
            <a:cxnSpLocks/>
          </p:cNvCxnSpPr>
          <p:nvPr/>
        </p:nvCxnSpPr>
        <p:spPr>
          <a:xfrm flipV="1">
            <a:off x="2766447" y="1852047"/>
            <a:ext cx="6741763" cy="4959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035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E089-13E6-6A28-0F79-2BECC945352A}"/>
              </a:ext>
            </a:extLst>
          </p:cNvPr>
          <p:cNvSpPr>
            <a:spLocks noGrp="1"/>
          </p:cNvSpPr>
          <p:nvPr>
            <p:ph type="ctrTitle"/>
          </p:nvPr>
        </p:nvSpPr>
        <p:spPr>
          <a:xfrm>
            <a:off x="1253765" y="2504848"/>
            <a:ext cx="9530499" cy="2387600"/>
          </a:xfrm>
        </p:spPr>
        <p:txBody>
          <a:bodyPr>
            <a:normAutofit fontScale="90000"/>
          </a:bodyPr>
          <a:lstStyle/>
          <a:p>
            <a:r>
              <a:rPr lang="en-US" b="1" dirty="0"/>
              <a:t>What are Some of the Governing Statutes, Rules or Policies that Most Affect Deposits? </a:t>
            </a:r>
            <a:br>
              <a:rPr lang="en-US" b="1" dirty="0"/>
            </a:br>
            <a:r>
              <a:rPr lang="en-US" sz="4000" b="1" dirty="0"/>
              <a:t>(This is not a comprehensive list)</a:t>
            </a:r>
          </a:p>
        </p:txBody>
      </p:sp>
      <p:sp>
        <p:nvSpPr>
          <p:cNvPr id="3" name="Slide Number Placeholder 2">
            <a:extLst>
              <a:ext uri="{FF2B5EF4-FFF2-40B4-BE49-F238E27FC236}">
                <a16:creationId xmlns:a16="http://schemas.microsoft.com/office/drawing/2014/main" id="{17EB53C8-D402-3C3C-DF26-2D401A650045}"/>
              </a:ext>
            </a:extLst>
          </p:cNvPr>
          <p:cNvSpPr>
            <a:spLocks noGrp="1"/>
          </p:cNvSpPr>
          <p:nvPr>
            <p:ph type="sldNum" sz="quarter" idx="12"/>
          </p:nvPr>
        </p:nvSpPr>
        <p:spPr/>
        <p:txBody>
          <a:bodyPr/>
          <a:lstStyle/>
          <a:p>
            <a:fld id="{A7440FB8-B963-4D67-BBA5-C80FD16BB4A7}" type="slidenum">
              <a:rPr lang="en-US" smtClean="0"/>
              <a:t>4</a:t>
            </a:fld>
            <a:endParaRPr lang="en-US" dirty="0"/>
          </a:p>
        </p:txBody>
      </p:sp>
    </p:spTree>
    <p:extLst>
      <p:ext uri="{BB962C8B-B14F-4D97-AF65-F5344CB8AC3E}">
        <p14:creationId xmlns:p14="http://schemas.microsoft.com/office/powerpoint/2010/main" val="2570204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br>
              <a:rPr lang="en-US" sz="1400" dirty="0">
                <a:solidFill>
                  <a:srgbClr val="2C2C2C"/>
                </a:solidFill>
                <a:latin typeface="Calibri Light" panose="020F0302020204030204"/>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REGULAR DEPOSIT SCREEN: Payments Tab</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By clicking the Journal Directly box, you are telling the SHARE Accounts Receivable Module that you will be entering the accounting string manually for this deposit.  You will need to do this for each Payment ID.  In this example there are 8 items/deposits.</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Click the Save Button</a:t>
            </a: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4" name="Picture 3">
            <a:extLst>
              <a:ext uri="{FF2B5EF4-FFF2-40B4-BE49-F238E27FC236}">
                <a16:creationId xmlns:a16="http://schemas.microsoft.com/office/drawing/2014/main" id="{CE27AC0C-D006-E100-DB37-8925B24C5F01}"/>
              </a:ext>
            </a:extLst>
          </p:cNvPr>
          <p:cNvPicPr>
            <a:picLocks noChangeAspect="1"/>
          </p:cNvPicPr>
          <p:nvPr/>
        </p:nvPicPr>
        <p:blipFill>
          <a:blip r:embed="rId2"/>
          <a:stretch>
            <a:fillRect/>
          </a:stretch>
        </p:blipFill>
        <p:spPr>
          <a:xfrm>
            <a:off x="3291840" y="178827"/>
            <a:ext cx="8891750" cy="6563360"/>
          </a:xfrm>
          <a:prstGeom prst="rect">
            <a:avLst/>
          </a:prstGeom>
        </p:spPr>
      </p:pic>
      <p:sp>
        <p:nvSpPr>
          <p:cNvPr id="3" name="Slide Number Placeholder 2">
            <a:extLst>
              <a:ext uri="{FF2B5EF4-FFF2-40B4-BE49-F238E27FC236}">
                <a16:creationId xmlns:a16="http://schemas.microsoft.com/office/drawing/2014/main" id="{1CBDB3A0-12A0-AEC7-97A8-822EF4430731}"/>
              </a:ext>
            </a:extLst>
          </p:cNvPr>
          <p:cNvSpPr>
            <a:spLocks noGrp="1"/>
          </p:cNvSpPr>
          <p:nvPr>
            <p:ph type="sldNum" sz="quarter" idx="12"/>
          </p:nvPr>
        </p:nvSpPr>
        <p:spPr/>
        <p:txBody>
          <a:bodyPr/>
          <a:lstStyle/>
          <a:p>
            <a:fld id="{A7440FB8-B963-4D67-BBA5-C80FD16BB4A7}" type="slidenum">
              <a:rPr lang="en-US" smtClean="0"/>
              <a:t>40</a:t>
            </a:fld>
            <a:endParaRPr lang="en-US" dirty="0"/>
          </a:p>
        </p:txBody>
      </p:sp>
    </p:spTree>
    <p:extLst>
      <p:ext uri="{BB962C8B-B14F-4D97-AF65-F5344CB8AC3E}">
        <p14:creationId xmlns:p14="http://schemas.microsoft.com/office/powerpoint/2010/main" val="611904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 y="402183"/>
            <a:ext cx="3177539" cy="5463780"/>
          </a:xfrm>
        </p:spPr>
        <p:txBody>
          <a:bodyPr>
            <a:normAutofit fontScale="90000"/>
          </a:bodyPr>
          <a:lstStyle/>
          <a:p>
            <a:br>
              <a:rPr lang="en-US" sz="1400" dirty="0">
                <a:solidFill>
                  <a:srgbClr val="2C2C2C"/>
                </a:solidFill>
                <a:latin typeface="Calibri Light" panose="020F0302020204030204"/>
              </a:rPr>
            </a:br>
            <a:r>
              <a:rPr lang="en-US" sz="2400" b="1" dirty="0">
                <a:effectLst/>
                <a:latin typeface="Calibri" panose="020F0502020204030204" pitchFamily="34" charset="0"/>
                <a:ea typeface="Calibri" panose="020F0502020204030204" pitchFamily="34" charset="0"/>
                <a:cs typeface="Times New Roman" panose="02020603050405020304" pitchFamily="18" charset="0"/>
              </a:rPr>
              <a:t>REGULAR DEPOSIT SCREEN: Payments Tab</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you are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one of the Agencies listed below, then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 will always click the Journal Directly box</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These agencies use a combination of Worksheets and Direct Journals (DJs):  34100    36100	61100  63100    69000	79000</a:t>
            </a: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80500</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4" name="Picture 3">
            <a:extLst>
              <a:ext uri="{FF2B5EF4-FFF2-40B4-BE49-F238E27FC236}">
                <a16:creationId xmlns:a16="http://schemas.microsoft.com/office/drawing/2014/main" id="{DDD97C2E-74CA-6935-B100-F6F0DDCAB172}"/>
              </a:ext>
            </a:extLst>
          </p:cNvPr>
          <p:cNvPicPr>
            <a:picLocks noChangeAspect="1"/>
          </p:cNvPicPr>
          <p:nvPr/>
        </p:nvPicPr>
        <p:blipFill>
          <a:blip r:embed="rId2"/>
          <a:stretch>
            <a:fillRect/>
          </a:stretch>
        </p:blipFill>
        <p:spPr>
          <a:xfrm>
            <a:off x="3291839" y="0"/>
            <a:ext cx="8933043" cy="6593840"/>
          </a:xfrm>
          <a:prstGeom prst="rect">
            <a:avLst/>
          </a:prstGeom>
        </p:spPr>
      </p:pic>
      <p:sp>
        <p:nvSpPr>
          <p:cNvPr id="3" name="Slide Number Placeholder 2">
            <a:extLst>
              <a:ext uri="{FF2B5EF4-FFF2-40B4-BE49-F238E27FC236}">
                <a16:creationId xmlns:a16="http://schemas.microsoft.com/office/drawing/2014/main" id="{2EEF4B54-DA25-D851-704F-B6E65FBEB798}"/>
              </a:ext>
            </a:extLst>
          </p:cNvPr>
          <p:cNvSpPr>
            <a:spLocks noGrp="1"/>
          </p:cNvSpPr>
          <p:nvPr>
            <p:ph type="sldNum" sz="quarter" idx="12"/>
          </p:nvPr>
        </p:nvSpPr>
        <p:spPr/>
        <p:txBody>
          <a:bodyPr/>
          <a:lstStyle/>
          <a:p>
            <a:fld id="{A7440FB8-B963-4D67-BBA5-C80FD16BB4A7}" type="slidenum">
              <a:rPr lang="en-US" smtClean="0"/>
              <a:t>41</a:t>
            </a:fld>
            <a:endParaRPr lang="en-US" dirty="0"/>
          </a:p>
        </p:txBody>
      </p:sp>
    </p:spTree>
    <p:extLst>
      <p:ext uri="{BB962C8B-B14F-4D97-AF65-F5344CB8AC3E}">
        <p14:creationId xmlns:p14="http://schemas.microsoft.com/office/powerpoint/2010/main" val="2518015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lang="en-US" sz="1400" dirty="0">
                <a:solidFill>
                  <a:srgbClr val="2C2C2C"/>
                </a:solidFill>
                <a:latin typeface="Calibri Light" panose="020F0302020204030204"/>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REGULAR DEPOSIT SCREEN: Payments Tab</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kumimoji="0" lang="en-US" sz="2200" b="0" i="0" u="none" strike="noStrike" kern="1200" cap="none" spc="0" normalizeH="0" baseline="0" noProof="0" dirty="0">
                <a:ln>
                  <a:noFill/>
                </a:ln>
                <a:solidFill>
                  <a:srgbClr val="2C2C2C"/>
                </a:solidFill>
                <a:effectLst/>
                <a:uLnTx/>
                <a:uFillTx/>
                <a:latin typeface="Calibri" panose="020F0502020204030204" pitchFamily="34" charset="0"/>
                <a:ea typeface="+mj-ea"/>
                <a:cs typeface="Times New Roman" panose="02020603050405020304" pitchFamily="18" charset="0"/>
              </a:rPr>
              <a:t>On the Totals tab, there was a count of 8 items for this deposit.  You will need to work each sequence, called a Payment ID, on the Payments Tab. Again, in this  example, there are 8).  </a:t>
            </a:r>
            <a:br>
              <a:rPr kumimoji="0" lang="en-US" sz="2200" b="0" i="0" u="none" strike="noStrike" kern="1200" cap="none" spc="0" normalizeH="0" baseline="0" noProof="0" dirty="0">
                <a:ln>
                  <a:noFill/>
                </a:ln>
                <a:solidFill>
                  <a:srgbClr val="2C2C2C"/>
                </a:solidFill>
                <a:effectLst/>
                <a:uLnTx/>
                <a:uFillTx/>
                <a:latin typeface="Calibri" panose="020F0502020204030204" pitchFamily="34" charset="0"/>
                <a:ea typeface="+mj-ea"/>
                <a:cs typeface="Times New Roman" panose="02020603050405020304" pitchFamily="18" charset="0"/>
              </a:rPr>
            </a:b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Use the View All option, which will list all of the Payment IDs on the screen  or use the Next feature to move thru each Payment ID individually.  </a:t>
            </a: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5" name="Picture 4">
            <a:extLst>
              <a:ext uri="{FF2B5EF4-FFF2-40B4-BE49-F238E27FC236}">
                <a16:creationId xmlns:a16="http://schemas.microsoft.com/office/drawing/2014/main" id="{7CD8B6FE-8FFD-292D-9EA6-5868E208D120}"/>
              </a:ext>
            </a:extLst>
          </p:cNvPr>
          <p:cNvPicPr>
            <a:picLocks noChangeAspect="1"/>
          </p:cNvPicPr>
          <p:nvPr/>
        </p:nvPicPr>
        <p:blipFill>
          <a:blip r:embed="rId2"/>
          <a:stretch>
            <a:fillRect/>
          </a:stretch>
        </p:blipFill>
        <p:spPr>
          <a:xfrm>
            <a:off x="3291840" y="0"/>
            <a:ext cx="8891750" cy="6563360"/>
          </a:xfrm>
          <a:prstGeom prst="rect">
            <a:avLst/>
          </a:prstGeom>
        </p:spPr>
      </p:pic>
      <p:sp>
        <p:nvSpPr>
          <p:cNvPr id="3" name="Slide Number Placeholder 2">
            <a:extLst>
              <a:ext uri="{FF2B5EF4-FFF2-40B4-BE49-F238E27FC236}">
                <a16:creationId xmlns:a16="http://schemas.microsoft.com/office/drawing/2014/main" id="{83B79863-9FD5-C6AC-3E71-0D87E1A4F377}"/>
              </a:ext>
            </a:extLst>
          </p:cNvPr>
          <p:cNvSpPr>
            <a:spLocks noGrp="1"/>
          </p:cNvSpPr>
          <p:nvPr>
            <p:ph type="sldNum" sz="quarter" idx="12"/>
          </p:nvPr>
        </p:nvSpPr>
        <p:spPr/>
        <p:txBody>
          <a:bodyPr/>
          <a:lstStyle/>
          <a:p>
            <a:fld id="{A7440FB8-B963-4D67-BBA5-C80FD16BB4A7}" type="slidenum">
              <a:rPr lang="en-US" smtClean="0"/>
              <a:t>42</a:t>
            </a:fld>
            <a:endParaRPr lang="en-US" dirty="0"/>
          </a:p>
        </p:txBody>
      </p:sp>
    </p:spTree>
    <p:extLst>
      <p:ext uri="{BB962C8B-B14F-4D97-AF65-F5344CB8AC3E}">
        <p14:creationId xmlns:p14="http://schemas.microsoft.com/office/powerpoint/2010/main" val="4028498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a:bodyPr>
          <a:lstStyle/>
          <a:p>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lang="en-US" sz="2400" b="1" dirty="0">
                <a:effectLst/>
                <a:latin typeface="Calibri" panose="020F0502020204030204" pitchFamily="34" charset="0"/>
                <a:ea typeface="Calibri" panose="020F0502020204030204" pitchFamily="34" charset="0"/>
                <a:cs typeface="Times New Roman" panose="02020603050405020304" pitchFamily="18" charset="0"/>
              </a:rPr>
              <a:t>REGULAR DEPOSIT SCREEN: Payments Tab</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After you have clicked the Save button for the final time, you will need to click on the Navigator Icon again.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5" name="Picture 4">
            <a:extLst>
              <a:ext uri="{FF2B5EF4-FFF2-40B4-BE49-F238E27FC236}">
                <a16:creationId xmlns:a16="http://schemas.microsoft.com/office/drawing/2014/main" id="{F2538785-8D06-D466-ABDA-273BD4F49CB4}"/>
              </a:ext>
            </a:extLst>
          </p:cNvPr>
          <p:cNvPicPr>
            <a:picLocks noChangeAspect="1"/>
          </p:cNvPicPr>
          <p:nvPr/>
        </p:nvPicPr>
        <p:blipFill>
          <a:blip r:embed="rId2"/>
          <a:stretch>
            <a:fillRect/>
          </a:stretch>
        </p:blipFill>
        <p:spPr>
          <a:xfrm>
            <a:off x="3291840" y="1376555"/>
            <a:ext cx="8900160" cy="3632326"/>
          </a:xfrm>
          <a:prstGeom prst="rect">
            <a:avLst/>
          </a:prstGeom>
        </p:spPr>
      </p:pic>
      <p:sp>
        <p:nvSpPr>
          <p:cNvPr id="3" name="Slide Number Placeholder 2">
            <a:extLst>
              <a:ext uri="{FF2B5EF4-FFF2-40B4-BE49-F238E27FC236}">
                <a16:creationId xmlns:a16="http://schemas.microsoft.com/office/drawing/2014/main" id="{03E107FE-7579-8B6E-F501-EABC28F5C900}"/>
              </a:ext>
            </a:extLst>
          </p:cNvPr>
          <p:cNvSpPr>
            <a:spLocks noGrp="1"/>
          </p:cNvSpPr>
          <p:nvPr>
            <p:ph type="sldNum" sz="quarter" idx="12"/>
          </p:nvPr>
        </p:nvSpPr>
        <p:spPr/>
        <p:txBody>
          <a:bodyPr/>
          <a:lstStyle/>
          <a:p>
            <a:fld id="{A7440FB8-B963-4D67-BBA5-C80FD16BB4A7}" type="slidenum">
              <a:rPr lang="en-US" smtClean="0"/>
              <a:t>43</a:t>
            </a:fld>
            <a:endParaRPr lang="en-US" dirty="0"/>
          </a:p>
        </p:txBody>
      </p:sp>
    </p:spTree>
    <p:extLst>
      <p:ext uri="{BB962C8B-B14F-4D97-AF65-F5344CB8AC3E}">
        <p14:creationId xmlns:p14="http://schemas.microsoft.com/office/powerpoint/2010/main" val="340374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7493" y="105104"/>
            <a:ext cx="3597890" cy="6752896"/>
          </a:xfrm>
        </p:spPr>
        <p:txBody>
          <a:bodyPr>
            <a:normAutofit/>
          </a:bodyPr>
          <a:lstStyle/>
          <a:p>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2700" b="0" i="0" u="none" strike="noStrike" kern="1200" cap="none" spc="0" normalizeH="0" baseline="0" noProof="0" dirty="0">
                <a:ln>
                  <a:noFill/>
                </a:ln>
                <a:solidFill>
                  <a:srgbClr val="2C2C2C"/>
                </a:solidFill>
                <a:effectLst/>
                <a:uLnTx/>
                <a:uFillTx/>
                <a:latin typeface="Calibri" panose="020F0502020204030204"/>
                <a:ea typeface="+mj-ea"/>
                <a:cs typeface="+mj-cs"/>
              </a:rPr>
            </a:br>
            <a: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t>Click on</a:t>
            </a:r>
            <a:b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br>
            <a: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t>the Payments hyperlink</a:t>
            </a:r>
            <a:b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4" name="Picture 3">
            <a:extLst>
              <a:ext uri="{FF2B5EF4-FFF2-40B4-BE49-F238E27FC236}">
                <a16:creationId xmlns:a16="http://schemas.microsoft.com/office/drawing/2014/main" id="{C1459B2F-96A2-3243-54E9-AEA08E4D3B91}"/>
              </a:ext>
            </a:extLst>
          </p:cNvPr>
          <p:cNvPicPr>
            <a:picLocks noChangeAspect="1"/>
          </p:cNvPicPr>
          <p:nvPr/>
        </p:nvPicPr>
        <p:blipFill>
          <a:blip r:embed="rId2"/>
          <a:stretch>
            <a:fillRect/>
          </a:stretch>
        </p:blipFill>
        <p:spPr>
          <a:xfrm>
            <a:off x="7013524" y="671161"/>
            <a:ext cx="3295248" cy="4937575"/>
          </a:xfrm>
          <a:prstGeom prst="rect">
            <a:avLst/>
          </a:prstGeom>
        </p:spPr>
      </p:pic>
      <p:sp>
        <p:nvSpPr>
          <p:cNvPr id="3" name="Slide Number Placeholder 2">
            <a:extLst>
              <a:ext uri="{FF2B5EF4-FFF2-40B4-BE49-F238E27FC236}">
                <a16:creationId xmlns:a16="http://schemas.microsoft.com/office/drawing/2014/main" id="{B4DC2536-1798-07CE-02D6-C8EB85126086}"/>
              </a:ext>
            </a:extLst>
          </p:cNvPr>
          <p:cNvSpPr>
            <a:spLocks noGrp="1"/>
          </p:cNvSpPr>
          <p:nvPr>
            <p:ph type="sldNum" sz="quarter" idx="12"/>
          </p:nvPr>
        </p:nvSpPr>
        <p:spPr/>
        <p:txBody>
          <a:bodyPr/>
          <a:lstStyle/>
          <a:p>
            <a:fld id="{A7440FB8-B963-4D67-BBA5-C80FD16BB4A7}" type="slidenum">
              <a:rPr lang="en-US" smtClean="0"/>
              <a:t>44</a:t>
            </a:fld>
            <a:endParaRPr lang="en-US" dirty="0"/>
          </a:p>
        </p:txBody>
      </p:sp>
    </p:spTree>
    <p:extLst>
      <p:ext uri="{BB962C8B-B14F-4D97-AF65-F5344CB8AC3E}">
        <p14:creationId xmlns:p14="http://schemas.microsoft.com/office/powerpoint/2010/main" val="1255396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9803" y="105104"/>
            <a:ext cx="3177539" cy="6752896"/>
          </a:xfrm>
        </p:spPr>
        <p:txBody>
          <a:bodyPr>
            <a:normAutofit/>
          </a:bodyPr>
          <a:lstStyle/>
          <a:p>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2700" b="0" i="0" u="none" strike="noStrike" kern="1200" cap="none" spc="0" normalizeH="0" baseline="0" noProof="0" dirty="0">
                <a:ln>
                  <a:noFill/>
                </a:ln>
                <a:solidFill>
                  <a:srgbClr val="2C2C2C"/>
                </a:solidFill>
                <a:effectLst/>
                <a:uLnTx/>
                <a:uFillTx/>
                <a:latin typeface="Calibri" panose="020F0502020204030204"/>
                <a:ea typeface="+mj-ea"/>
                <a:cs typeface="+mj-cs"/>
              </a:rPr>
            </a:br>
            <a: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t>Click on </a:t>
            </a:r>
            <a:b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br>
            <a: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t>Direct Journal Payments</a:t>
            </a:r>
            <a:b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5" name="Picture 4">
            <a:extLst>
              <a:ext uri="{FF2B5EF4-FFF2-40B4-BE49-F238E27FC236}">
                <a16:creationId xmlns:a16="http://schemas.microsoft.com/office/drawing/2014/main" id="{F05F30D2-2E89-AD8D-E2B6-5A29BEEAA580}"/>
              </a:ext>
            </a:extLst>
          </p:cNvPr>
          <p:cNvPicPr>
            <a:picLocks noChangeAspect="1"/>
          </p:cNvPicPr>
          <p:nvPr/>
        </p:nvPicPr>
        <p:blipFill>
          <a:blip r:embed="rId2"/>
          <a:stretch>
            <a:fillRect/>
          </a:stretch>
        </p:blipFill>
        <p:spPr>
          <a:xfrm>
            <a:off x="6740021" y="762379"/>
            <a:ext cx="3046236" cy="4440779"/>
          </a:xfrm>
          <a:prstGeom prst="rect">
            <a:avLst/>
          </a:prstGeom>
        </p:spPr>
      </p:pic>
      <p:sp>
        <p:nvSpPr>
          <p:cNvPr id="3" name="Slide Number Placeholder 2">
            <a:extLst>
              <a:ext uri="{FF2B5EF4-FFF2-40B4-BE49-F238E27FC236}">
                <a16:creationId xmlns:a16="http://schemas.microsoft.com/office/drawing/2014/main" id="{BBC66DBD-34C9-97B1-03F5-EE072C972C51}"/>
              </a:ext>
            </a:extLst>
          </p:cNvPr>
          <p:cNvSpPr>
            <a:spLocks noGrp="1"/>
          </p:cNvSpPr>
          <p:nvPr>
            <p:ph type="sldNum" sz="quarter" idx="12"/>
          </p:nvPr>
        </p:nvSpPr>
        <p:spPr/>
        <p:txBody>
          <a:bodyPr/>
          <a:lstStyle/>
          <a:p>
            <a:fld id="{A7440FB8-B963-4D67-BBA5-C80FD16BB4A7}" type="slidenum">
              <a:rPr lang="en-US" smtClean="0"/>
              <a:t>45</a:t>
            </a:fld>
            <a:endParaRPr lang="en-US" dirty="0"/>
          </a:p>
        </p:txBody>
      </p:sp>
    </p:spTree>
    <p:extLst>
      <p:ext uri="{BB962C8B-B14F-4D97-AF65-F5344CB8AC3E}">
        <p14:creationId xmlns:p14="http://schemas.microsoft.com/office/powerpoint/2010/main" val="1178167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6889" y="52552"/>
            <a:ext cx="3177539" cy="6752896"/>
          </a:xfrm>
        </p:spPr>
        <p:txBody>
          <a:bodyPr>
            <a:normAutofit/>
          </a:bodyPr>
          <a:lstStyle/>
          <a:p>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t>Click on</a:t>
            </a:r>
            <a:b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br>
            <a:r>
              <a:rPr kumimoji="0" lang="en-US" b="1" i="0" u="none" strike="noStrike" kern="1200" cap="none" spc="0" normalizeH="0" baseline="0" noProof="0" dirty="0">
                <a:ln>
                  <a:noFill/>
                </a:ln>
                <a:solidFill>
                  <a:srgbClr val="2C2C2C"/>
                </a:solidFill>
                <a:effectLst/>
                <a:uLnTx/>
                <a:uFillTx/>
                <a:latin typeface="Calibri" panose="020F0502020204030204"/>
                <a:ea typeface="+mj-ea"/>
                <a:cs typeface="+mj-cs"/>
              </a:rPr>
              <a:t>Direct Journal Acctg Entries</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4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4" name="Picture 3">
            <a:extLst>
              <a:ext uri="{FF2B5EF4-FFF2-40B4-BE49-F238E27FC236}">
                <a16:creationId xmlns:a16="http://schemas.microsoft.com/office/drawing/2014/main" id="{534BB5A6-CDE4-71F1-5D44-C7F7B0D467C0}"/>
              </a:ext>
            </a:extLst>
          </p:cNvPr>
          <p:cNvPicPr>
            <a:picLocks noChangeAspect="1"/>
          </p:cNvPicPr>
          <p:nvPr/>
        </p:nvPicPr>
        <p:blipFill>
          <a:blip r:embed="rId2"/>
          <a:stretch>
            <a:fillRect/>
          </a:stretch>
        </p:blipFill>
        <p:spPr>
          <a:xfrm>
            <a:off x="5939014" y="759217"/>
            <a:ext cx="3751807" cy="4574783"/>
          </a:xfrm>
          <a:prstGeom prst="rect">
            <a:avLst/>
          </a:prstGeom>
        </p:spPr>
      </p:pic>
      <p:sp>
        <p:nvSpPr>
          <p:cNvPr id="3" name="Slide Number Placeholder 2">
            <a:extLst>
              <a:ext uri="{FF2B5EF4-FFF2-40B4-BE49-F238E27FC236}">
                <a16:creationId xmlns:a16="http://schemas.microsoft.com/office/drawing/2014/main" id="{EDCE1354-5CAC-8E2C-5625-F8059A215E3B}"/>
              </a:ext>
            </a:extLst>
          </p:cNvPr>
          <p:cNvSpPr>
            <a:spLocks noGrp="1"/>
          </p:cNvSpPr>
          <p:nvPr>
            <p:ph type="sldNum" sz="quarter" idx="12"/>
          </p:nvPr>
        </p:nvSpPr>
        <p:spPr/>
        <p:txBody>
          <a:bodyPr/>
          <a:lstStyle/>
          <a:p>
            <a:fld id="{A7440FB8-B963-4D67-BBA5-C80FD16BB4A7}" type="slidenum">
              <a:rPr lang="en-US" smtClean="0"/>
              <a:t>46</a:t>
            </a:fld>
            <a:endParaRPr lang="en-US" dirty="0"/>
          </a:p>
        </p:txBody>
      </p:sp>
    </p:spTree>
    <p:extLst>
      <p:ext uri="{BB962C8B-B14F-4D97-AF65-F5344CB8AC3E}">
        <p14:creationId xmlns:p14="http://schemas.microsoft.com/office/powerpoint/2010/main" val="4147710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079275" cy="6752896"/>
          </a:xfrm>
        </p:spPr>
        <p:txBody>
          <a:bodyPr>
            <a:normAutofit fontScale="90000"/>
          </a:bodyPr>
          <a:lstStyle/>
          <a:p>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r>
              <a:rPr lang="en-US" sz="2700" dirty="0">
                <a:solidFill>
                  <a:srgbClr val="2C2C2C"/>
                </a:solidFill>
                <a:effectLst/>
                <a:latin typeface="+mn-lt"/>
              </a:rPr>
              <a:t>The search </a:t>
            </a:r>
            <a:r>
              <a:rPr lang="en-US" sz="2700" dirty="0">
                <a:solidFill>
                  <a:srgbClr val="2C2C2C"/>
                </a:solidFill>
                <a:latin typeface="+mn-lt"/>
              </a:rPr>
              <a:t>screen will open and your Business Unit should default.  </a:t>
            </a:r>
            <a:br>
              <a:rPr lang="en-US" sz="2700" dirty="0">
                <a:solidFill>
                  <a:srgbClr val="2C2C2C"/>
                </a:solidFill>
                <a:latin typeface="+mn-lt"/>
              </a:rPr>
            </a:br>
            <a:br>
              <a:rPr lang="en-US" sz="2700" dirty="0">
                <a:solidFill>
                  <a:srgbClr val="2C2C2C"/>
                </a:solidFill>
                <a:latin typeface="+mn-lt"/>
              </a:rPr>
            </a:br>
            <a:r>
              <a:rPr lang="en-US" sz="2700" dirty="0">
                <a:solidFill>
                  <a:srgbClr val="2C2C2C"/>
                </a:solidFill>
                <a:latin typeface="+mn-lt"/>
              </a:rPr>
              <a:t>You can click the Search button to get a list of all the Payment IDs you need to work, or y</a:t>
            </a:r>
            <a:r>
              <a:rPr lang="en-US" sz="2700" dirty="0">
                <a:solidFill>
                  <a:srgbClr val="2C2C2C"/>
                </a:solidFill>
                <a:effectLst/>
                <a:latin typeface="+mn-lt"/>
              </a:rPr>
              <a:t>ou can enter the Deposit ID or Payment ID to search</a:t>
            </a:r>
            <a:r>
              <a:rPr lang="en-US" sz="2700" dirty="0">
                <a:solidFill>
                  <a:srgbClr val="2C2C2C"/>
                </a:solidFill>
                <a:latin typeface="+mn-lt"/>
              </a:rPr>
              <a:t> for a specific one.</a:t>
            </a:r>
            <a:r>
              <a:rPr lang="en-US" sz="2700" dirty="0">
                <a:solidFill>
                  <a:srgbClr val="2C2C2C"/>
                </a:solidFill>
                <a:effectLst/>
                <a:latin typeface="+mn-lt"/>
              </a:rPr>
              <a:t> </a:t>
            </a:r>
            <a:br>
              <a:rPr lang="en-US" sz="2700" dirty="0">
                <a:solidFill>
                  <a:srgbClr val="2C2C2C"/>
                </a:solidFill>
                <a:effectLst/>
                <a:latin typeface="+mn-lt"/>
              </a:rPr>
            </a:br>
            <a:br>
              <a:rPr lang="en-US" sz="2700" dirty="0">
                <a:solidFill>
                  <a:srgbClr val="2C2C2C"/>
                </a:solidFill>
                <a:effectLst/>
                <a:latin typeface="+mn-lt"/>
              </a:rPr>
            </a:br>
            <a:r>
              <a:rPr lang="en-US" sz="2700" dirty="0">
                <a:solidFill>
                  <a:srgbClr val="2C2C2C"/>
                </a:solidFill>
                <a:effectLst/>
                <a:latin typeface="+mn-lt"/>
              </a:rPr>
              <a:t>Click on the Payment ID you want to work on to enter the accounting string for.</a:t>
            </a: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br>
              <a:rPr lang="en-US" sz="800" dirty="0">
                <a:solidFill>
                  <a:srgbClr val="2C2C2C"/>
                </a:solidFill>
                <a:effectLst/>
              </a:rPr>
            </a:br>
            <a:endParaRPr lang="en-US" sz="2000" dirty="0">
              <a:latin typeface="+mn-lt"/>
            </a:endParaRPr>
          </a:p>
        </p:txBody>
      </p:sp>
      <p:pic>
        <p:nvPicPr>
          <p:cNvPr id="7" name="Picture 6">
            <a:extLst>
              <a:ext uri="{FF2B5EF4-FFF2-40B4-BE49-F238E27FC236}">
                <a16:creationId xmlns:a16="http://schemas.microsoft.com/office/drawing/2014/main" id="{B5E587C1-F457-84D6-AC46-27FCA474A7FC}"/>
              </a:ext>
            </a:extLst>
          </p:cNvPr>
          <p:cNvPicPr>
            <a:picLocks noChangeAspect="1"/>
          </p:cNvPicPr>
          <p:nvPr/>
        </p:nvPicPr>
        <p:blipFill>
          <a:blip r:embed="rId2"/>
          <a:stretch>
            <a:fillRect/>
          </a:stretch>
        </p:blipFill>
        <p:spPr>
          <a:xfrm>
            <a:off x="3291840" y="0"/>
            <a:ext cx="8971280" cy="6743398"/>
          </a:xfrm>
          <a:prstGeom prst="rect">
            <a:avLst/>
          </a:prstGeom>
        </p:spPr>
      </p:pic>
      <p:sp>
        <p:nvSpPr>
          <p:cNvPr id="3" name="Slide Number Placeholder 2">
            <a:extLst>
              <a:ext uri="{FF2B5EF4-FFF2-40B4-BE49-F238E27FC236}">
                <a16:creationId xmlns:a16="http://schemas.microsoft.com/office/drawing/2014/main" id="{709C5546-B836-5B11-9174-B2CF64636E39}"/>
              </a:ext>
            </a:extLst>
          </p:cNvPr>
          <p:cNvSpPr>
            <a:spLocks noGrp="1"/>
          </p:cNvSpPr>
          <p:nvPr>
            <p:ph type="sldNum" sz="quarter" idx="12"/>
          </p:nvPr>
        </p:nvSpPr>
        <p:spPr/>
        <p:txBody>
          <a:bodyPr/>
          <a:lstStyle/>
          <a:p>
            <a:fld id="{A7440FB8-B963-4D67-BBA5-C80FD16BB4A7}" type="slidenum">
              <a:rPr lang="en-US" smtClean="0"/>
              <a:t>47</a:t>
            </a:fld>
            <a:endParaRPr lang="en-US" dirty="0"/>
          </a:p>
        </p:txBody>
      </p:sp>
    </p:spTree>
    <p:extLst>
      <p:ext uri="{BB962C8B-B14F-4D97-AF65-F5344CB8AC3E}">
        <p14:creationId xmlns:p14="http://schemas.microsoft.com/office/powerpoint/2010/main" val="3065915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rmAutofit fontScale="90000"/>
          </a:bodyPr>
          <a:lstStyle/>
          <a:p>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27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lang="en-US" sz="28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8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800" b="1" dirty="0">
                <a:solidFill>
                  <a:srgbClr val="2C2C2C"/>
                </a:solidFill>
                <a:latin typeface="Calibri" panose="020F0502020204030204" pitchFamily="34" charset="0"/>
                <a:cs typeface="Times New Roman" panose="02020603050405020304" pitchFamily="18" charset="0"/>
              </a:rPr>
              <a:t>SCREEN:</a:t>
            </a:r>
            <a: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is where you’ll need to enter the accounting string  When this screen first opens, the GL Unit box is the only box that will be populated </a:t>
            </a:r>
            <a:b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You’ll need to key the appropriate accounting string for your Agency</a:t>
            </a:r>
            <a:b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IMPORTANT!! YOU SHOULD </a:t>
            </a:r>
            <a:r>
              <a:rPr kumimoji="0" lang="en-US" sz="2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NEVER USE ACCOUNT CODE 101800 NOR YOUR TRUE CASH ACCOUNT</a:t>
            </a:r>
            <a:r>
              <a:rPr lang="en-US" sz="2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AN ACCOUNTING STRING  THEY WILL BE INFERRED LATER</a:t>
            </a:r>
            <a:b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9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2000" dirty="0">
              <a:latin typeface="+mn-lt"/>
            </a:endParaRPr>
          </a:p>
        </p:txBody>
      </p:sp>
      <p:pic>
        <p:nvPicPr>
          <p:cNvPr id="5" name="Picture 4">
            <a:extLst>
              <a:ext uri="{FF2B5EF4-FFF2-40B4-BE49-F238E27FC236}">
                <a16:creationId xmlns:a16="http://schemas.microsoft.com/office/drawing/2014/main" id="{07C96E77-42B8-7680-4170-BF2E674485AF}"/>
              </a:ext>
            </a:extLst>
          </p:cNvPr>
          <p:cNvPicPr>
            <a:picLocks noChangeAspect="1"/>
          </p:cNvPicPr>
          <p:nvPr/>
        </p:nvPicPr>
        <p:blipFill>
          <a:blip r:embed="rId2"/>
          <a:stretch>
            <a:fillRect/>
          </a:stretch>
        </p:blipFill>
        <p:spPr>
          <a:xfrm>
            <a:off x="3282907" y="883920"/>
            <a:ext cx="8909093" cy="4724400"/>
          </a:xfrm>
          <a:prstGeom prst="rect">
            <a:avLst/>
          </a:prstGeom>
        </p:spPr>
      </p:pic>
      <p:sp>
        <p:nvSpPr>
          <p:cNvPr id="3" name="Slide Number Placeholder 2">
            <a:extLst>
              <a:ext uri="{FF2B5EF4-FFF2-40B4-BE49-F238E27FC236}">
                <a16:creationId xmlns:a16="http://schemas.microsoft.com/office/drawing/2014/main" id="{753CAB93-EDB1-D2E9-180D-9A93DA8664D4}"/>
              </a:ext>
            </a:extLst>
          </p:cNvPr>
          <p:cNvSpPr>
            <a:spLocks noGrp="1"/>
          </p:cNvSpPr>
          <p:nvPr>
            <p:ph type="sldNum" sz="quarter" idx="12"/>
          </p:nvPr>
        </p:nvSpPr>
        <p:spPr/>
        <p:txBody>
          <a:bodyPr/>
          <a:lstStyle/>
          <a:p>
            <a:fld id="{A7440FB8-B963-4D67-BBA5-C80FD16BB4A7}" type="slidenum">
              <a:rPr lang="en-US" smtClean="0"/>
              <a:t>48</a:t>
            </a:fld>
            <a:endParaRPr lang="en-US" dirty="0"/>
          </a:p>
        </p:txBody>
      </p:sp>
    </p:spTree>
    <p:extLst>
      <p:ext uri="{BB962C8B-B14F-4D97-AF65-F5344CB8AC3E}">
        <p14:creationId xmlns:p14="http://schemas.microsoft.com/office/powerpoint/2010/main" val="1154559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05104"/>
            <a:ext cx="3177539" cy="6752896"/>
          </a:xfrm>
        </p:spPr>
        <p:txBody>
          <a:bodyPr>
            <a:noAutofit/>
          </a:bodyPr>
          <a:lstStyle/>
          <a:p>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lang="en-US" sz="18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18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1800" b="1" dirty="0">
                <a:solidFill>
                  <a:srgbClr val="2C2C2C"/>
                </a:solidFill>
                <a:latin typeface="Calibri" panose="020F0502020204030204" pitchFamily="34" charset="0"/>
                <a:cs typeface="Times New Roman" panose="02020603050405020304" pitchFamily="18" charset="0"/>
              </a:rPr>
              <a:t>SCREEN:</a:t>
            </a:r>
            <a:r>
              <a:rPr kumimoji="0" lang="en-US" sz="1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1200" b="0" i="0" u="none" strike="noStrike" kern="1200" cap="none" spc="0" normalizeH="0" baseline="0" noProof="0" dirty="0">
                <a:ln>
                  <a:noFill/>
                </a:ln>
                <a:solidFill>
                  <a:srgbClr val="2C2C2C"/>
                </a:solidFill>
                <a:effectLst/>
                <a:uLnTx/>
                <a:uFillTx/>
                <a:latin typeface="Calibri Light" panose="020F0302020204030204"/>
                <a:ea typeface="+mj-ea"/>
                <a:cs typeface="+mj-cs"/>
              </a:rPr>
            </a:br>
            <a:r>
              <a:rPr kumimoji="0" lang="en-US" sz="1200" b="0" i="0" u="none" strike="noStrike" kern="1200" cap="none" spc="0" normalizeH="0" baseline="0" noProof="0" dirty="0">
                <a:ln>
                  <a:noFill/>
                </a:ln>
                <a:solidFill>
                  <a:srgbClr val="2C2C2C"/>
                </a:solidFill>
                <a:effectLst/>
                <a:uLnTx/>
                <a:uFillTx/>
                <a:latin typeface="Calibri Light" panose="020F0302020204030204"/>
                <a:ea typeface="+mj-ea"/>
                <a:cs typeface="+mj-cs"/>
              </a:rPr>
              <a:t>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Remember that all revenue and expense codes need to have a Fund, Department, Bud Ref and Class code, at a minimum.  Your Agency my require more fields.</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Balance Sheet accounts need a Fund, at the minimum.  Your Agency may require more fields.</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Please be careful when you are crossing fiscal years.  Make sure you have the correct Bud Ref and Class code and that a receivable was not set up in the previous year.  </a:t>
            </a:r>
            <a:b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Some account codes (Revenue, Expense and </a:t>
            </a: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Balance Sheet accounts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require Affiliates and Fund Affiliates.  See the next two pages for list.  </a:t>
            </a: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br>
              <a:rPr kumimoji="0" lang="en-US" sz="1800" b="0" i="0" u="none" strike="noStrike" kern="1200" cap="none" spc="0" normalizeH="0" baseline="0" noProof="0" dirty="0">
                <a:ln>
                  <a:noFill/>
                </a:ln>
                <a:solidFill>
                  <a:srgbClr val="2C2C2C"/>
                </a:solidFill>
                <a:effectLst/>
                <a:uLnTx/>
                <a:uFillTx/>
                <a:latin typeface="Calibri Light" panose="020F0302020204030204"/>
                <a:ea typeface="+mj-ea"/>
                <a:cs typeface="+mj-cs"/>
              </a:rPr>
            </a:br>
            <a:endParaRPr lang="en-US" sz="1800" dirty="0">
              <a:latin typeface="+mn-lt"/>
            </a:endParaRPr>
          </a:p>
        </p:txBody>
      </p:sp>
      <p:pic>
        <p:nvPicPr>
          <p:cNvPr id="4" name="Picture 3">
            <a:extLst>
              <a:ext uri="{FF2B5EF4-FFF2-40B4-BE49-F238E27FC236}">
                <a16:creationId xmlns:a16="http://schemas.microsoft.com/office/drawing/2014/main" id="{D435BC62-FDC8-09E2-B476-1349146C33DE}"/>
              </a:ext>
            </a:extLst>
          </p:cNvPr>
          <p:cNvPicPr>
            <a:picLocks noChangeAspect="1"/>
          </p:cNvPicPr>
          <p:nvPr/>
        </p:nvPicPr>
        <p:blipFill>
          <a:blip r:embed="rId2"/>
          <a:stretch>
            <a:fillRect/>
          </a:stretch>
        </p:blipFill>
        <p:spPr>
          <a:xfrm>
            <a:off x="3321226" y="1076960"/>
            <a:ext cx="8870774" cy="4704080"/>
          </a:xfrm>
          <a:prstGeom prst="rect">
            <a:avLst/>
          </a:prstGeom>
        </p:spPr>
      </p:pic>
      <p:sp>
        <p:nvSpPr>
          <p:cNvPr id="3" name="Slide Number Placeholder 2">
            <a:extLst>
              <a:ext uri="{FF2B5EF4-FFF2-40B4-BE49-F238E27FC236}">
                <a16:creationId xmlns:a16="http://schemas.microsoft.com/office/drawing/2014/main" id="{CD56FD56-8907-4FDE-EBCA-661345972CF0}"/>
              </a:ext>
            </a:extLst>
          </p:cNvPr>
          <p:cNvSpPr>
            <a:spLocks noGrp="1"/>
          </p:cNvSpPr>
          <p:nvPr>
            <p:ph type="sldNum" sz="quarter" idx="12"/>
          </p:nvPr>
        </p:nvSpPr>
        <p:spPr/>
        <p:txBody>
          <a:bodyPr/>
          <a:lstStyle/>
          <a:p>
            <a:fld id="{A7440FB8-B963-4D67-BBA5-C80FD16BB4A7}" type="slidenum">
              <a:rPr lang="en-US" smtClean="0"/>
              <a:t>49</a:t>
            </a:fld>
            <a:endParaRPr lang="en-US" dirty="0"/>
          </a:p>
        </p:txBody>
      </p:sp>
    </p:spTree>
    <p:extLst>
      <p:ext uri="{BB962C8B-B14F-4D97-AF65-F5344CB8AC3E}">
        <p14:creationId xmlns:p14="http://schemas.microsoft.com/office/powerpoint/2010/main" val="8173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BFDB2D-C712-98E1-87CA-A9E767365B33}"/>
              </a:ext>
            </a:extLst>
          </p:cNvPr>
          <p:cNvSpPr>
            <a:spLocks noGrp="1"/>
          </p:cNvSpPr>
          <p:nvPr>
            <p:ph type="title"/>
          </p:nvPr>
        </p:nvSpPr>
        <p:spPr>
          <a:xfrm>
            <a:off x="92528" y="261258"/>
            <a:ext cx="12006943" cy="1077685"/>
          </a:xfrm>
        </p:spPr>
        <p:txBody>
          <a:bodyPr>
            <a:normAutofit/>
          </a:bodyPr>
          <a:lstStyle/>
          <a:p>
            <a:r>
              <a:rPr lang="en-US" sz="2200" b="1" dirty="0">
                <a:latin typeface="Arial Black" panose="020B0A04020102020204" pitchFamily="34" charset="0"/>
              </a:rPr>
              <a:t>STATUTE: Section 6-10-54 NMSA 1978. Payment of state money into treasury; suspense funds.  Commonly known as the “24 Hour Rule” Only the legislature can authorize an exemption to a state Statute. </a:t>
            </a:r>
            <a:endParaRPr lang="en-US" sz="2200" dirty="0"/>
          </a:p>
        </p:txBody>
      </p:sp>
      <p:pic>
        <p:nvPicPr>
          <p:cNvPr id="6" name="Content Placeholder 4">
            <a:extLst>
              <a:ext uri="{FF2B5EF4-FFF2-40B4-BE49-F238E27FC236}">
                <a16:creationId xmlns:a16="http://schemas.microsoft.com/office/drawing/2014/main" id="{69C980C4-D323-C588-6DBA-9AC52992F2AB}"/>
              </a:ext>
            </a:extLst>
          </p:cNvPr>
          <p:cNvPicPr>
            <a:picLocks noGrp="1" noChangeAspect="1"/>
          </p:cNvPicPr>
          <p:nvPr>
            <p:ph idx="1"/>
          </p:nvPr>
        </p:nvPicPr>
        <p:blipFill>
          <a:blip r:embed="rId2"/>
          <a:stretch>
            <a:fillRect/>
          </a:stretch>
        </p:blipFill>
        <p:spPr>
          <a:xfrm>
            <a:off x="2231571" y="1282514"/>
            <a:ext cx="7924904" cy="5575485"/>
          </a:xfrm>
        </p:spPr>
      </p:pic>
      <p:sp>
        <p:nvSpPr>
          <p:cNvPr id="2" name="Slide Number Placeholder 1">
            <a:extLst>
              <a:ext uri="{FF2B5EF4-FFF2-40B4-BE49-F238E27FC236}">
                <a16:creationId xmlns:a16="http://schemas.microsoft.com/office/drawing/2014/main" id="{3378FE2B-D85D-D787-EA76-68B4970F5531}"/>
              </a:ext>
            </a:extLst>
          </p:cNvPr>
          <p:cNvSpPr>
            <a:spLocks noGrp="1"/>
          </p:cNvSpPr>
          <p:nvPr>
            <p:ph type="sldNum" sz="quarter" idx="12"/>
          </p:nvPr>
        </p:nvSpPr>
        <p:spPr/>
        <p:txBody>
          <a:bodyPr/>
          <a:lstStyle/>
          <a:p>
            <a:fld id="{A7440FB8-B963-4D67-BBA5-C80FD16BB4A7}" type="slidenum">
              <a:rPr lang="en-US" smtClean="0"/>
              <a:t>5</a:t>
            </a:fld>
            <a:endParaRPr lang="en-US" dirty="0"/>
          </a:p>
        </p:txBody>
      </p:sp>
      <p:sp>
        <p:nvSpPr>
          <p:cNvPr id="3" name="TextBox 2">
            <a:extLst>
              <a:ext uri="{FF2B5EF4-FFF2-40B4-BE49-F238E27FC236}">
                <a16:creationId xmlns:a16="http://schemas.microsoft.com/office/drawing/2014/main" id="{8CF4254E-D23A-C664-0C82-FD1CF0EE5AC1}"/>
              </a:ext>
            </a:extLst>
          </p:cNvPr>
          <p:cNvSpPr txBox="1"/>
          <p:nvPr/>
        </p:nvSpPr>
        <p:spPr>
          <a:xfrm>
            <a:off x="119558" y="5635754"/>
            <a:ext cx="2084983" cy="553998"/>
          </a:xfrm>
          <a:prstGeom prst="rect">
            <a:avLst/>
          </a:prstGeom>
          <a:noFill/>
        </p:spPr>
        <p:txBody>
          <a:bodyPr wrap="square" rtlCol="0">
            <a:spAutoFit/>
          </a:bodyPr>
          <a:lstStyle/>
          <a:p>
            <a:pPr marL="285750" indent="-285750">
              <a:buFont typeface="Arial" panose="020B0604020202020204" pitchFamily="34" charset="0"/>
              <a:buChar char="•"/>
            </a:pPr>
            <a:r>
              <a:rPr lang="en-US" sz="1500" b="1" dirty="0"/>
              <a:t>Commissioner of Public Lands</a:t>
            </a:r>
          </a:p>
        </p:txBody>
      </p:sp>
      <p:sp>
        <p:nvSpPr>
          <p:cNvPr id="4" name="TextBox 3">
            <a:extLst>
              <a:ext uri="{FF2B5EF4-FFF2-40B4-BE49-F238E27FC236}">
                <a16:creationId xmlns:a16="http://schemas.microsoft.com/office/drawing/2014/main" id="{9DC7B979-54B6-8D79-9063-2CF36B44509B}"/>
              </a:ext>
            </a:extLst>
          </p:cNvPr>
          <p:cNvSpPr txBox="1"/>
          <p:nvPr/>
        </p:nvSpPr>
        <p:spPr>
          <a:xfrm>
            <a:off x="146588" y="3694759"/>
            <a:ext cx="1986960" cy="323165"/>
          </a:xfrm>
          <a:prstGeom prst="rect">
            <a:avLst/>
          </a:prstGeom>
          <a:noFill/>
        </p:spPr>
        <p:txBody>
          <a:bodyPr wrap="square" rtlCol="0">
            <a:spAutoFit/>
          </a:bodyPr>
          <a:lstStyle/>
          <a:p>
            <a:pPr marL="285750" indent="-285750">
              <a:buFont typeface="Arial" panose="020B0604020202020204" pitchFamily="34" charset="0"/>
              <a:buChar char="•"/>
            </a:pPr>
            <a:r>
              <a:rPr lang="en-US" sz="1500" b="1" dirty="0"/>
              <a:t>County Treasurers</a:t>
            </a:r>
          </a:p>
        </p:txBody>
      </p:sp>
      <p:sp>
        <p:nvSpPr>
          <p:cNvPr id="7" name="TextBox 6">
            <a:extLst>
              <a:ext uri="{FF2B5EF4-FFF2-40B4-BE49-F238E27FC236}">
                <a16:creationId xmlns:a16="http://schemas.microsoft.com/office/drawing/2014/main" id="{05B30DDD-B492-3302-2CB1-AB13CF3C6470}"/>
              </a:ext>
            </a:extLst>
          </p:cNvPr>
          <p:cNvSpPr txBox="1"/>
          <p:nvPr/>
        </p:nvSpPr>
        <p:spPr>
          <a:xfrm>
            <a:off x="146588" y="2791716"/>
            <a:ext cx="2128947" cy="784830"/>
          </a:xfrm>
          <a:prstGeom prst="rect">
            <a:avLst/>
          </a:prstGeom>
          <a:noFill/>
        </p:spPr>
        <p:txBody>
          <a:bodyPr wrap="square" rtlCol="0">
            <a:spAutoFit/>
          </a:bodyPr>
          <a:lstStyle/>
          <a:p>
            <a:pPr marL="285750" indent="-285750">
              <a:buFont typeface="Arial" panose="020B0604020202020204" pitchFamily="34" charset="0"/>
              <a:buChar char="•"/>
            </a:pPr>
            <a:r>
              <a:rPr lang="en-US" sz="1500" b="1" dirty="0"/>
              <a:t>EMNRD St Parks Div./DCA St Monuments Div.</a:t>
            </a:r>
          </a:p>
        </p:txBody>
      </p:sp>
      <p:sp>
        <p:nvSpPr>
          <p:cNvPr id="8" name="TextBox 7">
            <a:extLst>
              <a:ext uri="{FF2B5EF4-FFF2-40B4-BE49-F238E27FC236}">
                <a16:creationId xmlns:a16="http://schemas.microsoft.com/office/drawing/2014/main" id="{B038CA1C-8344-1231-B6A7-F4A9C7730EA2}"/>
              </a:ext>
            </a:extLst>
          </p:cNvPr>
          <p:cNvSpPr txBox="1"/>
          <p:nvPr/>
        </p:nvSpPr>
        <p:spPr>
          <a:xfrm>
            <a:off x="146588" y="1907685"/>
            <a:ext cx="1986960" cy="553998"/>
          </a:xfrm>
          <a:prstGeom prst="rect">
            <a:avLst/>
          </a:prstGeom>
          <a:noFill/>
        </p:spPr>
        <p:txBody>
          <a:bodyPr wrap="square" rtlCol="0">
            <a:spAutoFit/>
          </a:bodyPr>
          <a:lstStyle/>
          <a:p>
            <a:pPr marL="285750" indent="-285750">
              <a:buFont typeface="Arial" panose="020B0604020202020204" pitchFamily="34" charset="0"/>
              <a:buChar char="•"/>
            </a:pPr>
            <a:r>
              <a:rPr lang="en-US" sz="1500" b="1" dirty="0"/>
              <a:t>State Official or Agency</a:t>
            </a:r>
          </a:p>
        </p:txBody>
      </p:sp>
      <p:sp>
        <p:nvSpPr>
          <p:cNvPr id="9" name="TextBox 8">
            <a:extLst>
              <a:ext uri="{FF2B5EF4-FFF2-40B4-BE49-F238E27FC236}">
                <a16:creationId xmlns:a16="http://schemas.microsoft.com/office/drawing/2014/main" id="{058AAD75-3424-E392-703E-8A00F3E365A5}"/>
              </a:ext>
            </a:extLst>
          </p:cNvPr>
          <p:cNvSpPr txBox="1"/>
          <p:nvPr/>
        </p:nvSpPr>
        <p:spPr>
          <a:xfrm>
            <a:off x="146588" y="4326702"/>
            <a:ext cx="2106965" cy="1000274"/>
          </a:xfrm>
          <a:prstGeom prst="rect">
            <a:avLst/>
          </a:prstGeom>
          <a:noFill/>
        </p:spPr>
        <p:txBody>
          <a:bodyPr wrap="square" rtlCol="0">
            <a:spAutoFit/>
          </a:bodyPr>
          <a:lstStyle/>
          <a:p>
            <a:pPr marL="285750" indent="-285750">
              <a:buFont typeface="Arial" panose="020B0604020202020204" pitchFamily="34" charset="0"/>
              <a:buChar char="•"/>
            </a:pPr>
            <a:r>
              <a:rPr lang="en-US" sz="1500" b="1" dirty="0"/>
              <a:t>State Agency – Agreement / Contract </a:t>
            </a:r>
          </a:p>
          <a:p>
            <a:r>
              <a:rPr lang="en-US" sz="1400" b="1" i="1" dirty="0"/>
              <a:t>- $$$ not yet earned</a:t>
            </a:r>
          </a:p>
        </p:txBody>
      </p:sp>
    </p:spTree>
    <p:extLst>
      <p:ext uri="{BB962C8B-B14F-4D97-AF65-F5344CB8AC3E}">
        <p14:creationId xmlns:p14="http://schemas.microsoft.com/office/powerpoint/2010/main" val="4172380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784" y="162560"/>
            <a:ext cx="11191165"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8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800" b="1" dirty="0">
                <a:solidFill>
                  <a:srgbClr val="2C2C2C"/>
                </a:solidFill>
                <a:latin typeface="Calibri" panose="020F0502020204030204" pitchFamily="34" charset="0"/>
                <a:cs typeface="Times New Roman" panose="02020603050405020304" pitchFamily="18" charset="0"/>
              </a:rPr>
              <a:t>SCREEN:</a:t>
            </a:r>
            <a: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 </a:t>
            </a:r>
            <a:b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You can enter the account information as the screen shows or you can click the expand button and see most of the fields.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9FDAAE1-17E3-C362-854B-3D9153D2C5AF}"/>
              </a:ext>
            </a:extLst>
          </p:cNvPr>
          <p:cNvPicPr>
            <a:picLocks noChangeAspect="1"/>
          </p:cNvPicPr>
          <p:nvPr/>
        </p:nvPicPr>
        <p:blipFill>
          <a:blip r:embed="rId2"/>
          <a:stretch>
            <a:fillRect/>
          </a:stretch>
        </p:blipFill>
        <p:spPr>
          <a:xfrm>
            <a:off x="5125182" y="830556"/>
            <a:ext cx="5516431" cy="2925306"/>
          </a:xfrm>
          <a:prstGeom prst="rect">
            <a:avLst/>
          </a:prstGeom>
        </p:spPr>
      </p:pic>
      <p:pic>
        <p:nvPicPr>
          <p:cNvPr id="6" name="Picture 5">
            <a:extLst>
              <a:ext uri="{FF2B5EF4-FFF2-40B4-BE49-F238E27FC236}">
                <a16:creationId xmlns:a16="http://schemas.microsoft.com/office/drawing/2014/main" id="{35411785-021C-E16D-6E5F-27BEA2D195AC}"/>
              </a:ext>
            </a:extLst>
          </p:cNvPr>
          <p:cNvPicPr>
            <a:picLocks noChangeAspect="1"/>
          </p:cNvPicPr>
          <p:nvPr/>
        </p:nvPicPr>
        <p:blipFill>
          <a:blip r:embed="rId3"/>
          <a:stretch>
            <a:fillRect/>
          </a:stretch>
        </p:blipFill>
        <p:spPr>
          <a:xfrm>
            <a:off x="40964" y="3824958"/>
            <a:ext cx="12110072" cy="2777319"/>
          </a:xfrm>
          <a:prstGeom prst="rect">
            <a:avLst/>
          </a:prstGeom>
        </p:spPr>
      </p:pic>
      <p:sp>
        <p:nvSpPr>
          <p:cNvPr id="3" name="Slide Number Placeholder 2">
            <a:extLst>
              <a:ext uri="{FF2B5EF4-FFF2-40B4-BE49-F238E27FC236}">
                <a16:creationId xmlns:a16="http://schemas.microsoft.com/office/drawing/2014/main" id="{9DCC2546-478B-DA13-E623-FE4A1325ECEE}"/>
              </a:ext>
            </a:extLst>
          </p:cNvPr>
          <p:cNvSpPr>
            <a:spLocks noGrp="1"/>
          </p:cNvSpPr>
          <p:nvPr>
            <p:ph type="sldNum" sz="quarter" idx="12"/>
          </p:nvPr>
        </p:nvSpPr>
        <p:spPr/>
        <p:txBody>
          <a:bodyPr/>
          <a:lstStyle/>
          <a:p>
            <a:fld id="{A7440FB8-B963-4D67-BBA5-C80FD16BB4A7}" type="slidenum">
              <a:rPr lang="en-US" smtClean="0"/>
              <a:t>50</a:t>
            </a:fld>
            <a:endParaRPr lang="en-US" dirty="0"/>
          </a:p>
        </p:txBody>
      </p:sp>
    </p:spTree>
    <p:extLst>
      <p:ext uri="{BB962C8B-B14F-4D97-AF65-F5344CB8AC3E}">
        <p14:creationId xmlns:p14="http://schemas.microsoft.com/office/powerpoint/2010/main" val="4141299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0616" y="136525"/>
            <a:ext cx="10712686" cy="1282841"/>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The amount in the Line amount column is generally going to be the opposite of the Amount in the upper left part of the screen.  Sinc</a:t>
            </a:r>
            <a:r>
              <a:rPr lang="en-US" sz="2700" dirty="0">
                <a:latin typeface="Calibri" panose="020F0502020204030204" pitchFamily="34" charset="0"/>
                <a:ea typeface="Calibri" panose="020F0502020204030204" pitchFamily="34" charset="0"/>
                <a:cs typeface="Times New Roman" panose="02020603050405020304" pitchFamily="18" charset="0"/>
              </a:rPr>
              <a:t>e most transactions are deposits (money coming into the account) the amount is usually a Credit (Negative).</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1096E4F-041D-B072-0C8B-24B7E3428FBB}"/>
              </a:ext>
            </a:extLst>
          </p:cNvPr>
          <p:cNvPicPr>
            <a:picLocks noChangeAspect="1"/>
          </p:cNvPicPr>
          <p:nvPr/>
        </p:nvPicPr>
        <p:blipFill>
          <a:blip r:embed="rId2"/>
          <a:stretch>
            <a:fillRect/>
          </a:stretch>
        </p:blipFill>
        <p:spPr>
          <a:xfrm>
            <a:off x="510987" y="1419366"/>
            <a:ext cx="10712686" cy="5438633"/>
          </a:xfrm>
          <a:prstGeom prst="rect">
            <a:avLst/>
          </a:prstGeom>
        </p:spPr>
      </p:pic>
      <p:sp>
        <p:nvSpPr>
          <p:cNvPr id="3" name="Slide Number Placeholder 2">
            <a:extLst>
              <a:ext uri="{FF2B5EF4-FFF2-40B4-BE49-F238E27FC236}">
                <a16:creationId xmlns:a16="http://schemas.microsoft.com/office/drawing/2014/main" id="{B0D22342-C825-F9DC-E9CF-351C717337D1}"/>
              </a:ext>
            </a:extLst>
          </p:cNvPr>
          <p:cNvSpPr>
            <a:spLocks noGrp="1"/>
          </p:cNvSpPr>
          <p:nvPr>
            <p:ph type="sldNum" sz="quarter" idx="12"/>
          </p:nvPr>
        </p:nvSpPr>
        <p:spPr/>
        <p:txBody>
          <a:bodyPr/>
          <a:lstStyle/>
          <a:p>
            <a:fld id="{A7440FB8-B963-4D67-BBA5-C80FD16BB4A7}" type="slidenum">
              <a:rPr lang="en-US" smtClean="0"/>
              <a:t>51</a:t>
            </a:fld>
            <a:endParaRPr lang="en-US" dirty="0"/>
          </a:p>
        </p:txBody>
      </p:sp>
    </p:spTree>
    <p:extLst>
      <p:ext uri="{BB962C8B-B14F-4D97-AF65-F5344CB8AC3E}">
        <p14:creationId xmlns:p14="http://schemas.microsoft.com/office/powerpoint/2010/main" val="2013388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672" y="416135"/>
            <a:ext cx="11013743" cy="1337251"/>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To Add or Delete a line to enter another accounting string, use the scroll bar or arrows to scroll all the way to the right.  You will find the plus and minus buttons which will add (+) a row or subtract (-) a row.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28A3177-0F9D-83EB-E042-F007CC3AEB18}"/>
              </a:ext>
            </a:extLst>
          </p:cNvPr>
          <p:cNvPicPr>
            <a:picLocks noChangeAspect="1"/>
          </p:cNvPicPr>
          <p:nvPr/>
        </p:nvPicPr>
        <p:blipFill>
          <a:blip r:embed="rId2"/>
          <a:stretch>
            <a:fillRect/>
          </a:stretch>
        </p:blipFill>
        <p:spPr>
          <a:xfrm>
            <a:off x="0" y="1920296"/>
            <a:ext cx="6160184" cy="3223164"/>
          </a:xfrm>
          <a:prstGeom prst="rect">
            <a:avLst/>
          </a:prstGeom>
        </p:spPr>
      </p:pic>
      <p:pic>
        <p:nvPicPr>
          <p:cNvPr id="10" name="Picture 9">
            <a:extLst>
              <a:ext uri="{FF2B5EF4-FFF2-40B4-BE49-F238E27FC236}">
                <a16:creationId xmlns:a16="http://schemas.microsoft.com/office/drawing/2014/main" id="{C00DD969-2527-DCCE-F3A8-95BB81462E9B}"/>
              </a:ext>
            </a:extLst>
          </p:cNvPr>
          <p:cNvPicPr>
            <a:picLocks noChangeAspect="1"/>
          </p:cNvPicPr>
          <p:nvPr/>
        </p:nvPicPr>
        <p:blipFill>
          <a:blip r:embed="rId3"/>
          <a:stretch>
            <a:fillRect/>
          </a:stretch>
        </p:blipFill>
        <p:spPr>
          <a:xfrm>
            <a:off x="6082979" y="1920296"/>
            <a:ext cx="6109021" cy="3223164"/>
          </a:xfrm>
          <a:prstGeom prst="rect">
            <a:avLst/>
          </a:prstGeom>
        </p:spPr>
      </p:pic>
      <p:sp>
        <p:nvSpPr>
          <p:cNvPr id="3" name="Slide Number Placeholder 2">
            <a:extLst>
              <a:ext uri="{FF2B5EF4-FFF2-40B4-BE49-F238E27FC236}">
                <a16:creationId xmlns:a16="http://schemas.microsoft.com/office/drawing/2014/main" id="{0756FAC6-8EEA-2E3E-F446-95D464ECEFDD}"/>
              </a:ext>
            </a:extLst>
          </p:cNvPr>
          <p:cNvSpPr>
            <a:spLocks noGrp="1"/>
          </p:cNvSpPr>
          <p:nvPr>
            <p:ph type="sldNum" sz="quarter" idx="12"/>
          </p:nvPr>
        </p:nvSpPr>
        <p:spPr/>
        <p:txBody>
          <a:bodyPr/>
          <a:lstStyle/>
          <a:p>
            <a:fld id="{A7440FB8-B963-4D67-BBA5-C80FD16BB4A7}" type="slidenum">
              <a:rPr lang="en-US" smtClean="0"/>
              <a:t>52</a:t>
            </a:fld>
            <a:endParaRPr lang="en-US" dirty="0"/>
          </a:p>
        </p:txBody>
      </p:sp>
    </p:spTree>
    <p:extLst>
      <p:ext uri="{BB962C8B-B14F-4D97-AF65-F5344CB8AC3E}">
        <p14:creationId xmlns:p14="http://schemas.microsoft.com/office/powerpoint/2010/main" val="3445827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Once you have entered the appropriate accounting string, you will want to click on the lightening bolt.  This will add the cash lines.</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4169F52-FFD0-27E8-F17C-17487C3BAF0D}"/>
              </a:ext>
            </a:extLst>
          </p:cNvPr>
          <p:cNvPicPr>
            <a:picLocks noChangeAspect="1"/>
          </p:cNvPicPr>
          <p:nvPr/>
        </p:nvPicPr>
        <p:blipFill>
          <a:blip r:embed="rId2"/>
          <a:stretch>
            <a:fillRect/>
          </a:stretch>
        </p:blipFill>
        <p:spPr>
          <a:xfrm>
            <a:off x="871851" y="1228627"/>
            <a:ext cx="10448297" cy="5466813"/>
          </a:xfrm>
          <a:prstGeom prst="rect">
            <a:avLst/>
          </a:prstGeom>
        </p:spPr>
      </p:pic>
      <p:sp>
        <p:nvSpPr>
          <p:cNvPr id="3" name="Slide Number Placeholder 2">
            <a:extLst>
              <a:ext uri="{FF2B5EF4-FFF2-40B4-BE49-F238E27FC236}">
                <a16:creationId xmlns:a16="http://schemas.microsoft.com/office/drawing/2014/main" id="{28B1B23E-2375-C7AA-9815-C6DD9F40ABA9}"/>
              </a:ext>
            </a:extLst>
          </p:cNvPr>
          <p:cNvSpPr>
            <a:spLocks noGrp="1"/>
          </p:cNvSpPr>
          <p:nvPr>
            <p:ph type="sldNum" sz="quarter" idx="12"/>
          </p:nvPr>
        </p:nvSpPr>
        <p:spPr/>
        <p:txBody>
          <a:bodyPr/>
          <a:lstStyle/>
          <a:p>
            <a:fld id="{A7440FB8-B963-4D67-BBA5-C80FD16BB4A7}" type="slidenum">
              <a:rPr lang="en-US" smtClean="0"/>
              <a:t>53</a:t>
            </a:fld>
            <a:endParaRPr lang="en-US" dirty="0"/>
          </a:p>
        </p:txBody>
      </p:sp>
    </p:spTree>
    <p:extLst>
      <p:ext uri="{BB962C8B-B14F-4D97-AF65-F5344CB8AC3E}">
        <p14:creationId xmlns:p14="http://schemas.microsoft.com/office/powerpoint/2010/main" val="3601150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364" y="258094"/>
            <a:ext cx="11655188" cy="1067360"/>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If the total amount of all of your accounting lines do not add up to the amount of the Amount of the Payment ID, you will get the error below.  If you get this error message, you can click OK and fix the amount.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AC03082-77E1-233F-1A2A-AA360D3D129F}"/>
              </a:ext>
            </a:extLst>
          </p:cNvPr>
          <p:cNvPicPr>
            <a:picLocks noChangeAspect="1"/>
          </p:cNvPicPr>
          <p:nvPr/>
        </p:nvPicPr>
        <p:blipFill>
          <a:blip r:embed="rId2"/>
          <a:stretch>
            <a:fillRect/>
          </a:stretch>
        </p:blipFill>
        <p:spPr>
          <a:xfrm>
            <a:off x="1027104" y="1460310"/>
            <a:ext cx="10846448" cy="5326086"/>
          </a:xfrm>
          <a:prstGeom prst="rect">
            <a:avLst/>
          </a:prstGeom>
        </p:spPr>
      </p:pic>
      <p:sp>
        <p:nvSpPr>
          <p:cNvPr id="3" name="Slide Number Placeholder 2">
            <a:extLst>
              <a:ext uri="{FF2B5EF4-FFF2-40B4-BE49-F238E27FC236}">
                <a16:creationId xmlns:a16="http://schemas.microsoft.com/office/drawing/2014/main" id="{4615C14C-A89A-95C4-0ECA-6CABEDAD426B}"/>
              </a:ext>
            </a:extLst>
          </p:cNvPr>
          <p:cNvSpPr>
            <a:spLocks noGrp="1"/>
          </p:cNvSpPr>
          <p:nvPr>
            <p:ph type="sldNum" sz="quarter" idx="12"/>
          </p:nvPr>
        </p:nvSpPr>
        <p:spPr/>
        <p:txBody>
          <a:bodyPr/>
          <a:lstStyle/>
          <a:p>
            <a:fld id="{A7440FB8-B963-4D67-BBA5-C80FD16BB4A7}" type="slidenum">
              <a:rPr lang="en-US" smtClean="0"/>
              <a:t>54</a:t>
            </a:fld>
            <a:endParaRPr lang="en-US" dirty="0"/>
          </a:p>
        </p:txBody>
      </p:sp>
    </p:spTree>
    <p:extLst>
      <p:ext uri="{BB962C8B-B14F-4D97-AF65-F5344CB8AC3E}">
        <p14:creationId xmlns:p14="http://schemas.microsoft.com/office/powerpoint/2010/main" val="1116145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59"/>
            <a:ext cx="12120880" cy="2078753"/>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8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800" b="1" dirty="0">
                <a:solidFill>
                  <a:srgbClr val="2C2C2C"/>
                </a:solidFill>
                <a:latin typeface="Calibri" panose="020F0502020204030204" pitchFamily="34" charset="0"/>
                <a:cs typeface="Times New Roman" panose="02020603050405020304" pitchFamily="18" charset="0"/>
              </a:rPr>
              <a:t>SCREEN:</a:t>
            </a:r>
            <a: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As you can see, the accounting line to book the “True” cash line on BU 39401 is generated to offset the revenue that was booked on the Agency’s General Ledger.  Since the transaction crosses Business Units, the 101800 “Claims of Cash” lines are inferred </a:t>
            </a:r>
            <a:r>
              <a:rPr lang="en-US" sz="2700" dirty="0">
                <a:highlight>
                  <a:srgbClr val="FFFF00"/>
                </a:highlight>
                <a:latin typeface="Calibri" panose="020F0502020204030204" pitchFamily="34" charset="0"/>
                <a:ea typeface="Calibri" panose="020F0502020204030204" pitchFamily="34" charset="0"/>
                <a:cs typeface="Times New Roman" panose="02020603050405020304" pitchFamily="18" charset="0"/>
              </a:rPr>
              <a:t>using the Fund from the Revenue line</a:t>
            </a:r>
            <a:r>
              <a:rPr lang="en-US" sz="2700" dirty="0">
                <a:latin typeface="Calibri" panose="020F0502020204030204" pitchFamily="34" charset="0"/>
                <a:ea typeface="Calibri" panose="020F0502020204030204" pitchFamily="34" charset="0"/>
                <a:cs typeface="Times New Roman" panose="02020603050405020304" pitchFamily="18" charset="0"/>
              </a:rPr>
              <a:t>.  A minimum of three lines will be created in addition to the accounting entry the User entered, but there could be more lines depending on how many funds are used.</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4F0687-9EEB-810C-5FBC-2CD78159A130}"/>
              </a:ext>
            </a:extLst>
          </p:cNvPr>
          <p:cNvPicPr>
            <a:picLocks noChangeAspect="1"/>
          </p:cNvPicPr>
          <p:nvPr/>
        </p:nvPicPr>
        <p:blipFill>
          <a:blip r:embed="rId2"/>
          <a:stretch>
            <a:fillRect/>
          </a:stretch>
        </p:blipFill>
        <p:spPr>
          <a:xfrm>
            <a:off x="0" y="2390899"/>
            <a:ext cx="12059270" cy="4451579"/>
          </a:xfrm>
          <a:prstGeom prst="rect">
            <a:avLst/>
          </a:prstGeom>
        </p:spPr>
      </p:pic>
      <p:sp>
        <p:nvSpPr>
          <p:cNvPr id="3" name="Slide Number Placeholder 2">
            <a:extLst>
              <a:ext uri="{FF2B5EF4-FFF2-40B4-BE49-F238E27FC236}">
                <a16:creationId xmlns:a16="http://schemas.microsoft.com/office/drawing/2014/main" id="{D93622D8-CB99-E936-4EC3-3EA6D1475A47}"/>
              </a:ext>
            </a:extLst>
          </p:cNvPr>
          <p:cNvSpPr>
            <a:spLocks noGrp="1"/>
          </p:cNvSpPr>
          <p:nvPr>
            <p:ph type="sldNum" sz="quarter" idx="12"/>
          </p:nvPr>
        </p:nvSpPr>
        <p:spPr/>
        <p:txBody>
          <a:bodyPr/>
          <a:lstStyle/>
          <a:p>
            <a:fld id="{A7440FB8-B963-4D67-BBA5-C80FD16BB4A7}" type="slidenum">
              <a:rPr lang="en-US" smtClean="0"/>
              <a:t>55</a:t>
            </a:fld>
            <a:endParaRPr lang="en-US" dirty="0"/>
          </a:p>
        </p:txBody>
      </p:sp>
    </p:spTree>
    <p:extLst>
      <p:ext uri="{BB962C8B-B14F-4D97-AF65-F5344CB8AC3E}">
        <p14:creationId xmlns:p14="http://schemas.microsoft.com/office/powerpoint/2010/main" val="3657605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At this point the deposit should be reviewed by another person for accuracy.  After the second person has completed their review, they should click the Complete box and click Save.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7D20CC3-BE88-1AB5-D558-5E0F57F6E61B}"/>
              </a:ext>
            </a:extLst>
          </p:cNvPr>
          <p:cNvPicPr>
            <a:picLocks noChangeAspect="1"/>
          </p:cNvPicPr>
          <p:nvPr/>
        </p:nvPicPr>
        <p:blipFill>
          <a:blip r:embed="rId2"/>
          <a:stretch>
            <a:fillRect/>
          </a:stretch>
        </p:blipFill>
        <p:spPr>
          <a:xfrm>
            <a:off x="1552865" y="1165108"/>
            <a:ext cx="9086270" cy="5692892"/>
          </a:xfrm>
          <a:prstGeom prst="rect">
            <a:avLst/>
          </a:prstGeom>
        </p:spPr>
      </p:pic>
      <p:sp>
        <p:nvSpPr>
          <p:cNvPr id="3" name="Slide Number Placeholder 2">
            <a:extLst>
              <a:ext uri="{FF2B5EF4-FFF2-40B4-BE49-F238E27FC236}">
                <a16:creationId xmlns:a16="http://schemas.microsoft.com/office/drawing/2014/main" id="{1B1E11F9-351D-2F07-86BB-303E7299CA5A}"/>
              </a:ext>
            </a:extLst>
          </p:cNvPr>
          <p:cNvSpPr>
            <a:spLocks noGrp="1"/>
          </p:cNvSpPr>
          <p:nvPr>
            <p:ph type="sldNum" sz="quarter" idx="12"/>
          </p:nvPr>
        </p:nvSpPr>
        <p:spPr/>
        <p:txBody>
          <a:bodyPr/>
          <a:lstStyle/>
          <a:p>
            <a:fld id="{A7440FB8-B963-4D67-BBA5-C80FD16BB4A7}" type="slidenum">
              <a:rPr lang="en-US" smtClean="0"/>
              <a:t>56</a:t>
            </a:fld>
            <a:endParaRPr lang="en-US" dirty="0"/>
          </a:p>
        </p:txBody>
      </p:sp>
    </p:spTree>
    <p:extLst>
      <p:ext uri="{BB962C8B-B14F-4D97-AF65-F5344CB8AC3E}">
        <p14:creationId xmlns:p14="http://schemas.microsoft.com/office/powerpoint/2010/main" val="2529293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153746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8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800" b="1" dirty="0">
                <a:solidFill>
                  <a:srgbClr val="2C2C2C"/>
                </a:solidFill>
                <a:latin typeface="Calibri" panose="020F0502020204030204" pitchFamily="34" charset="0"/>
                <a:cs typeface="Times New Roman" panose="02020603050405020304" pitchFamily="18" charset="0"/>
              </a:rPr>
              <a:t>SCREEN:</a:t>
            </a:r>
            <a: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If this message below pops up, then there is something wrong with your accounting string.  You cannot move forward until it is fixed.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152F4B4-AFF2-8B75-7686-314FB5114712}"/>
              </a:ext>
            </a:extLst>
          </p:cNvPr>
          <p:cNvPicPr>
            <a:picLocks noChangeAspect="1"/>
          </p:cNvPicPr>
          <p:nvPr/>
        </p:nvPicPr>
        <p:blipFill>
          <a:blip r:embed="rId2"/>
          <a:stretch>
            <a:fillRect/>
          </a:stretch>
        </p:blipFill>
        <p:spPr>
          <a:xfrm>
            <a:off x="27820" y="1700022"/>
            <a:ext cx="12207479" cy="4656328"/>
          </a:xfrm>
          <a:prstGeom prst="rect">
            <a:avLst/>
          </a:prstGeom>
        </p:spPr>
      </p:pic>
      <p:sp>
        <p:nvSpPr>
          <p:cNvPr id="3" name="Slide Number Placeholder 2">
            <a:extLst>
              <a:ext uri="{FF2B5EF4-FFF2-40B4-BE49-F238E27FC236}">
                <a16:creationId xmlns:a16="http://schemas.microsoft.com/office/drawing/2014/main" id="{FC05A2F1-0661-33C4-B4D0-E86305210BE2}"/>
              </a:ext>
            </a:extLst>
          </p:cNvPr>
          <p:cNvSpPr>
            <a:spLocks noGrp="1"/>
          </p:cNvSpPr>
          <p:nvPr>
            <p:ph type="sldNum" sz="quarter" idx="12"/>
          </p:nvPr>
        </p:nvSpPr>
        <p:spPr/>
        <p:txBody>
          <a:bodyPr/>
          <a:lstStyle/>
          <a:p>
            <a:fld id="{A7440FB8-B963-4D67-BBA5-C80FD16BB4A7}" type="slidenum">
              <a:rPr lang="en-US" smtClean="0"/>
              <a:t>57</a:t>
            </a:fld>
            <a:endParaRPr lang="en-US" dirty="0"/>
          </a:p>
        </p:txBody>
      </p:sp>
    </p:spTree>
    <p:extLst>
      <p:ext uri="{BB962C8B-B14F-4D97-AF65-F5344CB8AC3E}">
        <p14:creationId xmlns:p14="http://schemas.microsoft.com/office/powerpoint/2010/main" val="661503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If you click on the ChartField Combo Error tab immediately after this error message pops up, you can view under Message Text an explanation of which line is in error and what the error is.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0658F37-E448-E242-F68F-1495AC0B57F3}"/>
              </a:ext>
            </a:extLst>
          </p:cNvPr>
          <p:cNvPicPr>
            <a:picLocks noChangeAspect="1"/>
          </p:cNvPicPr>
          <p:nvPr/>
        </p:nvPicPr>
        <p:blipFill>
          <a:blip r:embed="rId2"/>
          <a:stretch>
            <a:fillRect/>
          </a:stretch>
        </p:blipFill>
        <p:spPr>
          <a:xfrm>
            <a:off x="1978486" y="1235038"/>
            <a:ext cx="8526953" cy="5622962"/>
          </a:xfrm>
          <a:prstGeom prst="rect">
            <a:avLst/>
          </a:prstGeom>
        </p:spPr>
      </p:pic>
      <p:sp>
        <p:nvSpPr>
          <p:cNvPr id="3" name="Slide Number Placeholder 2">
            <a:extLst>
              <a:ext uri="{FF2B5EF4-FFF2-40B4-BE49-F238E27FC236}">
                <a16:creationId xmlns:a16="http://schemas.microsoft.com/office/drawing/2014/main" id="{11E1D273-4F62-4B39-C729-236A035FE82F}"/>
              </a:ext>
            </a:extLst>
          </p:cNvPr>
          <p:cNvSpPr>
            <a:spLocks noGrp="1"/>
          </p:cNvSpPr>
          <p:nvPr>
            <p:ph type="sldNum" sz="quarter" idx="12"/>
          </p:nvPr>
        </p:nvSpPr>
        <p:spPr/>
        <p:txBody>
          <a:bodyPr/>
          <a:lstStyle/>
          <a:p>
            <a:fld id="{A7440FB8-B963-4D67-BBA5-C80FD16BB4A7}" type="slidenum">
              <a:rPr lang="en-US" smtClean="0"/>
              <a:t>58</a:t>
            </a:fld>
            <a:endParaRPr lang="en-US" dirty="0"/>
          </a:p>
        </p:txBody>
      </p:sp>
    </p:spTree>
    <p:extLst>
      <p:ext uri="{BB962C8B-B14F-4D97-AF65-F5344CB8AC3E}">
        <p14:creationId xmlns:p14="http://schemas.microsoft.com/office/powerpoint/2010/main" val="1631598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1430570"/>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This error message in the Message Text box indicates that I need to add an Affiliate and/or Fund Affiliate Code.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0658F37-E448-E242-F68F-1495AC0B57F3}"/>
              </a:ext>
            </a:extLst>
          </p:cNvPr>
          <p:cNvPicPr>
            <a:picLocks noChangeAspect="1"/>
          </p:cNvPicPr>
          <p:nvPr/>
        </p:nvPicPr>
        <p:blipFill>
          <a:blip r:embed="rId2"/>
          <a:stretch>
            <a:fillRect/>
          </a:stretch>
        </p:blipFill>
        <p:spPr>
          <a:xfrm>
            <a:off x="2204729" y="1235038"/>
            <a:ext cx="8526953" cy="5622962"/>
          </a:xfrm>
          <a:prstGeom prst="rect">
            <a:avLst/>
          </a:prstGeom>
        </p:spPr>
      </p:pic>
      <p:sp>
        <p:nvSpPr>
          <p:cNvPr id="3" name="Slide Number Placeholder 2">
            <a:extLst>
              <a:ext uri="{FF2B5EF4-FFF2-40B4-BE49-F238E27FC236}">
                <a16:creationId xmlns:a16="http://schemas.microsoft.com/office/drawing/2014/main" id="{0F29910C-6FF0-8115-2DC2-3628041B3AAD}"/>
              </a:ext>
            </a:extLst>
          </p:cNvPr>
          <p:cNvSpPr>
            <a:spLocks noGrp="1"/>
          </p:cNvSpPr>
          <p:nvPr>
            <p:ph type="sldNum" sz="quarter" idx="12"/>
          </p:nvPr>
        </p:nvSpPr>
        <p:spPr/>
        <p:txBody>
          <a:bodyPr/>
          <a:lstStyle/>
          <a:p>
            <a:fld id="{A7440FB8-B963-4D67-BBA5-C80FD16BB4A7}" type="slidenum">
              <a:rPr lang="en-US" smtClean="0"/>
              <a:t>59</a:t>
            </a:fld>
            <a:endParaRPr lang="en-US" dirty="0"/>
          </a:p>
        </p:txBody>
      </p:sp>
    </p:spTree>
    <p:extLst>
      <p:ext uri="{BB962C8B-B14F-4D97-AF65-F5344CB8AC3E}">
        <p14:creationId xmlns:p14="http://schemas.microsoft.com/office/powerpoint/2010/main" val="1032577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A83E-FCF1-30E4-27DE-C99ACB81D251}"/>
              </a:ext>
            </a:extLst>
          </p:cNvPr>
          <p:cNvSpPr>
            <a:spLocks noGrp="1"/>
          </p:cNvSpPr>
          <p:nvPr>
            <p:ph type="title"/>
          </p:nvPr>
        </p:nvSpPr>
        <p:spPr>
          <a:xfrm>
            <a:off x="0" y="-80009"/>
            <a:ext cx="12192000" cy="1360169"/>
          </a:xfrm>
        </p:spPr>
        <p:txBody>
          <a:bodyPr>
            <a:normAutofit/>
          </a:bodyPr>
          <a:lstStyle/>
          <a:p>
            <a:r>
              <a:rPr lang="en-US" sz="2400" b="1" dirty="0">
                <a:latin typeface="Arial Black" panose="020B0A04020102020204" pitchFamily="34" charset="0"/>
              </a:rPr>
              <a:t>STATUTE:</a:t>
            </a:r>
            <a:r>
              <a:rPr lang="en-US" sz="2400" b="1" dirty="0">
                <a:effectLst/>
                <a:latin typeface="Arial Black" panose="020B0A04020102020204" pitchFamily="34" charset="0"/>
                <a:ea typeface="Calibri" panose="020F0502020204030204" pitchFamily="34" charset="0"/>
              </a:rPr>
              <a:t> Section §8-6-7 NMSA  Wrongful drawing or payment of warrant by secretary or treasurer; penalty.</a:t>
            </a:r>
            <a:endParaRPr lang="en-US" sz="2400" dirty="0"/>
          </a:p>
        </p:txBody>
      </p:sp>
      <p:pic>
        <p:nvPicPr>
          <p:cNvPr id="4" name="Content Placeholder 4">
            <a:extLst>
              <a:ext uri="{FF2B5EF4-FFF2-40B4-BE49-F238E27FC236}">
                <a16:creationId xmlns:a16="http://schemas.microsoft.com/office/drawing/2014/main" id="{6174666E-A944-495B-A4B6-A964EC27784A}"/>
              </a:ext>
            </a:extLst>
          </p:cNvPr>
          <p:cNvPicPr>
            <a:picLocks noGrp="1" noChangeAspect="1"/>
          </p:cNvPicPr>
          <p:nvPr>
            <p:ph idx="1"/>
          </p:nvPr>
        </p:nvPicPr>
        <p:blipFill>
          <a:blip r:embed="rId2"/>
          <a:stretch>
            <a:fillRect/>
          </a:stretch>
        </p:blipFill>
        <p:spPr>
          <a:xfrm>
            <a:off x="188998" y="1643743"/>
            <a:ext cx="11973673" cy="4778827"/>
          </a:xfrm>
        </p:spPr>
      </p:pic>
      <p:sp>
        <p:nvSpPr>
          <p:cNvPr id="3" name="Slide Number Placeholder 2">
            <a:extLst>
              <a:ext uri="{FF2B5EF4-FFF2-40B4-BE49-F238E27FC236}">
                <a16:creationId xmlns:a16="http://schemas.microsoft.com/office/drawing/2014/main" id="{8E49C70C-901D-7B14-5CA4-DD9F539DC1C5}"/>
              </a:ext>
            </a:extLst>
          </p:cNvPr>
          <p:cNvSpPr>
            <a:spLocks noGrp="1"/>
          </p:cNvSpPr>
          <p:nvPr>
            <p:ph type="sldNum" sz="quarter" idx="12"/>
          </p:nvPr>
        </p:nvSpPr>
        <p:spPr/>
        <p:txBody>
          <a:bodyPr/>
          <a:lstStyle/>
          <a:p>
            <a:fld id="{A7440FB8-B963-4D67-BBA5-C80FD16BB4A7}" type="slidenum">
              <a:rPr lang="en-US" smtClean="0"/>
              <a:t>6</a:t>
            </a:fld>
            <a:endParaRPr lang="en-US" dirty="0"/>
          </a:p>
        </p:txBody>
      </p:sp>
    </p:spTree>
    <p:extLst>
      <p:ext uri="{BB962C8B-B14F-4D97-AF65-F5344CB8AC3E}">
        <p14:creationId xmlns:p14="http://schemas.microsoft.com/office/powerpoint/2010/main" val="427638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215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In order to make the corrections, you must remove the cash lines by clicking on the icon that looks like a ledger with a little red </a:t>
            </a:r>
            <a:r>
              <a:rPr lang="en-US" sz="2700" dirty="0">
                <a:solidFill>
                  <a:srgbClr val="FF0000"/>
                </a:solidFill>
                <a:latin typeface="Calibri" panose="020F0502020204030204" pitchFamily="34" charset="0"/>
                <a:ea typeface="Calibri" panose="020F0502020204030204" pitchFamily="34" charset="0"/>
                <a:cs typeface="Times New Roman" panose="02020603050405020304" pitchFamily="18" charset="0"/>
              </a:rPr>
              <a:t>x</a:t>
            </a:r>
            <a:r>
              <a:rPr lang="en-US" sz="2700" dirty="0">
                <a:latin typeface="Calibri" panose="020F0502020204030204" pitchFamily="34" charset="0"/>
                <a:ea typeface="Calibri" panose="020F0502020204030204" pitchFamily="34" charset="0"/>
                <a:cs typeface="Times New Roman" panose="02020603050405020304" pitchFamily="18" charset="0"/>
              </a:rPr>
              <a:t> in the middle.</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09277ED-66CD-2488-DAF2-2B48F754DB91}"/>
              </a:ext>
            </a:extLst>
          </p:cNvPr>
          <p:cNvPicPr>
            <a:picLocks noChangeAspect="1"/>
          </p:cNvPicPr>
          <p:nvPr/>
        </p:nvPicPr>
        <p:blipFill>
          <a:blip r:embed="rId2"/>
          <a:stretch>
            <a:fillRect/>
          </a:stretch>
        </p:blipFill>
        <p:spPr>
          <a:xfrm>
            <a:off x="1459310" y="1124712"/>
            <a:ext cx="8670209" cy="5717430"/>
          </a:xfrm>
          <a:prstGeom prst="rect">
            <a:avLst/>
          </a:prstGeom>
        </p:spPr>
      </p:pic>
      <p:sp>
        <p:nvSpPr>
          <p:cNvPr id="3" name="Slide Number Placeholder 2">
            <a:extLst>
              <a:ext uri="{FF2B5EF4-FFF2-40B4-BE49-F238E27FC236}">
                <a16:creationId xmlns:a16="http://schemas.microsoft.com/office/drawing/2014/main" id="{EEAA9594-78BA-4FE1-B490-F824C760559C}"/>
              </a:ext>
            </a:extLst>
          </p:cNvPr>
          <p:cNvSpPr>
            <a:spLocks noGrp="1"/>
          </p:cNvSpPr>
          <p:nvPr>
            <p:ph type="sldNum" sz="quarter" idx="12"/>
          </p:nvPr>
        </p:nvSpPr>
        <p:spPr/>
        <p:txBody>
          <a:bodyPr/>
          <a:lstStyle/>
          <a:p>
            <a:fld id="{A7440FB8-B963-4D67-BBA5-C80FD16BB4A7}" type="slidenum">
              <a:rPr lang="en-US" smtClean="0"/>
              <a:t>60</a:t>
            </a:fld>
            <a:endParaRPr lang="en-US" dirty="0"/>
          </a:p>
        </p:txBody>
      </p:sp>
    </p:spTree>
    <p:extLst>
      <p:ext uri="{BB962C8B-B14F-4D97-AF65-F5344CB8AC3E}">
        <p14:creationId xmlns:p14="http://schemas.microsoft.com/office/powerpoint/2010/main" val="3113441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36" y="395206"/>
            <a:ext cx="12075763" cy="1464073"/>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You’ll need to go back to the Chartfields fields and then scroll to the fields that needs to be entered. In this example, Account Code 142900 always requires an Affiliate and Fund Affiliate.  </a:t>
            </a:r>
            <a:r>
              <a:rPr lang="en-US" sz="2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Affiliate is the Business Unit that you will be transferring the fund to you and the Fund Affiliate is the fund of the Agency you are transferring it to.  </a:t>
            </a:r>
            <a:r>
              <a:rPr lang="en-US" sz="2400" dirty="0">
                <a:latin typeface="Calibri" panose="020F0502020204030204" pitchFamily="34" charset="0"/>
                <a:ea typeface="Calibri" panose="020F0502020204030204" pitchFamily="34" charset="0"/>
                <a:cs typeface="Times New Roman" panose="02020603050405020304" pitchFamily="18" charset="0"/>
              </a:rPr>
              <a:t>You will need to contact that Agency to ensure you have their information correct and that they have your correct BU and Fund.  Click Save.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2F1F98D-2D84-3B58-C8C9-120BD37B0284}"/>
              </a:ext>
            </a:extLst>
          </p:cNvPr>
          <p:cNvPicPr>
            <a:picLocks noChangeAspect="1"/>
          </p:cNvPicPr>
          <p:nvPr/>
        </p:nvPicPr>
        <p:blipFill>
          <a:blip r:embed="rId2"/>
          <a:stretch>
            <a:fillRect/>
          </a:stretch>
        </p:blipFill>
        <p:spPr>
          <a:xfrm>
            <a:off x="1232978" y="2173518"/>
            <a:ext cx="9104391" cy="4684481"/>
          </a:xfrm>
          <a:prstGeom prst="rect">
            <a:avLst/>
          </a:prstGeom>
        </p:spPr>
      </p:pic>
      <p:sp>
        <p:nvSpPr>
          <p:cNvPr id="3" name="Slide Number Placeholder 2">
            <a:extLst>
              <a:ext uri="{FF2B5EF4-FFF2-40B4-BE49-F238E27FC236}">
                <a16:creationId xmlns:a16="http://schemas.microsoft.com/office/drawing/2014/main" id="{71D96C3F-35ED-9AD4-26E0-238F2D061CDE}"/>
              </a:ext>
            </a:extLst>
          </p:cNvPr>
          <p:cNvSpPr>
            <a:spLocks noGrp="1"/>
          </p:cNvSpPr>
          <p:nvPr>
            <p:ph type="sldNum" sz="quarter" idx="12"/>
          </p:nvPr>
        </p:nvSpPr>
        <p:spPr/>
        <p:txBody>
          <a:bodyPr/>
          <a:lstStyle/>
          <a:p>
            <a:fld id="{A7440FB8-B963-4D67-BBA5-C80FD16BB4A7}" type="slidenum">
              <a:rPr lang="en-US" smtClean="0"/>
              <a:t>61</a:t>
            </a:fld>
            <a:endParaRPr lang="en-US" dirty="0"/>
          </a:p>
        </p:txBody>
      </p:sp>
    </p:spTree>
    <p:extLst>
      <p:ext uri="{BB962C8B-B14F-4D97-AF65-F5344CB8AC3E}">
        <p14:creationId xmlns:p14="http://schemas.microsoft.com/office/powerpoint/2010/main" val="1073466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65200"/>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8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800" b="1" dirty="0">
                <a:solidFill>
                  <a:srgbClr val="2C2C2C"/>
                </a:solidFill>
                <a:latin typeface="Calibri" panose="020F0502020204030204" pitchFamily="34" charset="0"/>
                <a:cs typeface="Times New Roman" panose="02020603050405020304" pitchFamily="18" charset="0"/>
              </a:rPr>
              <a:t>SCREEN:</a:t>
            </a:r>
            <a: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kumimoji="0" lang="en-US" sz="32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Click the lightning bolt to reapply the cash lines.  You might see that the Status still says Errors.  This will remain there until you click the Complete box and click Save.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4EFD298-B0DA-44DC-1727-3723E43005B8}"/>
              </a:ext>
            </a:extLst>
          </p:cNvPr>
          <p:cNvPicPr>
            <a:picLocks noChangeAspect="1"/>
          </p:cNvPicPr>
          <p:nvPr/>
        </p:nvPicPr>
        <p:blipFill>
          <a:blip r:embed="rId2"/>
          <a:stretch>
            <a:fillRect/>
          </a:stretch>
        </p:blipFill>
        <p:spPr>
          <a:xfrm>
            <a:off x="640521" y="1127760"/>
            <a:ext cx="9607054" cy="5730240"/>
          </a:xfrm>
          <a:prstGeom prst="rect">
            <a:avLst/>
          </a:prstGeom>
        </p:spPr>
      </p:pic>
      <p:sp>
        <p:nvSpPr>
          <p:cNvPr id="3" name="Slide Number Placeholder 2">
            <a:extLst>
              <a:ext uri="{FF2B5EF4-FFF2-40B4-BE49-F238E27FC236}">
                <a16:creationId xmlns:a16="http://schemas.microsoft.com/office/drawing/2014/main" id="{11EF8E72-A842-757F-A1F4-8B9C129028D1}"/>
              </a:ext>
            </a:extLst>
          </p:cNvPr>
          <p:cNvSpPr>
            <a:spLocks noGrp="1"/>
          </p:cNvSpPr>
          <p:nvPr>
            <p:ph type="sldNum" sz="quarter" idx="12"/>
          </p:nvPr>
        </p:nvSpPr>
        <p:spPr/>
        <p:txBody>
          <a:bodyPr/>
          <a:lstStyle/>
          <a:p>
            <a:fld id="{A7440FB8-B963-4D67-BBA5-C80FD16BB4A7}" type="slidenum">
              <a:rPr lang="en-US" smtClean="0"/>
              <a:t>62</a:t>
            </a:fld>
            <a:endParaRPr lang="en-US" dirty="0"/>
          </a:p>
        </p:txBody>
      </p:sp>
    </p:spTree>
    <p:extLst>
      <p:ext uri="{BB962C8B-B14F-4D97-AF65-F5344CB8AC3E}">
        <p14:creationId xmlns:p14="http://schemas.microsoft.com/office/powerpoint/2010/main" val="4192160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24560"/>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The Status is now blank and an icon that looks like a ledger with a magnifying glass appears.  This is called the Budget Check Icon.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B48CF4-F969-A1B9-E709-CC88EC86FCDD}"/>
              </a:ext>
            </a:extLst>
          </p:cNvPr>
          <p:cNvPicPr>
            <a:picLocks noChangeAspect="1"/>
          </p:cNvPicPr>
          <p:nvPr/>
        </p:nvPicPr>
        <p:blipFill>
          <a:blip r:embed="rId2"/>
          <a:stretch>
            <a:fillRect/>
          </a:stretch>
        </p:blipFill>
        <p:spPr>
          <a:xfrm>
            <a:off x="1129477" y="1087120"/>
            <a:ext cx="9567019" cy="5770880"/>
          </a:xfrm>
          <a:prstGeom prst="rect">
            <a:avLst/>
          </a:prstGeom>
        </p:spPr>
      </p:pic>
      <p:sp>
        <p:nvSpPr>
          <p:cNvPr id="3" name="Slide Number Placeholder 2">
            <a:extLst>
              <a:ext uri="{FF2B5EF4-FFF2-40B4-BE49-F238E27FC236}">
                <a16:creationId xmlns:a16="http://schemas.microsoft.com/office/drawing/2014/main" id="{D760D2D0-C278-5980-4A30-2D0CFAA79EB5}"/>
              </a:ext>
            </a:extLst>
          </p:cNvPr>
          <p:cNvSpPr>
            <a:spLocks noGrp="1"/>
          </p:cNvSpPr>
          <p:nvPr>
            <p:ph type="sldNum" sz="quarter" idx="12"/>
          </p:nvPr>
        </p:nvSpPr>
        <p:spPr/>
        <p:txBody>
          <a:bodyPr/>
          <a:lstStyle/>
          <a:p>
            <a:fld id="{A7440FB8-B963-4D67-BBA5-C80FD16BB4A7}" type="slidenum">
              <a:rPr lang="en-US" smtClean="0"/>
              <a:t>63</a:t>
            </a:fld>
            <a:endParaRPr lang="en-US" dirty="0"/>
          </a:p>
        </p:txBody>
      </p:sp>
    </p:spTree>
    <p:extLst>
      <p:ext uri="{BB962C8B-B14F-4D97-AF65-F5344CB8AC3E}">
        <p14:creationId xmlns:p14="http://schemas.microsoft.com/office/powerpoint/2010/main" val="1193956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162560"/>
            <a:ext cx="12120880" cy="924560"/>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Give the deposit one final look.  Once you have clicked the Budget Check icon, the Budget Status changes from blank to “Valid”.  IMPORTANT: There is no way to go back once this is clicked.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2EE4938-2F7F-B995-0E94-67543207148E}"/>
              </a:ext>
            </a:extLst>
          </p:cNvPr>
          <p:cNvPicPr>
            <a:picLocks noChangeAspect="1"/>
          </p:cNvPicPr>
          <p:nvPr/>
        </p:nvPicPr>
        <p:blipFill>
          <a:blip r:embed="rId2"/>
          <a:stretch>
            <a:fillRect/>
          </a:stretch>
        </p:blipFill>
        <p:spPr>
          <a:xfrm>
            <a:off x="1347059" y="1087120"/>
            <a:ext cx="9497882" cy="5770880"/>
          </a:xfrm>
          <a:prstGeom prst="rect">
            <a:avLst/>
          </a:prstGeom>
        </p:spPr>
      </p:pic>
      <p:sp>
        <p:nvSpPr>
          <p:cNvPr id="3" name="Slide Number Placeholder 2">
            <a:extLst>
              <a:ext uri="{FF2B5EF4-FFF2-40B4-BE49-F238E27FC236}">
                <a16:creationId xmlns:a16="http://schemas.microsoft.com/office/drawing/2014/main" id="{1B38C567-5945-CA16-38BA-17D627F09AB8}"/>
              </a:ext>
            </a:extLst>
          </p:cNvPr>
          <p:cNvSpPr>
            <a:spLocks noGrp="1"/>
          </p:cNvSpPr>
          <p:nvPr>
            <p:ph type="sldNum" sz="quarter" idx="12"/>
          </p:nvPr>
        </p:nvSpPr>
        <p:spPr/>
        <p:txBody>
          <a:bodyPr/>
          <a:lstStyle/>
          <a:p>
            <a:fld id="{A7440FB8-B963-4D67-BBA5-C80FD16BB4A7}" type="slidenum">
              <a:rPr lang="en-US" smtClean="0"/>
              <a:t>64</a:t>
            </a:fld>
            <a:endParaRPr lang="en-US" dirty="0"/>
          </a:p>
        </p:txBody>
      </p:sp>
    </p:spTree>
    <p:extLst>
      <p:ext uri="{BB962C8B-B14F-4D97-AF65-F5344CB8AC3E}">
        <p14:creationId xmlns:p14="http://schemas.microsoft.com/office/powerpoint/2010/main" val="239189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480" y="364210"/>
            <a:ext cx="12021519" cy="959622"/>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When the </a:t>
            </a:r>
            <a:r>
              <a:rPr lang="en-US" sz="2700" dirty="0">
                <a:effectLst/>
                <a:latin typeface="Calibri" panose="020F0502020204030204" pitchFamily="34" charset="0"/>
                <a:ea typeface="Calibri" panose="020F0502020204030204" pitchFamily="34" charset="0"/>
                <a:cs typeface="Times New Roman" panose="02020603050405020304" pitchFamily="18" charset="0"/>
              </a:rPr>
              <a:t>Budget St</a:t>
            </a:r>
            <a:r>
              <a:rPr lang="en-US" sz="2700" dirty="0">
                <a:latin typeface="Calibri" panose="020F0502020204030204" pitchFamily="34" charset="0"/>
                <a:ea typeface="Calibri" panose="020F0502020204030204" pitchFamily="34" charset="0"/>
                <a:cs typeface="Times New Roman" panose="02020603050405020304" pitchFamily="18" charset="0"/>
              </a:rPr>
              <a:t>atus shows Valid, you cannot make any changes to this Deposit.  Once Journal Generator runs, which typically takes a day to post, you will see this posted to your GL and the JE number will start with a DJ.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3DE55EF-AC1F-93F8-3433-75CD42C47A1D}"/>
              </a:ext>
            </a:extLst>
          </p:cNvPr>
          <p:cNvPicPr>
            <a:picLocks noChangeAspect="1"/>
          </p:cNvPicPr>
          <p:nvPr/>
        </p:nvPicPr>
        <p:blipFill>
          <a:blip r:embed="rId2"/>
          <a:stretch>
            <a:fillRect/>
          </a:stretch>
        </p:blipFill>
        <p:spPr>
          <a:xfrm>
            <a:off x="1239332" y="1548762"/>
            <a:ext cx="8966302" cy="5309237"/>
          </a:xfrm>
          <a:prstGeom prst="rect">
            <a:avLst/>
          </a:prstGeom>
        </p:spPr>
      </p:pic>
      <p:sp>
        <p:nvSpPr>
          <p:cNvPr id="3" name="Slide Number Placeholder 2">
            <a:extLst>
              <a:ext uri="{FF2B5EF4-FFF2-40B4-BE49-F238E27FC236}">
                <a16:creationId xmlns:a16="http://schemas.microsoft.com/office/drawing/2014/main" id="{3F548E17-EC43-C7B3-A20D-3723795B480B}"/>
              </a:ext>
            </a:extLst>
          </p:cNvPr>
          <p:cNvSpPr>
            <a:spLocks noGrp="1"/>
          </p:cNvSpPr>
          <p:nvPr>
            <p:ph type="sldNum" sz="quarter" idx="12"/>
          </p:nvPr>
        </p:nvSpPr>
        <p:spPr/>
        <p:txBody>
          <a:bodyPr/>
          <a:lstStyle/>
          <a:p>
            <a:fld id="{A7440FB8-B963-4D67-BBA5-C80FD16BB4A7}" type="slidenum">
              <a:rPr lang="en-US" smtClean="0"/>
              <a:t>65</a:t>
            </a:fld>
            <a:endParaRPr lang="en-US" dirty="0"/>
          </a:p>
        </p:txBody>
      </p:sp>
    </p:spTree>
    <p:extLst>
      <p:ext uri="{BB962C8B-B14F-4D97-AF65-F5344CB8AC3E}">
        <p14:creationId xmlns:p14="http://schemas.microsoft.com/office/powerpoint/2010/main" val="924196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35281"/>
            <a:ext cx="12120880" cy="4111693"/>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2C2C2C"/>
                </a:solidFill>
                <a:effectLst/>
                <a:latin typeface="Calibri" panose="020F0502020204030204" pitchFamily="34" charset="0"/>
                <a:ea typeface="Calibri" panose="020F0502020204030204" pitchFamily="34" charset="0"/>
                <a:cs typeface="Times New Roman" panose="02020603050405020304" pitchFamily="18" charset="0"/>
              </a:rPr>
              <a:t>D</a:t>
            </a:r>
            <a:r>
              <a:rPr lang="en-US" sz="2400" b="1" dirty="0">
                <a:solidFill>
                  <a:srgbClr val="2C2C2C"/>
                </a:solidFill>
                <a:latin typeface="Calibri" panose="020F0502020204030204" pitchFamily="34" charset="0"/>
                <a:ea typeface="Calibri" panose="020F0502020204030204" pitchFamily="34" charset="0"/>
                <a:cs typeface="Times New Roman" panose="02020603050405020304" pitchFamily="18" charset="0"/>
              </a:rPr>
              <a:t>IRECT JOURNAL ACCTG ENTRIES </a:t>
            </a:r>
            <a:r>
              <a:rPr lang="en-US" sz="2400" b="1" dirty="0">
                <a:solidFill>
                  <a:srgbClr val="2C2C2C"/>
                </a:solidFill>
                <a:latin typeface="Calibri" panose="020F0502020204030204" pitchFamily="34" charset="0"/>
                <a:cs typeface="Times New Roman" panose="02020603050405020304" pitchFamily="18" charset="0"/>
              </a:rPr>
              <a:t>SCREEN:</a:t>
            </a:r>
            <a:r>
              <a:rPr kumimoji="0" lang="en-US" sz="24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t> Accounting Entries Tab </a:t>
            </a:r>
            <a:br>
              <a:rPr kumimoji="0" lang="en-US" sz="2800" b="1" i="0" u="none" strike="noStrike" kern="1200" cap="none" spc="0" normalizeH="0" baseline="0" noProof="0" dirty="0">
                <a:ln>
                  <a:noFill/>
                </a:ln>
                <a:solidFill>
                  <a:srgbClr val="2C2C2C"/>
                </a:solidFill>
                <a:uLnTx/>
                <a:uFillTx/>
                <a:latin typeface="Calibri" panose="020F0502020204030204" pitchFamily="34" charset="0"/>
                <a:cs typeface="Times New Roman" panose="02020603050405020304" pitchFamily="18" charset="0"/>
              </a:rPr>
            </a:br>
            <a:r>
              <a:rPr lang="en-US" sz="2400" dirty="0">
                <a:effectLst/>
                <a:latin typeface="Calibri" panose="020F0502020204030204" pitchFamily="34" charset="0"/>
                <a:ea typeface="Calibri" panose="020F0502020204030204" pitchFamily="34" charset="0"/>
                <a:cs typeface="Times New Roman" panose="02020603050405020304" pitchFamily="18" charset="0"/>
              </a:rPr>
              <a:t>If you discover that something on the accounting string is incorrect, you will have to correct the accounting string with a Journal Entry.  The only time that we make a correction in the AR module is when we have to correct the True Cash account (someone used the wrong bank account), a deposit was posted in the wrong amount, or a deposit was entered in the wrong Fiscal Year (someone changed or used the wrong date).  The reason we don’t make corrections in the AR module is that there is no way to edit an existin</a:t>
            </a:r>
            <a:r>
              <a:rPr lang="en-US" sz="2400" dirty="0">
                <a:latin typeface="Calibri" panose="020F0502020204030204" pitchFamily="34" charset="0"/>
                <a:ea typeface="Calibri" panose="020F0502020204030204" pitchFamily="34" charset="0"/>
                <a:cs typeface="Times New Roman" panose="02020603050405020304" pitchFamily="18" charset="0"/>
              </a:rPr>
              <a:t>g deposit once the status is Valid.  You have to enter a new deposit to reverse the incorrect one and then enter another deposit to enter it correctly.  This creates new entries on the reconciliation tables that won’t reconcile to the bank.  STO will have to manually reconcile these transactions.  </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3DE55EF-AC1F-93F8-3433-75CD42C47A1D}"/>
              </a:ext>
            </a:extLst>
          </p:cNvPr>
          <p:cNvPicPr>
            <a:picLocks noChangeAspect="1"/>
          </p:cNvPicPr>
          <p:nvPr/>
        </p:nvPicPr>
        <p:blipFill>
          <a:blip r:embed="rId2"/>
          <a:stretch>
            <a:fillRect/>
          </a:stretch>
        </p:blipFill>
        <p:spPr>
          <a:xfrm>
            <a:off x="3447306" y="3429000"/>
            <a:ext cx="5297388" cy="3292475"/>
          </a:xfrm>
          <a:prstGeom prst="rect">
            <a:avLst/>
          </a:prstGeom>
        </p:spPr>
      </p:pic>
      <p:sp>
        <p:nvSpPr>
          <p:cNvPr id="3" name="Slide Number Placeholder 2">
            <a:extLst>
              <a:ext uri="{FF2B5EF4-FFF2-40B4-BE49-F238E27FC236}">
                <a16:creationId xmlns:a16="http://schemas.microsoft.com/office/drawing/2014/main" id="{7E4D19C3-FA9F-A5D5-3508-745699EA5996}"/>
              </a:ext>
            </a:extLst>
          </p:cNvPr>
          <p:cNvSpPr>
            <a:spLocks noGrp="1"/>
          </p:cNvSpPr>
          <p:nvPr>
            <p:ph type="sldNum" sz="quarter" idx="12"/>
          </p:nvPr>
        </p:nvSpPr>
        <p:spPr/>
        <p:txBody>
          <a:bodyPr/>
          <a:lstStyle/>
          <a:p>
            <a:fld id="{A7440FB8-B963-4D67-BBA5-C80FD16BB4A7}" type="slidenum">
              <a:rPr lang="en-US" smtClean="0"/>
              <a:t>66</a:t>
            </a:fld>
            <a:endParaRPr lang="en-US" dirty="0"/>
          </a:p>
        </p:txBody>
      </p:sp>
    </p:spTree>
    <p:extLst>
      <p:ext uri="{BB962C8B-B14F-4D97-AF65-F5344CB8AC3E}">
        <p14:creationId xmlns:p14="http://schemas.microsoft.com/office/powerpoint/2010/main" val="19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E089-13E6-6A28-0F79-2BECC945352A}"/>
              </a:ext>
            </a:extLst>
          </p:cNvPr>
          <p:cNvSpPr>
            <a:spLocks noGrp="1"/>
          </p:cNvSpPr>
          <p:nvPr>
            <p:ph type="ctrTitle"/>
          </p:nvPr>
        </p:nvSpPr>
        <p:spPr>
          <a:xfrm>
            <a:off x="1665026" y="2504848"/>
            <a:ext cx="9002973" cy="2387600"/>
          </a:xfrm>
        </p:spPr>
        <p:txBody>
          <a:bodyPr>
            <a:normAutofit fontScale="90000"/>
          </a:bodyPr>
          <a:lstStyle/>
          <a:p>
            <a:r>
              <a:rPr lang="en-US" b="1" dirty="0"/>
              <a:t>How to Manually Enter a Deposit into SHARE</a:t>
            </a:r>
            <a:br>
              <a:rPr lang="en-US" dirty="0"/>
            </a:br>
            <a:endParaRPr lang="en-US" dirty="0"/>
          </a:p>
        </p:txBody>
      </p:sp>
      <p:sp>
        <p:nvSpPr>
          <p:cNvPr id="3" name="Slide Number Placeholder 2">
            <a:extLst>
              <a:ext uri="{FF2B5EF4-FFF2-40B4-BE49-F238E27FC236}">
                <a16:creationId xmlns:a16="http://schemas.microsoft.com/office/drawing/2014/main" id="{EEA0886E-310F-1B3A-905E-451E34C1232B}"/>
              </a:ext>
            </a:extLst>
          </p:cNvPr>
          <p:cNvSpPr>
            <a:spLocks noGrp="1"/>
          </p:cNvSpPr>
          <p:nvPr>
            <p:ph type="sldNum" sz="quarter" idx="12"/>
          </p:nvPr>
        </p:nvSpPr>
        <p:spPr/>
        <p:txBody>
          <a:bodyPr/>
          <a:lstStyle/>
          <a:p>
            <a:fld id="{A7440FB8-B963-4D67-BBA5-C80FD16BB4A7}" type="slidenum">
              <a:rPr lang="en-US" smtClean="0"/>
              <a:t>67</a:t>
            </a:fld>
            <a:endParaRPr lang="en-US" dirty="0"/>
          </a:p>
        </p:txBody>
      </p:sp>
    </p:spTree>
    <p:extLst>
      <p:ext uri="{BB962C8B-B14F-4D97-AF65-F5344CB8AC3E}">
        <p14:creationId xmlns:p14="http://schemas.microsoft.com/office/powerpoint/2010/main" val="292970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528320"/>
            <a:ext cx="12120880" cy="2025099"/>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There are times when a deposit was not uploaded into SHARE and it has to be manually entered.  </a:t>
            </a:r>
            <a:r>
              <a:rPr lang="en-US" sz="2700" dirty="0">
                <a:latin typeface="Calibri" panose="020F0502020204030204" pitchFamily="34" charset="0"/>
                <a:ea typeface="Calibri" panose="020F0502020204030204" pitchFamily="34" charset="0"/>
                <a:cs typeface="Times New Roman" panose="02020603050405020304" pitchFamily="18" charset="0"/>
              </a:rPr>
              <a:t>1) </a:t>
            </a:r>
            <a:r>
              <a:rPr lang="en-US" sz="2700" dirty="0">
                <a:effectLst/>
                <a:latin typeface="Calibri" panose="020F0502020204030204" pitchFamily="34" charset="0"/>
                <a:ea typeface="Calibri" panose="020F0502020204030204" pitchFamily="34" charset="0"/>
                <a:cs typeface="Times New Roman" panose="02020603050405020304" pitchFamily="18" charset="0"/>
              </a:rPr>
              <a:t>This is the case for all bank transactions that have a Bank Statement Code/ BAI </a:t>
            </a:r>
            <a:r>
              <a:rPr lang="en-US" sz="2700" dirty="0">
                <a:latin typeface="Calibri" panose="020F0502020204030204" pitchFamily="34" charset="0"/>
                <a:ea typeface="Calibri" panose="020F0502020204030204" pitchFamily="34" charset="0"/>
                <a:cs typeface="Times New Roman" panose="02020603050405020304" pitchFamily="18" charset="0"/>
              </a:rPr>
              <a:t>Code </a:t>
            </a:r>
            <a:r>
              <a:rPr lang="en-US" sz="2700" dirty="0">
                <a:effectLst/>
                <a:latin typeface="Calibri" panose="020F0502020204030204" pitchFamily="34" charset="0"/>
                <a:ea typeface="Calibri" panose="020F0502020204030204" pitchFamily="34" charset="0"/>
                <a:cs typeface="Times New Roman" panose="02020603050405020304" pitchFamily="18" charset="0"/>
              </a:rPr>
              <a:t>of 469. </a:t>
            </a:r>
            <a:br>
              <a:rPr lang="en-US" sz="27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effectLst/>
                <a:latin typeface="Calibri" panose="020F0502020204030204" pitchFamily="34" charset="0"/>
                <a:ea typeface="Calibri" panose="020F0502020204030204" pitchFamily="34" charset="0"/>
                <a:cs typeface="Times New Roman" panose="02020603050405020304" pitchFamily="18" charset="0"/>
              </a:rPr>
              <a:t>2) There are instances when the Reconciliation Status shows Duplicat</a:t>
            </a:r>
            <a:r>
              <a:rPr lang="en-US" sz="2700" dirty="0">
                <a:latin typeface="Calibri" panose="020F0502020204030204" pitchFamily="34" charset="0"/>
                <a:ea typeface="Calibri" panose="020F0502020204030204" pitchFamily="34" charset="0"/>
                <a:cs typeface="Times New Roman" panose="02020603050405020304" pitchFamily="18" charset="0"/>
              </a:rPr>
              <a:t>e Transaction.  This means that the automatic reconciliation process is not sure whether two deposits are duplicates.  Neither deposit was uploaded and they both have to be manually entered. </a:t>
            </a:r>
            <a:br>
              <a:rPr lang="en-US" sz="900" dirty="0">
                <a:latin typeface="Calibri" panose="020F0502020204030204" pitchFamily="34" charset="0"/>
                <a:ea typeface="Calibri" panose="020F0502020204030204" pitchFamily="34" charset="0"/>
                <a:cs typeface="Times New Roman" panose="02020603050405020304" pitchFamily="18" charset="0"/>
              </a:rPr>
            </a:br>
            <a:r>
              <a:rPr lang="en-US" sz="900" dirty="0">
                <a:latin typeface="Calibri" panose="020F0502020204030204" pitchFamily="34" charset="0"/>
                <a:ea typeface="Calibri" panose="020F0502020204030204" pitchFamily="34" charset="0"/>
                <a:cs typeface="Times New Roman" panose="02020603050405020304" pitchFamily="18" charset="0"/>
              </a:rPr>
              <a:t>  </a:t>
            </a:r>
            <a:br>
              <a:rPr lang="en-US" sz="900" dirty="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When entering deposits manually, they should be entered as individual deposits and not entered as one deposit with multiple Payment IDs.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739AFC1-F8CD-2325-F2F1-C431DD34C51C}"/>
              </a:ext>
            </a:extLst>
          </p:cNvPr>
          <p:cNvPicPr>
            <a:picLocks noChangeAspect="1"/>
          </p:cNvPicPr>
          <p:nvPr/>
        </p:nvPicPr>
        <p:blipFill>
          <a:blip r:embed="rId2"/>
          <a:stretch>
            <a:fillRect/>
          </a:stretch>
        </p:blipFill>
        <p:spPr>
          <a:xfrm>
            <a:off x="762000" y="3008162"/>
            <a:ext cx="10195229" cy="3713313"/>
          </a:xfrm>
          <a:prstGeom prst="rect">
            <a:avLst/>
          </a:prstGeom>
        </p:spPr>
      </p:pic>
      <p:sp>
        <p:nvSpPr>
          <p:cNvPr id="3" name="Slide Number Placeholder 2">
            <a:extLst>
              <a:ext uri="{FF2B5EF4-FFF2-40B4-BE49-F238E27FC236}">
                <a16:creationId xmlns:a16="http://schemas.microsoft.com/office/drawing/2014/main" id="{8B056810-2985-E09A-8A77-C29C604C0DDF}"/>
              </a:ext>
            </a:extLst>
          </p:cNvPr>
          <p:cNvSpPr>
            <a:spLocks noGrp="1"/>
          </p:cNvSpPr>
          <p:nvPr>
            <p:ph type="sldNum" sz="quarter" idx="12"/>
          </p:nvPr>
        </p:nvSpPr>
        <p:spPr/>
        <p:txBody>
          <a:bodyPr/>
          <a:lstStyle/>
          <a:p>
            <a:fld id="{A7440FB8-B963-4D67-BBA5-C80FD16BB4A7}" type="slidenum">
              <a:rPr lang="en-US" smtClean="0"/>
              <a:t>68</a:t>
            </a:fld>
            <a:endParaRPr lang="en-US" dirty="0"/>
          </a:p>
        </p:txBody>
      </p:sp>
    </p:spTree>
    <p:extLst>
      <p:ext uri="{BB962C8B-B14F-4D97-AF65-F5344CB8AC3E}">
        <p14:creationId xmlns:p14="http://schemas.microsoft.com/office/powerpoint/2010/main" val="4712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fontScale="90000"/>
          </a:bodyPr>
          <a:lstStyle/>
          <a:p>
            <a:r>
              <a:rPr lang="en-US" sz="4400" dirty="0"/>
              <a:t>To </a:t>
            </a:r>
            <a:r>
              <a:rPr lang="en-US" dirty="0"/>
              <a:t>m</a:t>
            </a:r>
            <a:r>
              <a:rPr lang="en-US" sz="4400" dirty="0"/>
              <a:t>anually </a:t>
            </a:r>
            <a:r>
              <a:rPr lang="en-US" dirty="0"/>
              <a:t>e</a:t>
            </a:r>
            <a:r>
              <a:rPr lang="en-US" sz="4400" dirty="0"/>
              <a:t>nter a deposit, </a:t>
            </a:r>
            <a:r>
              <a:rPr lang="en-US" dirty="0"/>
              <a:t>n</a:t>
            </a:r>
            <a:r>
              <a:rPr lang="en-US" sz="4400" dirty="0"/>
              <a:t>avigate back to the Regular Deposit screen.  </a:t>
            </a:r>
            <a:br>
              <a:rPr lang="en-US" sz="4400" dirty="0"/>
            </a:br>
            <a:br>
              <a:rPr lang="en-US" sz="4400" dirty="0"/>
            </a:br>
            <a:r>
              <a:rPr lang="en-US" sz="4400" dirty="0"/>
              <a:t>Click on the “Add a New Value” Tab.</a:t>
            </a:r>
            <a:br>
              <a:rPr lang="en-US" sz="4400" dirty="0"/>
            </a:br>
            <a:endParaRPr lang="en-US" dirty="0">
              <a:latin typeface="+mn-lt"/>
            </a:endParaRPr>
          </a:p>
        </p:txBody>
      </p:sp>
      <p:pic>
        <p:nvPicPr>
          <p:cNvPr id="6" name="Picture 5">
            <a:extLst>
              <a:ext uri="{FF2B5EF4-FFF2-40B4-BE49-F238E27FC236}">
                <a16:creationId xmlns:a16="http://schemas.microsoft.com/office/drawing/2014/main" id="{39C4B41D-01EE-4B41-94F0-140A031C071B}"/>
              </a:ext>
            </a:extLst>
          </p:cNvPr>
          <p:cNvPicPr>
            <a:picLocks noChangeAspect="1"/>
          </p:cNvPicPr>
          <p:nvPr/>
        </p:nvPicPr>
        <p:blipFill>
          <a:blip r:embed="rId2"/>
          <a:stretch>
            <a:fillRect/>
          </a:stretch>
        </p:blipFill>
        <p:spPr>
          <a:xfrm>
            <a:off x="3356561" y="78344"/>
            <a:ext cx="4227002" cy="6861330"/>
          </a:xfrm>
          <a:prstGeom prst="rect">
            <a:avLst/>
          </a:prstGeom>
        </p:spPr>
      </p:pic>
      <p:pic>
        <p:nvPicPr>
          <p:cNvPr id="9" name="Picture 8">
            <a:extLst>
              <a:ext uri="{FF2B5EF4-FFF2-40B4-BE49-F238E27FC236}">
                <a16:creationId xmlns:a16="http://schemas.microsoft.com/office/drawing/2014/main" id="{62166F98-5423-33D0-4112-49DCB21B95F7}"/>
              </a:ext>
            </a:extLst>
          </p:cNvPr>
          <p:cNvPicPr>
            <a:picLocks noChangeAspect="1"/>
          </p:cNvPicPr>
          <p:nvPr/>
        </p:nvPicPr>
        <p:blipFill>
          <a:blip r:embed="rId3"/>
          <a:stretch>
            <a:fillRect/>
          </a:stretch>
        </p:blipFill>
        <p:spPr>
          <a:xfrm>
            <a:off x="7579702" y="854557"/>
            <a:ext cx="4612298" cy="4662324"/>
          </a:xfrm>
          <a:prstGeom prst="rect">
            <a:avLst/>
          </a:prstGeom>
        </p:spPr>
      </p:pic>
      <p:sp>
        <p:nvSpPr>
          <p:cNvPr id="3" name="Slide Number Placeholder 2">
            <a:extLst>
              <a:ext uri="{FF2B5EF4-FFF2-40B4-BE49-F238E27FC236}">
                <a16:creationId xmlns:a16="http://schemas.microsoft.com/office/drawing/2014/main" id="{B3D337AB-D352-CE87-4DB2-9BA7FF215949}"/>
              </a:ext>
            </a:extLst>
          </p:cNvPr>
          <p:cNvSpPr>
            <a:spLocks noGrp="1"/>
          </p:cNvSpPr>
          <p:nvPr>
            <p:ph type="sldNum" sz="quarter" idx="12"/>
          </p:nvPr>
        </p:nvSpPr>
        <p:spPr/>
        <p:txBody>
          <a:bodyPr/>
          <a:lstStyle/>
          <a:p>
            <a:fld id="{A7440FB8-B963-4D67-BBA5-C80FD16BB4A7}" type="slidenum">
              <a:rPr lang="en-US" smtClean="0"/>
              <a:t>69</a:t>
            </a:fld>
            <a:endParaRPr lang="en-US" dirty="0"/>
          </a:p>
        </p:txBody>
      </p:sp>
    </p:spTree>
    <p:extLst>
      <p:ext uri="{BB962C8B-B14F-4D97-AF65-F5344CB8AC3E}">
        <p14:creationId xmlns:p14="http://schemas.microsoft.com/office/powerpoint/2010/main" val="1925317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462AA86-DAF3-E9B3-506D-9390E647E812}"/>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6BC15661-79F5-771F-0589-00E4B3B5CCA2}"/>
              </a:ext>
            </a:extLst>
          </p:cNvPr>
          <p:cNvPicPr>
            <a:picLocks noChangeAspect="1"/>
          </p:cNvPicPr>
          <p:nvPr/>
        </p:nvPicPr>
        <p:blipFill>
          <a:blip r:embed="rId2"/>
          <a:stretch>
            <a:fillRect/>
          </a:stretch>
        </p:blipFill>
        <p:spPr>
          <a:xfrm>
            <a:off x="183651" y="261257"/>
            <a:ext cx="11824697" cy="6487886"/>
          </a:xfrm>
          <a:prstGeom prst="rect">
            <a:avLst/>
          </a:prstGeom>
        </p:spPr>
      </p:pic>
      <p:sp>
        <p:nvSpPr>
          <p:cNvPr id="2" name="Slide Number Placeholder 1">
            <a:extLst>
              <a:ext uri="{FF2B5EF4-FFF2-40B4-BE49-F238E27FC236}">
                <a16:creationId xmlns:a16="http://schemas.microsoft.com/office/drawing/2014/main" id="{9B024981-0CB7-ECAE-8422-4895D21DD581}"/>
              </a:ext>
            </a:extLst>
          </p:cNvPr>
          <p:cNvSpPr>
            <a:spLocks noGrp="1"/>
          </p:cNvSpPr>
          <p:nvPr>
            <p:ph type="sldNum" sz="quarter" idx="12"/>
          </p:nvPr>
        </p:nvSpPr>
        <p:spPr/>
        <p:txBody>
          <a:bodyPr/>
          <a:lstStyle/>
          <a:p>
            <a:fld id="{A7440FB8-B963-4D67-BBA5-C80FD16BB4A7}" type="slidenum">
              <a:rPr lang="en-US" smtClean="0"/>
              <a:t>7</a:t>
            </a:fld>
            <a:endParaRPr lang="en-US" dirty="0"/>
          </a:p>
        </p:txBody>
      </p:sp>
    </p:spTree>
    <p:extLst>
      <p:ext uri="{BB962C8B-B14F-4D97-AF65-F5344CB8AC3E}">
        <p14:creationId xmlns:p14="http://schemas.microsoft.com/office/powerpoint/2010/main" val="1463928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3008283"/>
          </a:xfrm>
        </p:spPr>
        <p:txBody>
          <a:bodyPr>
            <a:normAutofit/>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700" dirty="0"/>
              <a:t>When entering the Deposit ID, you can choose what to name it.  The preferred method is to use the IA number from the bank addenda or the Next function.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2BDF02D-55C4-D6D2-0705-09A9223ECA2F}"/>
              </a:ext>
            </a:extLst>
          </p:cNvPr>
          <p:cNvPicPr>
            <a:picLocks noChangeAspect="1"/>
          </p:cNvPicPr>
          <p:nvPr/>
        </p:nvPicPr>
        <p:blipFill>
          <a:blip r:embed="rId2"/>
          <a:stretch>
            <a:fillRect/>
          </a:stretch>
        </p:blipFill>
        <p:spPr>
          <a:xfrm>
            <a:off x="955413" y="2295037"/>
            <a:ext cx="4287521" cy="3036212"/>
          </a:xfrm>
          <a:prstGeom prst="rect">
            <a:avLst/>
          </a:prstGeom>
        </p:spPr>
      </p:pic>
      <p:pic>
        <p:nvPicPr>
          <p:cNvPr id="9" name="Picture 8">
            <a:extLst>
              <a:ext uri="{FF2B5EF4-FFF2-40B4-BE49-F238E27FC236}">
                <a16:creationId xmlns:a16="http://schemas.microsoft.com/office/drawing/2014/main" id="{4A8187F4-4A01-C060-6075-6EA70AE86F3A}"/>
              </a:ext>
            </a:extLst>
          </p:cNvPr>
          <p:cNvPicPr>
            <a:picLocks noChangeAspect="1"/>
          </p:cNvPicPr>
          <p:nvPr/>
        </p:nvPicPr>
        <p:blipFill>
          <a:blip r:embed="rId3"/>
          <a:stretch>
            <a:fillRect/>
          </a:stretch>
        </p:blipFill>
        <p:spPr>
          <a:xfrm>
            <a:off x="0" y="4840091"/>
            <a:ext cx="12199175" cy="2017909"/>
          </a:xfrm>
          <a:prstGeom prst="rect">
            <a:avLst/>
          </a:prstGeom>
        </p:spPr>
      </p:pic>
      <p:sp>
        <p:nvSpPr>
          <p:cNvPr id="3" name="Slide Number Placeholder 2">
            <a:extLst>
              <a:ext uri="{FF2B5EF4-FFF2-40B4-BE49-F238E27FC236}">
                <a16:creationId xmlns:a16="http://schemas.microsoft.com/office/drawing/2014/main" id="{BC5FA27F-76B6-F996-0997-36DC450C3A8B}"/>
              </a:ext>
            </a:extLst>
          </p:cNvPr>
          <p:cNvSpPr>
            <a:spLocks noGrp="1"/>
          </p:cNvSpPr>
          <p:nvPr>
            <p:ph type="sldNum" sz="quarter" idx="12"/>
          </p:nvPr>
        </p:nvSpPr>
        <p:spPr/>
        <p:txBody>
          <a:bodyPr/>
          <a:lstStyle/>
          <a:p>
            <a:fld id="{A7440FB8-B963-4D67-BBA5-C80FD16BB4A7}" type="slidenum">
              <a:rPr lang="en-US" smtClean="0"/>
              <a:t>70</a:t>
            </a:fld>
            <a:endParaRPr lang="en-US" dirty="0"/>
          </a:p>
        </p:txBody>
      </p:sp>
      <p:pic>
        <p:nvPicPr>
          <p:cNvPr id="8" name="Picture 7">
            <a:extLst>
              <a:ext uri="{FF2B5EF4-FFF2-40B4-BE49-F238E27FC236}">
                <a16:creationId xmlns:a16="http://schemas.microsoft.com/office/drawing/2014/main" id="{14A62D5F-87D7-8FDB-668A-FD60CA5475DB}"/>
              </a:ext>
            </a:extLst>
          </p:cNvPr>
          <p:cNvPicPr>
            <a:picLocks noChangeAspect="1"/>
          </p:cNvPicPr>
          <p:nvPr/>
        </p:nvPicPr>
        <p:blipFill>
          <a:blip r:embed="rId4"/>
          <a:stretch>
            <a:fillRect/>
          </a:stretch>
        </p:blipFill>
        <p:spPr>
          <a:xfrm>
            <a:off x="6198347" y="2173362"/>
            <a:ext cx="3761199" cy="2666729"/>
          </a:xfrm>
          <a:prstGeom prst="rect">
            <a:avLst/>
          </a:prstGeom>
        </p:spPr>
      </p:pic>
    </p:spTree>
    <p:extLst>
      <p:ext uri="{BB962C8B-B14F-4D97-AF65-F5344CB8AC3E}">
        <p14:creationId xmlns:p14="http://schemas.microsoft.com/office/powerpoint/2010/main" val="2976306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1"/>
            <a:ext cx="3246120" cy="6697979"/>
          </a:xfrm>
        </p:spPr>
        <p:txBody>
          <a:bodyPr>
            <a:normAutofit/>
          </a:bodyPr>
          <a:lstStyle/>
          <a:p>
            <a:r>
              <a:rPr lang="en-US" sz="4400" b="1" dirty="0"/>
              <a:t>Click the</a:t>
            </a:r>
            <a:br>
              <a:rPr lang="en-US" sz="4400" b="1" dirty="0"/>
            </a:br>
            <a:r>
              <a:rPr lang="en-US" sz="4400" b="1" dirty="0"/>
              <a:t>Add button</a:t>
            </a:r>
            <a:br>
              <a:rPr lang="en-US" sz="4400" dirty="0"/>
            </a:br>
            <a:br>
              <a:rPr lang="en-US" sz="4400" dirty="0"/>
            </a:br>
            <a:endParaRPr lang="en-US" dirty="0">
              <a:latin typeface="+mn-lt"/>
            </a:endParaRPr>
          </a:p>
        </p:txBody>
      </p:sp>
      <p:pic>
        <p:nvPicPr>
          <p:cNvPr id="4" name="Picture 3">
            <a:extLst>
              <a:ext uri="{FF2B5EF4-FFF2-40B4-BE49-F238E27FC236}">
                <a16:creationId xmlns:a16="http://schemas.microsoft.com/office/drawing/2014/main" id="{C292B5E5-7958-B1F1-5ACA-683C5B7CBBB8}"/>
              </a:ext>
            </a:extLst>
          </p:cNvPr>
          <p:cNvPicPr>
            <a:picLocks noChangeAspect="1"/>
          </p:cNvPicPr>
          <p:nvPr/>
        </p:nvPicPr>
        <p:blipFill>
          <a:blip r:embed="rId2"/>
          <a:stretch>
            <a:fillRect/>
          </a:stretch>
        </p:blipFill>
        <p:spPr>
          <a:xfrm>
            <a:off x="4936418" y="582870"/>
            <a:ext cx="5142302" cy="4211569"/>
          </a:xfrm>
          <a:prstGeom prst="rect">
            <a:avLst/>
          </a:prstGeom>
        </p:spPr>
      </p:pic>
      <p:sp>
        <p:nvSpPr>
          <p:cNvPr id="3" name="Slide Number Placeholder 2">
            <a:extLst>
              <a:ext uri="{FF2B5EF4-FFF2-40B4-BE49-F238E27FC236}">
                <a16:creationId xmlns:a16="http://schemas.microsoft.com/office/drawing/2014/main" id="{841D7179-32E6-5DEF-1A9E-ECCB7BF81481}"/>
              </a:ext>
            </a:extLst>
          </p:cNvPr>
          <p:cNvSpPr>
            <a:spLocks noGrp="1"/>
          </p:cNvSpPr>
          <p:nvPr>
            <p:ph type="sldNum" sz="quarter" idx="12"/>
          </p:nvPr>
        </p:nvSpPr>
        <p:spPr/>
        <p:txBody>
          <a:bodyPr/>
          <a:lstStyle/>
          <a:p>
            <a:fld id="{A7440FB8-B963-4D67-BBA5-C80FD16BB4A7}" type="slidenum">
              <a:rPr lang="en-US" smtClean="0"/>
              <a:t>71</a:t>
            </a:fld>
            <a:endParaRPr lang="en-US" dirty="0"/>
          </a:p>
        </p:txBody>
      </p:sp>
    </p:spTree>
    <p:extLst>
      <p:ext uri="{BB962C8B-B14F-4D97-AF65-F5344CB8AC3E}">
        <p14:creationId xmlns:p14="http://schemas.microsoft.com/office/powerpoint/2010/main" val="706692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1" y="160020"/>
            <a:ext cx="3246120" cy="6697979"/>
          </a:xfrm>
        </p:spPr>
        <p:txBody>
          <a:bodyPr>
            <a:normAutofit/>
          </a:bodyPr>
          <a:lstStyle/>
          <a:p>
            <a:br>
              <a:rPr lang="en-US" sz="4400" dirty="0"/>
            </a:br>
            <a:r>
              <a:rPr lang="en-US" sz="4400" dirty="0"/>
              <a:t>When entering the data for the deposit, you want to get it directly from your query</a:t>
            </a:r>
            <a:br>
              <a:rPr lang="en-US" sz="4400" dirty="0"/>
            </a:br>
            <a:br>
              <a:rPr lang="en-US" sz="4400" dirty="0"/>
            </a:br>
            <a:endParaRPr lang="en-US" dirty="0">
              <a:latin typeface="+mn-lt"/>
            </a:endParaRPr>
          </a:p>
        </p:txBody>
      </p:sp>
      <p:pic>
        <p:nvPicPr>
          <p:cNvPr id="7" name="Picture 6">
            <a:extLst>
              <a:ext uri="{FF2B5EF4-FFF2-40B4-BE49-F238E27FC236}">
                <a16:creationId xmlns:a16="http://schemas.microsoft.com/office/drawing/2014/main" id="{9556EAA5-88D8-4907-7E60-BD5E7FF233C1}"/>
              </a:ext>
            </a:extLst>
          </p:cNvPr>
          <p:cNvPicPr>
            <a:picLocks noChangeAspect="1"/>
          </p:cNvPicPr>
          <p:nvPr/>
        </p:nvPicPr>
        <p:blipFill>
          <a:blip r:embed="rId2"/>
          <a:stretch>
            <a:fillRect/>
          </a:stretch>
        </p:blipFill>
        <p:spPr>
          <a:xfrm>
            <a:off x="3478999" y="827948"/>
            <a:ext cx="8555458" cy="4729572"/>
          </a:xfrm>
          <a:prstGeom prst="rect">
            <a:avLst/>
          </a:prstGeom>
        </p:spPr>
      </p:pic>
      <p:sp>
        <p:nvSpPr>
          <p:cNvPr id="3" name="Slide Number Placeholder 2">
            <a:extLst>
              <a:ext uri="{FF2B5EF4-FFF2-40B4-BE49-F238E27FC236}">
                <a16:creationId xmlns:a16="http://schemas.microsoft.com/office/drawing/2014/main" id="{30252A1A-FEDB-2022-9D1D-A38B15A16A22}"/>
              </a:ext>
            </a:extLst>
          </p:cNvPr>
          <p:cNvSpPr>
            <a:spLocks noGrp="1"/>
          </p:cNvSpPr>
          <p:nvPr>
            <p:ph type="sldNum" sz="quarter" idx="12"/>
          </p:nvPr>
        </p:nvSpPr>
        <p:spPr/>
        <p:txBody>
          <a:bodyPr/>
          <a:lstStyle/>
          <a:p>
            <a:fld id="{A7440FB8-B963-4D67-BBA5-C80FD16BB4A7}" type="slidenum">
              <a:rPr lang="en-US" smtClean="0"/>
              <a:t>72</a:t>
            </a:fld>
            <a:endParaRPr lang="en-US" dirty="0"/>
          </a:p>
        </p:txBody>
      </p:sp>
    </p:spTree>
    <p:extLst>
      <p:ext uri="{BB962C8B-B14F-4D97-AF65-F5344CB8AC3E}">
        <p14:creationId xmlns:p14="http://schemas.microsoft.com/office/powerpoint/2010/main" val="3369407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80745"/>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t>The *Accounting Date on the Deposit </a:t>
            </a:r>
            <a:r>
              <a:rPr lang="en-US" sz="2800" b="1" u="sng" dirty="0"/>
              <a:t>MUST MATCH </a:t>
            </a:r>
            <a:r>
              <a:rPr lang="en-US" sz="2800" dirty="0"/>
              <a:t>the Bank Date on the NMS_BANK_TRANS_W_RECON_STATUS query. </a:t>
            </a:r>
            <a:r>
              <a:rPr lang="en-US" sz="2800" b="1" u="sng" dirty="0">
                <a:latin typeface="Calibri" panose="020F0502020204030204" pitchFamily="34" charset="0"/>
                <a:ea typeface="Calibri" panose="020F0502020204030204" pitchFamily="34" charset="0"/>
                <a:cs typeface="Times New Roman" panose="02020603050405020304" pitchFamily="18" charset="0"/>
              </a:rPr>
              <a:t>This is important because this is part of the Automatic Reconciliation Criteria.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4824783-7D2E-AD89-7899-DA79B1799C31}"/>
              </a:ext>
            </a:extLst>
          </p:cNvPr>
          <p:cNvPicPr>
            <a:picLocks noChangeAspect="1"/>
          </p:cNvPicPr>
          <p:nvPr/>
        </p:nvPicPr>
        <p:blipFill>
          <a:blip r:embed="rId2"/>
          <a:stretch>
            <a:fillRect/>
          </a:stretch>
        </p:blipFill>
        <p:spPr>
          <a:xfrm>
            <a:off x="177496" y="5747994"/>
            <a:ext cx="11837008" cy="990651"/>
          </a:xfrm>
          <a:prstGeom prst="rect">
            <a:avLst/>
          </a:prstGeom>
        </p:spPr>
      </p:pic>
      <p:pic>
        <p:nvPicPr>
          <p:cNvPr id="10" name="Picture 9">
            <a:extLst>
              <a:ext uri="{FF2B5EF4-FFF2-40B4-BE49-F238E27FC236}">
                <a16:creationId xmlns:a16="http://schemas.microsoft.com/office/drawing/2014/main" id="{9B1E7F8D-15B0-F1CA-4E88-B6B3C215484E}"/>
              </a:ext>
            </a:extLst>
          </p:cNvPr>
          <p:cNvPicPr>
            <a:picLocks noChangeAspect="1"/>
          </p:cNvPicPr>
          <p:nvPr/>
        </p:nvPicPr>
        <p:blipFill>
          <a:blip r:embed="rId3"/>
          <a:stretch>
            <a:fillRect/>
          </a:stretch>
        </p:blipFill>
        <p:spPr>
          <a:xfrm>
            <a:off x="1820505" y="1310184"/>
            <a:ext cx="8759638" cy="4437809"/>
          </a:xfrm>
          <a:prstGeom prst="rect">
            <a:avLst/>
          </a:prstGeom>
        </p:spPr>
      </p:pic>
      <p:sp>
        <p:nvSpPr>
          <p:cNvPr id="3" name="Slide Number Placeholder 2">
            <a:extLst>
              <a:ext uri="{FF2B5EF4-FFF2-40B4-BE49-F238E27FC236}">
                <a16:creationId xmlns:a16="http://schemas.microsoft.com/office/drawing/2014/main" id="{C3B10E53-E3CF-3B1D-9E1E-5259B9228CA9}"/>
              </a:ext>
            </a:extLst>
          </p:cNvPr>
          <p:cNvSpPr>
            <a:spLocks noGrp="1"/>
          </p:cNvSpPr>
          <p:nvPr>
            <p:ph type="sldNum" sz="quarter" idx="12"/>
          </p:nvPr>
        </p:nvSpPr>
        <p:spPr/>
        <p:txBody>
          <a:bodyPr/>
          <a:lstStyle/>
          <a:p>
            <a:fld id="{A7440FB8-B963-4D67-BBA5-C80FD16BB4A7}" type="slidenum">
              <a:rPr lang="en-US" smtClean="0"/>
              <a:t>73</a:t>
            </a:fld>
            <a:endParaRPr lang="en-US" dirty="0"/>
          </a:p>
        </p:txBody>
      </p:sp>
    </p:spTree>
    <p:extLst>
      <p:ext uri="{BB962C8B-B14F-4D97-AF65-F5344CB8AC3E}">
        <p14:creationId xmlns:p14="http://schemas.microsoft.com/office/powerpoint/2010/main" val="1099229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80745"/>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t>The *Bank Code is </a:t>
            </a:r>
            <a:r>
              <a:rPr lang="en-US" sz="2800" b="1" dirty="0"/>
              <a:t>WFB10, </a:t>
            </a:r>
            <a:r>
              <a:rPr lang="en-US" sz="2800" dirty="0"/>
              <a:t>which represents Wells Fargo Bank and the year of the WFB contract.</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4931B5C-FA6E-C206-5106-B2FC979A4AB3}"/>
              </a:ext>
            </a:extLst>
          </p:cNvPr>
          <p:cNvPicPr>
            <a:picLocks noChangeAspect="1"/>
          </p:cNvPicPr>
          <p:nvPr/>
        </p:nvPicPr>
        <p:blipFill>
          <a:blip r:embed="rId2"/>
          <a:stretch>
            <a:fillRect/>
          </a:stretch>
        </p:blipFill>
        <p:spPr>
          <a:xfrm>
            <a:off x="177496" y="5630062"/>
            <a:ext cx="11837008" cy="990651"/>
          </a:xfrm>
          <a:prstGeom prst="rect">
            <a:avLst/>
          </a:prstGeom>
        </p:spPr>
      </p:pic>
      <p:pic>
        <p:nvPicPr>
          <p:cNvPr id="8" name="Picture 7">
            <a:extLst>
              <a:ext uri="{FF2B5EF4-FFF2-40B4-BE49-F238E27FC236}">
                <a16:creationId xmlns:a16="http://schemas.microsoft.com/office/drawing/2014/main" id="{B8FA2B17-20A9-B22F-95C9-D07C061A88D7}"/>
              </a:ext>
            </a:extLst>
          </p:cNvPr>
          <p:cNvPicPr>
            <a:picLocks noChangeAspect="1"/>
          </p:cNvPicPr>
          <p:nvPr/>
        </p:nvPicPr>
        <p:blipFill>
          <a:blip r:embed="rId3"/>
          <a:stretch>
            <a:fillRect/>
          </a:stretch>
        </p:blipFill>
        <p:spPr>
          <a:xfrm>
            <a:off x="1787632" y="921993"/>
            <a:ext cx="8687856" cy="4594948"/>
          </a:xfrm>
          <a:prstGeom prst="rect">
            <a:avLst/>
          </a:prstGeom>
        </p:spPr>
      </p:pic>
      <p:sp>
        <p:nvSpPr>
          <p:cNvPr id="3" name="Slide Number Placeholder 2">
            <a:extLst>
              <a:ext uri="{FF2B5EF4-FFF2-40B4-BE49-F238E27FC236}">
                <a16:creationId xmlns:a16="http://schemas.microsoft.com/office/drawing/2014/main" id="{D767E08B-B848-8C18-520B-5223F0C2F3FB}"/>
              </a:ext>
            </a:extLst>
          </p:cNvPr>
          <p:cNvSpPr>
            <a:spLocks noGrp="1"/>
          </p:cNvSpPr>
          <p:nvPr>
            <p:ph type="sldNum" sz="quarter" idx="12"/>
          </p:nvPr>
        </p:nvSpPr>
        <p:spPr/>
        <p:txBody>
          <a:bodyPr/>
          <a:lstStyle/>
          <a:p>
            <a:fld id="{A7440FB8-B963-4D67-BBA5-C80FD16BB4A7}" type="slidenum">
              <a:rPr lang="en-US" smtClean="0"/>
              <a:t>74</a:t>
            </a:fld>
            <a:endParaRPr lang="en-US" dirty="0"/>
          </a:p>
        </p:txBody>
      </p:sp>
    </p:spTree>
    <p:extLst>
      <p:ext uri="{BB962C8B-B14F-4D97-AF65-F5344CB8AC3E}">
        <p14:creationId xmlns:p14="http://schemas.microsoft.com/office/powerpoint/2010/main" val="3660574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80745"/>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t>The *Bank Account number is your 4-digit bank account number assigned to your Agency.  </a:t>
            </a:r>
            <a:r>
              <a:rPr lang="en-US" sz="2800" b="1" u="sng" dirty="0"/>
              <a:t>NOT!</a:t>
            </a:r>
            <a:r>
              <a:rPr lang="en-US" sz="2800" dirty="0"/>
              <a:t> the last four digits of you Bank Account number.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15F585C-F56C-3DF8-9AB0-F96ABC669E3D}"/>
              </a:ext>
            </a:extLst>
          </p:cNvPr>
          <p:cNvPicPr>
            <a:picLocks noChangeAspect="1"/>
          </p:cNvPicPr>
          <p:nvPr/>
        </p:nvPicPr>
        <p:blipFill>
          <a:blip r:embed="rId2"/>
          <a:stretch>
            <a:fillRect/>
          </a:stretch>
        </p:blipFill>
        <p:spPr>
          <a:xfrm>
            <a:off x="2144363" y="1126740"/>
            <a:ext cx="8332425" cy="5731260"/>
          </a:xfrm>
          <a:prstGeom prst="rect">
            <a:avLst/>
          </a:prstGeom>
        </p:spPr>
      </p:pic>
      <p:sp>
        <p:nvSpPr>
          <p:cNvPr id="3" name="Slide Number Placeholder 2">
            <a:extLst>
              <a:ext uri="{FF2B5EF4-FFF2-40B4-BE49-F238E27FC236}">
                <a16:creationId xmlns:a16="http://schemas.microsoft.com/office/drawing/2014/main" id="{B06DB02C-9FBC-482E-2777-8A3CACCE866A}"/>
              </a:ext>
            </a:extLst>
          </p:cNvPr>
          <p:cNvSpPr>
            <a:spLocks noGrp="1"/>
          </p:cNvSpPr>
          <p:nvPr>
            <p:ph type="sldNum" sz="quarter" idx="12"/>
          </p:nvPr>
        </p:nvSpPr>
        <p:spPr/>
        <p:txBody>
          <a:bodyPr/>
          <a:lstStyle/>
          <a:p>
            <a:fld id="{A7440FB8-B963-4D67-BBA5-C80FD16BB4A7}" type="slidenum">
              <a:rPr lang="en-US" smtClean="0"/>
              <a:t>75</a:t>
            </a:fld>
            <a:endParaRPr lang="en-US" dirty="0"/>
          </a:p>
        </p:txBody>
      </p:sp>
    </p:spTree>
    <p:extLst>
      <p:ext uri="{BB962C8B-B14F-4D97-AF65-F5344CB8AC3E}">
        <p14:creationId xmlns:p14="http://schemas.microsoft.com/office/powerpoint/2010/main" val="1060075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80745"/>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If you don’t know your 4-digit Bank </a:t>
            </a:r>
            <a:r>
              <a:rPr lang="en-US" sz="2200" dirty="0">
                <a:latin typeface="Calibri" panose="020F0502020204030204" pitchFamily="34" charset="0"/>
                <a:ea typeface="Calibri" panose="020F0502020204030204" pitchFamily="34" charset="0"/>
                <a:cs typeface="Times New Roman" panose="02020603050405020304" pitchFamily="18" charset="0"/>
              </a:rPr>
              <a:t>A</a:t>
            </a:r>
            <a:r>
              <a:rPr lang="en-US" sz="2200" dirty="0">
                <a:effectLst/>
                <a:latin typeface="Calibri" panose="020F0502020204030204" pitchFamily="34" charset="0"/>
                <a:ea typeface="Calibri" panose="020F0502020204030204" pitchFamily="34" charset="0"/>
                <a:cs typeface="Times New Roman" panose="02020603050405020304" pitchFamily="18" charset="0"/>
              </a:rPr>
              <a:t>ccount number, you can click the magnifying glass and then copy the bank account number from the query results and paste it into the Bank Account # field.  Then click the “Search” button.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600D890-8AD4-E071-79B0-B17F320CD08B}"/>
              </a:ext>
            </a:extLst>
          </p:cNvPr>
          <p:cNvPicPr>
            <a:picLocks noChangeAspect="1"/>
          </p:cNvPicPr>
          <p:nvPr/>
        </p:nvPicPr>
        <p:blipFill>
          <a:blip r:embed="rId2"/>
          <a:stretch>
            <a:fillRect/>
          </a:stretch>
        </p:blipFill>
        <p:spPr>
          <a:xfrm>
            <a:off x="71120" y="5830774"/>
            <a:ext cx="11837008" cy="990651"/>
          </a:xfrm>
          <a:prstGeom prst="rect">
            <a:avLst/>
          </a:prstGeom>
        </p:spPr>
      </p:pic>
      <p:pic>
        <p:nvPicPr>
          <p:cNvPr id="7" name="Picture 6">
            <a:extLst>
              <a:ext uri="{FF2B5EF4-FFF2-40B4-BE49-F238E27FC236}">
                <a16:creationId xmlns:a16="http://schemas.microsoft.com/office/drawing/2014/main" id="{0150ACB9-66C8-AE55-36CE-96597FA61232}"/>
              </a:ext>
            </a:extLst>
          </p:cNvPr>
          <p:cNvPicPr>
            <a:picLocks noChangeAspect="1"/>
          </p:cNvPicPr>
          <p:nvPr/>
        </p:nvPicPr>
        <p:blipFill>
          <a:blip r:embed="rId3"/>
          <a:stretch>
            <a:fillRect/>
          </a:stretch>
        </p:blipFill>
        <p:spPr>
          <a:xfrm>
            <a:off x="469075" y="841923"/>
            <a:ext cx="10928408" cy="4988851"/>
          </a:xfrm>
          <a:prstGeom prst="rect">
            <a:avLst/>
          </a:prstGeom>
        </p:spPr>
      </p:pic>
      <p:sp>
        <p:nvSpPr>
          <p:cNvPr id="3" name="Slide Number Placeholder 2">
            <a:extLst>
              <a:ext uri="{FF2B5EF4-FFF2-40B4-BE49-F238E27FC236}">
                <a16:creationId xmlns:a16="http://schemas.microsoft.com/office/drawing/2014/main" id="{79F1E6E5-28EA-8CF0-CE1C-B93CB3F17E33}"/>
              </a:ext>
            </a:extLst>
          </p:cNvPr>
          <p:cNvSpPr>
            <a:spLocks noGrp="1"/>
          </p:cNvSpPr>
          <p:nvPr>
            <p:ph type="sldNum" sz="quarter" idx="12"/>
          </p:nvPr>
        </p:nvSpPr>
        <p:spPr/>
        <p:txBody>
          <a:bodyPr/>
          <a:lstStyle/>
          <a:p>
            <a:fld id="{A7440FB8-B963-4D67-BBA5-C80FD16BB4A7}" type="slidenum">
              <a:rPr lang="en-US" smtClean="0"/>
              <a:t>76</a:t>
            </a:fld>
            <a:endParaRPr lang="en-US" dirty="0"/>
          </a:p>
        </p:txBody>
      </p:sp>
    </p:spTree>
    <p:extLst>
      <p:ext uri="{BB962C8B-B14F-4D97-AF65-F5344CB8AC3E}">
        <p14:creationId xmlns:p14="http://schemas.microsoft.com/office/powerpoint/2010/main" val="2987852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80745"/>
          </a:xfrm>
        </p:spPr>
        <p:txBody>
          <a:bodyPr>
            <a:normAutofit fontScale="90000"/>
          </a:bodyPr>
          <a:lstStyle/>
          <a:p>
            <a:pPr marL="0" marR="0">
              <a:lnSpc>
                <a:spcPct val="107000"/>
              </a:lnSpc>
              <a:spcBef>
                <a:spcPts val="0"/>
              </a:spcBef>
              <a:spcAft>
                <a:spcPts val="800"/>
              </a:spcAft>
              <a:tabLst>
                <a:tab pos="3371850" algn="l"/>
              </a:tabLst>
            </a:pP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Click on the either of the Bank </a:t>
            </a:r>
            <a:r>
              <a:rPr lang="en-US" sz="2200" dirty="0">
                <a:latin typeface="Calibri" panose="020F0502020204030204" pitchFamily="34" charset="0"/>
                <a:ea typeface="Calibri" panose="020F0502020204030204" pitchFamily="34" charset="0"/>
                <a:cs typeface="Times New Roman" panose="02020603050405020304" pitchFamily="18" charset="0"/>
              </a:rPr>
              <a:t>A</a:t>
            </a:r>
            <a:r>
              <a:rPr lang="en-US" sz="2200" dirty="0">
                <a:effectLst/>
                <a:latin typeface="Calibri" panose="020F0502020204030204" pitchFamily="34" charset="0"/>
                <a:ea typeface="Calibri" panose="020F0502020204030204" pitchFamily="34" charset="0"/>
                <a:cs typeface="Times New Roman" panose="02020603050405020304" pitchFamily="18" charset="0"/>
              </a:rPr>
              <a:t>ccount numbers to select your Bank </a:t>
            </a:r>
            <a:r>
              <a:rPr lang="en-US" sz="2200" dirty="0">
                <a:latin typeface="Calibri" panose="020F0502020204030204" pitchFamily="34" charset="0"/>
                <a:ea typeface="Calibri" panose="020F0502020204030204" pitchFamily="34" charset="0"/>
                <a:cs typeface="Times New Roman" panose="02020603050405020304" pitchFamily="18" charset="0"/>
              </a:rPr>
              <a:t>A</a:t>
            </a:r>
            <a:r>
              <a:rPr lang="en-US" sz="2200" dirty="0">
                <a:effectLst/>
                <a:latin typeface="Calibri" panose="020F0502020204030204" pitchFamily="34" charset="0"/>
                <a:ea typeface="Calibri" panose="020F0502020204030204" pitchFamily="34" charset="0"/>
                <a:cs typeface="Times New Roman" panose="02020603050405020304" pitchFamily="18" charset="0"/>
              </a:rPr>
              <a:t>ccount.  It is important that the correct Bank Account is selected because this is what infers the True Cash Account on BU 39401 line and it is part of the Automatic Reconciliation Criteria.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600D890-8AD4-E071-79B0-B17F320CD08B}"/>
              </a:ext>
            </a:extLst>
          </p:cNvPr>
          <p:cNvPicPr>
            <a:picLocks noChangeAspect="1"/>
          </p:cNvPicPr>
          <p:nvPr/>
        </p:nvPicPr>
        <p:blipFill>
          <a:blip r:embed="rId2"/>
          <a:stretch>
            <a:fillRect/>
          </a:stretch>
        </p:blipFill>
        <p:spPr>
          <a:xfrm>
            <a:off x="71120" y="5830774"/>
            <a:ext cx="11837008" cy="990651"/>
          </a:xfrm>
          <a:prstGeom prst="rect">
            <a:avLst/>
          </a:prstGeom>
        </p:spPr>
      </p:pic>
      <p:pic>
        <p:nvPicPr>
          <p:cNvPr id="4" name="Picture 3">
            <a:extLst>
              <a:ext uri="{FF2B5EF4-FFF2-40B4-BE49-F238E27FC236}">
                <a16:creationId xmlns:a16="http://schemas.microsoft.com/office/drawing/2014/main" id="{40523DAC-0594-63DD-41BD-F21AFD88407E}"/>
              </a:ext>
            </a:extLst>
          </p:cNvPr>
          <p:cNvPicPr>
            <a:picLocks noChangeAspect="1"/>
          </p:cNvPicPr>
          <p:nvPr/>
        </p:nvPicPr>
        <p:blipFill>
          <a:blip r:embed="rId3"/>
          <a:stretch>
            <a:fillRect/>
          </a:stretch>
        </p:blipFill>
        <p:spPr>
          <a:xfrm>
            <a:off x="865953" y="1165946"/>
            <a:ext cx="10066208" cy="4664828"/>
          </a:xfrm>
          <a:prstGeom prst="rect">
            <a:avLst/>
          </a:prstGeom>
        </p:spPr>
      </p:pic>
      <p:sp>
        <p:nvSpPr>
          <p:cNvPr id="3" name="Slide Number Placeholder 2">
            <a:extLst>
              <a:ext uri="{FF2B5EF4-FFF2-40B4-BE49-F238E27FC236}">
                <a16:creationId xmlns:a16="http://schemas.microsoft.com/office/drawing/2014/main" id="{C4C7EE98-2FEB-8217-1B79-3EF02F156BA9}"/>
              </a:ext>
            </a:extLst>
          </p:cNvPr>
          <p:cNvSpPr>
            <a:spLocks noGrp="1"/>
          </p:cNvSpPr>
          <p:nvPr>
            <p:ph type="sldNum" sz="quarter" idx="12"/>
          </p:nvPr>
        </p:nvSpPr>
        <p:spPr/>
        <p:txBody>
          <a:bodyPr/>
          <a:lstStyle/>
          <a:p>
            <a:fld id="{A7440FB8-B963-4D67-BBA5-C80FD16BB4A7}" type="slidenum">
              <a:rPr lang="en-US" smtClean="0"/>
              <a:t>77</a:t>
            </a:fld>
            <a:endParaRPr lang="en-US" dirty="0"/>
          </a:p>
        </p:txBody>
      </p:sp>
    </p:spTree>
    <p:extLst>
      <p:ext uri="{BB962C8B-B14F-4D97-AF65-F5344CB8AC3E}">
        <p14:creationId xmlns:p14="http://schemas.microsoft.com/office/powerpoint/2010/main" val="3999996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254525"/>
            <a:ext cx="12120880" cy="1762812"/>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*Deposit Type defaults to Check.  </a:t>
            </a:r>
            <a:r>
              <a:rPr lang="en-US" sz="2200" dirty="0">
                <a:latin typeface="Calibri" panose="020F0502020204030204" pitchFamily="34" charset="0"/>
                <a:ea typeface="Calibri" panose="020F0502020204030204" pitchFamily="34" charset="0"/>
                <a:cs typeface="Times New Roman" panose="02020603050405020304" pitchFamily="18" charset="0"/>
              </a:rPr>
              <a:t>You can leave it “as is” or “change” it to R for Return.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3974CBA-0E71-EC3C-3231-2D6085D47EB1}"/>
              </a:ext>
            </a:extLst>
          </p:cNvPr>
          <p:cNvPicPr>
            <a:picLocks noChangeAspect="1"/>
          </p:cNvPicPr>
          <p:nvPr/>
        </p:nvPicPr>
        <p:blipFill>
          <a:blip r:embed="rId2"/>
          <a:stretch>
            <a:fillRect/>
          </a:stretch>
        </p:blipFill>
        <p:spPr>
          <a:xfrm>
            <a:off x="1" y="1581518"/>
            <a:ext cx="5923280" cy="3590274"/>
          </a:xfrm>
          <a:prstGeom prst="rect">
            <a:avLst/>
          </a:prstGeom>
        </p:spPr>
      </p:pic>
      <p:pic>
        <p:nvPicPr>
          <p:cNvPr id="10" name="Picture 9">
            <a:extLst>
              <a:ext uri="{FF2B5EF4-FFF2-40B4-BE49-F238E27FC236}">
                <a16:creationId xmlns:a16="http://schemas.microsoft.com/office/drawing/2014/main" id="{400868EF-70A8-9BAF-615D-CEE9D645DDC7}"/>
              </a:ext>
            </a:extLst>
          </p:cNvPr>
          <p:cNvPicPr>
            <a:picLocks noChangeAspect="1"/>
          </p:cNvPicPr>
          <p:nvPr/>
        </p:nvPicPr>
        <p:blipFill>
          <a:blip r:embed="rId3"/>
          <a:stretch>
            <a:fillRect/>
          </a:stretch>
        </p:blipFill>
        <p:spPr>
          <a:xfrm>
            <a:off x="5945151" y="1581518"/>
            <a:ext cx="6191102" cy="3590274"/>
          </a:xfrm>
          <a:prstGeom prst="rect">
            <a:avLst/>
          </a:prstGeom>
        </p:spPr>
      </p:pic>
      <p:sp>
        <p:nvSpPr>
          <p:cNvPr id="3" name="Slide Number Placeholder 2">
            <a:extLst>
              <a:ext uri="{FF2B5EF4-FFF2-40B4-BE49-F238E27FC236}">
                <a16:creationId xmlns:a16="http://schemas.microsoft.com/office/drawing/2014/main" id="{9B5A5B70-92B4-B7E5-B49F-EEB8ACA4E21B}"/>
              </a:ext>
            </a:extLst>
          </p:cNvPr>
          <p:cNvSpPr>
            <a:spLocks noGrp="1"/>
          </p:cNvSpPr>
          <p:nvPr>
            <p:ph type="sldNum" sz="quarter" idx="12"/>
          </p:nvPr>
        </p:nvSpPr>
        <p:spPr/>
        <p:txBody>
          <a:bodyPr/>
          <a:lstStyle/>
          <a:p>
            <a:fld id="{A7440FB8-B963-4D67-BBA5-C80FD16BB4A7}" type="slidenum">
              <a:rPr lang="en-US" smtClean="0"/>
              <a:t>78</a:t>
            </a:fld>
            <a:endParaRPr lang="en-US" dirty="0"/>
          </a:p>
        </p:txBody>
      </p:sp>
    </p:spTree>
    <p:extLst>
      <p:ext uri="{BB962C8B-B14F-4D97-AF65-F5344CB8AC3E}">
        <p14:creationId xmlns:p14="http://schemas.microsoft.com/office/powerpoint/2010/main" val="3538939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81254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Control Total Amount should be the amount of the deposit on the query and the *Count should be 1 since we are working each manual deposit individually.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F9A0BC2-1B5D-EC51-8052-B3700FBD0E9A}"/>
              </a:ext>
            </a:extLst>
          </p:cNvPr>
          <p:cNvPicPr>
            <a:picLocks noChangeAspect="1"/>
          </p:cNvPicPr>
          <p:nvPr/>
        </p:nvPicPr>
        <p:blipFill>
          <a:blip r:embed="rId2"/>
          <a:stretch>
            <a:fillRect/>
          </a:stretch>
        </p:blipFill>
        <p:spPr>
          <a:xfrm>
            <a:off x="217832" y="5727674"/>
            <a:ext cx="11837008" cy="990651"/>
          </a:xfrm>
          <a:prstGeom prst="rect">
            <a:avLst/>
          </a:prstGeom>
        </p:spPr>
      </p:pic>
      <p:pic>
        <p:nvPicPr>
          <p:cNvPr id="9" name="Picture 8">
            <a:extLst>
              <a:ext uri="{FF2B5EF4-FFF2-40B4-BE49-F238E27FC236}">
                <a16:creationId xmlns:a16="http://schemas.microsoft.com/office/drawing/2014/main" id="{80ECB966-97FA-D519-A8B8-242732A8BDAC}"/>
              </a:ext>
            </a:extLst>
          </p:cNvPr>
          <p:cNvPicPr>
            <a:picLocks noChangeAspect="1"/>
          </p:cNvPicPr>
          <p:nvPr/>
        </p:nvPicPr>
        <p:blipFill>
          <a:blip r:embed="rId3"/>
          <a:stretch>
            <a:fillRect/>
          </a:stretch>
        </p:blipFill>
        <p:spPr>
          <a:xfrm>
            <a:off x="1010140" y="942847"/>
            <a:ext cx="8458980" cy="4769527"/>
          </a:xfrm>
          <a:prstGeom prst="rect">
            <a:avLst/>
          </a:prstGeom>
        </p:spPr>
      </p:pic>
      <p:sp>
        <p:nvSpPr>
          <p:cNvPr id="3" name="Slide Number Placeholder 2">
            <a:extLst>
              <a:ext uri="{FF2B5EF4-FFF2-40B4-BE49-F238E27FC236}">
                <a16:creationId xmlns:a16="http://schemas.microsoft.com/office/drawing/2014/main" id="{043B9277-510E-BEA5-5EEE-15A1D370B47C}"/>
              </a:ext>
            </a:extLst>
          </p:cNvPr>
          <p:cNvSpPr>
            <a:spLocks noGrp="1"/>
          </p:cNvSpPr>
          <p:nvPr>
            <p:ph type="sldNum" sz="quarter" idx="12"/>
          </p:nvPr>
        </p:nvSpPr>
        <p:spPr/>
        <p:txBody>
          <a:bodyPr/>
          <a:lstStyle/>
          <a:p>
            <a:fld id="{A7440FB8-B963-4D67-BBA5-C80FD16BB4A7}" type="slidenum">
              <a:rPr lang="en-US" smtClean="0"/>
              <a:t>79</a:t>
            </a:fld>
            <a:endParaRPr lang="en-US" dirty="0"/>
          </a:p>
        </p:txBody>
      </p:sp>
    </p:spTree>
    <p:extLst>
      <p:ext uri="{BB962C8B-B14F-4D97-AF65-F5344CB8AC3E}">
        <p14:creationId xmlns:p14="http://schemas.microsoft.com/office/powerpoint/2010/main" val="165254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738E-5CAE-DDBE-867F-F948BDBB2CBE}"/>
              </a:ext>
            </a:extLst>
          </p:cNvPr>
          <p:cNvSpPr>
            <a:spLocks noGrp="1"/>
          </p:cNvSpPr>
          <p:nvPr>
            <p:ph type="title"/>
          </p:nvPr>
        </p:nvSpPr>
        <p:spPr>
          <a:xfrm>
            <a:off x="80323" y="87086"/>
            <a:ext cx="11948391" cy="772885"/>
          </a:xfrm>
        </p:spPr>
        <p:txBody>
          <a:bodyPr>
            <a:noAutofit/>
          </a:bodyPr>
          <a:lstStyle/>
          <a:p>
            <a:r>
              <a:rPr lang="en-US" sz="3200" b="1" dirty="0"/>
              <a:t>Maps FIN 2 – Cash Management Function and Maps FIN 11 - Receivables</a:t>
            </a:r>
          </a:p>
        </p:txBody>
      </p:sp>
      <p:pic>
        <p:nvPicPr>
          <p:cNvPr id="11" name="Picture 10">
            <a:extLst>
              <a:ext uri="{FF2B5EF4-FFF2-40B4-BE49-F238E27FC236}">
                <a16:creationId xmlns:a16="http://schemas.microsoft.com/office/drawing/2014/main" id="{6A841E33-61A0-E9BC-475D-02AF199E3FDD}"/>
              </a:ext>
            </a:extLst>
          </p:cNvPr>
          <p:cNvPicPr>
            <a:picLocks noChangeAspect="1"/>
          </p:cNvPicPr>
          <p:nvPr/>
        </p:nvPicPr>
        <p:blipFill>
          <a:blip r:embed="rId2"/>
          <a:stretch>
            <a:fillRect/>
          </a:stretch>
        </p:blipFill>
        <p:spPr>
          <a:xfrm>
            <a:off x="3527266" y="859971"/>
            <a:ext cx="8584411" cy="3554307"/>
          </a:xfrm>
          <a:prstGeom prst="rect">
            <a:avLst/>
          </a:prstGeom>
        </p:spPr>
      </p:pic>
      <p:sp>
        <p:nvSpPr>
          <p:cNvPr id="16" name="TextBox 15">
            <a:extLst>
              <a:ext uri="{FF2B5EF4-FFF2-40B4-BE49-F238E27FC236}">
                <a16:creationId xmlns:a16="http://schemas.microsoft.com/office/drawing/2014/main" id="{A4493A7B-F05A-5AB3-0E16-DA4E31E48C67}"/>
              </a:ext>
            </a:extLst>
          </p:cNvPr>
          <p:cNvSpPr txBox="1"/>
          <p:nvPr/>
        </p:nvSpPr>
        <p:spPr>
          <a:xfrm>
            <a:off x="370114" y="1273629"/>
            <a:ext cx="2928257" cy="2862322"/>
          </a:xfrm>
          <a:prstGeom prst="rect">
            <a:avLst/>
          </a:prstGeom>
          <a:noFill/>
        </p:spPr>
        <p:txBody>
          <a:bodyPr wrap="square" rtlCol="0">
            <a:spAutoFit/>
          </a:bodyPr>
          <a:lstStyle/>
          <a:p>
            <a:r>
              <a:rPr lang="en-US" dirty="0"/>
              <a:t>FIN 2.1 – FIN 2.6 and Fin 11.3 relate to the collection, depositing and posting of monies collected by the State throughout the year.  These rules are put in place to help ensure the State is in compliance with Statutes Section 6-10-54 and Section §8-6-7 and amongst others.  </a:t>
            </a:r>
          </a:p>
        </p:txBody>
      </p:sp>
      <p:pic>
        <p:nvPicPr>
          <p:cNvPr id="18" name="Picture 17">
            <a:extLst>
              <a:ext uri="{FF2B5EF4-FFF2-40B4-BE49-F238E27FC236}">
                <a16:creationId xmlns:a16="http://schemas.microsoft.com/office/drawing/2014/main" id="{3ED823B4-C829-E705-DF00-D2D0C3323C06}"/>
              </a:ext>
            </a:extLst>
          </p:cNvPr>
          <p:cNvPicPr>
            <a:picLocks noChangeAspect="1"/>
          </p:cNvPicPr>
          <p:nvPr/>
        </p:nvPicPr>
        <p:blipFill>
          <a:blip r:embed="rId3"/>
          <a:stretch>
            <a:fillRect/>
          </a:stretch>
        </p:blipFill>
        <p:spPr>
          <a:xfrm>
            <a:off x="3527266" y="4588413"/>
            <a:ext cx="8501448" cy="1932130"/>
          </a:xfrm>
          <a:prstGeom prst="rect">
            <a:avLst/>
          </a:prstGeom>
        </p:spPr>
      </p:pic>
      <p:sp>
        <p:nvSpPr>
          <p:cNvPr id="19" name="TextBox 18">
            <a:extLst>
              <a:ext uri="{FF2B5EF4-FFF2-40B4-BE49-F238E27FC236}">
                <a16:creationId xmlns:a16="http://schemas.microsoft.com/office/drawing/2014/main" id="{3AE702D8-BDCD-8B58-3ED0-B0DEE668A1E9}"/>
              </a:ext>
            </a:extLst>
          </p:cNvPr>
          <p:cNvSpPr txBox="1"/>
          <p:nvPr/>
        </p:nvSpPr>
        <p:spPr>
          <a:xfrm>
            <a:off x="370114" y="4726236"/>
            <a:ext cx="2846811" cy="1754326"/>
          </a:xfrm>
          <a:prstGeom prst="rect">
            <a:avLst/>
          </a:prstGeom>
          <a:noFill/>
        </p:spPr>
        <p:txBody>
          <a:bodyPr wrap="square" rtlCol="0">
            <a:spAutoFit/>
          </a:bodyPr>
          <a:lstStyle/>
          <a:p>
            <a:r>
              <a:rPr lang="en-US" dirty="0"/>
              <a:t>Fin 11.1 is usually used at the end of the fiscal year when you want recognize revenue in one fiscal year, but the cash is deposited in another fiscal year.  </a:t>
            </a:r>
          </a:p>
        </p:txBody>
      </p:sp>
      <p:sp>
        <p:nvSpPr>
          <p:cNvPr id="3" name="Slide Number Placeholder 2">
            <a:extLst>
              <a:ext uri="{FF2B5EF4-FFF2-40B4-BE49-F238E27FC236}">
                <a16:creationId xmlns:a16="http://schemas.microsoft.com/office/drawing/2014/main" id="{969EC732-D52E-2BDB-D4B7-DEB6DD22E9F0}"/>
              </a:ext>
            </a:extLst>
          </p:cNvPr>
          <p:cNvSpPr>
            <a:spLocks noGrp="1"/>
          </p:cNvSpPr>
          <p:nvPr>
            <p:ph type="sldNum" sz="quarter" idx="12"/>
          </p:nvPr>
        </p:nvSpPr>
        <p:spPr/>
        <p:txBody>
          <a:bodyPr/>
          <a:lstStyle/>
          <a:p>
            <a:fld id="{A7440FB8-B963-4D67-BBA5-C80FD16BB4A7}" type="slidenum">
              <a:rPr lang="en-US" smtClean="0"/>
              <a:t>8</a:t>
            </a:fld>
            <a:endParaRPr lang="en-US" dirty="0"/>
          </a:p>
        </p:txBody>
      </p:sp>
    </p:spTree>
    <p:extLst>
      <p:ext uri="{BB962C8B-B14F-4D97-AF65-F5344CB8AC3E}">
        <p14:creationId xmlns:p14="http://schemas.microsoft.com/office/powerpoint/2010/main" val="41701418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812545"/>
          </a:xfrm>
        </p:spPr>
        <p:txBody>
          <a:bodyPr>
            <a:normAutofit/>
          </a:bodyPr>
          <a:lstStyle/>
          <a:p>
            <a:pPr marL="0" marR="0">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Click the “Payments” Tab</a:t>
            </a:r>
            <a:br>
              <a:rPr lang="en-US" sz="2200" b="1" dirty="0">
                <a:effectLst/>
                <a:latin typeface="Calibri" panose="020F0502020204030204" pitchFamily="34" charset="0"/>
                <a:ea typeface="Calibri" panose="020F0502020204030204" pitchFamily="34" charset="0"/>
                <a:cs typeface="Times New Roman" panose="02020603050405020304" pitchFamily="18" charset="0"/>
              </a:rPr>
            </a:br>
            <a:br>
              <a:rPr lang="en-US" sz="1800" b="1"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8D855CC-961E-7357-7AF6-BC479B45B59A}"/>
              </a:ext>
            </a:extLst>
          </p:cNvPr>
          <p:cNvPicPr>
            <a:picLocks noChangeAspect="1"/>
          </p:cNvPicPr>
          <p:nvPr/>
        </p:nvPicPr>
        <p:blipFill>
          <a:blip r:embed="rId2"/>
          <a:stretch>
            <a:fillRect/>
          </a:stretch>
        </p:blipFill>
        <p:spPr>
          <a:xfrm>
            <a:off x="1091420" y="1003345"/>
            <a:ext cx="8378820" cy="4724329"/>
          </a:xfrm>
          <a:prstGeom prst="rect">
            <a:avLst/>
          </a:prstGeom>
        </p:spPr>
      </p:pic>
      <p:sp>
        <p:nvSpPr>
          <p:cNvPr id="3" name="Slide Number Placeholder 2">
            <a:extLst>
              <a:ext uri="{FF2B5EF4-FFF2-40B4-BE49-F238E27FC236}">
                <a16:creationId xmlns:a16="http://schemas.microsoft.com/office/drawing/2014/main" id="{92CA1737-0904-BEEC-AB98-18F2CF511C65}"/>
              </a:ext>
            </a:extLst>
          </p:cNvPr>
          <p:cNvSpPr>
            <a:spLocks noGrp="1"/>
          </p:cNvSpPr>
          <p:nvPr>
            <p:ph type="sldNum" sz="quarter" idx="12"/>
          </p:nvPr>
        </p:nvSpPr>
        <p:spPr/>
        <p:txBody>
          <a:bodyPr/>
          <a:lstStyle/>
          <a:p>
            <a:fld id="{A7440FB8-B963-4D67-BBA5-C80FD16BB4A7}" type="slidenum">
              <a:rPr lang="en-US" smtClean="0"/>
              <a:t>80</a:t>
            </a:fld>
            <a:endParaRPr lang="en-US" dirty="0"/>
          </a:p>
        </p:txBody>
      </p:sp>
    </p:spTree>
    <p:extLst>
      <p:ext uri="{BB962C8B-B14F-4D97-AF65-F5344CB8AC3E}">
        <p14:creationId xmlns:p14="http://schemas.microsoft.com/office/powerpoint/2010/main" val="2713683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81254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Copy the number from the Reconciliation Reference ID field on your query and paste it into the *Payment ID field.  </a:t>
            </a:r>
            <a:r>
              <a:rPr lang="en-US" sz="2200" dirty="0">
                <a:latin typeface="Calibri" panose="020F0502020204030204" pitchFamily="34" charset="0"/>
                <a:ea typeface="Calibri" panose="020F0502020204030204" pitchFamily="34" charset="0"/>
                <a:cs typeface="Times New Roman" panose="02020603050405020304" pitchFamily="18" charset="0"/>
              </a:rPr>
              <a:t>This is important because this is part of the Automatic Reconciliation Criteria.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82AD9F-2BE7-D0F4-E847-DC3DC50B8867}"/>
              </a:ext>
            </a:extLst>
          </p:cNvPr>
          <p:cNvPicPr>
            <a:picLocks noChangeAspect="1"/>
          </p:cNvPicPr>
          <p:nvPr/>
        </p:nvPicPr>
        <p:blipFill>
          <a:blip r:embed="rId2"/>
          <a:stretch>
            <a:fillRect/>
          </a:stretch>
        </p:blipFill>
        <p:spPr>
          <a:xfrm>
            <a:off x="0" y="5867349"/>
            <a:ext cx="12192000" cy="990651"/>
          </a:xfrm>
          <a:prstGeom prst="rect">
            <a:avLst/>
          </a:prstGeom>
        </p:spPr>
      </p:pic>
      <p:pic>
        <p:nvPicPr>
          <p:cNvPr id="6" name="Picture 5">
            <a:extLst>
              <a:ext uri="{FF2B5EF4-FFF2-40B4-BE49-F238E27FC236}">
                <a16:creationId xmlns:a16="http://schemas.microsoft.com/office/drawing/2014/main" id="{BF938D96-EBAA-6A7D-A400-7F627AD4ECC5}"/>
              </a:ext>
            </a:extLst>
          </p:cNvPr>
          <p:cNvPicPr>
            <a:picLocks noChangeAspect="1"/>
          </p:cNvPicPr>
          <p:nvPr/>
        </p:nvPicPr>
        <p:blipFill>
          <a:blip r:embed="rId3"/>
          <a:stretch>
            <a:fillRect/>
          </a:stretch>
        </p:blipFill>
        <p:spPr>
          <a:xfrm>
            <a:off x="2775412" y="939496"/>
            <a:ext cx="6712295" cy="4927853"/>
          </a:xfrm>
          <a:prstGeom prst="rect">
            <a:avLst/>
          </a:prstGeom>
        </p:spPr>
      </p:pic>
      <p:sp>
        <p:nvSpPr>
          <p:cNvPr id="3" name="Slide Number Placeholder 2">
            <a:extLst>
              <a:ext uri="{FF2B5EF4-FFF2-40B4-BE49-F238E27FC236}">
                <a16:creationId xmlns:a16="http://schemas.microsoft.com/office/drawing/2014/main" id="{D2B06949-3DC1-94AE-82D5-A6DB9E0BCC44}"/>
              </a:ext>
            </a:extLst>
          </p:cNvPr>
          <p:cNvSpPr>
            <a:spLocks noGrp="1"/>
          </p:cNvSpPr>
          <p:nvPr>
            <p:ph type="sldNum" sz="quarter" idx="12"/>
          </p:nvPr>
        </p:nvSpPr>
        <p:spPr/>
        <p:txBody>
          <a:bodyPr/>
          <a:lstStyle/>
          <a:p>
            <a:fld id="{A7440FB8-B963-4D67-BBA5-C80FD16BB4A7}" type="slidenum">
              <a:rPr lang="en-US" smtClean="0"/>
              <a:t>81</a:t>
            </a:fld>
            <a:endParaRPr lang="en-US" dirty="0"/>
          </a:p>
        </p:txBody>
      </p:sp>
    </p:spTree>
    <p:extLst>
      <p:ext uri="{BB962C8B-B14F-4D97-AF65-F5344CB8AC3E}">
        <p14:creationId xmlns:p14="http://schemas.microsoft.com/office/powerpoint/2010/main" val="1499748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107185"/>
          </a:xfrm>
        </p:spPr>
        <p:txBody>
          <a:bodyPr>
            <a:normAutofit fontScale="90000"/>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Ensure that the *Accounting Date matches the Bank </a:t>
            </a:r>
            <a:r>
              <a:rPr lang="en-US" sz="2200" dirty="0">
                <a:latin typeface="Calibri" panose="020F0502020204030204" pitchFamily="34" charset="0"/>
                <a:ea typeface="Calibri" panose="020F0502020204030204" pitchFamily="34" charset="0"/>
                <a:cs typeface="Times New Roman" panose="02020603050405020304" pitchFamily="18" charset="0"/>
              </a:rPr>
              <a:t>D</a:t>
            </a:r>
            <a:r>
              <a:rPr lang="en-US" sz="2200" dirty="0">
                <a:effectLst/>
                <a:latin typeface="Calibri" panose="020F0502020204030204" pitchFamily="34" charset="0"/>
                <a:ea typeface="Calibri" panose="020F0502020204030204" pitchFamily="34" charset="0"/>
                <a:cs typeface="Times New Roman" panose="02020603050405020304" pitchFamily="18" charset="0"/>
              </a:rPr>
              <a:t>ate from the BANK TRANS_W_RECON_STATUS query.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b="1" u="sng" dirty="0">
                <a:effectLst/>
                <a:latin typeface="Calibri" panose="020F0502020204030204" pitchFamily="34" charset="0"/>
                <a:ea typeface="Calibri" panose="020F0502020204030204" pitchFamily="34" charset="0"/>
                <a:cs typeface="Times New Roman" panose="02020603050405020304" pitchFamily="18" charset="0"/>
              </a:rPr>
              <a:t>This is the most important date</a:t>
            </a:r>
            <a:r>
              <a:rPr lang="en-US" sz="2200" b="1" dirty="0">
                <a:effectLst/>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Usually, this date infers from the Accounting Date on the “Totals” tab, but if you changed the date on the “Totals” tab after you saved the deposit, the date on the “Payments” tab will not update.  The *Accounting Date on the Payments tab is the date used when the deposit posted to the GL.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381B1C2-81EB-9B5E-CA73-4E6F20094F34}"/>
              </a:ext>
            </a:extLst>
          </p:cNvPr>
          <p:cNvPicPr>
            <a:picLocks noChangeAspect="1"/>
          </p:cNvPicPr>
          <p:nvPr/>
        </p:nvPicPr>
        <p:blipFill>
          <a:blip r:embed="rId2"/>
          <a:stretch>
            <a:fillRect/>
          </a:stretch>
        </p:blipFill>
        <p:spPr>
          <a:xfrm>
            <a:off x="1764492" y="1330833"/>
            <a:ext cx="7491268" cy="5499739"/>
          </a:xfrm>
          <a:prstGeom prst="rect">
            <a:avLst/>
          </a:prstGeom>
        </p:spPr>
      </p:pic>
      <p:sp>
        <p:nvSpPr>
          <p:cNvPr id="3" name="Slide Number Placeholder 2">
            <a:extLst>
              <a:ext uri="{FF2B5EF4-FFF2-40B4-BE49-F238E27FC236}">
                <a16:creationId xmlns:a16="http://schemas.microsoft.com/office/drawing/2014/main" id="{2399CCDB-8401-4BAB-6825-372B93247A8D}"/>
              </a:ext>
            </a:extLst>
          </p:cNvPr>
          <p:cNvSpPr>
            <a:spLocks noGrp="1"/>
          </p:cNvSpPr>
          <p:nvPr>
            <p:ph type="sldNum" sz="quarter" idx="12"/>
          </p:nvPr>
        </p:nvSpPr>
        <p:spPr/>
        <p:txBody>
          <a:bodyPr/>
          <a:lstStyle/>
          <a:p>
            <a:fld id="{A7440FB8-B963-4D67-BBA5-C80FD16BB4A7}" type="slidenum">
              <a:rPr lang="en-US" smtClean="0"/>
              <a:t>82</a:t>
            </a:fld>
            <a:endParaRPr lang="en-US" dirty="0"/>
          </a:p>
        </p:txBody>
      </p:sp>
    </p:spTree>
    <p:extLst>
      <p:ext uri="{BB962C8B-B14F-4D97-AF65-F5344CB8AC3E}">
        <p14:creationId xmlns:p14="http://schemas.microsoft.com/office/powerpoint/2010/main" val="16190949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14705"/>
          </a:xfrm>
        </p:spPr>
        <p:txBody>
          <a:bodyPr>
            <a:normAutofit fontScale="90000"/>
          </a:bodyPr>
          <a:lstStyle/>
          <a:p>
            <a:pPr marL="0" marR="0" algn="ctr">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Copy the Amount of the deposit on the query and paste it in th</a:t>
            </a:r>
            <a:r>
              <a:rPr lang="en-US" sz="2200" dirty="0">
                <a:latin typeface="Calibri" panose="020F0502020204030204" pitchFamily="34" charset="0"/>
                <a:ea typeface="Calibri" panose="020F0502020204030204" pitchFamily="34" charset="0"/>
                <a:cs typeface="Times New Roman" panose="02020603050405020304" pitchFamily="18" charset="0"/>
              </a:rPr>
              <a:t>e Amount field on the deposit.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38F76BC-1CE2-6947-97F8-426CF6C92656}"/>
              </a:ext>
            </a:extLst>
          </p:cNvPr>
          <p:cNvPicPr>
            <a:picLocks noChangeAspect="1"/>
          </p:cNvPicPr>
          <p:nvPr/>
        </p:nvPicPr>
        <p:blipFill>
          <a:blip r:embed="rId2"/>
          <a:stretch>
            <a:fillRect/>
          </a:stretch>
        </p:blipFill>
        <p:spPr>
          <a:xfrm>
            <a:off x="1900381" y="471042"/>
            <a:ext cx="8168289" cy="6000877"/>
          </a:xfrm>
          <a:prstGeom prst="rect">
            <a:avLst/>
          </a:prstGeom>
        </p:spPr>
      </p:pic>
      <p:pic>
        <p:nvPicPr>
          <p:cNvPr id="12" name="Picture 11">
            <a:extLst>
              <a:ext uri="{FF2B5EF4-FFF2-40B4-BE49-F238E27FC236}">
                <a16:creationId xmlns:a16="http://schemas.microsoft.com/office/drawing/2014/main" id="{C2B72B43-F87A-4543-0266-A7E994AE9C59}"/>
              </a:ext>
            </a:extLst>
          </p:cNvPr>
          <p:cNvPicPr>
            <a:picLocks noChangeAspect="1"/>
          </p:cNvPicPr>
          <p:nvPr/>
        </p:nvPicPr>
        <p:blipFill>
          <a:blip r:embed="rId3"/>
          <a:stretch>
            <a:fillRect/>
          </a:stretch>
        </p:blipFill>
        <p:spPr>
          <a:xfrm>
            <a:off x="213056" y="5891632"/>
            <a:ext cx="11837008" cy="990651"/>
          </a:xfrm>
          <a:prstGeom prst="rect">
            <a:avLst/>
          </a:prstGeom>
        </p:spPr>
      </p:pic>
      <p:sp>
        <p:nvSpPr>
          <p:cNvPr id="3" name="Slide Number Placeholder 2">
            <a:extLst>
              <a:ext uri="{FF2B5EF4-FFF2-40B4-BE49-F238E27FC236}">
                <a16:creationId xmlns:a16="http://schemas.microsoft.com/office/drawing/2014/main" id="{B49398B2-844E-0B9F-B80A-F7ACE331FE03}"/>
              </a:ext>
            </a:extLst>
          </p:cNvPr>
          <p:cNvSpPr>
            <a:spLocks noGrp="1"/>
          </p:cNvSpPr>
          <p:nvPr>
            <p:ph type="sldNum" sz="quarter" idx="12"/>
          </p:nvPr>
        </p:nvSpPr>
        <p:spPr/>
        <p:txBody>
          <a:bodyPr/>
          <a:lstStyle/>
          <a:p>
            <a:fld id="{A7440FB8-B963-4D67-BBA5-C80FD16BB4A7}" type="slidenum">
              <a:rPr lang="en-US" smtClean="0"/>
              <a:t>83</a:t>
            </a:fld>
            <a:endParaRPr lang="en-US" dirty="0"/>
          </a:p>
        </p:txBody>
      </p:sp>
    </p:spTree>
    <p:extLst>
      <p:ext uri="{BB962C8B-B14F-4D97-AF65-F5344CB8AC3E}">
        <p14:creationId xmlns:p14="http://schemas.microsoft.com/office/powerpoint/2010/main" val="3565491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314705"/>
          </a:xfrm>
        </p:spPr>
        <p:txBody>
          <a:bodyPr>
            <a:normAutofit fontScale="90000"/>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Click the Journal Directly box.  Click Save.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FC9EA21-DEA2-7596-9466-42911F019950}"/>
              </a:ext>
            </a:extLst>
          </p:cNvPr>
          <p:cNvPicPr>
            <a:picLocks noChangeAspect="1"/>
          </p:cNvPicPr>
          <p:nvPr/>
        </p:nvPicPr>
        <p:blipFill>
          <a:blip r:embed="rId2"/>
          <a:stretch>
            <a:fillRect/>
          </a:stretch>
        </p:blipFill>
        <p:spPr>
          <a:xfrm>
            <a:off x="1573820" y="514663"/>
            <a:ext cx="8762542" cy="6343337"/>
          </a:xfrm>
          <a:prstGeom prst="rect">
            <a:avLst/>
          </a:prstGeom>
        </p:spPr>
      </p:pic>
      <p:sp>
        <p:nvSpPr>
          <p:cNvPr id="3" name="Slide Number Placeholder 2">
            <a:extLst>
              <a:ext uri="{FF2B5EF4-FFF2-40B4-BE49-F238E27FC236}">
                <a16:creationId xmlns:a16="http://schemas.microsoft.com/office/drawing/2014/main" id="{091A9AE9-D457-0621-D7B3-D8E71E7EEC11}"/>
              </a:ext>
            </a:extLst>
          </p:cNvPr>
          <p:cNvSpPr>
            <a:spLocks noGrp="1"/>
          </p:cNvSpPr>
          <p:nvPr>
            <p:ph type="sldNum" sz="quarter" idx="12"/>
          </p:nvPr>
        </p:nvSpPr>
        <p:spPr/>
        <p:txBody>
          <a:bodyPr/>
          <a:lstStyle/>
          <a:p>
            <a:fld id="{A7440FB8-B963-4D67-BBA5-C80FD16BB4A7}" type="slidenum">
              <a:rPr lang="en-US" smtClean="0"/>
              <a:t>84</a:t>
            </a:fld>
            <a:endParaRPr lang="en-US"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CF6207C6-2BAC-2FDB-FF6E-2CFCB1BC08B6}"/>
                  </a:ext>
                </a:extLst>
              </p14:cNvPr>
              <p14:cNvContentPartPr/>
              <p14:nvPr/>
            </p14:nvContentPartPr>
            <p14:xfrm>
              <a:off x="5382985" y="2768977"/>
              <a:ext cx="1312920" cy="47880"/>
            </p14:xfrm>
          </p:contentPart>
        </mc:Choice>
        <mc:Fallback xmlns="">
          <p:pic>
            <p:nvPicPr>
              <p:cNvPr id="7" name="Ink 6">
                <a:extLst>
                  <a:ext uri="{FF2B5EF4-FFF2-40B4-BE49-F238E27FC236}">
                    <a16:creationId xmlns:a16="http://schemas.microsoft.com/office/drawing/2014/main" id="{CF6207C6-2BAC-2FDB-FF6E-2CFCB1BC08B6}"/>
                  </a:ext>
                </a:extLst>
              </p:cNvPr>
              <p:cNvPicPr/>
              <p:nvPr/>
            </p:nvPicPr>
            <p:blipFill>
              <a:blip r:embed="rId4"/>
              <a:stretch>
                <a:fillRect/>
              </a:stretch>
            </p:blipFill>
            <p:spPr>
              <a:xfrm>
                <a:off x="5328985" y="2660977"/>
                <a:ext cx="142056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6393B34-7711-07E3-D147-8C94D738E42C}"/>
                  </a:ext>
                </a:extLst>
              </p14:cNvPr>
              <p14:cNvContentPartPr/>
              <p14:nvPr/>
            </p14:nvContentPartPr>
            <p14:xfrm>
              <a:off x="5382985" y="2854297"/>
              <a:ext cx="1300680" cy="63360"/>
            </p14:xfrm>
          </p:contentPart>
        </mc:Choice>
        <mc:Fallback xmlns="">
          <p:pic>
            <p:nvPicPr>
              <p:cNvPr id="8" name="Ink 7">
                <a:extLst>
                  <a:ext uri="{FF2B5EF4-FFF2-40B4-BE49-F238E27FC236}">
                    <a16:creationId xmlns:a16="http://schemas.microsoft.com/office/drawing/2014/main" id="{36393B34-7711-07E3-D147-8C94D738E42C}"/>
                  </a:ext>
                </a:extLst>
              </p:cNvPr>
              <p:cNvPicPr/>
              <p:nvPr/>
            </p:nvPicPr>
            <p:blipFill>
              <a:blip r:embed="rId6"/>
              <a:stretch>
                <a:fillRect/>
              </a:stretch>
            </p:blipFill>
            <p:spPr>
              <a:xfrm>
                <a:off x="5328985" y="2746297"/>
                <a:ext cx="14083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9586BA2-0801-F24A-AC25-A0908EE76419}"/>
                  </a:ext>
                </a:extLst>
              </p14:cNvPr>
              <p14:cNvContentPartPr/>
              <p14:nvPr/>
            </p14:nvContentPartPr>
            <p14:xfrm>
              <a:off x="1627825" y="6280777"/>
              <a:ext cx="426960" cy="243720"/>
            </p14:xfrm>
          </p:contentPart>
        </mc:Choice>
        <mc:Fallback xmlns="">
          <p:pic>
            <p:nvPicPr>
              <p:cNvPr id="9" name="Ink 8">
                <a:extLst>
                  <a:ext uri="{FF2B5EF4-FFF2-40B4-BE49-F238E27FC236}">
                    <a16:creationId xmlns:a16="http://schemas.microsoft.com/office/drawing/2014/main" id="{09586BA2-0801-F24A-AC25-A0908EE76419}"/>
                  </a:ext>
                </a:extLst>
              </p:cNvPr>
              <p:cNvPicPr/>
              <p:nvPr/>
            </p:nvPicPr>
            <p:blipFill>
              <a:blip r:embed="rId8"/>
              <a:stretch>
                <a:fillRect/>
              </a:stretch>
            </p:blipFill>
            <p:spPr>
              <a:xfrm>
                <a:off x="1573870" y="6172617"/>
                <a:ext cx="534509" cy="459679"/>
              </a:xfrm>
              <a:prstGeom prst="rect">
                <a:avLst/>
              </a:prstGeom>
            </p:spPr>
          </p:pic>
        </mc:Fallback>
      </mc:AlternateContent>
    </p:spTree>
    <p:extLst>
      <p:ext uri="{BB962C8B-B14F-4D97-AF65-F5344CB8AC3E}">
        <p14:creationId xmlns:p14="http://schemas.microsoft.com/office/powerpoint/2010/main" val="1435215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If the deposit is entered correctly, the Control Total Amount and *Count should match the Entered Total Amount and Count.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If they don’t match you cannot move forward</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3D680DA-ECA6-33FA-8B72-56CEE7D3DA7E}"/>
              </a:ext>
            </a:extLst>
          </p:cNvPr>
          <p:cNvPicPr>
            <a:picLocks noChangeAspect="1"/>
          </p:cNvPicPr>
          <p:nvPr/>
        </p:nvPicPr>
        <p:blipFill>
          <a:blip r:embed="rId2"/>
          <a:stretch>
            <a:fillRect/>
          </a:stretch>
        </p:blipFill>
        <p:spPr>
          <a:xfrm>
            <a:off x="272883" y="1029207"/>
            <a:ext cx="10919404" cy="5792218"/>
          </a:xfrm>
          <a:prstGeom prst="rect">
            <a:avLst/>
          </a:prstGeom>
        </p:spPr>
      </p:pic>
      <p:sp>
        <p:nvSpPr>
          <p:cNvPr id="3" name="Slide Number Placeholder 2">
            <a:extLst>
              <a:ext uri="{FF2B5EF4-FFF2-40B4-BE49-F238E27FC236}">
                <a16:creationId xmlns:a16="http://schemas.microsoft.com/office/drawing/2014/main" id="{6B26AD81-20A2-A435-161C-A9010A464D86}"/>
              </a:ext>
            </a:extLst>
          </p:cNvPr>
          <p:cNvSpPr>
            <a:spLocks noGrp="1"/>
          </p:cNvSpPr>
          <p:nvPr>
            <p:ph type="sldNum" sz="quarter" idx="12"/>
          </p:nvPr>
        </p:nvSpPr>
        <p:spPr/>
        <p:txBody>
          <a:bodyPr/>
          <a:lstStyle/>
          <a:p>
            <a:fld id="{A7440FB8-B963-4D67-BBA5-C80FD16BB4A7}" type="slidenum">
              <a:rPr lang="en-US" smtClean="0"/>
              <a:t>85</a:t>
            </a:fld>
            <a:endParaRPr lang="en-US" dirty="0"/>
          </a:p>
        </p:txBody>
      </p:sp>
    </p:spTree>
    <p:extLst>
      <p:ext uri="{BB962C8B-B14F-4D97-AF65-F5344CB8AC3E}">
        <p14:creationId xmlns:p14="http://schemas.microsoft.com/office/powerpoint/2010/main" val="40163343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Navigate to the Direct Journal Acctg Entries using Menu &gt; Accounts Receivable &gt; Payments.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F6D7FC1-EA75-0414-0CAF-489833C5B897}"/>
              </a:ext>
            </a:extLst>
          </p:cNvPr>
          <p:cNvPicPr>
            <a:picLocks noChangeAspect="1"/>
          </p:cNvPicPr>
          <p:nvPr/>
        </p:nvPicPr>
        <p:blipFill>
          <a:blip r:embed="rId2"/>
          <a:stretch>
            <a:fillRect/>
          </a:stretch>
        </p:blipFill>
        <p:spPr>
          <a:xfrm>
            <a:off x="47314" y="2153198"/>
            <a:ext cx="12097372" cy="3384724"/>
          </a:xfrm>
          <a:prstGeom prst="rect">
            <a:avLst/>
          </a:prstGeom>
        </p:spPr>
      </p:pic>
      <p:sp>
        <p:nvSpPr>
          <p:cNvPr id="3" name="Slide Number Placeholder 2">
            <a:extLst>
              <a:ext uri="{FF2B5EF4-FFF2-40B4-BE49-F238E27FC236}">
                <a16:creationId xmlns:a16="http://schemas.microsoft.com/office/drawing/2014/main" id="{D5FB744F-E60C-6C65-C0D4-F60792953CA6}"/>
              </a:ext>
            </a:extLst>
          </p:cNvPr>
          <p:cNvSpPr>
            <a:spLocks noGrp="1"/>
          </p:cNvSpPr>
          <p:nvPr>
            <p:ph type="sldNum" sz="quarter" idx="12"/>
          </p:nvPr>
        </p:nvSpPr>
        <p:spPr/>
        <p:txBody>
          <a:bodyPr/>
          <a:lstStyle/>
          <a:p>
            <a:fld id="{A7440FB8-B963-4D67-BBA5-C80FD16BB4A7}" type="slidenum">
              <a:rPr lang="en-US" smtClean="0"/>
              <a:t>86</a:t>
            </a:fld>
            <a:endParaRPr lang="en-US" dirty="0"/>
          </a:p>
        </p:txBody>
      </p:sp>
    </p:spTree>
    <p:extLst>
      <p:ext uri="{BB962C8B-B14F-4D97-AF65-F5344CB8AC3E}">
        <p14:creationId xmlns:p14="http://schemas.microsoft.com/office/powerpoint/2010/main" val="19470190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you came directly from the </a:t>
            </a:r>
            <a:r>
              <a:rPr lang="en-US" sz="2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Regular Entry screen the Deposit ID is inferred.  </a:t>
            </a:r>
            <a:r>
              <a:rPr lang="en-US" sz="2200" dirty="0">
                <a:effectLst/>
                <a:latin typeface="Calibri" panose="020F0502020204030204" pitchFamily="34" charset="0"/>
                <a:ea typeface="Calibri" panose="020F0502020204030204" pitchFamily="34" charset="0"/>
                <a:cs typeface="Times New Roman" panose="02020603050405020304" pitchFamily="18" charset="0"/>
              </a:rPr>
              <a:t>Click the Search button.</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A1341B-FBF7-E687-7A49-B5E375A462C5}"/>
              </a:ext>
            </a:extLst>
          </p:cNvPr>
          <p:cNvPicPr>
            <a:picLocks noChangeAspect="1"/>
          </p:cNvPicPr>
          <p:nvPr/>
        </p:nvPicPr>
        <p:blipFill>
          <a:blip r:embed="rId2"/>
          <a:stretch>
            <a:fillRect/>
          </a:stretch>
        </p:blipFill>
        <p:spPr>
          <a:xfrm>
            <a:off x="495301" y="1637791"/>
            <a:ext cx="11272517" cy="5183634"/>
          </a:xfrm>
          <a:prstGeom prst="rect">
            <a:avLst/>
          </a:prstGeom>
        </p:spPr>
      </p:pic>
      <p:sp>
        <p:nvSpPr>
          <p:cNvPr id="3" name="Slide Number Placeholder 2">
            <a:extLst>
              <a:ext uri="{FF2B5EF4-FFF2-40B4-BE49-F238E27FC236}">
                <a16:creationId xmlns:a16="http://schemas.microsoft.com/office/drawing/2014/main" id="{A4A91030-1302-76FA-80E1-C29C3A2D4874}"/>
              </a:ext>
            </a:extLst>
          </p:cNvPr>
          <p:cNvSpPr>
            <a:spLocks noGrp="1"/>
          </p:cNvSpPr>
          <p:nvPr>
            <p:ph type="sldNum" sz="quarter" idx="12"/>
          </p:nvPr>
        </p:nvSpPr>
        <p:spPr/>
        <p:txBody>
          <a:bodyPr/>
          <a:lstStyle/>
          <a:p>
            <a:fld id="{A7440FB8-B963-4D67-BBA5-C80FD16BB4A7}" type="slidenum">
              <a:rPr lang="en-US" smtClean="0"/>
              <a:t>87</a:t>
            </a:fld>
            <a:endParaRPr lang="en-US" dirty="0"/>
          </a:p>
        </p:txBody>
      </p:sp>
    </p:spTree>
    <p:extLst>
      <p:ext uri="{BB962C8B-B14F-4D97-AF65-F5344CB8AC3E}">
        <p14:creationId xmlns:p14="http://schemas.microsoft.com/office/powerpoint/2010/main" val="21248521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From this point forward, the deposit is worked lik</a:t>
            </a:r>
            <a:r>
              <a:rPr lang="en-US" sz="2200" dirty="0">
                <a:latin typeface="Calibri" panose="020F0502020204030204" pitchFamily="34" charset="0"/>
                <a:ea typeface="Calibri" panose="020F0502020204030204" pitchFamily="34" charset="0"/>
                <a:cs typeface="Times New Roman" panose="02020603050405020304" pitchFamily="18" charset="0"/>
              </a:rPr>
              <a:t>e every other deposit.  Since this is a return, the most challenging aspect is determining where to post the deposit.</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F159D13-032D-E4E5-97A5-962F08A42FD7}"/>
              </a:ext>
            </a:extLst>
          </p:cNvPr>
          <p:cNvPicPr>
            <a:picLocks noChangeAspect="1"/>
          </p:cNvPicPr>
          <p:nvPr/>
        </p:nvPicPr>
        <p:blipFill>
          <a:blip r:embed="rId2"/>
          <a:stretch>
            <a:fillRect/>
          </a:stretch>
        </p:blipFill>
        <p:spPr>
          <a:xfrm>
            <a:off x="1027877" y="1431809"/>
            <a:ext cx="8694191" cy="5383564"/>
          </a:xfrm>
          <a:prstGeom prst="rect">
            <a:avLst/>
          </a:prstGeom>
        </p:spPr>
      </p:pic>
      <p:sp>
        <p:nvSpPr>
          <p:cNvPr id="3" name="Slide Number Placeholder 2">
            <a:extLst>
              <a:ext uri="{FF2B5EF4-FFF2-40B4-BE49-F238E27FC236}">
                <a16:creationId xmlns:a16="http://schemas.microsoft.com/office/drawing/2014/main" id="{5E1D373B-55D7-8506-67EA-2E1A93F76C8A}"/>
              </a:ext>
            </a:extLst>
          </p:cNvPr>
          <p:cNvSpPr>
            <a:spLocks noGrp="1"/>
          </p:cNvSpPr>
          <p:nvPr>
            <p:ph type="sldNum" sz="quarter" idx="12"/>
          </p:nvPr>
        </p:nvSpPr>
        <p:spPr/>
        <p:txBody>
          <a:bodyPr/>
          <a:lstStyle/>
          <a:p>
            <a:fld id="{A7440FB8-B963-4D67-BBA5-C80FD16BB4A7}" type="slidenum">
              <a:rPr lang="en-US" smtClean="0"/>
              <a:t>88</a:t>
            </a:fld>
            <a:endParaRPr lang="en-US" dirty="0"/>
          </a:p>
        </p:txBody>
      </p:sp>
    </p:spTree>
    <p:extLst>
      <p:ext uri="{BB962C8B-B14F-4D97-AF65-F5344CB8AC3E}">
        <p14:creationId xmlns:p14="http://schemas.microsoft.com/office/powerpoint/2010/main" val="2049138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E089-13E6-6A28-0F79-2BECC945352A}"/>
              </a:ext>
            </a:extLst>
          </p:cNvPr>
          <p:cNvSpPr>
            <a:spLocks noGrp="1"/>
          </p:cNvSpPr>
          <p:nvPr>
            <p:ph type="ctrTitle"/>
          </p:nvPr>
        </p:nvSpPr>
        <p:spPr>
          <a:xfrm>
            <a:off x="1524000" y="1838960"/>
            <a:ext cx="9144000" cy="2661920"/>
          </a:xfrm>
        </p:spPr>
        <p:txBody>
          <a:bodyPr>
            <a:normAutofit/>
          </a:bodyPr>
          <a:lstStyle/>
          <a:p>
            <a:r>
              <a:rPr lang="en-US" b="1" dirty="0"/>
              <a:t>How to Identify and Fix a Deposit under Modify Accounting Entries</a:t>
            </a:r>
          </a:p>
        </p:txBody>
      </p:sp>
      <p:sp>
        <p:nvSpPr>
          <p:cNvPr id="3" name="Slide Number Placeholder 2">
            <a:extLst>
              <a:ext uri="{FF2B5EF4-FFF2-40B4-BE49-F238E27FC236}">
                <a16:creationId xmlns:a16="http://schemas.microsoft.com/office/drawing/2014/main" id="{A7225C10-7684-6A7D-1A88-5939CC9356EF}"/>
              </a:ext>
            </a:extLst>
          </p:cNvPr>
          <p:cNvSpPr>
            <a:spLocks noGrp="1"/>
          </p:cNvSpPr>
          <p:nvPr>
            <p:ph type="sldNum" sz="quarter" idx="12"/>
          </p:nvPr>
        </p:nvSpPr>
        <p:spPr/>
        <p:txBody>
          <a:bodyPr/>
          <a:lstStyle/>
          <a:p>
            <a:fld id="{A7440FB8-B963-4D67-BBA5-C80FD16BB4A7}" type="slidenum">
              <a:rPr lang="en-US" smtClean="0"/>
              <a:t>89</a:t>
            </a:fld>
            <a:endParaRPr lang="en-US" dirty="0"/>
          </a:p>
        </p:txBody>
      </p:sp>
    </p:spTree>
    <p:extLst>
      <p:ext uri="{BB962C8B-B14F-4D97-AF65-F5344CB8AC3E}">
        <p14:creationId xmlns:p14="http://schemas.microsoft.com/office/powerpoint/2010/main" val="334632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6163"/>
          </a:xfrm>
        </p:spPr>
        <p:txBody>
          <a:bodyPr>
            <a:normAutofit fontScale="90000"/>
          </a:bodyPr>
          <a:lstStyle/>
          <a:p>
            <a:r>
              <a:rPr lang="en-US" sz="3600" b="1" dirty="0">
                <a:highlight>
                  <a:srgbClr val="C0C0C0"/>
                </a:highlight>
              </a:rPr>
              <a:t>An Overly Simplified History of the Accounts Receivable Module</a:t>
            </a:r>
          </a:p>
        </p:txBody>
      </p:sp>
      <p:sp>
        <p:nvSpPr>
          <p:cNvPr id="3" name="Content Placeholder 2"/>
          <p:cNvSpPr>
            <a:spLocks noGrp="1"/>
          </p:cNvSpPr>
          <p:nvPr>
            <p:ph idx="1"/>
          </p:nvPr>
        </p:nvSpPr>
        <p:spPr>
          <a:xfrm>
            <a:off x="838200" y="1060704"/>
            <a:ext cx="10515600" cy="5536039"/>
          </a:xfrm>
        </p:spPr>
        <p:txBody>
          <a:bodyPr>
            <a:normAutofit fontScale="85000" lnSpcReduction="20000"/>
          </a:bodyPr>
          <a:lstStyle/>
          <a:p>
            <a:r>
              <a:rPr lang="en-US" b="1" dirty="0"/>
              <a:t>Prior to May 2006 </a:t>
            </a:r>
            <a:r>
              <a:rPr lang="en-US" dirty="0"/>
              <a:t>- The State Fiscal Agent Bank was Wells Fargo Bank (WFB).</a:t>
            </a:r>
          </a:p>
          <a:p>
            <a:pPr marL="457200" lvl="1" indent="0">
              <a:buNone/>
            </a:pPr>
            <a:r>
              <a:rPr lang="en-US" i="1" dirty="0"/>
              <a:t>All agencies deposited their money into the Master Depository Bank account. The only way to identify which agency was the owner of the monies was for the user to match their receipts to the amount, date and deposit slip number. Agencies were expected to know which ACH transactions belonged to them and subsequently post them. Transactions, that agencies weren’t expecting, would sit unposted for weeks or even years. There was a three-way reconciliation between the Agency’s accounting system, DFA’s accounting system and STO’s accounting system.</a:t>
            </a:r>
          </a:p>
          <a:p>
            <a:r>
              <a:rPr lang="en-US" b="1" dirty="0"/>
              <a:t>May 2006 - </a:t>
            </a:r>
            <a:r>
              <a:rPr lang="en-US" dirty="0"/>
              <a:t>The State of New Mexico awarded the state fiscal agent contract to Bank of America.</a:t>
            </a:r>
          </a:p>
          <a:p>
            <a:pPr marL="457200" lvl="1" indent="0">
              <a:buNone/>
            </a:pPr>
            <a:r>
              <a:rPr lang="en-US" i="1" dirty="0"/>
              <a:t>Each agency was assigned a “Sub Account”.  This allowed STO and the Bank to identify  which agency “owned” the money that was deposited into the master depository account.  All deposits were hand entered by the agencies into SHARE.  Deposits were allowed to be entered with a netted amount and if two transactions balanced to zero, they were not entered into SHARE at all.  The transfers between the bank accounts were not entered in SHARE either.    </a:t>
            </a:r>
          </a:p>
          <a:p>
            <a:r>
              <a:rPr lang="en-US" b="1" dirty="0"/>
              <a:t>July 2006 </a:t>
            </a:r>
            <a:r>
              <a:rPr lang="en-US" dirty="0"/>
              <a:t>- The State of New Mexico implemented SHARE as their Statewide Accounting System.</a:t>
            </a:r>
          </a:p>
          <a:p>
            <a:r>
              <a:rPr lang="en-US" b="1" dirty="0"/>
              <a:t>2010 </a:t>
            </a:r>
            <a:r>
              <a:rPr lang="en-US" dirty="0"/>
              <a:t>- The State of New Mexico awarded the state fiscal agent contract back to WFB.</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77579C31-445A-18E4-A119-15EA86D3200A}"/>
              </a:ext>
            </a:extLst>
          </p:cNvPr>
          <p:cNvSpPr>
            <a:spLocks noGrp="1"/>
          </p:cNvSpPr>
          <p:nvPr>
            <p:ph type="sldNum" sz="quarter" idx="12"/>
          </p:nvPr>
        </p:nvSpPr>
        <p:spPr/>
        <p:txBody>
          <a:bodyPr/>
          <a:lstStyle/>
          <a:p>
            <a:fld id="{A7440FB8-B963-4D67-BBA5-C80FD16BB4A7}" type="slidenum">
              <a:rPr lang="en-US" smtClean="0"/>
              <a:t>9</a:t>
            </a:fld>
            <a:endParaRPr lang="en-US" dirty="0"/>
          </a:p>
        </p:txBody>
      </p:sp>
    </p:spTree>
    <p:extLst>
      <p:ext uri="{BB962C8B-B14F-4D97-AF65-F5344CB8AC3E}">
        <p14:creationId xmlns:p14="http://schemas.microsoft.com/office/powerpoint/2010/main" val="5761715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fontScale="90000"/>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One of the most common requests for help that we receive is when an Agency has worked their deposit, but they cannot see that it has posted to the General Ledger and they can no longer see the deposit in the AR module.  This happens when a deposit has been completed, but the user exited the deposit before it had been budget checked.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0A57225-F474-631B-085B-109F08A0E50A}"/>
              </a:ext>
            </a:extLst>
          </p:cNvPr>
          <p:cNvPicPr>
            <a:picLocks noChangeAspect="1"/>
          </p:cNvPicPr>
          <p:nvPr/>
        </p:nvPicPr>
        <p:blipFill>
          <a:blip r:embed="rId2"/>
          <a:stretch>
            <a:fillRect/>
          </a:stretch>
        </p:blipFill>
        <p:spPr>
          <a:xfrm>
            <a:off x="1482668" y="1492959"/>
            <a:ext cx="8288842" cy="5132566"/>
          </a:xfrm>
          <a:prstGeom prst="rect">
            <a:avLst/>
          </a:prstGeom>
        </p:spPr>
      </p:pic>
      <p:sp>
        <p:nvSpPr>
          <p:cNvPr id="3" name="Slide Number Placeholder 2">
            <a:extLst>
              <a:ext uri="{FF2B5EF4-FFF2-40B4-BE49-F238E27FC236}">
                <a16:creationId xmlns:a16="http://schemas.microsoft.com/office/drawing/2014/main" id="{A4B7C538-9431-7E0A-6E05-DC7CC1FD672E}"/>
              </a:ext>
            </a:extLst>
          </p:cNvPr>
          <p:cNvSpPr>
            <a:spLocks noGrp="1"/>
          </p:cNvSpPr>
          <p:nvPr>
            <p:ph type="sldNum" sz="quarter" idx="12"/>
          </p:nvPr>
        </p:nvSpPr>
        <p:spPr/>
        <p:txBody>
          <a:bodyPr/>
          <a:lstStyle/>
          <a:p>
            <a:fld id="{A7440FB8-B963-4D67-BBA5-C80FD16BB4A7}" type="slidenum">
              <a:rPr lang="en-US" smtClean="0"/>
              <a:t>90</a:t>
            </a:fld>
            <a:endParaRPr lang="en-US" dirty="0"/>
          </a:p>
        </p:txBody>
      </p:sp>
    </p:spTree>
    <p:extLst>
      <p:ext uri="{BB962C8B-B14F-4D97-AF65-F5344CB8AC3E}">
        <p14:creationId xmlns:p14="http://schemas.microsoft.com/office/powerpoint/2010/main" val="2181154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When this happens, the deposit is no longer visible under Direct Journal Acctg Entries.  You have to look for the deposit under Modify Accounting Entries (Menu &gt; Accounts Receivable &gt; Payments).</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E43EC5D-3FAB-61E3-4711-D83694A65529}"/>
              </a:ext>
            </a:extLst>
          </p:cNvPr>
          <p:cNvPicPr>
            <a:picLocks noChangeAspect="1"/>
          </p:cNvPicPr>
          <p:nvPr/>
        </p:nvPicPr>
        <p:blipFill>
          <a:blip r:embed="rId2"/>
          <a:stretch>
            <a:fillRect/>
          </a:stretch>
        </p:blipFill>
        <p:spPr>
          <a:xfrm>
            <a:off x="3754703" y="1231188"/>
            <a:ext cx="3723057" cy="5495941"/>
          </a:xfrm>
          <a:prstGeom prst="rect">
            <a:avLst/>
          </a:prstGeom>
        </p:spPr>
      </p:pic>
      <p:sp>
        <p:nvSpPr>
          <p:cNvPr id="3" name="Slide Number Placeholder 2">
            <a:extLst>
              <a:ext uri="{FF2B5EF4-FFF2-40B4-BE49-F238E27FC236}">
                <a16:creationId xmlns:a16="http://schemas.microsoft.com/office/drawing/2014/main" id="{66D946CB-F626-EC82-1CC0-E9B9991091A6}"/>
              </a:ext>
            </a:extLst>
          </p:cNvPr>
          <p:cNvSpPr>
            <a:spLocks noGrp="1"/>
          </p:cNvSpPr>
          <p:nvPr>
            <p:ph type="sldNum" sz="quarter" idx="12"/>
          </p:nvPr>
        </p:nvSpPr>
        <p:spPr/>
        <p:txBody>
          <a:bodyPr/>
          <a:lstStyle/>
          <a:p>
            <a:fld id="{A7440FB8-B963-4D67-BBA5-C80FD16BB4A7}" type="slidenum">
              <a:rPr lang="en-US" smtClean="0"/>
              <a:t>91</a:t>
            </a:fld>
            <a:endParaRPr lang="en-US" dirty="0"/>
          </a:p>
        </p:txBody>
      </p:sp>
    </p:spTree>
    <p:extLst>
      <p:ext uri="{BB962C8B-B14F-4D97-AF65-F5344CB8AC3E}">
        <p14:creationId xmlns:p14="http://schemas.microsoft.com/office/powerpoint/2010/main" val="41863965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985265"/>
          </a:xfrm>
        </p:spPr>
        <p:txBody>
          <a:bodyPr>
            <a:normAutofit fontScale="90000"/>
          </a:bodyPr>
          <a:lstStyle/>
          <a:p>
            <a:pPr marL="0" marR="0">
              <a:lnSpc>
                <a:spcPct val="107000"/>
              </a:lnSpc>
              <a:spcBef>
                <a:spcPts val="0"/>
              </a:spcBef>
              <a:spcAft>
                <a:spcPts val="800"/>
              </a:spcAft>
              <a:tabLst>
                <a:tab pos="3371850" algn="l"/>
              </a:tabLst>
            </a:pPr>
            <a:r>
              <a:rPr lang="en-US" sz="2200" dirty="0">
                <a:latin typeface="Calibri" panose="020F0502020204030204" pitchFamily="34" charset="0"/>
                <a:ea typeface="Calibri" panose="020F0502020204030204" pitchFamily="34" charset="0"/>
                <a:cs typeface="Times New Roman" panose="02020603050405020304" pitchFamily="18" charset="0"/>
              </a:rPr>
              <a:t>The problem is you have to know the Deposit ID number or the Payment ID of the missing deposit to find it.  Every deposit the Agency has entered is stored under Modify Accounting Entries so you can’t just click search.  When you do click search without the Deposit ID or Payment ID criteria, the system will only bring you bank the first 300 deposits.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401E868-B7CC-A33D-39FF-F50CCB6D472B}"/>
              </a:ext>
            </a:extLst>
          </p:cNvPr>
          <p:cNvPicPr>
            <a:picLocks noChangeAspect="1"/>
          </p:cNvPicPr>
          <p:nvPr/>
        </p:nvPicPr>
        <p:blipFill>
          <a:blip r:embed="rId2"/>
          <a:stretch>
            <a:fillRect/>
          </a:stretch>
        </p:blipFill>
        <p:spPr>
          <a:xfrm>
            <a:off x="2583829" y="1174066"/>
            <a:ext cx="7450032" cy="5547409"/>
          </a:xfrm>
          <a:prstGeom prst="rect">
            <a:avLst/>
          </a:prstGeom>
        </p:spPr>
      </p:pic>
      <p:sp>
        <p:nvSpPr>
          <p:cNvPr id="3" name="Slide Number Placeholder 2">
            <a:extLst>
              <a:ext uri="{FF2B5EF4-FFF2-40B4-BE49-F238E27FC236}">
                <a16:creationId xmlns:a16="http://schemas.microsoft.com/office/drawing/2014/main" id="{59852422-9EF3-804F-371A-039564CCD580}"/>
              </a:ext>
            </a:extLst>
          </p:cNvPr>
          <p:cNvSpPr>
            <a:spLocks noGrp="1"/>
          </p:cNvSpPr>
          <p:nvPr>
            <p:ph type="sldNum" sz="quarter" idx="12"/>
          </p:nvPr>
        </p:nvSpPr>
        <p:spPr/>
        <p:txBody>
          <a:bodyPr/>
          <a:lstStyle/>
          <a:p>
            <a:fld id="{A7440FB8-B963-4D67-BBA5-C80FD16BB4A7}" type="slidenum">
              <a:rPr lang="en-US" smtClean="0"/>
              <a:t>92</a:t>
            </a:fld>
            <a:endParaRPr lang="en-US" dirty="0"/>
          </a:p>
        </p:txBody>
      </p:sp>
    </p:spTree>
    <p:extLst>
      <p:ext uri="{BB962C8B-B14F-4D97-AF65-F5344CB8AC3E}">
        <p14:creationId xmlns:p14="http://schemas.microsoft.com/office/powerpoint/2010/main" val="272286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594865"/>
          </a:xfrm>
        </p:spPr>
        <p:txBody>
          <a:bodyPr>
            <a:normAutofit fontScale="90000"/>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Most users do not know the Deposit </a:t>
            </a:r>
            <a:r>
              <a:rPr lang="en-US" sz="2200" dirty="0">
                <a:latin typeface="Calibri" panose="020F0502020204030204" pitchFamily="34" charset="0"/>
                <a:ea typeface="Calibri" panose="020F0502020204030204" pitchFamily="34" charset="0"/>
                <a:cs typeface="Times New Roman" panose="02020603050405020304" pitchFamily="18" charset="0"/>
              </a:rPr>
              <a:t>ID </a:t>
            </a:r>
            <a:r>
              <a:rPr lang="en-US" sz="2200" dirty="0">
                <a:effectLst/>
                <a:latin typeface="Calibri" panose="020F0502020204030204" pitchFamily="34" charset="0"/>
                <a:ea typeface="Calibri" panose="020F0502020204030204" pitchFamily="34" charset="0"/>
                <a:cs typeface="Times New Roman" panose="02020603050405020304" pitchFamily="18" charset="0"/>
              </a:rPr>
              <a:t>or Payment ID that is missing</a:t>
            </a:r>
            <a:r>
              <a:rPr lang="en-US" sz="2200" dirty="0">
                <a:latin typeface="Calibri" panose="020F0502020204030204" pitchFamily="34" charset="0"/>
                <a:ea typeface="Calibri" panose="020F0502020204030204" pitchFamily="34" charset="0"/>
                <a:cs typeface="Times New Roman" panose="02020603050405020304" pitchFamily="18" charset="0"/>
              </a:rPr>
              <a:t>.  To find the Deposit ID/Payment ID and to confirm if there is a budget check problem, you need to run the NMS_AR_DJ_ENTRIES_CASH_REMED query.  We suggest that you run the query for the month you are working so you can see if there are any other issues.</a:t>
            </a:r>
            <a:br>
              <a:rPr lang="en-US" sz="2200" dirty="0">
                <a:latin typeface="Calibri" panose="020F0502020204030204" pitchFamily="34" charset="0"/>
                <a:ea typeface="Calibri" panose="020F0502020204030204" pitchFamily="34" charset="0"/>
                <a:cs typeface="Times New Roman" panose="02020603050405020304" pitchFamily="18" charset="0"/>
              </a:rPr>
            </a:b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Calibri" panose="020F0502020204030204" pitchFamily="34" charset="0"/>
                <a:ea typeface="Calibri" panose="020F0502020204030204" pitchFamily="34" charset="0"/>
                <a:cs typeface="Times New Roman" panose="02020603050405020304" pitchFamily="18" charset="0"/>
              </a:rPr>
              <a:t>NOTE: Instructions on how to schedule a query are below under the How to Perform Month End Reconciliation.</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8288C6A-E368-D91F-69F8-BE6A7F382BE5}"/>
              </a:ext>
            </a:extLst>
          </p:cNvPr>
          <p:cNvPicPr>
            <a:picLocks noChangeAspect="1"/>
          </p:cNvPicPr>
          <p:nvPr/>
        </p:nvPicPr>
        <p:blipFill>
          <a:blip r:embed="rId2"/>
          <a:stretch>
            <a:fillRect/>
          </a:stretch>
        </p:blipFill>
        <p:spPr>
          <a:xfrm>
            <a:off x="414918" y="2763520"/>
            <a:ext cx="11362164" cy="3688080"/>
          </a:xfrm>
          <a:prstGeom prst="rect">
            <a:avLst/>
          </a:prstGeom>
        </p:spPr>
      </p:pic>
      <p:sp>
        <p:nvSpPr>
          <p:cNvPr id="3" name="Slide Number Placeholder 2">
            <a:extLst>
              <a:ext uri="{FF2B5EF4-FFF2-40B4-BE49-F238E27FC236}">
                <a16:creationId xmlns:a16="http://schemas.microsoft.com/office/drawing/2014/main" id="{B09DBD96-0288-BD40-BEE5-64748A8BFE44}"/>
              </a:ext>
            </a:extLst>
          </p:cNvPr>
          <p:cNvSpPr>
            <a:spLocks noGrp="1"/>
          </p:cNvSpPr>
          <p:nvPr>
            <p:ph type="sldNum" sz="quarter" idx="12"/>
          </p:nvPr>
        </p:nvSpPr>
        <p:spPr/>
        <p:txBody>
          <a:bodyPr/>
          <a:lstStyle/>
          <a:p>
            <a:fld id="{A7440FB8-B963-4D67-BBA5-C80FD16BB4A7}" type="slidenum">
              <a:rPr lang="en-US" smtClean="0"/>
              <a:t>93</a:t>
            </a:fld>
            <a:endParaRPr lang="en-US" dirty="0"/>
          </a:p>
        </p:txBody>
      </p:sp>
    </p:spTree>
    <p:extLst>
      <p:ext uri="{BB962C8B-B14F-4D97-AF65-F5344CB8AC3E}">
        <p14:creationId xmlns:p14="http://schemas.microsoft.com/office/powerpoint/2010/main" val="2154654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825497"/>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When you create your pivot table, we suggest you use the set up below.  We find this set up is the easiest way to identify issues and have access to the data needed to find it in SHARE.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NOTE:  Instructions on </a:t>
            </a:r>
            <a:r>
              <a:rPr lang="en-US" sz="2200" dirty="0">
                <a:latin typeface="Calibri" panose="020F0502020204030204" pitchFamily="34" charset="0"/>
                <a:ea typeface="Calibri" panose="020F0502020204030204" pitchFamily="34" charset="0"/>
                <a:cs typeface="Times New Roman" panose="02020603050405020304" pitchFamily="18" charset="0"/>
              </a:rPr>
              <a:t>h</a:t>
            </a:r>
            <a:r>
              <a:rPr lang="en-US" sz="2200" dirty="0">
                <a:effectLst/>
                <a:latin typeface="Calibri" panose="020F0502020204030204" pitchFamily="34" charset="0"/>
                <a:ea typeface="Calibri" panose="020F0502020204030204" pitchFamily="34" charset="0"/>
                <a:cs typeface="Times New Roman" panose="02020603050405020304" pitchFamily="18" charset="0"/>
              </a:rPr>
              <a:t>ow to create and format a pivot table are below under the </a:t>
            </a:r>
            <a:r>
              <a:rPr lang="en-US" sz="2200" dirty="0">
                <a:latin typeface="Calibri" panose="020F0502020204030204" pitchFamily="34" charset="0"/>
                <a:ea typeface="Calibri" panose="020F0502020204030204" pitchFamily="34" charset="0"/>
                <a:cs typeface="Times New Roman" panose="02020603050405020304" pitchFamily="18" charset="0"/>
              </a:rPr>
              <a:t>How to Perform Month End Reconciliation.</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34CB31-E84C-35F6-0497-5CD8B635460F}"/>
              </a:ext>
            </a:extLst>
          </p:cNvPr>
          <p:cNvPicPr>
            <a:picLocks noChangeAspect="1"/>
          </p:cNvPicPr>
          <p:nvPr/>
        </p:nvPicPr>
        <p:blipFill>
          <a:blip r:embed="rId2"/>
          <a:stretch>
            <a:fillRect/>
          </a:stretch>
        </p:blipFill>
        <p:spPr>
          <a:xfrm>
            <a:off x="3372282" y="1605246"/>
            <a:ext cx="7912507" cy="4933666"/>
          </a:xfrm>
          <a:prstGeom prst="rect">
            <a:avLst/>
          </a:prstGeom>
        </p:spPr>
      </p:pic>
      <p:sp>
        <p:nvSpPr>
          <p:cNvPr id="3" name="Slide Number Placeholder 2">
            <a:extLst>
              <a:ext uri="{FF2B5EF4-FFF2-40B4-BE49-F238E27FC236}">
                <a16:creationId xmlns:a16="http://schemas.microsoft.com/office/drawing/2014/main" id="{990DEE4B-9B18-4BEB-015F-D47D629A79D5}"/>
              </a:ext>
            </a:extLst>
          </p:cNvPr>
          <p:cNvSpPr>
            <a:spLocks noGrp="1"/>
          </p:cNvSpPr>
          <p:nvPr>
            <p:ph type="sldNum" sz="quarter" idx="12"/>
          </p:nvPr>
        </p:nvSpPr>
        <p:spPr/>
        <p:txBody>
          <a:bodyPr/>
          <a:lstStyle/>
          <a:p>
            <a:fld id="{A7440FB8-B963-4D67-BBA5-C80FD16BB4A7}" type="slidenum">
              <a:rPr lang="en-US" smtClean="0"/>
              <a:t>94</a:t>
            </a:fld>
            <a:endParaRPr lang="en-US" dirty="0"/>
          </a:p>
        </p:txBody>
      </p:sp>
    </p:spTree>
    <p:extLst>
      <p:ext uri="{BB962C8B-B14F-4D97-AF65-F5344CB8AC3E}">
        <p14:creationId xmlns:p14="http://schemas.microsoft.com/office/powerpoint/2010/main" val="176571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500332"/>
            <a:ext cx="12120880" cy="2044460"/>
          </a:xfrm>
        </p:spPr>
        <p:txBody>
          <a:bodyPr>
            <a:normAutofit/>
          </a:bodyPr>
          <a:lstStyle/>
          <a:p>
            <a:pPr marL="0" marR="0">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For simplicity’s sake, we have a pivot table that shows you the different stages a deposit can be in once the Direct </a:t>
            </a:r>
            <a:r>
              <a:rPr lang="en-US" sz="2200" dirty="0">
                <a:latin typeface="Calibri" panose="020F0502020204030204" pitchFamily="34" charset="0"/>
                <a:ea typeface="Calibri" panose="020F0502020204030204" pitchFamily="34" charset="0"/>
                <a:cs typeface="Times New Roman" panose="02020603050405020304" pitchFamily="18" charset="0"/>
              </a:rPr>
              <a:t>J</a:t>
            </a:r>
            <a:r>
              <a:rPr lang="en-US" sz="2200" dirty="0">
                <a:effectLst/>
                <a:latin typeface="Calibri" panose="020F0502020204030204" pitchFamily="34" charset="0"/>
                <a:ea typeface="Calibri" panose="020F0502020204030204" pitchFamily="34" charset="0"/>
                <a:cs typeface="Times New Roman" panose="02020603050405020304" pitchFamily="18" charset="0"/>
              </a:rPr>
              <a:t>ournal box has been checked.  There are generally 5 stages.</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C6ACBB1-493A-5753-28C7-A64EF36656BE}"/>
              </a:ext>
            </a:extLst>
          </p:cNvPr>
          <p:cNvPicPr>
            <a:picLocks noChangeAspect="1"/>
          </p:cNvPicPr>
          <p:nvPr/>
        </p:nvPicPr>
        <p:blipFill>
          <a:blip r:embed="rId2"/>
          <a:stretch>
            <a:fillRect/>
          </a:stretch>
        </p:blipFill>
        <p:spPr>
          <a:xfrm>
            <a:off x="0" y="2614234"/>
            <a:ext cx="11918687" cy="2425126"/>
          </a:xfrm>
          <a:prstGeom prst="rect">
            <a:avLst/>
          </a:prstGeom>
        </p:spPr>
      </p:pic>
      <p:sp>
        <p:nvSpPr>
          <p:cNvPr id="3" name="Slide Number Placeholder 2">
            <a:extLst>
              <a:ext uri="{FF2B5EF4-FFF2-40B4-BE49-F238E27FC236}">
                <a16:creationId xmlns:a16="http://schemas.microsoft.com/office/drawing/2014/main" id="{F379C5EF-486F-1B6C-CD4B-5029B88FA6ED}"/>
              </a:ext>
            </a:extLst>
          </p:cNvPr>
          <p:cNvSpPr>
            <a:spLocks noGrp="1"/>
          </p:cNvSpPr>
          <p:nvPr>
            <p:ph type="sldNum" sz="quarter" idx="12"/>
          </p:nvPr>
        </p:nvSpPr>
        <p:spPr/>
        <p:txBody>
          <a:bodyPr/>
          <a:lstStyle/>
          <a:p>
            <a:fld id="{A7440FB8-B963-4D67-BBA5-C80FD16BB4A7}" type="slidenum">
              <a:rPr lang="en-US" smtClean="0"/>
              <a:t>95</a:t>
            </a:fld>
            <a:endParaRPr lang="en-US" dirty="0"/>
          </a:p>
        </p:txBody>
      </p:sp>
    </p:spTree>
    <p:extLst>
      <p:ext uri="{BB962C8B-B14F-4D97-AF65-F5344CB8AC3E}">
        <p14:creationId xmlns:p14="http://schemas.microsoft.com/office/powerpoint/2010/main" val="42172102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1792225"/>
          </a:xfrm>
        </p:spPr>
        <p:txBody>
          <a:bodyPr>
            <a:normAutofit/>
          </a:bodyPr>
          <a:lstStyle/>
          <a:p>
            <a:pPr marL="0" marR="0">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1</a:t>
            </a:r>
            <a:r>
              <a:rPr lang="en-US" sz="2200" dirty="0">
                <a:effectLst/>
                <a:latin typeface="Calibri" panose="020F0502020204030204" pitchFamily="34" charset="0"/>
                <a:ea typeface="Calibri" panose="020F0502020204030204" pitchFamily="34" charset="0"/>
                <a:cs typeface="Times New Roman" panose="02020603050405020304" pitchFamily="18" charset="0"/>
              </a:rPr>
              <a:t>:  If the Journal </a:t>
            </a:r>
            <a:r>
              <a:rPr lang="en-US" sz="2200" dirty="0">
                <a:latin typeface="Calibri" panose="020F0502020204030204" pitchFamily="34" charset="0"/>
                <a:ea typeface="Calibri" panose="020F0502020204030204" pitchFamily="34" charset="0"/>
                <a:cs typeface="Times New Roman" panose="02020603050405020304" pitchFamily="18" charset="0"/>
              </a:rPr>
              <a:t>D</a:t>
            </a:r>
            <a:r>
              <a:rPr lang="en-US" sz="2200" dirty="0">
                <a:effectLst/>
                <a:latin typeface="Calibri" panose="020F0502020204030204" pitchFamily="34" charset="0"/>
                <a:ea typeface="Calibri" panose="020F0502020204030204" pitchFamily="34" charset="0"/>
                <a:cs typeface="Times New Roman" panose="02020603050405020304" pitchFamily="18" charset="0"/>
              </a:rPr>
              <a:t>irectly box has been checked but no accounting lines have been entered yet, it will not be on this report.  You can still see this </a:t>
            </a:r>
            <a:r>
              <a:rPr lang="en-US" sz="2200" dirty="0">
                <a:latin typeface="Calibri" panose="020F0502020204030204" pitchFamily="34" charset="0"/>
                <a:ea typeface="Calibri" panose="020F0502020204030204" pitchFamily="34" charset="0"/>
                <a:cs typeface="Times New Roman" panose="02020603050405020304" pitchFamily="18" charset="0"/>
              </a:rPr>
              <a:t>deposit u</a:t>
            </a:r>
            <a:r>
              <a:rPr lang="en-US" sz="2200" dirty="0">
                <a:effectLst/>
                <a:latin typeface="Calibri" panose="020F0502020204030204" pitchFamily="34" charset="0"/>
                <a:ea typeface="Calibri" panose="020F0502020204030204" pitchFamily="34" charset="0"/>
                <a:cs typeface="Times New Roman" panose="02020603050405020304" pitchFamily="18" charset="0"/>
              </a:rPr>
              <a:t>nder the </a:t>
            </a:r>
            <a:r>
              <a:rPr lang="en-US" sz="2200" dirty="0">
                <a:latin typeface="Calibri" panose="020F0502020204030204" pitchFamily="34" charset="0"/>
                <a:ea typeface="Calibri" panose="020F0502020204030204" pitchFamily="34" charset="0"/>
                <a:cs typeface="Times New Roman" panose="02020603050405020304" pitchFamily="18" charset="0"/>
              </a:rPr>
              <a:t>Direct Journal Acctg Entries.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81BC521-AA1D-90EA-17C4-8186308F30D2}"/>
              </a:ext>
            </a:extLst>
          </p:cNvPr>
          <p:cNvPicPr>
            <a:picLocks noChangeAspect="1"/>
          </p:cNvPicPr>
          <p:nvPr/>
        </p:nvPicPr>
        <p:blipFill>
          <a:blip r:embed="rId2"/>
          <a:stretch>
            <a:fillRect/>
          </a:stretch>
        </p:blipFill>
        <p:spPr>
          <a:xfrm>
            <a:off x="193387" y="932687"/>
            <a:ext cx="11195625" cy="1612983"/>
          </a:xfrm>
          <a:prstGeom prst="rect">
            <a:avLst/>
          </a:prstGeom>
        </p:spPr>
      </p:pic>
      <p:pic>
        <p:nvPicPr>
          <p:cNvPr id="1026" name="Picture 2">
            <a:extLst>
              <a:ext uri="{FF2B5EF4-FFF2-40B4-BE49-F238E27FC236}">
                <a16:creationId xmlns:a16="http://schemas.microsoft.com/office/drawing/2014/main" id="{AF7DED5D-5ABE-6A4C-C425-A79901F42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798" y="2559976"/>
            <a:ext cx="8264841" cy="42614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4BF1FB5-39DC-4B46-96DE-0C0ACAFC8522}"/>
              </a:ext>
            </a:extLst>
          </p:cNvPr>
          <p:cNvSpPr>
            <a:spLocks noGrp="1"/>
          </p:cNvSpPr>
          <p:nvPr>
            <p:ph type="sldNum" sz="quarter" idx="12"/>
          </p:nvPr>
        </p:nvSpPr>
        <p:spPr/>
        <p:txBody>
          <a:bodyPr/>
          <a:lstStyle/>
          <a:p>
            <a:fld id="{A7440FB8-B963-4D67-BBA5-C80FD16BB4A7}" type="slidenum">
              <a:rPr lang="en-US" smtClean="0"/>
              <a:t>96</a:t>
            </a:fld>
            <a:endParaRPr lang="en-US" dirty="0"/>
          </a:p>
        </p:txBody>
      </p:sp>
    </p:spTree>
    <p:extLst>
      <p:ext uri="{BB962C8B-B14F-4D97-AF65-F5344CB8AC3E}">
        <p14:creationId xmlns:p14="http://schemas.microsoft.com/office/powerpoint/2010/main" val="856655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046225"/>
          </a:xfrm>
        </p:spPr>
        <p:txBody>
          <a:bodyPr>
            <a:normAutofit fontScale="90000"/>
          </a:bodyPr>
          <a:lstStyle/>
          <a:p>
            <a:pPr marL="0" marR="0">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2</a:t>
            </a:r>
            <a:r>
              <a:rPr lang="en-US" sz="2200" dirty="0">
                <a:effectLst/>
                <a:latin typeface="Calibri" panose="020F0502020204030204" pitchFamily="34" charset="0"/>
                <a:ea typeface="Calibri" panose="020F0502020204030204" pitchFamily="34" charset="0"/>
                <a:cs typeface="Times New Roman" panose="02020603050405020304" pitchFamily="18" charset="0"/>
              </a:rPr>
              <a:t>:  The accounting entries have been entered and saved.  The cash lines can either be applied or not, it WILL appear on the query, but the Journal ID, the Chartfield Combo Edit Status and the Budget Checking Header Status will be (blank) or “Not Edited”.  </a:t>
            </a:r>
            <a:r>
              <a:rPr lang="en-US" sz="2200" dirty="0">
                <a:latin typeface="Calibri" panose="020F0502020204030204" pitchFamily="34" charset="0"/>
                <a:ea typeface="Calibri" panose="020F0502020204030204" pitchFamily="34" charset="0"/>
                <a:cs typeface="Times New Roman" panose="02020603050405020304" pitchFamily="18" charset="0"/>
              </a:rPr>
              <a:t>The deposit is under Direct Journal Acctg Entries and needs to be completed and budget checked.</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8F831BE-E527-CDC2-0CBF-1992683C969B}"/>
              </a:ext>
            </a:extLst>
          </p:cNvPr>
          <p:cNvPicPr>
            <a:picLocks noChangeAspect="1"/>
          </p:cNvPicPr>
          <p:nvPr/>
        </p:nvPicPr>
        <p:blipFill>
          <a:blip r:embed="rId2"/>
          <a:stretch>
            <a:fillRect/>
          </a:stretch>
        </p:blipFill>
        <p:spPr>
          <a:xfrm>
            <a:off x="274667" y="1359295"/>
            <a:ext cx="11195625" cy="1612983"/>
          </a:xfrm>
          <a:prstGeom prst="rect">
            <a:avLst/>
          </a:prstGeom>
        </p:spPr>
      </p:pic>
      <p:pic>
        <p:nvPicPr>
          <p:cNvPr id="10" name="Picture 9">
            <a:extLst>
              <a:ext uri="{FF2B5EF4-FFF2-40B4-BE49-F238E27FC236}">
                <a16:creationId xmlns:a16="http://schemas.microsoft.com/office/drawing/2014/main" id="{1CF82A91-5480-42FF-E3F9-B0CA313F9896}"/>
              </a:ext>
            </a:extLst>
          </p:cNvPr>
          <p:cNvPicPr>
            <a:picLocks noChangeAspect="1"/>
          </p:cNvPicPr>
          <p:nvPr/>
        </p:nvPicPr>
        <p:blipFill>
          <a:blip r:embed="rId3"/>
          <a:stretch>
            <a:fillRect/>
          </a:stretch>
        </p:blipFill>
        <p:spPr>
          <a:xfrm>
            <a:off x="2435037" y="3011229"/>
            <a:ext cx="7321926" cy="3810196"/>
          </a:xfrm>
          <a:prstGeom prst="rect">
            <a:avLst/>
          </a:prstGeom>
        </p:spPr>
      </p:pic>
      <p:sp>
        <p:nvSpPr>
          <p:cNvPr id="3" name="Slide Number Placeholder 2">
            <a:extLst>
              <a:ext uri="{FF2B5EF4-FFF2-40B4-BE49-F238E27FC236}">
                <a16:creationId xmlns:a16="http://schemas.microsoft.com/office/drawing/2014/main" id="{FF2AE548-E5D7-86FE-24C7-75E46414EA83}"/>
              </a:ext>
            </a:extLst>
          </p:cNvPr>
          <p:cNvSpPr>
            <a:spLocks noGrp="1"/>
          </p:cNvSpPr>
          <p:nvPr>
            <p:ph type="sldNum" sz="quarter" idx="12"/>
          </p:nvPr>
        </p:nvSpPr>
        <p:spPr/>
        <p:txBody>
          <a:bodyPr/>
          <a:lstStyle/>
          <a:p>
            <a:fld id="{A7440FB8-B963-4D67-BBA5-C80FD16BB4A7}" type="slidenum">
              <a:rPr lang="en-US" smtClean="0"/>
              <a:t>97</a:t>
            </a:fld>
            <a:endParaRPr lang="en-US" dirty="0"/>
          </a:p>
        </p:txBody>
      </p:sp>
    </p:spTree>
    <p:extLst>
      <p:ext uri="{BB962C8B-B14F-4D97-AF65-F5344CB8AC3E}">
        <p14:creationId xmlns:p14="http://schemas.microsoft.com/office/powerpoint/2010/main" val="4200585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36575"/>
            <a:ext cx="12120880" cy="2046225"/>
          </a:xfrm>
        </p:spPr>
        <p:txBody>
          <a:bodyPr>
            <a:normAutofit/>
          </a:bodyPr>
          <a:lstStyle/>
          <a:p>
            <a:pPr marL="0" marR="0" algn="ctr">
              <a:lnSpc>
                <a:spcPct val="107000"/>
              </a:lnSpc>
              <a:spcBef>
                <a:spcPts val="0"/>
              </a:spcBef>
              <a:spcAft>
                <a:spcPts val="800"/>
              </a:spcAft>
              <a:tabLst>
                <a:tab pos="337185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When a deposit is in Stages 1 and 2, you can see the deposit(s) under Create Accounting Entries.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3AB693B-9FB9-40B0-A4C6-A4B476B2D9C8}"/>
              </a:ext>
            </a:extLst>
          </p:cNvPr>
          <p:cNvPicPr>
            <a:picLocks noChangeAspect="1"/>
          </p:cNvPicPr>
          <p:nvPr/>
        </p:nvPicPr>
        <p:blipFill>
          <a:blip r:embed="rId2"/>
          <a:stretch>
            <a:fillRect/>
          </a:stretch>
        </p:blipFill>
        <p:spPr>
          <a:xfrm>
            <a:off x="2224649" y="977624"/>
            <a:ext cx="6820251" cy="5378726"/>
          </a:xfrm>
          <a:prstGeom prst="rect">
            <a:avLst/>
          </a:prstGeom>
        </p:spPr>
      </p:pic>
      <p:sp>
        <p:nvSpPr>
          <p:cNvPr id="3" name="Slide Number Placeholder 2">
            <a:extLst>
              <a:ext uri="{FF2B5EF4-FFF2-40B4-BE49-F238E27FC236}">
                <a16:creationId xmlns:a16="http://schemas.microsoft.com/office/drawing/2014/main" id="{C0B2B416-8946-ECEC-319F-8107534F2FF3}"/>
              </a:ext>
            </a:extLst>
          </p:cNvPr>
          <p:cNvSpPr>
            <a:spLocks noGrp="1"/>
          </p:cNvSpPr>
          <p:nvPr>
            <p:ph type="sldNum" sz="quarter" idx="12"/>
          </p:nvPr>
        </p:nvSpPr>
        <p:spPr/>
        <p:txBody>
          <a:bodyPr/>
          <a:lstStyle/>
          <a:p>
            <a:fld id="{A7440FB8-B963-4D67-BBA5-C80FD16BB4A7}" type="slidenum">
              <a:rPr lang="en-US" smtClean="0"/>
              <a:t>98</a:t>
            </a:fld>
            <a:endParaRPr lang="en-US" dirty="0"/>
          </a:p>
        </p:txBody>
      </p:sp>
    </p:spTree>
    <p:extLst>
      <p:ext uri="{BB962C8B-B14F-4D97-AF65-F5344CB8AC3E}">
        <p14:creationId xmlns:p14="http://schemas.microsoft.com/office/powerpoint/2010/main" val="4175495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 y="526211"/>
            <a:ext cx="12120880" cy="2027208"/>
          </a:xfrm>
        </p:spPr>
        <p:txBody>
          <a:bodyPr>
            <a:normAutofit/>
          </a:bodyPr>
          <a:lstStyle/>
          <a:p>
            <a:pPr marL="0" marR="0">
              <a:lnSpc>
                <a:spcPct val="107000"/>
              </a:lnSpc>
              <a:spcBef>
                <a:spcPts val="0"/>
              </a:spcBef>
              <a:spcAft>
                <a:spcPts val="800"/>
              </a:spcAft>
              <a:tabLst>
                <a:tab pos="3371850" algn="l"/>
              </a:tabLs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Stage 3</a:t>
            </a:r>
            <a:r>
              <a:rPr lang="en-US" sz="2200" dirty="0">
                <a:effectLst/>
                <a:latin typeface="Calibri" panose="020F0502020204030204" pitchFamily="34" charset="0"/>
                <a:ea typeface="Calibri" panose="020F0502020204030204" pitchFamily="34" charset="0"/>
                <a:cs typeface="Times New Roman" panose="02020603050405020304" pitchFamily="18" charset="0"/>
              </a:rPr>
              <a:t>:  The accounting entries have been entered, the cash lines have been applied and the Complete box has been checked, </a:t>
            </a:r>
            <a:r>
              <a:rPr lang="en-US" sz="2200" dirty="0">
                <a:latin typeface="Calibri" panose="020F0502020204030204" pitchFamily="34" charset="0"/>
                <a:ea typeface="Calibri" panose="020F0502020204030204" pitchFamily="34" charset="0"/>
                <a:cs typeface="Times New Roman" panose="02020603050405020304" pitchFamily="18" charset="0"/>
              </a:rPr>
              <a:t>but the Budget Check icon was not clicked.  </a:t>
            </a:r>
            <a:r>
              <a:rPr lang="en-US" sz="2200" dirty="0">
                <a:effectLst/>
                <a:latin typeface="Calibri" panose="020F0502020204030204" pitchFamily="34" charset="0"/>
                <a:ea typeface="Calibri" panose="020F0502020204030204" pitchFamily="34" charset="0"/>
                <a:cs typeface="Times New Roman" panose="02020603050405020304" pitchFamily="18" charset="0"/>
              </a:rPr>
              <a:t>The Chartfield Combo Edit Status will say “Complete”, but the Journal ID and the Budget Checking Header Status will be (blank).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BACCF68-EF76-1B22-C568-BF87995310F6}"/>
              </a:ext>
            </a:extLst>
          </p:cNvPr>
          <p:cNvPicPr>
            <a:picLocks noChangeAspect="1"/>
          </p:cNvPicPr>
          <p:nvPr/>
        </p:nvPicPr>
        <p:blipFill>
          <a:blip r:embed="rId2"/>
          <a:stretch>
            <a:fillRect/>
          </a:stretch>
        </p:blipFill>
        <p:spPr>
          <a:xfrm>
            <a:off x="0" y="2143760"/>
            <a:ext cx="12270479" cy="1767840"/>
          </a:xfrm>
          <a:prstGeom prst="rect">
            <a:avLst/>
          </a:prstGeom>
        </p:spPr>
      </p:pic>
      <p:sp>
        <p:nvSpPr>
          <p:cNvPr id="3" name="Slide Number Placeholder 2">
            <a:extLst>
              <a:ext uri="{FF2B5EF4-FFF2-40B4-BE49-F238E27FC236}">
                <a16:creationId xmlns:a16="http://schemas.microsoft.com/office/drawing/2014/main" id="{C3B9729E-F4F7-577C-876B-AFC770547B60}"/>
              </a:ext>
            </a:extLst>
          </p:cNvPr>
          <p:cNvSpPr>
            <a:spLocks noGrp="1"/>
          </p:cNvSpPr>
          <p:nvPr>
            <p:ph type="sldNum" sz="quarter" idx="12"/>
          </p:nvPr>
        </p:nvSpPr>
        <p:spPr/>
        <p:txBody>
          <a:bodyPr/>
          <a:lstStyle/>
          <a:p>
            <a:fld id="{A7440FB8-B963-4D67-BBA5-C80FD16BB4A7}" type="slidenum">
              <a:rPr lang="en-US" smtClean="0"/>
              <a:t>99</a:t>
            </a:fld>
            <a:endParaRPr lang="en-US" dirty="0"/>
          </a:p>
        </p:txBody>
      </p:sp>
    </p:spTree>
    <p:extLst>
      <p:ext uri="{BB962C8B-B14F-4D97-AF65-F5344CB8AC3E}">
        <p14:creationId xmlns:p14="http://schemas.microsoft.com/office/powerpoint/2010/main" val="1199166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818dc727-8c08-46ce-877c-be860f388b89">S3ZPTSNZ5632-365021740-9287</_dlc_DocId>
    <_dlc_DocIdUrl xmlns="818dc727-8c08-46ce-877c-be860f388b89">
      <Url>https://nmgov.sharepoint.com/DFA/_layouts/15/DocIdRedir.aspx?ID=S3ZPTSNZ5632-365021740-9287</Url>
      <Description>S3ZPTSNZ5632-365021740-9287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CDD52B265DAA4192D3C38C4AA25EB0" ma:contentTypeVersion="2" ma:contentTypeDescription="Create a new document." ma:contentTypeScope="" ma:versionID="12f811163de82a0af58ad558c4ef68c5">
  <xsd:schema xmlns:xsd="http://www.w3.org/2001/XMLSchema" xmlns:xs="http://www.w3.org/2001/XMLSchema" xmlns:p="http://schemas.microsoft.com/office/2006/metadata/properties" xmlns:ns2="c89b5d95-7c1d-4608-9702-259a09f037d2" xmlns:ns3="818dc727-8c08-46ce-877c-be860f388b89" targetNamespace="http://schemas.microsoft.com/office/2006/metadata/properties" ma:root="true" ma:fieldsID="35ed1cc0c4fcd0d80d69cf707006df3f" ns2:_="" ns3:_="">
    <xsd:import namespace="c89b5d95-7c1d-4608-9702-259a09f037d2"/>
    <xsd:import namespace="818dc727-8c08-46ce-877c-be860f388b89"/>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9b5d95-7c1d-4608-9702-259a09f037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8dc727-8c08-46ce-877c-be860f388b8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dexed="true"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911F26A-DA8C-4F9B-B5AD-3B8828B7252C}">
  <ds:schemaRefs>
    <ds:schemaRef ds:uri="http://schemas.microsoft.com/sharepoint/v3/contenttype/forms"/>
  </ds:schemaRefs>
</ds:datastoreItem>
</file>

<file path=customXml/itemProps2.xml><?xml version="1.0" encoding="utf-8"?>
<ds:datastoreItem xmlns:ds="http://schemas.openxmlformats.org/officeDocument/2006/customXml" ds:itemID="{0D4CB095-F0E7-449E-A975-81435023D998}">
  <ds:schemaRefs>
    <ds:schemaRef ds:uri="http://www.w3.org/XML/1998/namespace"/>
    <ds:schemaRef ds:uri="c89b5d95-7c1d-4608-9702-259a09f037d2"/>
    <ds:schemaRef ds:uri="http://schemas.microsoft.com/office/2006/documentManagement/types"/>
    <ds:schemaRef ds:uri="http://schemas.microsoft.com/office/2006/metadata/properties"/>
    <ds:schemaRef ds:uri="http://schemas.openxmlformats.org/package/2006/metadata/core-properties"/>
    <ds:schemaRef ds:uri="818dc727-8c08-46ce-877c-be860f388b89"/>
    <ds:schemaRef ds:uri="http://purl.org/dc/dcmitype/"/>
    <ds:schemaRef ds:uri="http://purl.org/dc/term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D0FFCFBA-2CEF-49F9-A813-0CC8E617C9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9b5d95-7c1d-4608-9702-259a09f037d2"/>
    <ds:schemaRef ds:uri="818dc727-8c08-46ce-877c-be860f388b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F33ADA7-136C-459C-802B-4514D546F62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5335</TotalTime>
  <Words>8758</Words>
  <Application>Microsoft Office PowerPoint</Application>
  <PresentationFormat>Widescreen</PresentationFormat>
  <Paragraphs>442</Paragraphs>
  <Slides>171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171</vt:i4>
      </vt:variant>
    </vt:vector>
  </HeadingPairs>
  <TitlesOfParts>
    <vt:vector size="177" baseType="lpstr">
      <vt:lpstr>Arial</vt:lpstr>
      <vt:lpstr>Arial Black</vt:lpstr>
      <vt:lpstr>Calibri</vt:lpstr>
      <vt:lpstr>Calibri Light</vt:lpstr>
      <vt:lpstr>Wingdings</vt:lpstr>
      <vt:lpstr>Office Theme</vt:lpstr>
      <vt:lpstr>Cash Control 101</vt:lpstr>
      <vt:lpstr>Cash Control 101</vt:lpstr>
      <vt:lpstr>Table of Contents</vt:lpstr>
      <vt:lpstr>What are Some of the Governing Statutes, Rules or Policies that Most Affect Deposits?  (This is not a comprehensive list)</vt:lpstr>
      <vt:lpstr>STATUTE: Section 6-10-54 NMSA 1978. Payment of state money into treasury; suspense funds.  Commonly known as the “24 Hour Rule” Only the legislature can authorize an exemption to a state Statute. </vt:lpstr>
      <vt:lpstr>STATUTE: Section §8-6-7 NMSA  Wrongful drawing or payment of warrant by secretary or treasurer; penalty.</vt:lpstr>
      <vt:lpstr>PowerPoint Presentation</vt:lpstr>
      <vt:lpstr>Maps FIN 2 – Cash Management Function and Maps FIN 11 - Receivables</vt:lpstr>
      <vt:lpstr>An Overly Simplified History of the Accounts Receivable Module</vt:lpstr>
      <vt:lpstr>An Overly Simplified History of the Accounts Receivable Module – Cont.</vt:lpstr>
      <vt:lpstr>How Do Deposits Work? (Day 1)</vt:lpstr>
      <vt:lpstr>How Do Deposits Work? (Day 2)</vt:lpstr>
      <vt:lpstr> How does SHARE know “where” and “how” to handle these bank transactions?</vt:lpstr>
      <vt:lpstr> How does SHARE know “where” and “how” to handle these bank transactions? – Cont.</vt:lpstr>
      <vt:lpstr> How does SHARE know “where” and “how” to handle these bank transactions? – Cont. </vt:lpstr>
      <vt:lpstr>Determining Which Account Codes to Use</vt:lpstr>
      <vt:lpstr>When determining where to post a deposit or returned item, you’ll need to ask yourself some of the following questions.     </vt:lpstr>
      <vt:lpstr>  The Account Codes below require an Affiliate and a Fund Affiliate to be entered in the accounting string of the deposit.  If you use one of the Account Codes below and you do not include the Affiliate and Fund Affiliate, then your deposit should error at some point.   </vt:lpstr>
      <vt:lpstr>  The Account Codes below require an Affiliate and a Fund Affiliate to be entered in the accounting string of the deposit.  If you use one of the Account Codes below and you do not include the Affiliate and Fund Affiliate, then your deposit should error at some point.  Continued.   </vt:lpstr>
      <vt:lpstr>  An accounting string with a Revenue Code should include, at a minimum, the Fund, the Department Code, Bud Ref and Class Code.  PLEASE NOTE: Your Agency could require additional fields.    An accounting string with a Balance Sheet Code should have, at a minimum, the Fund.  PLEASE NOTE:  Your agency could require more fields, but you need to be consistent on how they are established/entered.  Balance sheet codes are meant to be zero at the lowest level when all of the transactions have been posted.  Make sure you are relieving the balance sheet balance EXACTLY the same way it was established.     </vt:lpstr>
      <vt:lpstr>How to Work and Enter Transaction in the  AR Direct Journal Module through SHARE</vt:lpstr>
      <vt:lpstr>There are two ways to work a deposit through the AR Module.</vt:lpstr>
      <vt:lpstr> In SHARE, use the NavBar to find Menu and click on it:  </vt:lpstr>
      <vt:lpstr>Click on Reporting Tools </vt:lpstr>
      <vt:lpstr>Click on Query </vt:lpstr>
      <vt:lpstr>Click on Query  Viewer </vt:lpstr>
      <vt:lpstr>Search for query: NMS_BANK_TRANS_W_RECON_STATUS  If this is the first time accessing this query, you will need to type it in the Search By box and then click the SEARCH button.  Once the query comes up, then you should click “Favorite”.  This will save the query below under “My Favorite Queries”  This is an important query and should be ran daily. </vt:lpstr>
      <vt:lpstr>Search for query: NMS_BANK_TRANS_W_RECON_STATUS  If you are running this query daily and you do not have a lot deposits, then you can click on the Excel hyperlink.  If you are running this query for multiple dates and/or your Agency has a lot deposits, you should schedule the query.   </vt:lpstr>
      <vt:lpstr> In SHARE, use the NavBar to find Menu and click on it:  </vt:lpstr>
      <vt:lpstr>Click on Accounts Receivable </vt:lpstr>
      <vt:lpstr>Click on Payments </vt:lpstr>
      <vt:lpstr>Click on Online Payments </vt:lpstr>
      <vt:lpstr>And finally… Click on Regular Deposit </vt:lpstr>
      <vt:lpstr>Your Deposit Unit will be your Business Unit and should automatically default. If it doesn’t default, please enter our 5-digit Business Unit.    Click the Search button for a list of your outstanding deposits.  If there is only one deposit to work, it will automatically open.  If there is more than one outstanding deposit to work, a list will appear.   </vt:lpstr>
      <vt:lpstr>If your Agency has more than one bank account, it is important to know which bank account you are working on and what type of an account it is.  PLEASE NOTE: A return on a depository account is opposite than a return on a warrant account.    You can sort any of the fields by clicking on the headers.   </vt:lpstr>
      <vt:lpstr>Click on the deposit you would like to work.   For the purpose of this training, we will be working on a deposit for a depository bank account.    </vt:lpstr>
      <vt:lpstr>This is the REGULAR DEPOSIT SCREEN: Totals Tab.  The only thing you should change on this screen is the name in the Assigned Box.    You should enter your SHARE User Id.  The field is case sensitive, so you have to enter your SHARE User ID using all CAPS.   </vt:lpstr>
      <vt:lpstr>  REGULAR DEPOSIT SCREEN: Totals Tab  PLEASE NOTE:   The Control Total Amount and the Count.    You’ll need to work each piece of the deposit.   (In this example, there are 8 pieces to this deposit that total $282,904.12)    </vt:lpstr>
      <vt:lpstr>    REGULAR DEPOSIT SCREEN: Totals Tab  IMPORTANT:  Never click the delete deposit button  If you do, you will have to enter each transaction manually.  There is no reload function.  In this example, that means 8 deposits will need to be manually entered         </vt:lpstr>
      <vt:lpstr> REGULAR DEPOSIT SCREEN: Payments Tab  By clicking the Journal Directly box, you are telling the SHARE Accounts Receivable Module that you will be entering the accounting string manually for this deposit.  You will need to do this for each Payment ID.  In this example there are 8 items/deposits.   Click the Save Button      </vt:lpstr>
      <vt:lpstr> REGULAR DEPOSIT SCREEN: Payments Tab    If you are NOT one of the Agencies listed below, then you will always click the Journal Directly box.  These agencies use a combination of Worksheets and Direct Journals (DJs):  34100    36100 61100  63100    69000 79000 80500      </vt:lpstr>
      <vt:lpstr>    REGULAR DEPOSIT SCREEN: Payments Tab   On the Totals tab, there was a count of 8 items for this deposit.  You will need to work each sequence, called a Payment ID, on the Payments Tab. Again, in this  example, there are 8).    Use the View All option, which will list all of the Payment IDs on the screen  or use the Next feature to move thru each Payment ID individually.         </vt:lpstr>
      <vt:lpstr>  REGULAR DEPOSIT SCREEN: Payments Tab    After you have clicked the Save button for the final time, you will need to click on the Navigator Icon again.         </vt:lpstr>
      <vt:lpstr>     Click on the Payments hyperlink      </vt:lpstr>
      <vt:lpstr>    Click on  Direct Journal Payments      </vt:lpstr>
      <vt:lpstr>   Click on Direct Journal Acctg Entries      </vt:lpstr>
      <vt:lpstr>         The search screen will open and your Business Unit should default.    You can click the Search button to get a list of all the Payment IDs you need to work, or you can enter the Deposit ID or Payment ID to search for a specific one.   Click on the Payment ID you want to work on to enter the accounting string for.            </vt:lpstr>
      <vt:lpstr>          DIRECT JOURNAL ACCTG ENTRIES SCREEN: Accounting Entries Tab  This is where you’ll need to enter the accounting string  When this screen first opens, the GL Unit box is the only box that will be populated   You’ll need to key the appropriate accounting string for your Agency     IMPORTANT!! YOU SHOULD NEVER USE ACCOUNT CODE 101800 NOR YOUR TRUE CASH ACCOUNT IN AN ACCOUNTING STRING  THEY WILL BE INFERRED LATER          </vt:lpstr>
      <vt:lpstr>          DIRECT JOURNAL ACCTG ENTRIES SCREEN: Accounting Entries Tab   Remember that all revenue and expense codes need to have a Fund, Department, Bud Ref and Class code, at a minimum.  Your Agency my require more fields.   Balance Sheet accounts need a Fund, at the minimum.  Your Agency may require more fields.  Please be careful when you are crossing fiscal years.  Make sure you have the correct Bud Ref and Class code and that a receivable was not set up in the previous year.    Some account codes (Revenue, Expense and Balance Sheet accounts) require Affiliates and Fund Affiliates.  See the next two pages for list.             </vt:lpstr>
      <vt:lpstr>  DIRECT JOURNAL ACCTG ENTRIES SCREEN: Accounting Entries Tab  You can enter the account information as the screen shows or you can click the expand button and see most of the fields.     </vt:lpstr>
      <vt:lpstr>  DIRECT JOURNAL ACCTG ENTRIES SCREEN: Accounting Entries Tab The amount in the Line amount column is generally going to be the opposite of the Amount in the upper left part of the screen.  Since most transactions are deposits (money coming into the account) the amount is usually a Credit (Negative).   </vt:lpstr>
      <vt:lpstr>  DIRECT JOURNAL ACCTG ENTRIES SCREEN: Accounting Entries Tab To Add or Delete a line to enter another accounting string, use the scroll bar or arrows to scroll all the way to the right.  You will find the plus and minus buttons which will add (+) a row or subtract (-) a row.     </vt:lpstr>
      <vt:lpstr>  DIRECT JOURNAL ACCTG ENTRIES SCREEN: Accounting Entries Tab Once you have entered the appropriate accounting string, you will want to click on the lightening bolt.  This will add the cash lines.   </vt:lpstr>
      <vt:lpstr>  DIRECT JOURNAL ACCTG ENTRIES SCREEN: Accounting Entries Tab If the total amount of all of your accounting lines do not add up to the amount of the Amount of the Payment ID, you will get the error below.  If you get this error message, you can click OK and fix the amount.     </vt:lpstr>
      <vt:lpstr>  DIRECT JOURNAL ACCTG ENTRIES SCREEN: Accounting Entries Tab As you can see, the accounting line to book the “True” cash line on BU 39401 is generated to offset the revenue that was booked on the Agency’s General Ledger.  Since the transaction crosses Business Units, the 101800 “Claims of Cash” lines are inferred using the Fund from the Revenue line.  A minimum of three lines will be created in addition to the accounting entry the User entered, but there could be more lines depending on how many funds are used.   </vt:lpstr>
      <vt:lpstr>  DIRECT JOURNAL ACCTG ENTRIES SCREEN: Accounting Entries Tab At this point the deposit should be reviewed by another person for accuracy.  After the second person has completed their review, they should click the Complete box and click Save.     </vt:lpstr>
      <vt:lpstr>  DIRECT JOURNAL ACCTG ENTRIES SCREEN: Accounting Entries Tab If this message below pops up, then there is something wrong with your accounting string.  You cannot move forward until it is fixed.     </vt:lpstr>
      <vt:lpstr>  DIRECT JOURNAL ACCTG ENTRIES SCREEN: Accounting Entries Tab If you click on the ChartField Combo Error tab immediately after this error message pops up, you can view under Message Text an explanation of which line is in error and what the error is.     </vt:lpstr>
      <vt:lpstr> DIRECT JOURNAL ACCTG ENTRIES SCREEN: Accounting Entries Tab This error message in the Message Text box indicates that I need to add an Affiliate and/or Fund Affiliate Code.    </vt:lpstr>
      <vt:lpstr>  DIRECT JOURNAL ACCTG ENTRIES SCREEN: Accounting Entries Tab In order to make the corrections, you must remove the cash lines by clicking on the icon that looks like a ledger with a little red x in the middle.   </vt:lpstr>
      <vt:lpstr>  DIRECT JOURNAL ACCTG ENTRIES SCREEN: Accounting Entries Tab You’ll need to go back to the Chartfields fields and then scroll to the fields that needs to be entered. In this example, Account Code 142900 always requires an Affiliate and Fund Affiliate.  The Affiliate is the Business Unit that you will be transferring the fund to you and the Fund Affiliate is the fund of the Agency you are transferring it to.  You will need to contact that Agency to ensure you have their information correct and that they have your correct BU and Fund.  Click Save.   </vt:lpstr>
      <vt:lpstr>  DIRECT JOURNAL ACCTG ENTRIES SCREEN: Accounting Entries Tab Click the lightning bolt to reapply the cash lines.  You might see that the Status still says Errors.  This will remain there until you click the Complete box and click Save.      </vt:lpstr>
      <vt:lpstr>  DIRECT JOURNAL ACCTG ENTRIES SCREEN: Accounting Entries Tab The Status is now blank and an icon that looks like a ledger with a magnifying glass appears.  This is called the Budget Check Icon.     </vt:lpstr>
      <vt:lpstr>  DIRECT JOURNAL ACCTG ENTRIES SCREEN: Accounting Entries Tab Give the deposit one final look.  Once you have clicked the Budget Check icon, the Budget Status changes from blank to “Valid”.  IMPORTANT: There is no way to go back once this is clicked.     </vt:lpstr>
      <vt:lpstr>  DIRECT JOURNAL ACCTG ENTRIES SCREEN: Accounting Entries Tab When the Budget Status shows Valid, you cannot make any changes to this Deposit.  Once Journal Generator runs, which typically takes a day to post, you will see this posted to your GL and the JE number will start with a DJ.     </vt:lpstr>
      <vt:lpstr>   DIRECT JOURNAL ACCTG ENTRIES SCREEN: Accounting Entries Tab  If you discover that something on the accounting string is incorrect, you will have to correct the accounting string with a Journal Entry.  The only time that we make a correction in the AR module is when we have to correct the True Cash account (someone used the wrong bank account), a deposit was posted in the wrong amount, or a deposit was entered in the wrong Fiscal Year (someone changed or used the wrong date).  The reason we don’t make corrections in the AR module is that there is no way to edit an existing deposit once the status is Valid.  You have to enter a new deposit to reverse the incorrect one and then enter another deposit to enter it correctly.  This creates new entries on the reconciliation tables that won’t reconcile to the bank.  STO will have to manually reconcile these transactions.     </vt:lpstr>
      <vt:lpstr>How to Manually Enter a Deposit into SHARE </vt:lpstr>
      <vt:lpstr>  There are times when a deposit was not uploaded into SHARE and it has to be manually entered.  1) This is the case for all bank transactions that have a Bank Statement Code/ BAI Code of 469.  2) There are instances when the Reconciliation Status shows Duplicate Transaction.  This means that the automatic reconciliation process is not sure whether two deposits are duplicates.  Neither deposit was uploaded and they both have to be manually entered.     When entering deposits manually, they should be entered as individual deposits and not entered as one deposit with multiple Payment IDs.     </vt:lpstr>
      <vt:lpstr>To manually enter a deposit, navigate back to the Regular Deposit screen.    Click on the “Add a New Value” Tab. </vt:lpstr>
      <vt:lpstr>  When entering the Deposit ID, you can choose what to name it.  The preferred method is to use the IA number from the bank addenda or the Next function.  </vt:lpstr>
      <vt:lpstr>Click the Add button  </vt:lpstr>
      <vt:lpstr> When entering the data for the deposit, you want to get it directly from your query  </vt:lpstr>
      <vt:lpstr>  The *Accounting Date on the Deposit MUST MATCH the Bank Date on the NMS_BANK_TRANS_W_RECON_STATUS query. This is important because this is part of the Automatic Reconciliation Criteria.    </vt:lpstr>
      <vt:lpstr>  The *Bank Code is WFB10, which represents Wells Fargo Bank and the year of the WFB contract.   </vt:lpstr>
      <vt:lpstr>  The *Bank Account number is your 4-digit bank account number assigned to your Agency.  NOT! the last four digits of you Bank Account number.     </vt:lpstr>
      <vt:lpstr> If you don’t know your 4-digit Bank Account number, you can click the magnifying glass and then copy the bank account number from the query results and paste it into the Bank Account # field.  Then click the “Search” button.     </vt:lpstr>
      <vt:lpstr> Click on the either of the Bank Account numbers to select your Bank Account.  It is important that the correct Bank Account is selected because this is what infers the True Cash Account on BU 39401 line and it is part of the Automatic Reconciliation Criteria.     </vt:lpstr>
      <vt:lpstr>The *Deposit Type defaults to Check.  You can leave it “as is” or “change” it to R for Return.     </vt:lpstr>
      <vt:lpstr>The Control Total Amount should be the amount of the deposit on the query and the *Count should be 1 since we are working each manual deposit individually.     </vt:lpstr>
      <vt:lpstr>Click the “Payments” Tab   </vt:lpstr>
      <vt:lpstr>Copy the number from the Reconciliation Reference ID field on your query and paste it into the *Payment ID field.  This is important because this is part of the Automatic Reconciliation Criteria.     </vt:lpstr>
      <vt:lpstr>Ensure that the *Accounting Date matches the Bank Date from the BANK TRANS_W_RECON_STATUS query.  This is the most important date.  Usually, this date infers from the Accounting Date on the “Totals” tab, but if you changed the date on the “Totals” tab after you saved the deposit, the date on the “Payments” tab will not update.  The *Accounting Date on the Payments tab is the date used when the deposit posted to the GL.      </vt:lpstr>
      <vt:lpstr>Copy the Amount of the deposit on the query and paste it in the Amount field on the deposit.     </vt:lpstr>
      <vt:lpstr>Click the Journal Directly box.  Click Save.     </vt:lpstr>
      <vt:lpstr>If the deposit is entered correctly, the Control Total Amount and *Count should match the Entered Total Amount and Count.  If they don’t match you cannot move forward.     </vt:lpstr>
      <vt:lpstr>Navigate to the Direct Journal Acctg Entries using Menu &gt; Accounts Receivable &gt; Payments.     </vt:lpstr>
      <vt:lpstr>If you came directly from the Regular Entry screen the Deposit ID is inferred.  Click the Search button.   </vt:lpstr>
      <vt:lpstr>From this point forward, the deposit is worked like every other deposit.  Since this is a return, the most challenging aspect is determining where to post the deposit.   </vt:lpstr>
      <vt:lpstr>How to Identify and Fix a Deposit under Modify Accounting Entries</vt:lpstr>
      <vt:lpstr>One of the most common requests for help that we receive is when an Agency has worked their deposit, but they cannot see that it has posted to the General Ledger and they can no longer see the deposit in the AR module.  This happens when a deposit has been completed, but the user exited the deposit before it had been budget checked.     </vt:lpstr>
      <vt:lpstr>When this happens, the deposit is no longer visible under Direct Journal Acctg Entries.  You have to look for the deposit under Modify Accounting Entries (Menu &gt; Accounts Receivable &gt; Payments).   </vt:lpstr>
      <vt:lpstr>The problem is you have to know the Deposit ID number or the Payment ID of the missing deposit to find it.  Every deposit the Agency has entered is stored under Modify Accounting Entries so you can’t just click search.  When you do click search without the Deposit ID or Payment ID criteria, the system will only bring you bank the first 300 deposits.     </vt:lpstr>
      <vt:lpstr>Most users do not know the Deposit ID or Payment ID that is missing.  To find the Deposit ID/Payment ID and to confirm if there is a budget check problem, you need to run the NMS_AR_DJ_ENTRIES_CASH_REMED query.  We suggest that you run the query for the month you are working so you can see if there are any other issues.  NOTE: Instructions on how to schedule a query are below under the How to Perform Month End Reconciliation.   </vt:lpstr>
      <vt:lpstr>When you create your pivot table, we suggest you use the set up below.  We find this set up is the easiest way to identify issues and have access to the data needed to find it in SHARE.    NOTE:  Instructions on how to create and format a pivot table are below under the How to Perform Month End Reconciliation.   </vt:lpstr>
      <vt:lpstr>For simplicity’s sake, we have a pivot table that shows you the different stages a deposit can be in once the Direct Journal box has been checked.  There are generally 5 stages.   </vt:lpstr>
      <vt:lpstr>Stage 1:  If the Journal Directly box has been checked but no accounting lines have been entered yet, it will not be on this report.  You can still see this deposit under the Direct Journal Acctg Entries.    </vt:lpstr>
      <vt:lpstr>Stage 2:  The accounting entries have been entered and saved.  The cash lines can either be applied or not, it WILL appear on the query, but the Journal ID, the Chartfield Combo Edit Status and the Budget Checking Header Status will be (blank) or “Not Edited”.  The deposit is under Direct Journal Acctg Entries and needs to be completed and budget checked.   </vt:lpstr>
      <vt:lpstr>When a deposit is in Stages 1 and 2, you can see the deposit(s) under Create Accounting Entries.     </vt:lpstr>
      <vt:lpstr>Stage 3:  The accounting entries have been entered, the cash lines have been applied and the Complete box has been checked, but the Budget Check icon was not clicked.  The Chartfield Combo Edit Status will say “Complete”, but the Journal ID and the Budget Checking Header Status will be (blank).    </vt:lpstr>
      <vt:lpstr>Stage 3:  You will not see the deposit listed under Create Accounting Entries.  </vt:lpstr>
      <vt:lpstr>Stage 3:  You have to navigate to Modify Accounting Entries (Menu &gt; Accounts Receivable &gt; Payments).  </vt:lpstr>
      <vt:lpstr>Stage 3:  Copy and paste the Deposit ID and the Payment ID in the appropriate fields to look up the deposit.  </vt:lpstr>
      <vt:lpstr>Stage 3:  Now you can click the Budget Check Icon.  The deposit will not post until this icon is clicked and the deposit is in “Valid” status.  </vt:lpstr>
      <vt:lpstr>Stage 4:  The deposit has a Chartfield Combo Edit Status of “Complete” and the Budget Checking Header Status  is “Valid”, but the Journal ID is blank.  This means the deposit is sitting on the table waiting for journal generator to run.  The process usually runs overnight and posts the next day.    </vt:lpstr>
      <vt:lpstr>Stage 5:  The deposit has a Chartfield Combo Edit Status of “Complete”, the Budget Checking Header Status  is “Valid”, and the Journal ID has a Journal ID that starts with DJ populated.  This generally means the deposit has been posted to your general ledger.    </vt:lpstr>
      <vt:lpstr>How to Reconcile the Bank to the Accounts Receivable Module at Month End</vt:lpstr>
      <vt:lpstr>Navigate to Query Viewer and search for the query NMS_BANK_TRANS_W_RECON_STATUS  Since you are running this query for the entire month, you should schedule the query.     </vt:lpstr>
      <vt:lpstr>If you’ve never scheduled the NMS_BANK_TRANS_W_RECON_STATUS query, you’ll need to click the “Add a New Value” button.  You must name your *Run Control ID.  There can be no spaces and then click the “Add” button.  I suggest copying the *Query Name from above.  This way you’ll never forget which query you are scheduling.  If you’ve scheduled this before and you only have one Run Control ID, just click one of the hyperlinks.  </vt:lpstr>
      <vt:lpstr>If this is your fist time scheduling this query, the fields will be blank.  Otherwise, you’ll need to click the Update Parameters hyperlink to update the search criteria.   </vt:lpstr>
      <vt:lpstr>You want to enter the date range.  For this purpose, it will be the first and last day of the month.  The *Bank will always be WFB10 and the *Account will be the 4-digit bank account number assigned to your Agency, NOT the last four digits of your Bank Account number.    Click the “OK” button </vt:lpstr>
      <vt:lpstr>Click the “Apply” button </vt:lpstr>
      <vt:lpstr>Click the “OK” button </vt:lpstr>
      <vt:lpstr>Click the “Report  Manager” hyperlink </vt:lpstr>
      <vt:lpstr>“Every once in a while”, click the “Refresh” button until the report is listed.    Repeatedly clicking the “Refresh” button will not make the report run faster, even if it makes you feel better.  </vt:lpstr>
      <vt:lpstr>Click on the hyperlink of the query you just ran.</vt:lpstr>
      <vt:lpstr>Click on the hyperlink again of the query you just ran.  </vt:lpstr>
      <vt:lpstr>Depending on the Browser you use, an Excel/CSV file should prompt you to open it somewhere on your screen.  I used Chrome so my prompt appeared on the bottom of the screen.  </vt:lpstr>
      <vt:lpstr>Navigate back to Query Viewer and search for query NMS_AR_DJ_ENTRIES_CASH_REMED  Since you are running this query for the entire month, you should schedule the query.     NOTE: If you are one of the agencies listed below, you will have to run the additional queries that are highlighted in blue.    BUs 34100, 36100, 61100, 63100, 69000, 79000, and 80500. These agencies use a combination of Worksheets and DJs.    The NMS_AR_ENTRIES query are for grants.    The NMS_AR_EXPRESS_DEPOSITS query is for express deposits.  The Express Deposits query is not accurate, but there is no other accurate query at this time.     </vt:lpstr>
      <vt:lpstr>If you’ve never scheduled the NMS_AR_DJ_ENTRIES_CASH_REMED query, you’ll need to click the “Add a New Value” button.  You must name your *Run Control ID.  There can be no spaces and then click the “Add” button.  I suggest copying the *Query Name from above.  This way you’ll never forget which query you are scheduling.  If you’ve scheduled this before and you only have one Run Control ID, just click one of the hyperlinks.  </vt:lpstr>
      <vt:lpstr>If this is your fist time scheduling this query the fields will be blank.  Otherwise, you’ll need to click the Update Parameters hyperlink to update the search criteria.    </vt:lpstr>
      <vt:lpstr>You want to enter the date range.  For this purpose, it will be the first and last day of the month.  The *Account # will be the 15-digit masked Bank Account number.  You can copy it from the NMS_BANK_TRANS_W_RECON_STATUS query you just ran.    Click the “OK” button. </vt:lpstr>
      <vt:lpstr>Click the “Apply” button </vt:lpstr>
      <vt:lpstr>Click the “Report Manger” hyperlink </vt:lpstr>
      <vt:lpstr>“Every once in a while”, click the “Refresh” button until the report is listed.    Repeatedly clicking the “Refresh” button will not make the report run faster, even if it makes you feel better. </vt:lpstr>
      <vt:lpstr>Click on the hyperlink of the query you just ran.</vt:lpstr>
      <vt:lpstr>Click on the hyperlink of the query you just ran.  </vt:lpstr>
      <vt:lpstr>Depending on the Browser you use, an Excel/CSV file should prompt you to open it somewhere on your screen.  I used Chrome so my prompt appeared on the bottom of the screen.  </vt:lpstr>
      <vt:lpstr>Add a tab to one of the worksheets.</vt:lpstr>
      <vt:lpstr>Copy the other query and paste it into the new worksheet.  We want the data from both queries in one workbook.  Re-name the new worksheet with the name of the query you just pasted there.  </vt:lpstr>
      <vt:lpstr>You want to create a pivot table for each query.  Start by placing your cursor in cell 1 column A.  You should see a box around the first cell.  </vt:lpstr>
      <vt:lpstr>Click on “Insert”</vt:lpstr>
      <vt:lpstr>Click on “PivotTable”</vt:lpstr>
      <vt:lpstr>A box will appear.  If you had your curser in the first cell, Excel assumes that you meant to include the entire worksheet in your pivot table.  If you look closely, there is moving box around the data that will be included in your pivot table.  It’s important that every column has a Title or you will have issues with your pivot table.  You only need to worry about this if you added new columns/data to the existing data.  </vt:lpstr>
      <vt:lpstr>Click the “OK” button</vt:lpstr>
      <vt:lpstr>Click the “OK” button</vt:lpstr>
      <vt:lpstr>A new tab will be created so that you can design your pivot table.  The Titles of the columns from your query will be the fields you can choose from in the PivotTable Fields.</vt:lpstr>
      <vt:lpstr>To create your PivotTable, you want to drag the Title name where you want the data to be presented.  </vt:lpstr>
      <vt:lpstr>As you drag and place the fields into the boxes, you can see where the data will be presented on the PivotTable on the left.</vt:lpstr>
      <vt:lpstr>You can create your PivotTable anyway you want, but the Cash Control Bureau finds this set up works the best for the NMS_BANK_TRANS_W_RECON_STATUS query when we perform our monthly reconciliations.   </vt:lpstr>
      <vt:lpstr>Additionally, the filters box works best if you are only supposed to have one item for the entire pivot table, but you don’t really need the information as part of your analysis.  In this example, there should only be one Bank Account.  If there were more then you know you would have a problem.  </vt:lpstr>
      <vt:lpstr>When the pivot table is created, it defaults to subtotals on every row (highlighted in green) and column (highlighted in yellow).  Additionally, the data in the rows is present vertically as opposed to horizontally with the subtotals presented at the top.  </vt:lpstr>
      <vt:lpstr>To make the rows present horizontally, RIGHT click anywhere in the blue area of the pivot table and a box will appear.  Click on PivotTable Options.  </vt:lpstr>
      <vt:lpstr>Click on the Display tab.</vt:lpstr>
      <vt:lpstr>Click the little box that says Classic PivotTable layout (enables dragging of fields in the grid).  Click the “OK” button.    </vt:lpstr>
      <vt:lpstr> Note: This is the only proper way to look at pivot tables.  Don’t let anyone tell you otherwise </vt:lpstr>
      <vt:lpstr>There are now Subtotals for each of the row values instead of one total at the top.  For this reconciliation we do not need all of the subtotals, so they can be removed.</vt:lpstr>
      <vt:lpstr>You can remove the subtotals manually by RIGHT clicking on the header of the row or column you want to adjust and removing the green check mark next to the Subtotal “Reconciliation Refe”.  This is good if you want some of the rows and/or columns to have subtotals.  </vt:lpstr>
      <vt:lpstr>Notice that the subtotals for the Bank Ref ID rows are gone, but the subtotals for the Bank Date and Statement Code are still there.  This method is good if you want some of the rows and/or columns to have subtotals.  </vt:lpstr>
      <vt:lpstr>To remove all subtotals on a pivot table at one time, click somewhere in the blue area of the pivot table.  </vt:lpstr>
      <vt:lpstr>A Design option will appear.  Click on it.  </vt:lpstr>
      <vt:lpstr>Click on Subtotals</vt:lpstr>
      <vt:lpstr>Click on Do Not Show Subtotals</vt:lpstr>
      <vt:lpstr>All of the subtotals have been removed from the pivot table.  </vt:lpstr>
      <vt:lpstr>Notice how the row header/value is only be on the first row.  If you want the row header/value on every row, then go back to design.  </vt:lpstr>
      <vt:lpstr>Click on Report Layout</vt:lpstr>
      <vt:lpstr>Click on Report Layout</vt:lpstr>
      <vt:lpstr>The Row Labels are now on each row</vt:lpstr>
      <vt:lpstr>Collapse on the “Bank Date” field.  Right Click on “Bank Date” and hover over Expand/Collapse.</vt:lpstr>
      <vt:lpstr>Collapse the Bank Date field.  Right Click on “Bank Date”</vt:lpstr>
      <vt:lpstr>Click on Collapse Entire Field</vt:lpstr>
      <vt:lpstr>The pivot table displays the data by the date.  If you need to expand it, you can click on a specific date to expand.  Click the “+” icon to add a new tab.</vt:lpstr>
      <vt:lpstr>Schedule the NMS_AR_DJ_ENTRIES_CASH_REMED query for the month you are reconciling.  </vt:lpstr>
      <vt:lpstr>Copy the NMS_AR_DJ_CASH_REMED query results and paste them on the new tab in your workbook. </vt:lpstr>
      <vt:lpstr>Rename the Sheet and make sure the data is configured so that you can understand it.  If you can’t read the raw data, you won’t be able to read the data on the pivot table.  </vt:lpstr>
      <vt:lpstr>Use the tools you learned earlier to create and format a pivot table for the NMS_BANK_TRANS_W_RECON_STATUS query.</vt:lpstr>
      <vt:lpstr>This is how we suggest you set up the pivot table layout, but you can adjust it to your preferences</vt:lpstr>
      <vt:lpstr>Copy one pivot table and paste it next to the other.  In this example, I copied the NMS_BANK_TRANS_W_RECON_STATUS pivot table and pasted next to the NMS_ AR_DJ_ENTRIES_CASH_REMED pivot table.  I also used the filter to select the totals for each pivot table.  </vt:lpstr>
      <vt:lpstr>Create a formula to compare the total amount posted in the AR module (NMS_ AR_DJ_ENTRIES_CASH_REMED) by day to the amount posted to the bank account (NMS_BANK_TRANS_W_RECON_STATUS).</vt:lpstr>
      <vt:lpstr> If there is a difference between what was worked in the AR module and what posted to the bank you will need to research what the issue is.    Some issues could be: Deposit was not worked at all.                                          Deposit was completed and not budget checked.  View under Modify Accounting Entries.                                          A Return Item was not manually worked.                                          A Return Item was entered with the wrong date or bank account.   </vt:lpstr>
      <vt:lpstr>You can click on the + next to the date to expand the data in the pivot table.    </vt:lpstr>
      <vt:lpstr>Once you have identified the transactions, you can take the appropriate steps fix them.  Once the missing transactions have been addressed, you can re-run the affected queries to ensure everything balances to Zero.     NOTE:  If you are an Agency that uses worksheets (see below), you will need to run additional queries to perform your reconciliation. CYFD, DFA – Local Government, DOIT, DPS, DWS, ECECD</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Cash Control 102 – How to Work a Deposit</dc:title>
  <dc:creator>Heather Kent</dc:creator>
  <cp:lastModifiedBy>Kent, Heather, DFA</cp:lastModifiedBy>
  <cp:revision>73</cp:revision>
  <dcterms:created xsi:type="dcterms:W3CDTF">2021-03-09T20:41:00Z</dcterms:created>
  <dcterms:modified xsi:type="dcterms:W3CDTF">2023-02-13T22:40:54Z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0x010100BCCDD52B265DAA4192D3C38C4AA25EB0</vt:lpwstr>
  </property>
  <property fmtid="{D5CDD505-2E9C-101B-9397-08002B2CF9AE}" pid="3" name="_dlc_DocIdItemGuid">
    <vt:lpwstr>99d47bb5-04c1-42ff-b7fd-131a760ee04b</vt:lpwstr>
  </property>
</Properties>
</file>