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ppt/ink/ink2.xml" ContentType="application/inkml+xml"/>
  <Override PartName="/ppt/ink/ink3.xml" ContentType="application/inkml+xml"/>
  <Override PartName="/ppt/ink/ink4.xml" ContentType="application/inkml+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4" r:id="rId1"/>
  </p:sldMasterIdLst>
  <p:sldIdLst>
    <p:sldId id="256" r:id="rId2"/>
    <p:sldId id="258" r:id="rId3"/>
    <p:sldId id="261" r:id="rId4"/>
    <p:sldId id="259" r:id="rId5"/>
    <p:sldId id="260" r:id="rId6"/>
    <p:sldId id="262" r:id="rId7"/>
    <p:sldId id="279" r:id="rId8"/>
    <p:sldId id="263" r:id="rId9"/>
    <p:sldId id="278" r:id="rId10"/>
    <p:sldId id="265" r:id="rId11"/>
    <p:sldId id="264" r:id="rId12"/>
    <p:sldId id="267" r:id="rId13"/>
    <p:sldId id="276" r:id="rId14"/>
    <p:sldId id="268" r:id="rId15"/>
    <p:sldId id="269" r:id="rId16"/>
    <p:sldId id="277" r:id="rId17"/>
    <p:sldId id="274" r:id="rId18"/>
    <p:sldId id="275" r:id="rId19"/>
    <p:sldId id="272" r:id="rId20"/>
    <p:sldId id="273" r:id="rId21"/>
    <p:sldId id="280"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p:cViewPr varScale="1">
        <p:scale>
          <a:sx n="116" d="100"/>
          <a:sy n="116" d="100"/>
        </p:scale>
        <p:origin x="138" y="3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_rels/data1.xml.rels><?xml version="1.0" encoding="UTF-8" standalone="yes"?>
<Relationships xmlns="http://schemas.openxmlformats.org/package/2006/relationships"><Relationship Id="rId2" Type="http://schemas.openxmlformats.org/officeDocument/2006/relationships/image" Target="../media/image6.svg"/><Relationship Id="rId1" Type="http://schemas.openxmlformats.org/officeDocument/2006/relationships/image" Target="../media/image5.png"/></Relationships>
</file>

<file path=ppt/diagrams/_rels/data3.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_rels/drawing1.xml.rels><?xml version="1.0" encoding="UTF-8" standalone="yes"?>
<Relationships xmlns="http://schemas.openxmlformats.org/package/2006/relationships"><Relationship Id="rId2" Type="http://schemas.openxmlformats.org/officeDocument/2006/relationships/image" Target="../media/image6.svg"/><Relationship Id="rId1" Type="http://schemas.openxmlformats.org/officeDocument/2006/relationships/image" Target="../media/image5.png"/></Relationships>
</file>

<file path=ppt/diagrams/_rels/drawing3.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E7CBF0-E0A1-4004-BB4F-BECEBC28A956}"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42769040-16E3-4186-B21D-1320033F25BF}">
      <dgm:prSet custT="1"/>
      <dgm:spPr/>
      <dgm:t>
        <a:bodyPr/>
        <a:lstStyle/>
        <a:p>
          <a:pPr>
            <a:lnSpc>
              <a:spcPct val="100000"/>
            </a:lnSpc>
          </a:pPr>
          <a:r>
            <a:rPr lang="en-US" sz="1800" dirty="0"/>
            <a:t>The AGA establishes the framework for performance-based budgeting:</a:t>
          </a:r>
        </a:p>
      </dgm:t>
    </dgm:pt>
    <dgm:pt modelId="{C6B8BC55-74AA-4FD1-91A4-97E7C7262ABC}" type="parTrans" cxnId="{762EFD42-4049-4B3F-B719-EBAF89FDEA47}">
      <dgm:prSet/>
      <dgm:spPr/>
      <dgm:t>
        <a:bodyPr/>
        <a:lstStyle/>
        <a:p>
          <a:endParaRPr lang="en-US" sz="1800"/>
        </a:p>
      </dgm:t>
    </dgm:pt>
    <dgm:pt modelId="{4519D7EC-62F8-4205-B357-BEA907CAAAE5}" type="sibTrans" cxnId="{762EFD42-4049-4B3F-B719-EBAF89FDEA47}">
      <dgm:prSet/>
      <dgm:spPr/>
      <dgm:t>
        <a:bodyPr/>
        <a:lstStyle/>
        <a:p>
          <a:endParaRPr lang="en-US" sz="1800"/>
        </a:p>
      </dgm:t>
    </dgm:pt>
    <dgm:pt modelId="{ED907B19-A19B-474B-9392-E7AA6B90D824}">
      <dgm:prSet custT="1"/>
      <dgm:spPr/>
      <dgm:t>
        <a:bodyPr/>
        <a:lstStyle/>
        <a:p>
          <a:pPr>
            <a:lnSpc>
              <a:spcPct val="100000"/>
            </a:lnSpc>
          </a:pPr>
          <a:endParaRPr lang="en-US" sz="1200" dirty="0"/>
        </a:p>
      </dgm:t>
    </dgm:pt>
    <dgm:pt modelId="{63A72CD3-418E-4A32-8F89-5032B40E3254}" type="parTrans" cxnId="{3BBE580E-2ED3-4499-9A6D-C1D69FB7DF60}">
      <dgm:prSet/>
      <dgm:spPr/>
      <dgm:t>
        <a:bodyPr/>
        <a:lstStyle/>
        <a:p>
          <a:endParaRPr lang="en-US" sz="1800"/>
        </a:p>
      </dgm:t>
    </dgm:pt>
    <dgm:pt modelId="{B40A923A-CEC6-4418-846F-E53FC3EAC0B8}" type="sibTrans" cxnId="{3BBE580E-2ED3-4499-9A6D-C1D69FB7DF60}">
      <dgm:prSet/>
      <dgm:spPr/>
      <dgm:t>
        <a:bodyPr/>
        <a:lstStyle/>
        <a:p>
          <a:endParaRPr lang="en-US" sz="1800"/>
        </a:p>
      </dgm:t>
    </dgm:pt>
    <dgm:pt modelId="{80ECC1C9-AC80-4759-A428-107BAA9BC251}" type="pres">
      <dgm:prSet presAssocID="{82E7CBF0-E0A1-4004-BB4F-BECEBC28A956}" presName="root" presStyleCnt="0">
        <dgm:presLayoutVars>
          <dgm:dir/>
          <dgm:resizeHandles val="exact"/>
        </dgm:presLayoutVars>
      </dgm:prSet>
      <dgm:spPr/>
    </dgm:pt>
    <dgm:pt modelId="{511E3972-465C-4418-8384-181E2F23B69B}" type="pres">
      <dgm:prSet presAssocID="{42769040-16E3-4186-B21D-1320033F25BF}" presName="compNode" presStyleCnt="0"/>
      <dgm:spPr/>
    </dgm:pt>
    <dgm:pt modelId="{67E26090-B6CA-4270-AD5B-013CB56CF6E7}" type="pres">
      <dgm:prSet presAssocID="{42769040-16E3-4186-B21D-1320033F25BF}" presName="bgRect" presStyleLbl="bgShp" presStyleIdx="0" presStyleCnt="1" custLinFactY="-100000" custLinFactNeighborX="17395" custLinFactNeighborY="-116667"/>
      <dgm:spPr/>
    </dgm:pt>
    <dgm:pt modelId="{52780839-2BE0-4925-9911-D9FED7FC5406}" type="pres">
      <dgm:prSet presAssocID="{42769040-16E3-4186-B21D-1320033F25BF}" presName="iconRect" presStyleLbl="node1" presStyleIdx="0" presStyleCnt="1" custLinFactY="-100000" custLinFactNeighborX="3807" custLinFactNeighborY="-117629"/>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Factory"/>
        </a:ext>
      </dgm:extLst>
    </dgm:pt>
    <dgm:pt modelId="{A496E3AE-B720-4FC6-8DAD-41D7AB280846}" type="pres">
      <dgm:prSet presAssocID="{42769040-16E3-4186-B21D-1320033F25BF}" presName="spaceRect" presStyleCnt="0"/>
      <dgm:spPr/>
    </dgm:pt>
    <dgm:pt modelId="{7AD420D4-7B52-4861-8AD4-61F3269F7B96}" type="pres">
      <dgm:prSet presAssocID="{42769040-16E3-4186-B21D-1320033F25BF}" presName="parTx" presStyleLbl="revTx" presStyleIdx="0" presStyleCnt="2" custScaleX="158630" custScaleY="79154" custLinFactY="-94161" custLinFactNeighborX="29055" custLinFactNeighborY="-100000">
        <dgm:presLayoutVars>
          <dgm:chMax val="0"/>
          <dgm:chPref val="0"/>
        </dgm:presLayoutVars>
      </dgm:prSet>
      <dgm:spPr/>
    </dgm:pt>
    <dgm:pt modelId="{9070AC6B-3088-429A-B374-7425CFB80161}" type="pres">
      <dgm:prSet presAssocID="{42769040-16E3-4186-B21D-1320033F25BF}" presName="desTx" presStyleLbl="revTx" presStyleIdx="1" presStyleCnt="2">
        <dgm:presLayoutVars/>
      </dgm:prSet>
      <dgm:spPr/>
    </dgm:pt>
  </dgm:ptLst>
  <dgm:cxnLst>
    <dgm:cxn modelId="{3BBE580E-2ED3-4499-9A6D-C1D69FB7DF60}" srcId="{42769040-16E3-4186-B21D-1320033F25BF}" destId="{ED907B19-A19B-474B-9392-E7AA6B90D824}" srcOrd="0" destOrd="0" parTransId="{63A72CD3-418E-4A32-8F89-5032B40E3254}" sibTransId="{B40A923A-CEC6-4418-846F-E53FC3EAC0B8}"/>
    <dgm:cxn modelId="{973BF33B-AEAA-49FA-B057-4F6E7B1BF302}" type="presOf" srcId="{82E7CBF0-E0A1-4004-BB4F-BECEBC28A956}" destId="{80ECC1C9-AC80-4759-A428-107BAA9BC251}" srcOrd="0" destOrd="0" presId="urn:microsoft.com/office/officeart/2018/2/layout/IconVerticalSolidList"/>
    <dgm:cxn modelId="{762EFD42-4049-4B3F-B719-EBAF89FDEA47}" srcId="{82E7CBF0-E0A1-4004-BB4F-BECEBC28A956}" destId="{42769040-16E3-4186-B21D-1320033F25BF}" srcOrd="0" destOrd="0" parTransId="{C6B8BC55-74AA-4FD1-91A4-97E7C7262ABC}" sibTransId="{4519D7EC-62F8-4205-B357-BEA907CAAAE5}"/>
    <dgm:cxn modelId="{4BF90E90-1DB2-4310-9980-A023A6F70C6C}" type="presOf" srcId="{ED907B19-A19B-474B-9392-E7AA6B90D824}" destId="{9070AC6B-3088-429A-B374-7425CFB80161}" srcOrd="0" destOrd="0" presId="urn:microsoft.com/office/officeart/2018/2/layout/IconVerticalSolidList"/>
    <dgm:cxn modelId="{96DE31F0-9FB0-46C8-B965-88A02AD46174}" type="presOf" srcId="{42769040-16E3-4186-B21D-1320033F25BF}" destId="{7AD420D4-7B52-4861-8AD4-61F3269F7B96}" srcOrd="0" destOrd="0" presId="urn:microsoft.com/office/officeart/2018/2/layout/IconVerticalSolidList"/>
    <dgm:cxn modelId="{CB7EC75C-8B51-4C25-8288-811D06B4AA61}" type="presParOf" srcId="{80ECC1C9-AC80-4759-A428-107BAA9BC251}" destId="{511E3972-465C-4418-8384-181E2F23B69B}" srcOrd="0" destOrd="0" presId="urn:microsoft.com/office/officeart/2018/2/layout/IconVerticalSolidList"/>
    <dgm:cxn modelId="{B12DD541-1369-4535-9D03-D64281DE9C12}" type="presParOf" srcId="{511E3972-465C-4418-8384-181E2F23B69B}" destId="{67E26090-B6CA-4270-AD5B-013CB56CF6E7}" srcOrd="0" destOrd="0" presId="urn:microsoft.com/office/officeart/2018/2/layout/IconVerticalSolidList"/>
    <dgm:cxn modelId="{3A069810-E850-48D9-9081-FDDDFBB6CFA8}" type="presParOf" srcId="{511E3972-465C-4418-8384-181E2F23B69B}" destId="{52780839-2BE0-4925-9911-D9FED7FC5406}" srcOrd="1" destOrd="0" presId="urn:microsoft.com/office/officeart/2018/2/layout/IconVerticalSolidList"/>
    <dgm:cxn modelId="{5EEC15D3-D16B-47F6-AFAB-142879CF6927}" type="presParOf" srcId="{511E3972-465C-4418-8384-181E2F23B69B}" destId="{A496E3AE-B720-4FC6-8DAD-41D7AB280846}" srcOrd="2" destOrd="0" presId="urn:microsoft.com/office/officeart/2018/2/layout/IconVerticalSolidList"/>
    <dgm:cxn modelId="{0228D02B-7BFD-4368-A4DF-34CF1A1D737B}" type="presParOf" srcId="{511E3972-465C-4418-8384-181E2F23B69B}" destId="{7AD420D4-7B52-4861-8AD4-61F3269F7B96}" srcOrd="3" destOrd="0" presId="urn:microsoft.com/office/officeart/2018/2/layout/IconVerticalSolidList"/>
    <dgm:cxn modelId="{CB4C7D10-04EC-4983-92DE-FE6F9A162540}" type="presParOf" srcId="{511E3972-465C-4418-8384-181E2F23B69B}" destId="{9070AC6B-3088-429A-B374-7425CFB80161}"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86AAD4-6559-48C1-A68C-5A3AF61BB903}"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3C7B3036-E4D8-48B3-A612-9B1DD7447068}">
      <dgm:prSet/>
      <dgm:spPr>
        <a:ln w="19050">
          <a:solidFill>
            <a:schemeClr val="tx1"/>
          </a:solidFill>
        </a:ln>
      </dgm:spPr>
      <dgm:t>
        <a:bodyPr/>
        <a:lstStyle/>
        <a:p>
          <a:r>
            <a:rPr lang="en-US" b="1" dirty="0"/>
            <a:t>Outcome</a:t>
          </a:r>
          <a:r>
            <a:rPr lang="en-US" dirty="0"/>
            <a:t> = program results </a:t>
          </a:r>
        </a:p>
      </dgm:t>
    </dgm:pt>
    <dgm:pt modelId="{DBDAD48D-1A5A-42A7-AB15-272C12C03D95}" type="parTrans" cxnId="{D1733E48-F175-45A9-BD01-C57C4520E0B9}">
      <dgm:prSet/>
      <dgm:spPr/>
      <dgm:t>
        <a:bodyPr/>
        <a:lstStyle/>
        <a:p>
          <a:endParaRPr lang="en-US"/>
        </a:p>
      </dgm:t>
    </dgm:pt>
    <dgm:pt modelId="{CFB4C892-5041-4614-80B5-878179AA6442}" type="sibTrans" cxnId="{D1733E48-F175-45A9-BD01-C57C4520E0B9}">
      <dgm:prSet/>
      <dgm:spPr/>
      <dgm:t>
        <a:bodyPr/>
        <a:lstStyle/>
        <a:p>
          <a:endParaRPr lang="en-US"/>
        </a:p>
      </dgm:t>
    </dgm:pt>
    <dgm:pt modelId="{CD041ABA-89EE-4409-BEEA-3F45FCA5D047}">
      <dgm:prSet/>
      <dgm:spPr>
        <a:ln w="19050">
          <a:solidFill>
            <a:schemeClr val="tx1"/>
          </a:solidFill>
        </a:ln>
      </dgm:spPr>
      <dgm:t>
        <a:bodyPr/>
        <a:lstStyle/>
        <a:p>
          <a:r>
            <a:rPr lang="en-US" b="1" dirty="0"/>
            <a:t>Output</a:t>
          </a:r>
          <a:r>
            <a:rPr lang="en-US" dirty="0"/>
            <a:t> = amount of work done (least emphasis on these)</a:t>
          </a:r>
        </a:p>
      </dgm:t>
    </dgm:pt>
    <dgm:pt modelId="{FAD2A8D0-E91B-463E-8B06-C5064CB1E7CA}" type="parTrans" cxnId="{EC9ADC1F-6225-484C-9CDC-9AC2A28815AF}">
      <dgm:prSet/>
      <dgm:spPr/>
      <dgm:t>
        <a:bodyPr/>
        <a:lstStyle/>
        <a:p>
          <a:endParaRPr lang="en-US"/>
        </a:p>
      </dgm:t>
    </dgm:pt>
    <dgm:pt modelId="{6112B3F3-2A5A-4614-81E2-541D94197DF6}" type="sibTrans" cxnId="{EC9ADC1F-6225-484C-9CDC-9AC2A28815AF}">
      <dgm:prSet/>
      <dgm:spPr/>
      <dgm:t>
        <a:bodyPr/>
        <a:lstStyle/>
        <a:p>
          <a:endParaRPr lang="en-US"/>
        </a:p>
      </dgm:t>
    </dgm:pt>
    <dgm:pt modelId="{8FDCA825-660F-40EE-8DE9-39E228202BE4}">
      <dgm:prSet/>
      <dgm:spPr>
        <a:ln w="19050">
          <a:solidFill>
            <a:schemeClr val="tx1"/>
          </a:solidFill>
        </a:ln>
      </dgm:spPr>
      <dgm:t>
        <a:bodyPr/>
        <a:lstStyle/>
        <a:p>
          <a:r>
            <a:rPr lang="en-US" b="1" dirty="0"/>
            <a:t>Efficiency</a:t>
          </a:r>
          <a:r>
            <a:rPr lang="en-US" dirty="0"/>
            <a:t> = unit costs to produce or services</a:t>
          </a:r>
        </a:p>
      </dgm:t>
    </dgm:pt>
    <dgm:pt modelId="{C1DBFF8C-2C32-43EB-A926-D7F4B8DB15D1}" type="parTrans" cxnId="{7DA4595B-8FC5-47C0-ABA7-A1E60684B6BB}">
      <dgm:prSet/>
      <dgm:spPr/>
      <dgm:t>
        <a:bodyPr/>
        <a:lstStyle/>
        <a:p>
          <a:endParaRPr lang="en-US"/>
        </a:p>
      </dgm:t>
    </dgm:pt>
    <dgm:pt modelId="{E3CF8E1B-FDF4-4B21-B986-3601595EE9A7}" type="sibTrans" cxnId="{7DA4595B-8FC5-47C0-ABA7-A1E60684B6BB}">
      <dgm:prSet/>
      <dgm:spPr/>
      <dgm:t>
        <a:bodyPr/>
        <a:lstStyle/>
        <a:p>
          <a:endParaRPr lang="en-US"/>
        </a:p>
      </dgm:t>
    </dgm:pt>
    <dgm:pt modelId="{E0799D9A-5EDB-4CA4-9500-4E73C297C615}">
      <dgm:prSet/>
      <dgm:spPr>
        <a:ln w="19050">
          <a:solidFill>
            <a:schemeClr val="tx1"/>
          </a:solidFill>
        </a:ln>
      </dgm:spPr>
      <dgm:t>
        <a:bodyPr/>
        <a:lstStyle/>
        <a:p>
          <a:r>
            <a:rPr lang="en-US" b="1" dirty="0"/>
            <a:t>Quality</a:t>
          </a:r>
          <a:r>
            <a:rPr lang="en-US" dirty="0"/>
            <a:t> = quality of service level</a:t>
          </a:r>
        </a:p>
      </dgm:t>
    </dgm:pt>
    <dgm:pt modelId="{5ACA42C5-B07E-490F-8362-A944726C20F9}" type="parTrans" cxnId="{3B1D680A-2A25-4A72-B0E4-3FF2860A9949}">
      <dgm:prSet/>
      <dgm:spPr/>
      <dgm:t>
        <a:bodyPr/>
        <a:lstStyle/>
        <a:p>
          <a:endParaRPr lang="en-US"/>
        </a:p>
      </dgm:t>
    </dgm:pt>
    <dgm:pt modelId="{E693877E-4051-49D3-AD96-1E4FE6410889}" type="sibTrans" cxnId="{3B1D680A-2A25-4A72-B0E4-3FF2860A9949}">
      <dgm:prSet/>
      <dgm:spPr/>
      <dgm:t>
        <a:bodyPr/>
        <a:lstStyle/>
        <a:p>
          <a:endParaRPr lang="en-US"/>
        </a:p>
      </dgm:t>
    </dgm:pt>
    <dgm:pt modelId="{A98F4BBA-79D6-4630-A47F-103B130D75A7}">
      <dgm:prSet/>
      <dgm:spPr>
        <a:ln w="19050">
          <a:solidFill>
            <a:schemeClr val="tx1"/>
          </a:solidFill>
        </a:ln>
      </dgm:spPr>
      <dgm:t>
        <a:bodyPr/>
        <a:lstStyle/>
        <a:p>
          <a:r>
            <a:rPr lang="en-US" b="1" dirty="0"/>
            <a:t>Explanatory</a:t>
          </a:r>
          <a:r>
            <a:rPr lang="en-US" dirty="0"/>
            <a:t> = where agency cannot be held fully accountable, but the data is of high interest to the public. </a:t>
          </a:r>
        </a:p>
      </dgm:t>
    </dgm:pt>
    <dgm:pt modelId="{7B269035-D73A-45CB-9E7B-043CBC1EEB55}" type="parTrans" cxnId="{82CCD87B-5658-4D72-BEA6-E68EC803E0C3}">
      <dgm:prSet/>
      <dgm:spPr/>
      <dgm:t>
        <a:bodyPr/>
        <a:lstStyle/>
        <a:p>
          <a:endParaRPr lang="en-US"/>
        </a:p>
      </dgm:t>
    </dgm:pt>
    <dgm:pt modelId="{B90CCCE3-8179-47AA-8D18-566835565E0B}" type="sibTrans" cxnId="{82CCD87B-5658-4D72-BEA6-E68EC803E0C3}">
      <dgm:prSet/>
      <dgm:spPr/>
      <dgm:t>
        <a:bodyPr/>
        <a:lstStyle/>
        <a:p>
          <a:endParaRPr lang="en-US"/>
        </a:p>
      </dgm:t>
    </dgm:pt>
    <dgm:pt modelId="{CC9ED33B-5CD9-4717-AAF1-7DA9AA2B61D7}" type="pres">
      <dgm:prSet presAssocID="{1686AAD4-6559-48C1-A68C-5A3AF61BB903}" presName="diagram" presStyleCnt="0">
        <dgm:presLayoutVars>
          <dgm:dir/>
          <dgm:resizeHandles val="exact"/>
        </dgm:presLayoutVars>
      </dgm:prSet>
      <dgm:spPr/>
    </dgm:pt>
    <dgm:pt modelId="{4E503D67-5716-45E3-9A9E-E99E4E3E2515}" type="pres">
      <dgm:prSet presAssocID="{3C7B3036-E4D8-48B3-A612-9B1DD7447068}" presName="node" presStyleLbl="node1" presStyleIdx="0" presStyleCnt="5" custLinFactX="9949" custLinFactNeighborX="100000" custLinFactNeighborY="-25">
        <dgm:presLayoutVars>
          <dgm:bulletEnabled val="1"/>
        </dgm:presLayoutVars>
      </dgm:prSet>
      <dgm:spPr/>
    </dgm:pt>
    <dgm:pt modelId="{5CC5328A-8E91-4A22-92A7-FFCF36BC0902}" type="pres">
      <dgm:prSet presAssocID="{CFB4C892-5041-4614-80B5-878179AA6442}" presName="sibTrans" presStyleCnt="0"/>
      <dgm:spPr/>
    </dgm:pt>
    <dgm:pt modelId="{8D955C11-0663-4337-954A-CACDA7501D8D}" type="pres">
      <dgm:prSet presAssocID="{CD041ABA-89EE-4409-BEEA-3F45FCA5D047}" presName="node" presStyleLbl="node1" presStyleIdx="1" presStyleCnt="5" custLinFactX="-10455" custLinFactNeighborX="-100000" custLinFactNeighborY="-25">
        <dgm:presLayoutVars>
          <dgm:bulletEnabled val="1"/>
        </dgm:presLayoutVars>
      </dgm:prSet>
      <dgm:spPr/>
    </dgm:pt>
    <dgm:pt modelId="{3579BFA4-0D00-46D1-8772-469B6D86C7AC}" type="pres">
      <dgm:prSet presAssocID="{6112B3F3-2A5A-4614-81E2-541D94197DF6}" presName="sibTrans" presStyleCnt="0"/>
      <dgm:spPr/>
    </dgm:pt>
    <dgm:pt modelId="{70602D1D-0778-496C-9E87-D4DFD4E919BC}" type="pres">
      <dgm:prSet presAssocID="{8FDCA825-660F-40EE-8DE9-39E228202BE4}" presName="node" presStyleLbl="node1" presStyleIdx="2" presStyleCnt="5">
        <dgm:presLayoutVars>
          <dgm:bulletEnabled val="1"/>
        </dgm:presLayoutVars>
      </dgm:prSet>
      <dgm:spPr/>
    </dgm:pt>
    <dgm:pt modelId="{E3A1017D-94DF-48E6-8480-352168EE60A6}" type="pres">
      <dgm:prSet presAssocID="{E3CF8E1B-FDF4-4B21-B986-3601595EE9A7}" presName="sibTrans" presStyleCnt="0"/>
      <dgm:spPr/>
    </dgm:pt>
    <dgm:pt modelId="{81395B93-C8C7-441F-BEFD-709A195C040B}" type="pres">
      <dgm:prSet presAssocID="{E0799D9A-5EDB-4CA4-9500-4E73C297C615}" presName="node" presStyleLbl="node1" presStyleIdx="3" presStyleCnt="5">
        <dgm:presLayoutVars>
          <dgm:bulletEnabled val="1"/>
        </dgm:presLayoutVars>
      </dgm:prSet>
      <dgm:spPr/>
    </dgm:pt>
    <dgm:pt modelId="{C49A8091-5739-40BE-AC26-FD1286B10D70}" type="pres">
      <dgm:prSet presAssocID="{E693877E-4051-49D3-AD96-1E4FE6410889}" presName="sibTrans" presStyleCnt="0"/>
      <dgm:spPr/>
    </dgm:pt>
    <dgm:pt modelId="{1405E9CE-6901-488C-8389-DCBE72BF21C4}" type="pres">
      <dgm:prSet presAssocID="{A98F4BBA-79D6-4630-A47F-103B130D75A7}" presName="node" presStyleLbl="node1" presStyleIdx="4" presStyleCnt="5">
        <dgm:presLayoutVars>
          <dgm:bulletEnabled val="1"/>
        </dgm:presLayoutVars>
      </dgm:prSet>
      <dgm:spPr/>
    </dgm:pt>
  </dgm:ptLst>
  <dgm:cxnLst>
    <dgm:cxn modelId="{3B1D680A-2A25-4A72-B0E4-3FF2860A9949}" srcId="{1686AAD4-6559-48C1-A68C-5A3AF61BB903}" destId="{E0799D9A-5EDB-4CA4-9500-4E73C297C615}" srcOrd="3" destOrd="0" parTransId="{5ACA42C5-B07E-490F-8362-A944726C20F9}" sibTransId="{E693877E-4051-49D3-AD96-1E4FE6410889}"/>
    <dgm:cxn modelId="{462C000E-BB3F-4E23-A4FF-951E4CE4A7E7}" type="presOf" srcId="{3C7B3036-E4D8-48B3-A612-9B1DD7447068}" destId="{4E503D67-5716-45E3-9A9E-E99E4E3E2515}" srcOrd="0" destOrd="0" presId="urn:microsoft.com/office/officeart/2005/8/layout/default"/>
    <dgm:cxn modelId="{66E84310-05E1-4585-86F9-67D1721D7B36}" type="presOf" srcId="{E0799D9A-5EDB-4CA4-9500-4E73C297C615}" destId="{81395B93-C8C7-441F-BEFD-709A195C040B}" srcOrd="0" destOrd="0" presId="urn:microsoft.com/office/officeart/2005/8/layout/default"/>
    <dgm:cxn modelId="{9C8CBF18-C7BE-47C2-B834-E7498580583D}" type="presOf" srcId="{8FDCA825-660F-40EE-8DE9-39E228202BE4}" destId="{70602D1D-0778-496C-9E87-D4DFD4E919BC}" srcOrd="0" destOrd="0" presId="urn:microsoft.com/office/officeart/2005/8/layout/default"/>
    <dgm:cxn modelId="{EC9ADC1F-6225-484C-9CDC-9AC2A28815AF}" srcId="{1686AAD4-6559-48C1-A68C-5A3AF61BB903}" destId="{CD041ABA-89EE-4409-BEEA-3F45FCA5D047}" srcOrd="1" destOrd="0" parTransId="{FAD2A8D0-E91B-463E-8B06-C5064CB1E7CA}" sibTransId="{6112B3F3-2A5A-4614-81E2-541D94197DF6}"/>
    <dgm:cxn modelId="{93272A39-9AAF-4D4D-8DF5-0E2DF872F2E4}" type="presOf" srcId="{CD041ABA-89EE-4409-BEEA-3F45FCA5D047}" destId="{8D955C11-0663-4337-954A-CACDA7501D8D}" srcOrd="0" destOrd="0" presId="urn:microsoft.com/office/officeart/2005/8/layout/default"/>
    <dgm:cxn modelId="{2500BC3C-7CE7-45DD-A5A8-DCDD98DE63F8}" type="presOf" srcId="{A98F4BBA-79D6-4630-A47F-103B130D75A7}" destId="{1405E9CE-6901-488C-8389-DCBE72BF21C4}" srcOrd="0" destOrd="0" presId="urn:microsoft.com/office/officeart/2005/8/layout/default"/>
    <dgm:cxn modelId="{7DA4595B-8FC5-47C0-ABA7-A1E60684B6BB}" srcId="{1686AAD4-6559-48C1-A68C-5A3AF61BB903}" destId="{8FDCA825-660F-40EE-8DE9-39E228202BE4}" srcOrd="2" destOrd="0" parTransId="{C1DBFF8C-2C32-43EB-A926-D7F4B8DB15D1}" sibTransId="{E3CF8E1B-FDF4-4B21-B986-3601595EE9A7}"/>
    <dgm:cxn modelId="{D1733E48-F175-45A9-BD01-C57C4520E0B9}" srcId="{1686AAD4-6559-48C1-A68C-5A3AF61BB903}" destId="{3C7B3036-E4D8-48B3-A612-9B1DD7447068}" srcOrd="0" destOrd="0" parTransId="{DBDAD48D-1A5A-42A7-AB15-272C12C03D95}" sibTransId="{CFB4C892-5041-4614-80B5-878179AA6442}"/>
    <dgm:cxn modelId="{82CCD87B-5658-4D72-BEA6-E68EC803E0C3}" srcId="{1686AAD4-6559-48C1-A68C-5A3AF61BB903}" destId="{A98F4BBA-79D6-4630-A47F-103B130D75A7}" srcOrd="4" destOrd="0" parTransId="{7B269035-D73A-45CB-9E7B-043CBC1EEB55}" sibTransId="{B90CCCE3-8179-47AA-8D18-566835565E0B}"/>
    <dgm:cxn modelId="{4EFD70ED-ECC7-40FC-8CE1-20DB445583A5}" type="presOf" srcId="{1686AAD4-6559-48C1-A68C-5A3AF61BB903}" destId="{CC9ED33B-5CD9-4717-AAF1-7DA9AA2B61D7}" srcOrd="0" destOrd="0" presId="urn:microsoft.com/office/officeart/2005/8/layout/default"/>
    <dgm:cxn modelId="{92B4C58F-48A7-4731-8936-BBEF8D9871D3}" type="presParOf" srcId="{CC9ED33B-5CD9-4717-AAF1-7DA9AA2B61D7}" destId="{4E503D67-5716-45E3-9A9E-E99E4E3E2515}" srcOrd="0" destOrd="0" presId="urn:microsoft.com/office/officeart/2005/8/layout/default"/>
    <dgm:cxn modelId="{38E11E1E-54BA-4A01-97BF-74F1D9E98831}" type="presParOf" srcId="{CC9ED33B-5CD9-4717-AAF1-7DA9AA2B61D7}" destId="{5CC5328A-8E91-4A22-92A7-FFCF36BC0902}" srcOrd="1" destOrd="0" presId="urn:microsoft.com/office/officeart/2005/8/layout/default"/>
    <dgm:cxn modelId="{E0C7EA39-DC96-46D6-A1B8-AA6167D2633D}" type="presParOf" srcId="{CC9ED33B-5CD9-4717-AAF1-7DA9AA2B61D7}" destId="{8D955C11-0663-4337-954A-CACDA7501D8D}" srcOrd="2" destOrd="0" presId="urn:microsoft.com/office/officeart/2005/8/layout/default"/>
    <dgm:cxn modelId="{4A879060-E161-41B0-8F5E-77791050666C}" type="presParOf" srcId="{CC9ED33B-5CD9-4717-AAF1-7DA9AA2B61D7}" destId="{3579BFA4-0D00-46D1-8772-469B6D86C7AC}" srcOrd="3" destOrd="0" presId="urn:microsoft.com/office/officeart/2005/8/layout/default"/>
    <dgm:cxn modelId="{5F9FB1F7-97A2-41D2-8872-7E03E0746A92}" type="presParOf" srcId="{CC9ED33B-5CD9-4717-AAF1-7DA9AA2B61D7}" destId="{70602D1D-0778-496C-9E87-D4DFD4E919BC}" srcOrd="4" destOrd="0" presId="urn:microsoft.com/office/officeart/2005/8/layout/default"/>
    <dgm:cxn modelId="{F156C09D-554B-4DD0-862B-E4E90611B3CC}" type="presParOf" srcId="{CC9ED33B-5CD9-4717-AAF1-7DA9AA2B61D7}" destId="{E3A1017D-94DF-48E6-8480-352168EE60A6}" srcOrd="5" destOrd="0" presId="urn:microsoft.com/office/officeart/2005/8/layout/default"/>
    <dgm:cxn modelId="{47ED2F0D-B8E3-498E-A6C2-D66E8F0E1536}" type="presParOf" srcId="{CC9ED33B-5CD9-4717-AAF1-7DA9AA2B61D7}" destId="{81395B93-C8C7-441F-BEFD-709A195C040B}" srcOrd="6" destOrd="0" presId="urn:microsoft.com/office/officeart/2005/8/layout/default"/>
    <dgm:cxn modelId="{D9091041-8409-4BCA-9414-28903BD9A5F9}" type="presParOf" srcId="{CC9ED33B-5CD9-4717-AAF1-7DA9AA2B61D7}" destId="{C49A8091-5739-40BE-AC26-FD1286B10D70}" srcOrd="7" destOrd="0" presId="urn:microsoft.com/office/officeart/2005/8/layout/default"/>
    <dgm:cxn modelId="{61B97238-6C08-4CBA-84F2-4DF35886FEED}" type="presParOf" srcId="{CC9ED33B-5CD9-4717-AAF1-7DA9AA2B61D7}" destId="{1405E9CE-6901-488C-8389-DCBE72BF21C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3B30B2-D823-4238-9516-86D9D6782B19}"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12528AC-7B82-4599-A9A1-CF3918902620}">
      <dgm:prSet/>
      <dgm:spPr/>
      <dgm:t>
        <a:bodyPr/>
        <a:lstStyle/>
        <a:p>
          <a:pPr>
            <a:lnSpc>
              <a:spcPct val="100000"/>
            </a:lnSpc>
          </a:pPr>
          <a:r>
            <a:rPr lang="en-US" b="1" dirty="0"/>
            <a:t>Output:  </a:t>
          </a:r>
          <a:br>
            <a:rPr lang="en-US" b="1" dirty="0"/>
          </a:br>
          <a:r>
            <a:rPr lang="en-US" dirty="0"/>
            <a:t>Number of statewide lanes preserved</a:t>
          </a:r>
        </a:p>
      </dgm:t>
    </dgm:pt>
    <dgm:pt modelId="{4AD7A476-BBA5-4B27-AD77-26F41EB91203}" type="parTrans" cxnId="{B111C03C-5F24-40B7-92D0-6017406D6913}">
      <dgm:prSet/>
      <dgm:spPr/>
      <dgm:t>
        <a:bodyPr/>
        <a:lstStyle/>
        <a:p>
          <a:endParaRPr lang="en-US"/>
        </a:p>
      </dgm:t>
    </dgm:pt>
    <dgm:pt modelId="{7CE10E2F-B9A5-412E-AC2D-B686D6669CEE}" type="sibTrans" cxnId="{B111C03C-5F24-40B7-92D0-6017406D6913}">
      <dgm:prSet/>
      <dgm:spPr/>
      <dgm:t>
        <a:bodyPr/>
        <a:lstStyle/>
        <a:p>
          <a:endParaRPr lang="en-US"/>
        </a:p>
      </dgm:t>
    </dgm:pt>
    <dgm:pt modelId="{F8DAC9F2-0E64-4668-B556-E75C69B2D3A7}">
      <dgm:prSet/>
      <dgm:spPr/>
      <dgm:t>
        <a:bodyPr/>
        <a:lstStyle/>
        <a:p>
          <a:pPr>
            <a:lnSpc>
              <a:spcPct val="100000"/>
            </a:lnSpc>
          </a:pPr>
          <a:r>
            <a:rPr lang="en-US" b="1" dirty="0"/>
            <a:t>Outcome:  </a:t>
          </a:r>
          <a:br>
            <a:rPr lang="en-US" b="1" dirty="0"/>
          </a:br>
          <a:r>
            <a:rPr lang="en-US" dirty="0"/>
            <a:t>Percent of non-interstate lane miles rated fair or better</a:t>
          </a:r>
        </a:p>
      </dgm:t>
    </dgm:pt>
    <dgm:pt modelId="{5AC22DAB-CE3A-4495-887B-479B2953D192}" type="parTrans" cxnId="{B9C58D70-4919-4FF2-9FDD-C75A57800608}">
      <dgm:prSet/>
      <dgm:spPr/>
      <dgm:t>
        <a:bodyPr/>
        <a:lstStyle/>
        <a:p>
          <a:endParaRPr lang="en-US"/>
        </a:p>
      </dgm:t>
    </dgm:pt>
    <dgm:pt modelId="{D9DBDAFA-BDA3-4EF4-82CF-D7AC09054D79}" type="sibTrans" cxnId="{B9C58D70-4919-4FF2-9FDD-C75A57800608}">
      <dgm:prSet/>
      <dgm:spPr/>
      <dgm:t>
        <a:bodyPr/>
        <a:lstStyle/>
        <a:p>
          <a:endParaRPr lang="en-US"/>
        </a:p>
      </dgm:t>
    </dgm:pt>
    <dgm:pt modelId="{128FE8DE-087F-429C-9192-9749DE4FCDB7}">
      <dgm:prSet/>
      <dgm:spPr/>
      <dgm:t>
        <a:bodyPr/>
        <a:lstStyle/>
        <a:p>
          <a:pPr>
            <a:lnSpc>
              <a:spcPct val="100000"/>
            </a:lnSpc>
          </a:pPr>
          <a:r>
            <a:rPr lang="en-US" b="1" dirty="0"/>
            <a:t>Efficiency:  </a:t>
          </a:r>
          <a:br>
            <a:rPr lang="en-US" b="1" dirty="0"/>
          </a:br>
          <a:r>
            <a:rPr lang="en-US" dirty="0"/>
            <a:t>Percent of invoices paid within thirty days</a:t>
          </a:r>
        </a:p>
      </dgm:t>
    </dgm:pt>
    <dgm:pt modelId="{F2E97862-BC96-47FD-A54B-239A2EB41897}" type="parTrans" cxnId="{FF4BCD6D-41D6-4778-94ED-CD55A5FE75DE}">
      <dgm:prSet/>
      <dgm:spPr/>
      <dgm:t>
        <a:bodyPr/>
        <a:lstStyle/>
        <a:p>
          <a:endParaRPr lang="en-US"/>
        </a:p>
      </dgm:t>
    </dgm:pt>
    <dgm:pt modelId="{D0422786-01E1-4106-8E22-72FC8E84A95E}" type="sibTrans" cxnId="{FF4BCD6D-41D6-4778-94ED-CD55A5FE75DE}">
      <dgm:prSet/>
      <dgm:spPr/>
      <dgm:t>
        <a:bodyPr/>
        <a:lstStyle/>
        <a:p>
          <a:endParaRPr lang="en-US"/>
        </a:p>
      </dgm:t>
    </dgm:pt>
    <dgm:pt modelId="{90AD6729-E354-48DE-9A4E-404BD7C09761}">
      <dgm:prSet/>
      <dgm:spPr/>
      <dgm:t>
        <a:bodyPr/>
        <a:lstStyle/>
        <a:p>
          <a:pPr>
            <a:lnSpc>
              <a:spcPct val="100000"/>
            </a:lnSpc>
          </a:pPr>
          <a:r>
            <a:rPr lang="en-US" b="1" dirty="0"/>
            <a:t>Explanatory:  </a:t>
          </a:r>
          <a:br>
            <a:rPr lang="en-US" b="1" dirty="0"/>
          </a:br>
          <a:r>
            <a:rPr lang="en-US" dirty="0"/>
            <a:t>Annual number of riders on the rail runner</a:t>
          </a:r>
        </a:p>
      </dgm:t>
    </dgm:pt>
    <dgm:pt modelId="{F46B7AA2-BFEC-4137-B815-FC1DD253854A}" type="parTrans" cxnId="{728F03C9-FA68-43A6-95B7-1F4478C14539}">
      <dgm:prSet/>
      <dgm:spPr/>
      <dgm:t>
        <a:bodyPr/>
        <a:lstStyle/>
        <a:p>
          <a:endParaRPr lang="en-US"/>
        </a:p>
      </dgm:t>
    </dgm:pt>
    <dgm:pt modelId="{648B4EBE-576B-4D48-80DE-C10AC45BBD0E}" type="sibTrans" cxnId="{728F03C9-FA68-43A6-95B7-1F4478C14539}">
      <dgm:prSet/>
      <dgm:spPr/>
      <dgm:t>
        <a:bodyPr/>
        <a:lstStyle/>
        <a:p>
          <a:endParaRPr lang="en-US"/>
        </a:p>
      </dgm:t>
    </dgm:pt>
    <dgm:pt modelId="{D0A6386A-D50F-40D3-A247-2CF036814081}">
      <dgm:prSet/>
      <dgm:spPr/>
      <dgm:t>
        <a:bodyPr/>
        <a:lstStyle/>
        <a:p>
          <a:pPr>
            <a:lnSpc>
              <a:spcPct val="100000"/>
            </a:lnSpc>
          </a:pPr>
          <a:r>
            <a:rPr lang="en-US" b="1" dirty="0"/>
            <a:t>Quality:  </a:t>
          </a:r>
          <a:br>
            <a:rPr lang="en-US" b="1" dirty="0"/>
          </a:br>
          <a:r>
            <a:rPr lang="en-US" dirty="0"/>
            <a:t>Percent of cost-over-bid amount, less gross receipts tax, on highway construction projects</a:t>
          </a:r>
        </a:p>
      </dgm:t>
    </dgm:pt>
    <dgm:pt modelId="{05CAD83C-0075-4513-AB7B-A5B65DB55919}" type="parTrans" cxnId="{C9A5B692-A7FC-460E-933E-F93CA1FCA282}">
      <dgm:prSet/>
      <dgm:spPr/>
      <dgm:t>
        <a:bodyPr/>
        <a:lstStyle/>
        <a:p>
          <a:endParaRPr lang="en-US"/>
        </a:p>
      </dgm:t>
    </dgm:pt>
    <dgm:pt modelId="{B37B11B5-BA81-41EB-BAAE-812A1BC16724}" type="sibTrans" cxnId="{C9A5B692-A7FC-460E-933E-F93CA1FCA282}">
      <dgm:prSet/>
      <dgm:spPr/>
      <dgm:t>
        <a:bodyPr/>
        <a:lstStyle/>
        <a:p>
          <a:endParaRPr lang="en-US"/>
        </a:p>
      </dgm:t>
    </dgm:pt>
    <dgm:pt modelId="{6ADE50CF-49CD-4DFF-83BA-2944D9F1F9B1}" type="pres">
      <dgm:prSet presAssocID="{E33B30B2-D823-4238-9516-86D9D6782B19}" presName="root" presStyleCnt="0">
        <dgm:presLayoutVars>
          <dgm:dir/>
          <dgm:resizeHandles val="exact"/>
        </dgm:presLayoutVars>
      </dgm:prSet>
      <dgm:spPr/>
    </dgm:pt>
    <dgm:pt modelId="{77AAB212-02A3-4A53-93A8-56DC33908B5F}" type="pres">
      <dgm:prSet presAssocID="{012528AC-7B82-4599-A9A1-CF3918902620}" presName="compNode" presStyleCnt="0"/>
      <dgm:spPr/>
    </dgm:pt>
    <dgm:pt modelId="{605F10B5-9A88-48EB-9C60-69F0880C3304}" type="pres">
      <dgm:prSet presAssocID="{012528AC-7B82-4599-A9A1-CF3918902620}" presName="bgRect" presStyleLbl="bgShp" presStyleIdx="0" presStyleCnt="5"/>
      <dgm:spPr/>
    </dgm:pt>
    <dgm:pt modelId="{7BCF536F-D52A-49F5-A2F6-E97016FF010F}" type="pres">
      <dgm:prSet presAssocID="{012528AC-7B82-4599-A9A1-CF3918902620}"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s"/>
        </a:ext>
      </dgm:extLst>
    </dgm:pt>
    <dgm:pt modelId="{CDCF470C-E85D-45FC-9CA0-8661110CD796}" type="pres">
      <dgm:prSet presAssocID="{012528AC-7B82-4599-A9A1-CF3918902620}" presName="spaceRect" presStyleCnt="0"/>
      <dgm:spPr/>
    </dgm:pt>
    <dgm:pt modelId="{0503B235-BF87-4BD8-8F32-015FEE61963C}" type="pres">
      <dgm:prSet presAssocID="{012528AC-7B82-4599-A9A1-CF3918902620}" presName="parTx" presStyleLbl="revTx" presStyleIdx="0" presStyleCnt="5">
        <dgm:presLayoutVars>
          <dgm:chMax val="0"/>
          <dgm:chPref val="0"/>
        </dgm:presLayoutVars>
      </dgm:prSet>
      <dgm:spPr/>
    </dgm:pt>
    <dgm:pt modelId="{FF5E4E37-4768-4B01-A456-B0DF6D570A4C}" type="pres">
      <dgm:prSet presAssocID="{7CE10E2F-B9A5-412E-AC2D-B686D6669CEE}" presName="sibTrans" presStyleCnt="0"/>
      <dgm:spPr/>
    </dgm:pt>
    <dgm:pt modelId="{C3C2552A-5A3B-4347-AE94-29C5FF55B189}" type="pres">
      <dgm:prSet presAssocID="{F8DAC9F2-0E64-4668-B556-E75C69B2D3A7}" presName="compNode" presStyleCnt="0"/>
      <dgm:spPr/>
    </dgm:pt>
    <dgm:pt modelId="{510086EB-B804-44E7-9B8F-0D02DE1F8ABF}" type="pres">
      <dgm:prSet presAssocID="{F8DAC9F2-0E64-4668-B556-E75C69B2D3A7}" presName="bgRect" presStyleLbl="bgShp" presStyleIdx="1" presStyleCnt="5"/>
      <dgm:spPr/>
    </dgm:pt>
    <dgm:pt modelId="{C828379E-696B-4756-8421-558F8248753D}" type="pres">
      <dgm:prSet presAssocID="{F8DAC9F2-0E64-4668-B556-E75C69B2D3A7}"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ooter"/>
        </a:ext>
      </dgm:extLst>
    </dgm:pt>
    <dgm:pt modelId="{A0C0B3FC-036D-4D93-87C8-4B179D290AC5}" type="pres">
      <dgm:prSet presAssocID="{F8DAC9F2-0E64-4668-B556-E75C69B2D3A7}" presName="spaceRect" presStyleCnt="0"/>
      <dgm:spPr/>
    </dgm:pt>
    <dgm:pt modelId="{38A55768-A2D7-4349-A2C0-F41EEC4E086E}" type="pres">
      <dgm:prSet presAssocID="{F8DAC9F2-0E64-4668-B556-E75C69B2D3A7}" presName="parTx" presStyleLbl="revTx" presStyleIdx="1" presStyleCnt="5">
        <dgm:presLayoutVars>
          <dgm:chMax val="0"/>
          <dgm:chPref val="0"/>
        </dgm:presLayoutVars>
      </dgm:prSet>
      <dgm:spPr/>
    </dgm:pt>
    <dgm:pt modelId="{2359432D-7823-40D9-A9E7-F646DB226704}" type="pres">
      <dgm:prSet presAssocID="{D9DBDAFA-BDA3-4EF4-82CF-D7AC09054D79}" presName="sibTrans" presStyleCnt="0"/>
      <dgm:spPr/>
    </dgm:pt>
    <dgm:pt modelId="{419986C9-BCE7-4CE4-876D-E1FF00778AD7}" type="pres">
      <dgm:prSet presAssocID="{128FE8DE-087F-429C-9192-9749DE4FCDB7}" presName="compNode" presStyleCnt="0"/>
      <dgm:spPr/>
    </dgm:pt>
    <dgm:pt modelId="{A5F21DB5-8168-46BA-BF88-7B6E66A9A66F}" type="pres">
      <dgm:prSet presAssocID="{128FE8DE-087F-429C-9192-9749DE4FCDB7}" presName="bgRect" presStyleLbl="bgShp" presStyleIdx="2" presStyleCnt="5"/>
      <dgm:spPr/>
    </dgm:pt>
    <dgm:pt modelId="{4D053324-306D-4F5D-BB52-BFD628C22F46}" type="pres">
      <dgm:prSet presAssocID="{128FE8DE-087F-429C-9192-9749DE4FCDB7}"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ney"/>
        </a:ext>
      </dgm:extLst>
    </dgm:pt>
    <dgm:pt modelId="{FFCF5618-CD32-406A-9AB9-FD7D1F83807C}" type="pres">
      <dgm:prSet presAssocID="{128FE8DE-087F-429C-9192-9749DE4FCDB7}" presName="spaceRect" presStyleCnt="0"/>
      <dgm:spPr/>
    </dgm:pt>
    <dgm:pt modelId="{B7AAEB21-B5D3-43A9-ACE8-A58CD837CE8A}" type="pres">
      <dgm:prSet presAssocID="{128FE8DE-087F-429C-9192-9749DE4FCDB7}" presName="parTx" presStyleLbl="revTx" presStyleIdx="2" presStyleCnt="5">
        <dgm:presLayoutVars>
          <dgm:chMax val="0"/>
          <dgm:chPref val="0"/>
        </dgm:presLayoutVars>
      </dgm:prSet>
      <dgm:spPr/>
    </dgm:pt>
    <dgm:pt modelId="{29A9DA87-95FD-4AA5-BCE6-3D235B300FD5}" type="pres">
      <dgm:prSet presAssocID="{D0422786-01E1-4106-8E22-72FC8E84A95E}" presName="sibTrans" presStyleCnt="0"/>
      <dgm:spPr/>
    </dgm:pt>
    <dgm:pt modelId="{51C7483C-A793-44C4-868E-2143BB13578C}" type="pres">
      <dgm:prSet presAssocID="{90AD6729-E354-48DE-9A4E-404BD7C09761}" presName="compNode" presStyleCnt="0"/>
      <dgm:spPr/>
    </dgm:pt>
    <dgm:pt modelId="{E6F76251-D2E4-43A3-9156-77F5020CCCE6}" type="pres">
      <dgm:prSet presAssocID="{90AD6729-E354-48DE-9A4E-404BD7C09761}" presName="bgRect" presStyleLbl="bgShp" presStyleIdx="3" presStyleCnt="5"/>
      <dgm:spPr/>
    </dgm:pt>
    <dgm:pt modelId="{EA828A00-FA69-41EB-AF5A-37F755929500}" type="pres">
      <dgm:prSet presAssocID="{90AD6729-E354-48DE-9A4E-404BD7C09761}"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ike"/>
        </a:ext>
      </dgm:extLst>
    </dgm:pt>
    <dgm:pt modelId="{0D8CAE5A-FAF9-459D-B356-4DC57F30DC84}" type="pres">
      <dgm:prSet presAssocID="{90AD6729-E354-48DE-9A4E-404BD7C09761}" presName="spaceRect" presStyleCnt="0"/>
      <dgm:spPr/>
    </dgm:pt>
    <dgm:pt modelId="{C70B7830-E475-4647-9CA7-AEF45E08D993}" type="pres">
      <dgm:prSet presAssocID="{90AD6729-E354-48DE-9A4E-404BD7C09761}" presName="parTx" presStyleLbl="revTx" presStyleIdx="3" presStyleCnt="5">
        <dgm:presLayoutVars>
          <dgm:chMax val="0"/>
          <dgm:chPref val="0"/>
        </dgm:presLayoutVars>
      </dgm:prSet>
      <dgm:spPr/>
    </dgm:pt>
    <dgm:pt modelId="{BC625FAF-D694-4A5F-A154-6494EE1D94AB}" type="pres">
      <dgm:prSet presAssocID="{648B4EBE-576B-4D48-80DE-C10AC45BBD0E}" presName="sibTrans" presStyleCnt="0"/>
      <dgm:spPr/>
    </dgm:pt>
    <dgm:pt modelId="{51491D82-A4BC-4500-8307-18828A53936A}" type="pres">
      <dgm:prSet presAssocID="{D0A6386A-D50F-40D3-A247-2CF036814081}" presName="compNode" presStyleCnt="0"/>
      <dgm:spPr/>
    </dgm:pt>
    <dgm:pt modelId="{2644F513-0989-482F-AE57-F9163F10DFAD}" type="pres">
      <dgm:prSet presAssocID="{D0A6386A-D50F-40D3-A247-2CF036814081}" presName="bgRect" presStyleLbl="bgShp" presStyleIdx="4" presStyleCnt="5"/>
      <dgm:spPr/>
    </dgm:pt>
    <dgm:pt modelId="{968725A6-E36B-4C03-97D7-9717507EADB5}" type="pres">
      <dgm:prSet presAssocID="{D0A6386A-D50F-40D3-A247-2CF036814081}"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Excavator"/>
        </a:ext>
      </dgm:extLst>
    </dgm:pt>
    <dgm:pt modelId="{C86C2AFA-9F48-4753-A854-5014E3E904C5}" type="pres">
      <dgm:prSet presAssocID="{D0A6386A-D50F-40D3-A247-2CF036814081}" presName="spaceRect" presStyleCnt="0"/>
      <dgm:spPr/>
    </dgm:pt>
    <dgm:pt modelId="{092C354C-62A0-4235-862D-861428538C32}" type="pres">
      <dgm:prSet presAssocID="{D0A6386A-D50F-40D3-A247-2CF036814081}" presName="parTx" presStyleLbl="revTx" presStyleIdx="4" presStyleCnt="5">
        <dgm:presLayoutVars>
          <dgm:chMax val="0"/>
          <dgm:chPref val="0"/>
        </dgm:presLayoutVars>
      </dgm:prSet>
      <dgm:spPr/>
    </dgm:pt>
  </dgm:ptLst>
  <dgm:cxnLst>
    <dgm:cxn modelId="{5980D10F-11B8-44DC-A49A-7CD19CFAFF2D}" type="presOf" srcId="{D0A6386A-D50F-40D3-A247-2CF036814081}" destId="{092C354C-62A0-4235-862D-861428538C32}" srcOrd="0" destOrd="0" presId="urn:microsoft.com/office/officeart/2018/2/layout/IconVerticalSolidList"/>
    <dgm:cxn modelId="{8225FE1B-9475-4AD8-87ED-F412A156C51D}" type="presOf" srcId="{012528AC-7B82-4599-A9A1-CF3918902620}" destId="{0503B235-BF87-4BD8-8F32-015FEE61963C}" srcOrd="0" destOrd="0" presId="urn:microsoft.com/office/officeart/2018/2/layout/IconVerticalSolidList"/>
    <dgm:cxn modelId="{B111C03C-5F24-40B7-92D0-6017406D6913}" srcId="{E33B30B2-D823-4238-9516-86D9D6782B19}" destId="{012528AC-7B82-4599-A9A1-CF3918902620}" srcOrd="0" destOrd="0" parTransId="{4AD7A476-BBA5-4B27-AD77-26F41EB91203}" sibTransId="{7CE10E2F-B9A5-412E-AC2D-B686D6669CEE}"/>
    <dgm:cxn modelId="{B808F05F-AF2D-4143-93EE-0338414BC0B7}" type="presOf" srcId="{F8DAC9F2-0E64-4668-B556-E75C69B2D3A7}" destId="{38A55768-A2D7-4349-A2C0-F41EEC4E086E}" srcOrd="0" destOrd="0" presId="urn:microsoft.com/office/officeart/2018/2/layout/IconVerticalSolidList"/>
    <dgm:cxn modelId="{DDB00041-0840-4D84-AF88-4455BCEE47D6}" type="presOf" srcId="{128FE8DE-087F-429C-9192-9749DE4FCDB7}" destId="{B7AAEB21-B5D3-43A9-ACE8-A58CD837CE8A}" srcOrd="0" destOrd="0" presId="urn:microsoft.com/office/officeart/2018/2/layout/IconVerticalSolidList"/>
    <dgm:cxn modelId="{FF4BCD6D-41D6-4778-94ED-CD55A5FE75DE}" srcId="{E33B30B2-D823-4238-9516-86D9D6782B19}" destId="{128FE8DE-087F-429C-9192-9749DE4FCDB7}" srcOrd="2" destOrd="0" parTransId="{F2E97862-BC96-47FD-A54B-239A2EB41897}" sibTransId="{D0422786-01E1-4106-8E22-72FC8E84A95E}"/>
    <dgm:cxn modelId="{B9C58D70-4919-4FF2-9FDD-C75A57800608}" srcId="{E33B30B2-D823-4238-9516-86D9D6782B19}" destId="{F8DAC9F2-0E64-4668-B556-E75C69B2D3A7}" srcOrd="1" destOrd="0" parTransId="{5AC22DAB-CE3A-4495-887B-479B2953D192}" sibTransId="{D9DBDAFA-BDA3-4EF4-82CF-D7AC09054D79}"/>
    <dgm:cxn modelId="{C9A5B692-A7FC-460E-933E-F93CA1FCA282}" srcId="{E33B30B2-D823-4238-9516-86D9D6782B19}" destId="{D0A6386A-D50F-40D3-A247-2CF036814081}" srcOrd="4" destOrd="0" parTransId="{05CAD83C-0075-4513-AB7B-A5B65DB55919}" sibTransId="{B37B11B5-BA81-41EB-BAAE-812A1BC16724}"/>
    <dgm:cxn modelId="{0D9BE098-8817-4262-A5B9-24B56D19626A}" type="presOf" srcId="{E33B30B2-D823-4238-9516-86D9D6782B19}" destId="{6ADE50CF-49CD-4DFF-83BA-2944D9F1F9B1}" srcOrd="0" destOrd="0" presId="urn:microsoft.com/office/officeart/2018/2/layout/IconVerticalSolidList"/>
    <dgm:cxn modelId="{728F03C9-FA68-43A6-95B7-1F4478C14539}" srcId="{E33B30B2-D823-4238-9516-86D9D6782B19}" destId="{90AD6729-E354-48DE-9A4E-404BD7C09761}" srcOrd="3" destOrd="0" parTransId="{F46B7AA2-BFEC-4137-B815-FC1DD253854A}" sibTransId="{648B4EBE-576B-4D48-80DE-C10AC45BBD0E}"/>
    <dgm:cxn modelId="{08235DF7-3FCE-4B80-8468-632E0F19D738}" type="presOf" srcId="{90AD6729-E354-48DE-9A4E-404BD7C09761}" destId="{C70B7830-E475-4647-9CA7-AEF45E08D993}" srcOrd="0" destOrd="0" presId="urn:microsoft.com/office/officeart/2018/2/layout/IconVerticalSolidList"/>
    <dgm:cxn modelId="{9078AC2E-F98B-44D8-B038-C277F308C777}" type="presParOf" srcId="{6ADE50CF-49CD-4DFF-83BA-2944D9F1F9B1}" destId="{77AAB212-02A3-4A53-93A8-56DC33908B5F}" srcOrd="0" destOrd="0" presId="urn:microsoft.com/office/officeart/2018/2/layout/IconVerticalSolidList"/>
    <dgm:cxn modelId="{29BC5E56-385C-41F3-A7F9-0D879D5672F7}" type="presParOf" srcId="{77AAB212-02A3-4A53-93A8-56DC33908B5F}" destId="{605F10B5-9A88-48EB-9C60-69F0880C3304}" srcOrd="0" destOrd="0" presId="urn:microsoft.com/office/officeart/2018/2/layout/IconVerticalSolidList"/>
    <dgm:cxn modelId="{C057F9B0-6DA0-44CA-B51B-36778459A904}" type="presParOf" srcId="{77AAB212-02A3-4A53-93A8-56DC33908B5F}" destId="{7BCF536F-D52A-49F5-A2F6-E97016FF010F}" srcOrd="1" destOrd="0" presId="urn:microsoft.com/office/officeart/2018/2/layout/IconVerticalSolidList"/>
    <dgm:cxn modelId="{FF550E19-489A-42AF-ABE9-0D1FF5BEFDBC}" type="presParOf" srcId="{77AAB212-02A3-4A53-93A8-56DC33908B5F}" destId="{CDCF470C-E85D-45FC-9CA0-8661110CD796}" srcOrd="2" destOrd="0" presId="urn:microsoft.com/office/officeart/2018/2/layout/IconVerticalSolidList"/>
    <dgm:cxn modelId="{BB81F10A-EB17-4C3E-8821-83C07C9B3715}" type="presParOf" srcId="{77AAB212-02A3-4A53-93A8-56DC33908B5F}" destId="{0503B235-BF87-4BD8-8F32-015FEE61963C}" srcOrd="3" destOrd="0" presId="urn:microsoft.com/office/officeart/2018/2/layout/IconVerticalSolidList"/>
    <dgm:cxn modelId="{88D59FFF-FB37-4523-8E16-32AEF4DE0659}" type="presParOf" srcId="{6ADE50CF-49CD-4DFF-83BA-2944D9F1F9B1}" destId="{FF5E4E37-4768-4B01-A456-B0DF6D570A4C}" srcOrd="1" destOrd="0" presId="urn:microsoft.com/office/officeart/2018/2/layout/IconVerticalSolidList"/>
    <dgm:cxn modelId="{CB851058-F89F-4828-BED6-5F6F55B79AA1}" type="presParOf" srcId="{6ADE50CF-49CD-4DFF-83BA-2944D9F1F9B1}" destId="{C3C2552A-5A3B-4347-AE94-29C5FF55B189}" srcOrd="2" destOrd="0" presId="urn:microsoft.com/office/officeart/2018/2/layout/IconVerticalSolidList"/>
    <dgm:cxn modelId="{90EF107E-1275-4327-B712-E9ADEA51A0AE}" type="presParOf" srcId="{C3C2552A-5A3B-4347-AE94-29C5FF55B189}" destId="{510086EB-B804-44E7-9B8F-0D02DE1F8ABF}" srcOrd="0" destOrd="0" presId="urn:microsoft.com/office/officeart/2018/2/layout/IconVerticalSolidList"/>
    <dgm:cxn modelId="{E37A88AD-EF12-41EC-B919-3CD9BDB5C8EB}" type="presParOf" srcId="{C3C2552A-5A3B-4347-AE94-29C5FF55B189}" destId="{C828379E-696B-4756-8421-558F8248753D}" srcOrd="1" destOrd="0" presId="urn:microsoft.com/office/officeart/2018/2/layout/IconVerticalSolidList"/>
    <dgm:cxn modelId="{ACFEEEC3-C0B4-43D8-80BE-69D8AC429B42}" type="presParOf" srcId="{C3C2552A-5A3B-4347-AE94-29C5FF55B189}" destId="{A0C0B3FC-036D-4D93-87C8-4B179D290AC5}" srcOrd="2" destOrd="0" presId="urn:microsoft.com/office/officeart/2018/2/layout/IconVerticalSolidList"/>
    <dgm:cxn modelId="{879BA05E-3D60-4947-8C37-AAB40C7B3F0C}" type="presParOf" srcId="{C3C2552A-5A3B-4347-AE94-29C5FF55B189}" destId="{38A55768-A2D7-4349-A2C0-F41EEC4E086E}" srcOrd="3" destOrd="0" presId="urn:microsoft.com/office/officeart/2018/2/layout/IconVerticalSolidList"/>
    <dgm:cxn modelId="{9CA7F99D-1BAB-4FAA-98A2-3E63CDA4A25B}" type="presParOf" srcId="{6ADE50CF-49CD-4DFF-83BA-2944D9F1F9B1}" destId="{2359432D-7823-40D9-A9E7-F646DB226704}" srcOrd="3" destOrd="0" presId="urn:microsoft.com/office/officeart/2018/2/layout/IconVerticalSolidList"/>
    <dgm:cxn modelId="{CEFFC0CA-A6EB-4CB6-8164-5AD45295C960}" type="presParOf" srcId="{6ADE50CF-49CD-4DFF-83BA-2944D9F1F9B1}" destId="{419986C9-BCE7-4CE4-876D-E1FF00778AD7}" srcOrd="4" destOrd="0" presId="urn:microsoft.com/office/officeart/2018/2/layout/IconVerticalSolidList"/>
    <dgm:cxn modelId="{63717437-3433-4A81-B3BC-EEF37CB771C3}" type="presParOf" srcId="{419986C9-BCE7-4CE4-876D-E1FF00778AD7}" destId="{A5F21DB5-8168-46BA-BF88-7B6E66A9A66F}" srcOrd="0" destOrd="0" presId="urn:microsoft.com/office/officeart/2018/2/layout/IconVerticalSolidList"/>
    <dgm:cxn modelId="{57DCDA20-1019-4887-B8D7-EFF1F4D760B2}" type="presParOf" srcId="{419986C9-BCE7-4CE4-876D-E1FF00778AD7}" destId="{4D053324-306D-4F5D-BB52-BFD628C22F46}" srcOrd="1" destOrd="0" presId="urn:microsoft.com/office/officeart/2018/2/layout/IconVerticalSolidList"/>
    <dgm:cxn modelId="{6A6454C9-2653-49A2-8CEE-C523F1C34316}" type="presParOf" srcId="{419986C9-BCE7-4CE4-876D-E1FF00778AD7}" destId="{FFCF5618-CD32-406A-9AB9-FD7D1F83807C}" srcOrd="2" destOrd="0" presId="urn:microsoft.com/office/officeart/2018/2/layout/IconVerticalSolidList"/>
    <dgm:cxn modelId="{82D07708-CFD7-4590-BE0B-B259F79F1D98}" type="presParOf" srcId="{419986C9-BCE7-4CE4-876D-E1FF00778AD7}" destId="{B7AAEB21-B5D3-43A9-ACE8-A58CD837CE8A}" srcOrd="3" destOrd="0" presId="urn:microsoft.com/office/officeart/2018/2/layout/IconVerticalSolidList"/>
    <dgm:cxn modelId="{1910B157-D26B-45A0-A2DE-939A9A420745}" type="presParOf" srcId="{6ADE50CF-49CD-4DFF-83BA-2944D9F1F9B1}" destId="{29A9DA87-95FD-4AA5-BCE6-3D235B300FD5}" srcOrd="5" destOrd="0" presId="urn:microsoft.com/office/officeart/2018/2/layout/IconVerticalSolidList"/>
    <dgm:cxn modelId="{7F5A0837-293F-4283-A0EE-E2D088FB9B4A}" type="presParOf" srcId="{6ADE50CF-49CD-4DFF-83BA-2944D9F1F9B1}" destId="{51C7483C-A793-44C4-868E-2143BB13578C}" srcOrd="6" destOrd="0" presId="urn:microsoft.com/office/officeart/2018/2/layout/IconVerticalSolidList"/>
    <dgm:cxn modelId="{9B36068C-B6CA-4327-9430-95608DE0B057}" type="presParOf" srcId="{51C7483C-A793-44C4-868E-2143BB13578C}" destId="{E6F76251-D2E4-43A3-9156-77F5020CCCE6}" srcOrd="0" destOrd="0" presId="urn:microsoft.com/office/officeart/2018/2/layout/IconVerticalSolidList"/>
    <dgm:cxn modelId="{79D98494-8F86-41A8-AFFF-E2CD69549877}" type="presParOf" srcId="{51C7483C-A793-44C4-868E-2143BB13578C}" destId="{EA828A00-FA69-41EB-AF5A-37F755929500}" srcOrd="1" destOrd="0" presId="urn:microsoft.com/office/officeart/2018/2/layout/IconVerticalSolidList"/>
    <dgm:cxn modelId="{C39E67D0-81A3-4A33-B77D-97A8E2C7C147}" type="presParOf" srcId="{51C7483C-A793-44C4-868E-2143BB13578C}" destId="{0D8CAE5A-FAF9-459D-B356-4DC57F30DC84}" srcOrd="2" destOrd="0" presId="urn:microsoft.com/office/officeart/2018/2/layout/IconVerticalSolidList"/>
    <dgm:cxn modelId="{BE882224-0BA6-4E77-8345-C64156CE8E39}" type="presParOf" srcId="{51C7483C-A793-44C4-868E-2143BB13578C}" destId="{C70B7830-E475-4647-9CA7-AEF45E08D993}" srcOrd="3" destOrd="0" presId="urn:microsoft.com/office/officeart/2018/2/layout/IconVerticalSolidList"/>
    <dgm:cxn modelId="{2AB03C67-8538-4561-B4F3-E37634A3D0AA}" type="presParOf" srcId="{6ADE50CF-49CD-4DFF-83BA-2944D9F1F9B1}" destId="{BC625FAF-D694-4A5F-A154-6494EE1D94AB}" srcOrd="7" destOrd="0" presId="urn:microsoft.com/office/officeart/2018/2/layout/IconVerticalSolidList"/>
    <dgm:cxn modelId="{F6A52092-5228-44A3-9CE0-53691017EDC4}" type="presParOf" srcId="{6ADE50CF-49CD-4DFF-83BA-2944D9F1F9B1}" destId="{51491D82-A4BC-4500-8307-18828A53936A}" srcOrd="8" destOrd="0" presId="urn:microsoft.com/office/officeart/2018/2/layout/IconVerticalSolidList"/>
    <dgm:cxn modelId="{9C0FF9DB-BFD4-4B14-8CBB-7589E4D4C7C6}" type="presParOf" srcId="{51491D82-A4BC-4500-8307-18828A53936A}" destId="{2644F513-0989-482F-AE57-F9163F10DFAD}" srcOrd="0" destOrd="0" presId="urn:microsoft.com/office/officeart/2018/2/layout/IconVerticalSolidList"/>
    <dgm:cxn modelId="{EEE82AF1-162C-4AF1-8798-81ED2B5F751C}" type="presParOf" srcId="{51491D82-A4BC-4500-8307-18828A53936A}" destId="{968725A6-E36B-4C03-97D7-9717507EADB5}" srcOrd="1" destOrd="0" presId="urn:microsoft.com/office/officeart/2018/2/layout/IconVerticalSolidList"/>
    <dgm:cxn modelId="{C1D2C6A9-3209-448C-8889-F6EBC6FD128D}" type="presParOf" srcId="{51491D82-A4BC-4500-8307-18828A53936A}" destId="{C86C2AFA-9F48-4753-A854-5014E3E904C5}" srcOrd="2" destOrd="0" presId="urn:microsoft.com/office/officeart/2018/2/layout/IconVerticalSolidList"/>
    <dgm:cxn modelId="{1A80CF77-C694-497E-98D8-6F70723722F4}" type="presParOf" srcId="{51491D82-A4BC-4500-8307-18828A53936A}" destId="{092C354C-62A0-4235-862D-861428538C3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A38BCD5-B918-4034-AD73-E97F16749628}"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354243DD-7269-484E-AE98-F66A8F00C080}">
      <dgm:prSet/>
      <dgm:spPr/>
      <dgm:t>
        <a:bodyPr/>
        <a:lstStyle/>
        <a:p>
          <a:r>
            <a:rPr lang="en-US" b="1" dirty="0"/>
            <a:t>Changing or creating measures</a:t>
          </a:r>
        </a:p>
      </dgm:t>
    </dgm:pt>
    <dgm:pt modelId="{2F9EDF0C-E33D-44A0-A2FD-E53881E47494}" type="parTrans" cxnId="{3C4D7B09-0F88-4111-919B-3E77B3F02FEF}">
      <dgm:prSet/>
      <dgm:spPr/>
      <dgm:t>
        <a:bodyPr/>
        <a:lstStyle/>
        <a:p>
          <a:endParaRPr lang="en-US"/>
        </a:p>
      </dgm:t>
    </dgm:pt>
    <dgm:pt modelId="{F5B2739F-0A40-42AD-AAB7-34040F7D64C0}" type="sibTrans" cxnId="{3C4D7B09-0F88-4111-919B-3E77B3F02FEF}">
      <dgm:prSet/>
      <dgm:spPr/>
      <dgm:t>
        <a:bodyPr/>
        <a:lstStyle/>
        <a:p>
          <a:endParaRPr lang="en-US"/>
        </a:p>
      </dgm:t>
    </dgm:pt>
    <dgm:pt modelId="{54416BC4-A06F-4E33-ADD5-ADE9A9F14669}">
      <dgm:prSet/>
      <dgm:spPr/>
      <dgm:t>
        <a:bodyPr/>
        <a:lstStyle/>
        <a:p>
          <a:r>
            <a:rPr lang="en-US" dirty="0">
              <a:solidFill>
                <a:schemeClr val="accent1"/>
              </a:solidFill>
            </a:rPr>
            <a:t>Existing measures will pre-populate. </a:t>
          </a:r>
        </a:p>
      </dgm:t>
    </dgm:pt>
    <dgm:pt modelId="{A2943280-EACB-4845-B763-45734F5333F9}" type="parTrans" cxnId="{00CAE035-61F5-4674-AC00-8B687A2E47BA}">
      <dgm:prSet/>
      <dgm:spPr/>
      <dgm:t>
        <a:bodyPr/>
        <a:lstStyle/>
        <a:p>
          <a:endParaRPr lang="en-US"/>
        </a:p>
      </dgm:t>
    </dgm:pt>
    <dgm:pt modelId="{75E4153C-B160-424A-A708-E7946B3A146C}" type="sibTrans" cxnId="{00CAE035-61F5-4674-AC00-8B687A2E47BA}">
      <dgm:prSet/>
      <dgm:spPr/>
      <dgm:t>
        <a:bodyPr/>
        <a:lstStyle/>
        <a:p>
          <a:endParaRPr lang="en-US"/>
        </a:p>
      </dgm:t>
    </dgm:pt>
    <dgm:pt modelId="{264A5FFF-0A9B-489B-B3C3-E5E9E65CCB16}">
      <dgm:prSet/>
      <dgm:spPr/>
      <dgm:t>
        <a:bodyPr/>
        <a:lstStyle/>
        <a:p>
          <a:r>
            <a:rPr lang="en-US" dirty="0">
              <a:solidFill>
                <a:schemeClr val="accent1"/>
              </a:solidFill>
            </a:rPr>
            <a:t>For a new measure, click Add New to enter proposed change (should be the last option in list of measures)</a:t>
          </a:r>
        </a:p>
      </dgm:t>
    </dgm:pt>
    <dgm:pt modelId="{1581A0CE-3034-4CBC-8E4B-CF5A47FDB169}" type="parTrans" cxnId="{4A2ADCCF-0F9A-44D5-A679-A8E0AB22624A}">
      <dgm:prSet/>
      <dgm:spPr/>
      <dgm:t>
        <a:bodyPr/>
        <a:lstStyle/>
        <a:p>
          <a:endParaRPr lang="en-US"/>
        </a:p>
      </dgm:t>
    </dgm:pt>
    <dgm:pt modelId="{872F3458-36AE-44DF-8004-AFC0B0060BF9}" type="sibTrans" cxnId="{4A2ADCCF-0F9A-44D5-A679-A8E0AB22624A}">
      <dgm:prSet/>
      <dgm:spPr/>
      <dgm:t>
        <a:bodyPr/>
        <a:lstStyle/>
        <a:p>
          <a:endParaRPr lang="en-US"/>
        </a:p>
      </dgm:t>
    </dgm:pt>
    <dgm:pt modelId="{37F31D45-DB41-486C-A3B6-31D6FB330A15}">
      <dgm:prSet/>
      <dgm:spPr/>
      <dgm:t>
        <a:bodyPr/>
        <a:lstStyle/>
        <a:p>
          <a:r>
            <a:rPr lang="en-US" dirty="0">
              <a:solidFill>
                <a:schemeClr val="accent1"/>
              </a:solidFill>
            </a:rPr>
            <a:t>Inactive Year box: Select next FY if requesting to inactivate a current measure</a:t>
          </a:r>
        </a:p>
      </dgm:t>
    </dgm:pt>
    <dgm:pt modelId="{3E8B3076-B709-4FF5-AB3E-22DCB752379C}" type="parTrans" cxnId="{C42FEB91-B7EF-4CA1-A055-B0BDEB493FB5}">
      <dgm:prSet/>
      <dgm:spPr/>
      <dgm:t>
        <a:bodyPr/>
        <a:lstStyle/>
        <a:p>
          <a:endParaRPr lang="en-US"/>
        </a:p>
      </dgm:t>
    </dgm:pt>
    <dgm:pt modelId="{B8BEC30C-1D1A-440A-BE47-D13EBB3BBCA7}" type="sibTrans" cxnId="{C42FEB91-B7EF-4CA1-A055-B0BDEB493FB5}">
      <dgm:prSet/>
      <dgm:spPr/>
      <dgm:t>
        <a:bodyPr/>
        <a:lstStyle/>
        <a:p>
          <a:endParaRPr lang="en-US"/>
        </a:p>
      </dgm:t>
    </dgm:pt>
    <dgm:pt modelId="{3B4FDA91-775C-4483-975B-240D2E485EA5}">
      <dgm:prSet/>
      <dgm:spPr/>
      <dgm:t>
        <a:bodyPr/>
        <a:lstStyle/>
        <a:p>
          <a:r>
            <a:rPr lang="en-US">
              <a:solidFill>
                <a:schemeClr val="accent1"/>
              </a:solidFill>
            </a:rPr>
            <a:t>Measure Format: How should measure data be displayed (integer, date, percent, etc.)</a:t>
          </a:r>
        </a:p>
      </dgm:t>
    </dgm:pt>
    <dgm:pt modelId="{D8EC2533-2EBF-4889-8514-72D8E17139D2}" type="parTrans" cxnId="{C082B542-5EEB-4E89-9CE0-E7852D65777E}">
      <dgm:prSet/>
      <dgm:spPr/>
      <dgm:t>
        <a:bodyPr/>
        <a:lstStyle/>
        <a:p>
          <a:endParaRPr lang="en-US"/>
        </a:p>
      </dgm:t>
    </dgm:pt>
    <dgm:pt modelId="{F08D57B4-996E-4433-847B-15AD3CA6A58B}" type="sibTrans" cxnId="{C082B542-5EEB-4E89-9CE0-E7852D65777E}">
      <dgm:prSet/>
      <dgm:spPr/>
      <dgm:t>
        <a:bodyPr/>
        <a:lstStyle/>
        <a:p>
          <a:endParaRPr lang="en-US"/>
        </a:p>
      </dgm:t>
    </dgm:pt>
    <dgm:pt modelId="{72C0D644-1096-4694-A690-CF348F3214F5}">
      <dgm:prSet/>
      <dgm:spPr/>
      <dgm:t>
        <a:bodyPr/>
        <a:lstStyle/>
        <a:p>
          <a:r>
            <a:rPr lang="en-US" dirty="0">
              <a:solidFill>
                <a:schemeClr val="accent1"/>
              </a:solidFill>
            </a:rPr>
            <a:t>Good Direction: “Over” if the target is met if the result is higher, “Under” if target is met if the result is lower</a:t>
          </a:r>
        </a:p>
      </dgm:t>
    </dgm:pt>
    <dgm:pt modelId="{7A538DD8-C9C0-477E-A413-C7366D33AD35}" type="parTrans" cxnId="{15E61109-0B89-414F-BD18-4A37791CDB8C}">
      <dgm:prSet/>
      <dgm:spPr/>
      <dgm:t>
        <a:bodyPr/>
        <a:lstStyle/>
        <a:p>
          <a:endParaRPr lang="en-US"/>
        </a:p>
      </dgm:t>
    </dgm:pt>
    <dgm:pt modelId="{48796F48-9EF7-4311-8D2F-10AF0A0D7BAF}" type="sibTrans" cxnId="{15E61109-0B89-414F-BD18-4A37791CDB8C}">
      <dgm:prSet/>
      <dgm:spPr/>
      <dgm:t>
        <a:bodyPr/>
        <a:lstStyle/>
        <a:p>
          <a:endParaRPr lang="en-US"/>
        </a:p>
      </dgm:t>
    </dgm:pt>
    <dgm:pt modelId="{21530792-9996-47E8-AC99-7C553BB7E47E}">
      <dgm:prSet/>
      <dgm:spPr/>
      <dgm:t>
        <a:bodyPr/>
        <a:lstStyle/>
        <a:p>
          <a:r>
            <a:rPr lang="en-US" dirty="0">
              <a:solidFill>
                <a:schemeClr val="accent1"/>
              </a:solidFill>
            </a:rPr>
            <a:t>Some fields are for SBD analyst use, do not need to complete these</a:t>
          </a:r>
        </a:p>
      </dgm:t>
    </dgm:pt>
    <dgm:pt modelId="{EABA62A4-97C3-4524-AC81-1DFF91DCCAA2}" type="parTrans" cxnId="{00D7AFEB-8574-4412-B1DD-8818BAB506E6}">
      <dgm:prSet/>
      <dgm:spPr/>
      <dgm:t>
        <a:bodyPr/>
        <a:lstStyle/>
        <a:p>
          <a:endParaRPr lang="en-US"/>
        </a:p>
      </dgm:t>
    </dgm:pt>
    <dgm:pt modelId="{6592B8A0-D22F-4EFE-AFCB-5758571962A6}" type="sibTrans" cxnId="{00D7AFEB-8574-4412-B1DD-8818BAB506E6}">
      <dgm:prSet/>
      <dgm:spPr/>
      <dgm:t>
        <a:bodyPr/>
        <a:lstStyle/>
        <a:p>
          <a:endParaRPr lang="en-US"/>
        </a:p>
      </dgm:t>
    </dgm:pt>
    <dgm:pt modelId="{9E72D754-C551-49E0-903B-57EDF8BE8BEA}">
      <dgm:prSet/>
      <dgm:spPr/>
      <dgm:t>
        <a:bodyPr/>
        <a:lstStyle/>
        <a:p>
          <a:r>
            <a:rPr lang="en-US" dirty="0">
              <a:solidFill>
                <a:schemeClr val="accent1"/>
              </a:solidFill>
            </a:rPr>
            <a:t>Can update methodology, reliability, validity, etc. on Narrative Changes tab</a:t>
          </a:r>
        </a:p>
      </dgm:t>
    </dgm:pt>
    <dgm:pt modelId="{F0817E19-83EA-4EE9-831D-F72084EABD75}" type="parTrans" cxnId="{2D59358D-0118-4782-BC51-44F5E9699FDD}">
      <dgm:prSet/>
      <dgm:spPr/>
      <dgm:t>
        <a:bodyPr/>
        <a:lstStyle/>
        <a:p>
          <a:endParaRPr lang="en-US"/>
        </a:p>
      </dgm:t>
    </dgm:pt>
    <dgm:pt modelId="{5465CA4B-E91F-429C-AE79-73652FEF6EB9}" type="sibTrans" cxnId="{2D59358D-0118-4782-BC51-44F5E9699FDD}">
      <dgm:prSet/>
      <dgm:spPr/>
      <dgm:t>
        <a:bodyPr/>
        <a:lstStyle/>
        <a:p>
          <a:endParaRPr lang="en-US"/>
        </a:p>
      </dgm:t>
    </dgm:pt>
    <dgm:pt modelId="{32A918C1-D110-4296-B9C4-C50A0970A220}" type="pres">
      <dgm:prSet presAssocID="{5A38BCD5-B918-4034-AD73-E97F16749628}" presName="Name0" presStyleCnt="0">
        <dgm:presLayoutVars>
          <dgm:dir/>
          <dgm:animLvl val="lvl"/>
          <dgm:resizeHandles val="exact"/>
        </dgm:presLayoutVars>
      </dgm:prSet>
      <dgm:spPr/>
    </dgm:pt>
    <dgm:pt modelId="{8C6D9991-A0E4-4C48-BBFB-C4140D1993F6}" type="pres">
      <dgm:prSet presAssocID="{354243DD-7269-484E-AE98-F66A8F00C080}" presName="composite" presStyleCnt="0"/>
      <dgm:spPr/>
    </dgm:pt>
    <dgm:pt modelId="{416C546A-1F43-4D0B-98B5-3D474E58A520}" type="pres">
      <dgm:prSet presAssocID="{354243DD-7269-484E-AE98-F66A8F00C080}" presName="parTx" presStyleLbl="node1" presStyleIdx="0" presStyleCnt="1" custLinFactNeighborX="-9101" custLinFactNeighborY="3358">
        <dgm:presLayoutVars>
          <dgm:chMax val="0"/>
          <dgm:chPref val="0"/>
          <dgm:bulletEnabled val="1"/>
        </dgm:presLayoutVars>
      </dgm:prSet>
      <dgm:spPr/>
    </dgm:pt>
    <dgm:pt modelId="{25534B92-4F1C-4C66-B1E4-9389E362C7A2}" type="pres">
      <dgm:prSet presAssocID="{354243DD-7269-484E-AE98-F66A8F00C080}" presName="desTx" presStyleLbl="revTx" presStyleIdx="0" presStyleCnt="1" custScaleX="125000" custScaleY="92268" custLinFactNeighborX="1124" custLinFactNeighborY="7909">
        <dgm:presLayoutVars>
          <dgm:bulletEnabled val="1"/>
        </dgm:presLayoutVars>
      </dgm:prSet>
      <dgm:spPr/>
    </dgm:pt>
  </dgm:ptLst>
  <dgm:cxnLst>
    <dgm:cxn modelId="{0AED5A08-D7DC-47CC-8698-62682451866C}" type="presOf" srcId="{5A38BCD5-B918-4034-AD73-E97F16749628}" destId="{32A918C1-D110-4296-B9C4-C50A0970A220}" srcOrd="0" destOrd="0" presId="urn:microsoft.com/office/officeart/2005/8/layout/chevron1"/>
    <dgm:cxn modelId="{15E61109-0B89-414F-BD18-4A37791CDB8C}" srcId="{354243DD-7269-484E-AE98-F66A8F00C080}" destId="{72C0D644-1096-4694-A690-CF348F3214F5}" srcOrd="4" destOrd="0" parTransId="{7A538DD8-C9C0-477E-A413-C7366D33AD35}" sibTransId="{48796F48-9EF7-4311-8D2F-10AF0A0D7BAF}"/>
    <dgm:cxn modelId="{3C4D7B09-0F88-4111-919B-3E77B3F02FEF}" srcId="{5A38BCD5-B918-4034-AD73-E97F16749628}" destId="{354243DD-7269-484E-AE98-F66A8F00C080}" srcOrd="0" destOrd="0" parTransId="{2F9EDF0C-E33D-44A0-A2FD-E53881E47494}" sibTransId="{F5B2739F-0A40-42AD-AAB7-34040F7D64C0}"/>
    <dgm:cxn modelId="{108D5714-0B58-4582-887B-93EB393DE807}" type="presOf" srcId="{72C0D644-1096-4694-A690-CF348F3214F5}" destId="{25534B92-4F1C-4C66-B1E4-9389E362C7A2}" srcOrd="0" destOrd="4" presId="urn:microsoft.com/office/officeart/2005/8/layout/chevron1"/>
    <dgm:cxn modelId="{00CAE035-61F5-4674-AC00-8B687A2E47BA}" srcId="{354243DD-7269-484E-AE98-F66A8F00C080}" destId="{54416BC4-A06F-4E33-ADD5-ADE9A9F14669}" srcOrd="0" destOrd="0" parTransId="{A2943280-EACB-4845-B763-45734F5333F9}" sibTransId="{75E4153C-B160-424A-A708-E7946B3A146C}"/>
    <dgm:cxn modelId="{C082B542-5EEB-4E89-9CE0-E7852D65777E}" srcId="{354243DD-7269-484E-AE98-F66A8F00C080}" destId="{3B4FDA91-775C-4483-975B-240D2E485EA5}" srcOrd="3" destOrd="0" parTransId="{D8EC2533-2EBF-4889-8514-72D8E17139D2}" sibTransId="{F08D57B4-996E-4433-847B-15AD3CA6A58B}"/>
    <dgm:cxn modelId="{BF9FDE72-2E06-42EA-A48B-2444679F9F81}" type="presOf" srcId="{264A5FFF-0A9B-489B-B3C3-E5E9E65CCB16}" destId="{25534B92-4F1C-4C66-B1E4-9389E362C7A2}" srcOrd="0" destOrd="1" presId="urn:microsoft.com/office/officeart/2005/8/layout/chevron1"/>
    <dgm:cxn modelId="{21A3638A-BA79-4B5B-8FEF-83DAE03DEE6C}" type="presOf" srcId="{354243DD-7269-484E-AE98-F66A8F00C080}" destId="{416C546A-1F43-4D0B-98B5-3D474E58A520}" srcOrd="0" destOrd="0" presId="urn:microsoft.com/office/officeart/2005/8/layout/chevron1"/>
    <dgm:cxn modelId="{2D59358D-0118-4782-BC51-44F5E9699FDD}" srcId="{354243DD-7269-484E-AE98-F66A8F00C080}" destId="{9E72D754-C551-49E0-903B-57EDF8BE8BEA}" srcOrd="6" destOrd="0" parTransId="{F0817E19-83EA-4EE9-831D-F72084EABD75}" sibTransId="{5465CA4B-E91F-429C-AE79-73652FEF6EB9}"/>
    <dgm:cxn modelId="{C42FEB91-B7EF-4CA1-A055-B0BDEB493FB5}" srcId="{354243DD-7269-484E-AE98-F66A8F00C080}" destId="{37F31D45-DB41-486C-A3B6-31D6FB330A15}" srcOrd="2" destOrd="0" parTransId="{3E8B3076-B709-4FF5-AB3E-22DCB752379C}" sibTransId="{B8BEC30C-1D1A-440A-BE47-D13EBB3BBCA7}"/>
    <dgm:cxn modelId="{0C3269BC-1B93-40F7-956B-56E5F35437AD}" type="presOf" srcId="{3B4FDA91-775C-4483-975B-240D2E485EA5}" destId="{25534B92-4F1C-4C66-B1E4-9389E362C7A2}" srcOrd="0" destOrd="3" presId="urn:microsoft.com/office/officeart/2005/8/layout/chevron1"/>
    <dgm:cxn modelId="{55BEC9C9-3E8A-4630-91DC-A1136DBFCB27}" type="presOf" srcId="{21530792-9996-47E8-AC99-7C553BB7E47E}" destId="{25534B92-4F1C-4C66-B1E4-9389E362C7A2}" srcOrd="0" destOrd="5" presId="urn:microsoft.com/office/officeart/2005/8/layout/chevron1"/>
    <dgm:cxn modelId="{C9C05ACF-177A-466D-B4A5-2B5F5BEAE0F8}" type="presOf" srcId="{9E72D754-C551-49E0-903B-57EDF8BE8BEA}" destId="{25534B92-4F1C-4C66-B1E4-9389E362C7A2}" srcOrd="0" destOrd="6" presId="urn:microsoft.com/office/officeart/2005/8/layout/chevron1"/>
    <dgm:cxn modelId="{4A2ADCCF-0F9A-44D5-A679-A8E0AB22624A}" srcId="{354243DD-7269-484E-AE98-F66A8F00C080}" destId="{264A5FFF-0A9B-489B-B3C3-E5E9E65CCB16}" srcOrd="1" destOrd="0" parTransId="{1581A0CE-3034-4CBC-8E4B-CF5A47FDB169}" sibTransId="{872F3458-36AE-44DF-8004-AFC0B0060BF9}"/>
    <dgm:cxn modelId="{6BAD1BDB-A9F0-4434-AE0E-2C781F71E1E2}" type="presOf" srcId="{54416BC4-A06F-4E33-ADD5-ADE9A9F14669}" destId="{25534B92-4F1C-4C66-B1E4-9389E362C7A2}" srcOrd="0" destOrd="0" presId="urn:microsoft.com/office/officeart/2005/8/layout/chevron1"/>
    <dgm:cxn modelId="{079175E7-F6E4-4891-A863-7EE62022FF8A}" type="presOf" srcId="{37F31D45-DB41-486C-A3B6-31D6FB330A15}" destId="{25534B92-4F1C-4C66-B1E4-9389E362C7A2}" srcOrd="0" destOrd="2" presId="urn:microsoft.com/office/officeart/2005/8/layout/chevron1"/>
    <dgm:cxn modelId="{00D7AFEB-8574-4412-B1DD-8818BAB506E6}" srcId="{354243DD-7269-484E-AE98-F66A8F00C080}" destId="{21530792-9996-47E8-AC99-7C553BB7E47E}" srcOrd="5" destOrd="0" parTransId="{EABA62A4-97C3-4524-AC81-1DFF91DCCAA2}" sibTransId="{6592B8A0-D22F-4EFE-AFCB-5758571962A6}"/>
    <dgm:cxn modelId="{66C331EC-4B25-4CE2-B555-7F762BC8A272}" type="presParOf" srcId="{32A918C1-D110-4296-B9C4-C50A0970A220}" destId="{8C6D9991-A0E4-4C48-BBFB-C4140D1993F6}" srcOrd="0" destOrd="0" presId="urn:microsoft.com/office/officeart/2005/8/layout/chevron1"/>
    <dgm:cxn modelId="{82AA8826-4B7B-4F4C-AB7F-D6B32529CCC9}" type="presParOf" srcId="{8C6D9991-A0E4-4C48-BBFB-C4140D1993F6}" destId="{416C546A-1F43-4D0B-98B5-3D474E58A520}" srcOrd="0" destOrd="0" presId="urn:microsoft.com/office/officeart/2005/8/layout/chevron1"/>
    <dgm:cxn modelId="{24457CD7-08C0-46E3-8E77-26DC5C89DC7A}" type="presParOf" srcId="{8C6D9991-A0E4-4C48-BBFB-C4140D1993F6}" destId="{25534B92-4F1C-4C66-B1E4-9389E362C7A2}" srcOrd="1"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B1B8A9F-C3B5-44F1-A126-01CABFE0D6DA}"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ACEA5389-39B4-4209-B93D-DC2F2B099C53}">
      <dgm:prSet/>
      <dgm:spPr/>
      <dgm:t>
        <a:bodyPr/>
        <a:lstStyle/>
        <a:p>
          <a:r>
            <a:rPr lang="en-US" dirty="0"/>
            <a:t>4401 Initial Entry</a:t>
          </a:r>
        </a:p>
      </dgm:t>
    </dgm:pt>
    <dgm:pt modelId="{FA987335-56DB-452B-892D-F912ADF3F121}" type="parTrans" cxnId="{8F5C517D-895E-4287-9FBB-26C83316DC03}">
      <dgm:prSet/>
      <dgm:spPr/>
      <dgm:t>
        <a:bodyPr/>
        <a:lstStyle/>
        <a:p>
          <a:endParaRPr lang="en-US"/>
        </a:p>
      </dgm:t>
    </dgm:pt>
    <dgm:pt modelId="{B43BFCBB-6B6D-4AC1-ACD3-8273D51E8308}" type="sibTrans" cxnId="{8F5C517D-895E-4287-9FBB-26C83316DC03}">
      <dgm:prSet/>
      <dgm:spPr/>
      <dgm:t>
        <a:bodyPr/>
        <a:lstStyle/>
        <a:p>
          <a:endParaRPr lang="en-US"/>
        </a:p>
      </dgm:t>
    </dgm:pt>
    <dgm:pt modelId="{C3D873DE-AF3F-45CA-A1B5-548D1329BEF0}">
      <dgm:prSet/>
      <dgm:spPr/>
      <dgm:t>
        <a:bodyPr/>
        <a:lstStyle/>
        <a:p>
          <a:r>
            <a:rPr lang="en-US" dirty="0"/>
            <a:t>4402 Manager Review</a:t>
          </a:r>
        </a:p>
      </dgm:t>
    </dgm:pt>
    <dgm:pt modelId="{9F14EC2D-31C3-47CF-9F10-42BEE7D43398}" type="parTrans" cxnId="{52184CCF-0CD5-4481-BB81-E15928FAF58B}">
      <dgm:prSet/>
      <dgm:spPr/>
      <dgm:t>
        <a:bodyPr/>
        <a:lstStyle/>
        <a:p>
          <a:endParaRPr lang="en-US"/>
        </a:p>
      </dgm:t>
    </dgm:pt>
    <dgm:pt modelId="{285969AA-432B-4C32-9B8A-92252262CA71}" type="sibTrans" cxnId="{52184CCF-0CD5-4481-BB81-E15928FAF58B}">
      <dgm:prSet/>
      <dgm:spPr/>
      <dgm:t>
        <a:bodyPr/>
        <a:lstStyle/>
        <a:p>
          <a:endParaRPr lang="en-US"/>
        </a:p>
      </dgm:t>
    </dgm:pt>
    <dgm:pt modelId="{E428946C-F6F5-4B59-85C5-3D86C1A37B2B}">
      <dgm:prSet/>
      <dgm:spPr/>
      <dgm:t>
        <a:bodyPr/>
        <a:lstStyle/>
        <a:p>
          <a:r>
            <a:rPr lang="en-US" dirty="0"/>
            <a:t>4403 Agency Management Changes</a:t>
          </a:r>
        </a:p>
      </dgm:t>
    </dgm:pt>
    <dgm:pt modelId="{F7081CD7-6546-45E4-A308-19C3459A257F}" type="parTrans" cxnId="{DE1009BC-CE8F-4BE2-AD36-C14A5DB54D08}">
      <dgm:prSet/>
      <dgm:spPr/>
      <dgm:t>
        <a:bodyPr/>
        <a:lstStyle/>
        <a:p>
          <a:endParaRPr lang="en-US"/>
        </a:p>
      </dgm:t>
    </dgm:pt>
    <dgm:pt modelId="{1E2BAD8A-AEC4-4CC0-91FE-005E3ED64409}" type="sibTrans" cxnId="{DE1009BC-CE8F-4BE2-AD36-C14A5DB54D08}">
      <dgm:prSet/>
      <dgm:spPr/>
      <dgm:t>
        <a:bodyPr/>
        <a:lstStyle/>
        <a:p>
          <a:endParaRPr lang="en-US"/>
        </a:p>
      </dgm:t>
    </dgm:pt>
    <dgm:pt modelId="{B951018F-D80B-48AB-A4A9-092892CEACF1}">
      <dgm:prSet/>
      <dgm:spPr/>
      <dgm:t>
        <a:bodyPr/>
        <a:lstStyle/>
        <a:p>
          <a:r>
            <a:rPr lang="en-US" dirty="0"/>
            <a:t>4404 Submit to DFA Analyst Review</a:t>
          </a:r>
        </a:p>
      </dgm:t>
    </dgm:pt>
    <dgm:pt modelId="{6B6ECB26-21A1-4F76-B50C-38092AC8BAAA}" type="parTrans" cxnId="{74739C41-62A9-4F7A-8C49-786E5363E09A}">
      <dgm:prSet/>
      <dgm:spPr/>
      <dgm:t>
        <a:bodyPr/>
        <a:lstStyle/>
        <a:p>
          <a:endParaRPr lang="en-US"/>
        </a:p>
      </dgm:t>
    </dgm:pt>
    <dgm:pt modelId="{CD273BC2-3A52-47D1-B24B-64FCE63C4EB2}" type="sibTrans" cxnId="{74739C41-62A9-4F7A-8C49-786E5363E09A}">
      <dgm:prSet/>
      <dgm:spPr/>
      <dgm:t>
        <a:bodyPr/>
        <a:lstStyle/>
        <a:p>
          <a:endParaRPr lang="en-US"/>
        </a:p>
      </dgm:t>
    </dgm:pt>
    <dgm:pt modelId="{9529394B-0844-4049-8B1C-F8C587705BA7}" type="pres">
      <dgm:prSet presAssocID="{5B1B8A9F-C3B5-44F1-A126-01CABFE0D6DA}" presName="linear" presStyleCnt="0">
        <dgm:presLayoutVars>
          <dgm:animLvl val="lvl"/>
          <dgm:resizeHandles val="exact"/>
        </dgm:presLayoutVars>
      </dgm:prSet>
      <dgm:spPr/>
    </dgm:pt>
    <dgm:pt modelId="{9465AC9C-7193-4934-868A-AEA82931847C}" type="pres">
      <dgm:prSet presAssocID="{ACEA5389-39B4-4209-B93D-DC2F2B099C53}" presName="parentText" presStyleLbl="node1" presStyleIdx="0" presStyleCnt="4" custLinFactY="-51265" custLinFactNeighborX="-2100" custLinFactNeighborY="-100000">
        <dgm:presLayoutVars>
          <dgm:chMax val="0"/>
          <dgm:bulletEnabled val="1"/>
        </dgm:presLayoutVars>
      </dgm:prSet>
      <dgm:spPr/>
    </dgm:pt>
    <dgm:pt modelId="{DFD91C95-9617-49B4-A608-498F2DF531FD}" type="pres">
      <dgm:prSet presAssocID="{B43BFCBB-6B6D-4AC1-ACD3-8273D51E8308}" presName="spacer" presStyleCnt="0"/>
      <dgm:spPr/>
    </dgm:pt>
    <dgm:pt modelId="{152E8D12-997B-4305-9EF9-70B7939F4776}" type="pres">
      <dgm:prSet presAssocID="{C3D873DE-AF3F-45CA-A1B5-548D1329BEF0}" presName="parentText" presStyleLbl="node1" presStyleIdx="1" presStyleCnt="4">
        <dgm:presLayoutVars>
          <dgm:chMax val="0"/>
          <dgm:bulletEnabled val="1"/>
        </dgm:presLayoutVars>
      </dgm:prSet>
      <dgm:spPr/>
    </dgm:pt>
    <dgm:pt modelId="{20A16C29-1AAA-4C5E-B8BB-785E1408AFA5}" type="pres">
      <dgm:prSet presAssocID="{285969AA-432B-4C32-9B8A-92252262CA71}" presName="spacer" presStyleCnt="0"/>
      <dgm:spPr/>
    </dgm:pt>
    <dgm:pt modelId="{96D07590-3E29-4F11-A199-E25E84022590}" type="pres">
      <dgm:prSet presAssocID="{E428946C-F6F5-4B59-85C5-3D86C1A37B2B}" presName="parentText" presStyleLbl="node1" presStyleIdx="2" presStyleCnt="4">
        <dgm:presLayoutVars>
          <dgm:chMax val="0"/>
          <dgm:bulletEnabled val="1"/>
        </dgm:presLayoutVars>
      </dgm:prSet>
      <dgm:spPr/>
    </dgm:pt>
    <dgm:pt modelId="{8DE351DF-35A5-440F-B1D3-5115013C203C}" type="pres">
      <dgm:prSet presAssocID="{1E2BAD8A-AEC4-4CC0-91FE-005E3ED64409}" presName="spacer" presStyleCnt="0"/>
      <dgm:spPr/>
    </dgm:pt>
    <dgm:pt modelId="{D25A5538-87EF-4E5E-B50C-7DB315950FB3}" type="pres">
      <dgm:prSet presAssocID="{B951018F-D80B-48AB-A4A9-092892CEACF1}" presName="parentText" presStyleLbl="node1" presStyleIdx="3" presStyleCnt="4">
        <dgm:presLayoutVars>
          <dgm:chMax val="0"/>
          <dgm:bulletEnabled val="1"/>
        </dgm:presLayoutVars>
      </dgm:prSet>
      <dgm:spPr/>
    </dgm:pt>
  </dgm:ptLst>
  <dgm:cxnLst>
    <dgm:cxn modelId="{D1D2453E-9E23-4C2B-AC37-321C4983CD3A}" type="presOf" srcId="{B951018F-D80B-48AB-A4A9-092892CEACF1}" destId="{D25A5538-87EF-4E5E-B50C-7DB315950FB3}" srcOrd="0" destOrd="0" presId="urn:microsoft.com/office/officeart/2005/8/layout/vList2"/>
    <dgm:cxn modelId="{74739C41-62A9-4F7A-8C49-786E5363E09A}" srcId="{5B1B8A9F-C3B5-44F1-A126-01CABFE0D6DA}" destId="{B951018F-D80B-48AB-A4A9-092892CEACF1}" srcOrd="3" destOrd="0" parTransId="{6B6ECB26-21A1-4F76-B50C-38092AC8BAAA}" sibTransId="{CD273BC2-3A52-47D1-B24B-64FCE63C4EB2}"/>
    <dgm:cxn modelId="{534EAA6F-74F0-4D73-9D6C-EDCD01F20574}" type="presOf" srcId="{ACEA5389-39B4-4209-B93D-DC2F2B099C53}" destId="{9465AC9C-7193-4934-868A-AEA82931847C}" srcOrd="0" destOrd="0" presId="urn:microsoft.com/office/officeart/2005/8/layout/vList2"/>
    <dgm:cxn modelId="{945A8D70-9CCD-49E9-BE14-3E5ED90233A7}" type="presOf" srcId="{C3D873DE-AF3F-45CA-A1B5-548D1329BEF0}" destId="{152E8D12-997B-4305-9EF9-70B7939F4776}" srcOrd="0" destOrd="0" presId="urn:microsoft.com/office/officeart/2005/8/layout/vList2"/>
    <dgm:cxn modelId="{8F5C517D-895E-4287-9FBB-26C83316DC03}" srcId="{5B1B8A9F-C3B5-44F1-A126-01CABFE0D6DA}" destId="{ACEA5389-39B4-4209-B93D-DC2F2B099C53}" srcOrd="0" destOrd="0" parTransId="{FA987335-56DB-452B-892D-F912ADF3F121}" sibTransId="{B43BFCBB-6B6D-4AC1-ACD3-8273D51E8308}"/>
    <dgm:cxn modelId="{DE1009BC-CE8F-4BE2-AD36-C14A5DB54D08}" srcId="{5B1B8A9F-C3B5-44F1-A126-01CABFE0D6DA}" destId="{E428946C-F6F5-4B59-85C5-3D86C1A37B2B}" srcOrd="2" destOrd="0" parTransId="{F7081CD7-6546-45E4-A308-19C3459A257F}" sibTransId="{1E2BAD8A-AEC4-4CC0-91FE-005E3ED64409}"/>
    <dgm:cxn modelId="{52184CCF-0CD5-4481-BB81-E15928FAF58B}" srcId="{5B1B8A9F-C3B5-44F1-A126-01CABFE0D6DA}" destId="{C3D873DE-AF3F-45CA-A1B5-548D1329BEF0}" srcOrd="1" destOrd="0" parTransId="{9F14EC2D-31C3-47CF-9F10-42BEE7D43398}" sibTransId="{285969AA-432B-4C32-9B8A-92252262CA71}"/>
    <dgm:cxn modelId="{3A7B4FE7-D870-4717-ABB7-8F3739D5EEBD}" type="presOf" srcId="{E428946C-F6F5-4B59-85C5-3D86C1A37B2B}" destId="{96D07590-3E29-4F11-A199-E25E84022590}" srcOrd="0" destOrd="0" presId="urn:microsoft.com/office/officeart/2005/8/layout/vList2"/>
    <dgm:cxn modelId="{D84B1CF0-8415-42D0-951A-08FAC98B1A18}" type="presOf" srcId="{5B1B8A9F-C3B5-44F1-A126-01CABFE0D6DA}" destId="{9529394B-0844-4049-8B1C-F8C587705BA7}" srcOrd="0" destOrd="0" presId="urn:microsoft.com/office/officeart/2005/8/layout/vList2"/>
    <dgm:cxn modelId="{771ABEF4-97D5-402D-ADBA-CFAC59009317}" type="presParOf" srcId="{9529394B-0844-4049-8B1C-F8C587705BA7}" destId="{9465AC9C-7193-4934-868A-AEA82931847C}" srcOrd="0" destOrd="0" presId="urn:microsoft.com/office/officeart/2005/8/layout/vList2"/>
    <dgm:cxn modelId="{4ADF3EFB-DA07-4B14-AF92-A03A33AB23D1}" type="presParOf" srcId="{9529394B-0844-4049-8B1C-F8C587705BA7}" destId="{DFD91C95-9617-49B4-A608-498F2DF531FD}" srcOrd="1" destOrd="0" presId="urn:microsoft.com/office/officeart/2005/8/layout/vList2"/>
    <dgm:cxn modelId="{70FFD35B-CAA4-46C4-8A3A-E2A77CE7DDFF}" type="presParOf" srcId="{9529394B-0844-4049-8B1C-F8C587705BA7}" destId="{152E8D12-997B-4305-9EF9-70B7939F4776}" srcOrd="2" destOrd="0" presId="urn:microsoft.com/office/officeart/2005/8/layout/vList2"/>
    <dgm:cxn modelId="{ABF688AD-CD5A-428F-A613-8BD14B9673F0}" type="presParOf" srcId="{9529394B-0844-4049-8B1C-F8C587705BA7}" destId="{20A16C29-1AAA-4C5E-B8BB-785E1408AFA5}" srcOrd="3" destOrd="0" presId="urn:microsoft.com/office/officeart/2005/8/layout/vList2"/>
    <dgm:cxn modelId="{A1F678DA-3A47-4CC6-8746-AC9AC835F92F}" type="presParOf" srcId="{9529394B-0844-4049-8B1C-F8C587705BA7}" destId="{96D07590-3E29-4F11-A199-E25E84022590}" srcOrd="4" destOrd="0" presId="urn:microsoft.com/office/officeart/2005/8/layout/vList2"/>
    <dgm:cxn modelId="{4AB28907-0A64-40D8-A591-8EF350F60E52}" type="presParOf" srcId="{9529394B-0844-4049-8B1C-F8C587705BA7}" destId="{8DE351DF-35A5-440F-B1D3-5115013C203C}" srcOrd="5" destOrd="0" presId="urn:microsoft.com/office/officeart/2005/8/layout/vList2"/>
    <dgm:cxn modelId="{8EDEBD35-B773-4559-8799-05960C322C1C}" type="presParOf" srcId="{9529394B-0844-4049-8B1C-F8C587705BA7}" destId="{D25A5538-87EF-4E5E-B50C-7DB315950FB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E26090-B6CA-4270-AD5B-013CB56CF6E7}">
      <dsp:nvSpPr>
        <dsp:cNvPr id="0" name=""/>
        <dsp:cNvSpPr/>
      </dsp:nvSpPr>
      <dsp:spPr>
        <a:xfrm>
          <a:off x="0" y="0"/>
          <a:ext cx="6969391" cy="9336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780839-2BE0-4925-9911-D9FED7FC5406}">
      <dsp:nvSpPr>
        <dsp:cNvPr id="0" name=""/>
        <dsp:cNvSpPr/>
      </dsp:nvSpPr>
      <dsp:spPr>
        <a:xfrm>
          <a:off x="301973" y="184829"/>
          <a:ext cx="513499" cy="5134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D420D4-7B52-4861-8AD4-61F3269F7B96}">
      <dsp:nvSpPr>
        <dsp:cNvPr id="0" name=""/>
        <dsp:cNvSpPr/>
      </dsp:nvSpPr>
      <dsp:spPr>
        <a:xfrm>
          <a:off x="1070195" y="214105"/>
          <a:ext cx="4974995" cy="378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583" tIns="50583" rIns="50583" bIns="50583" numCol="1" spcCol="1270" anchor="ctr" anchorCtr="0">
          <a:noAutofit/>
        </a:bodyPr>
        <a:lstStyle/>
        <a:p>
          <a:pPr marL="0" lvl="0" indent="0" algn="l" defTabSz="800100">
            <a:lnSpc>
              <a:spcPct val="100000"/>
            </a:lnSpc>
            <a:spcBef>
              <a:spcPct val="0"/>
            </a:spcBef>
            <a:spcAft>
              <a:spcPct val="35000"/>
            </a:spcAft>
            <a:buNone/>
          </a:pPr>
          <a:r>
            <a:rPr lang="en-US" sz="1800" kern="1200" dirty="0"/>
            <a:t>The AGA establishes the framework for performance-based budgeting:</a:t>
          </a:r>
        </a:p>
      </dsp:txBody>
      <dsp:txXfrm>
        <a:off x="1070195" y="214105"/>
        <a:ext cx="4974995" cy="378318"/>
      </dsp:txXfrm>
    </dsp:sp>
    <dsp:sp modelId="{9070AC6B-3088-429A-B374-7425CFB80161}">
      <dsp:nvSpPr>
        <dsp:cNvPr id="0" name=""/>
        <dsp:cNvSpPr/>
      </dsp:nvSpPr>
      <dsp:spPr>
        <a:xfrm>
          <a:off x="4214575" y="1092285"/>
          <a:ext cx="2736628" cy="9336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810" tIns="98810" rIns="98810" bIns="98810" numCol="1" spcCol="1270" anchor="ctr" anchorCtr="0">
          <a:noAutofit/>
        </a:bodyPr>
        <a:lstStyle/>
        <a:p>
          <a:pPr marL="0" lvl="0" indent="0" algn="l" defTabSz="533400">
            <a:lnSpc>
              <a:spcPct val="100000"/>
            </a:lnSpc>
            <a:spcBef>
              <a:spcPct val="0"/>
            </a:spcBef>
            <a:spcAft>
              <a:spcPct val="35000"/>
            </a:spcAft>
            <a:buNone/>
          </a:pPr>
          <a:endParaRPr lang="en-US" sz="1200" kern="1200" dirty="0"/>
        </a:p>
      </dsp:txBody>
      <dsp:txXfrm>
        <a:off x="4214575" y="1092285"/>
        <a:ext cx="2736628" cy="9336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503D67-5716-45E3-9A9E-E99E4E3E2515}">
      <dsp:nvSpPr>
        <dsp:cNvPr id="0" name=""/>
        <dsp:cNvSpPr/>
      </dsp:nvSpPr>
      <dsp:spPr>
        <a:xfrm>
          <a:off x="3934565" y="0"/>
          <a:ext cx="2390030" cy="1434018"/>
        </a:xfrm>
        <a:prstGeom prst="rect">
          <a:avLst/>
        </a:prstGeom>
        <a:solidFill>
          <a:schemeClr val="accent2">
            <a:hueOff val="0"/>
            <a:satOff val="0"/>
            <a:lumOff val="0"/>
            <a:alphaOff val="0"/>
          </a:schemeClr>
        </a:solidFill>
        <a:ln w="1905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Outcome</a:t>
          </a:r>
          <a:r>
            <a:rPr lang="en-US" sz="1800" kern="1200" dirty="0"/>
            <a:t> = program results </a:t>
          </a:r>
        </a:p>
      </dsp:txBody>
      <dsp:txXfrm>
        <a:off x="3934565" y="0"/>
        <a:ext cx="2390030" cy="1434018"/>
      </dsp:txXfrm>
    </dsp:sp>
    <dsp:sp modelId="{8D955C11-0663-4337-954A-CACDA7501D8D}">
      <dsp:nvSpPr>
        <dsp:cNvPr id="0" name=""/>
        <dsp:cNvSpPr/>
      </dsp:nvSpPr>
      <dsp:spPr>
        <a:xfrm>
          <a:off x="1295875" y="0"/>
          <a:ext cx="2390030" cy="1434018"/>
        </a:xfrm>
        <a:prstGeom prst="rect">
          <a:avLst/>
        </a:prstGeom>
        <a:solidFill>
          <a:schemeClr val="accent3">
            <a:hueOff val="0"/>
            <a:satOff val="0"/>
            <a:lumOff val="0"/>
            <a:alphaOff val="0"/>
          </a:schemeClr>
        </a:solidFill>
        <a:ln w="1905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Output</a:t>
          </a:r>
          <a:r>
            <a:rPr lang="en-US" sz="1800" kern="1200" dirty="0"/>
            <a:t> = amount of work done (least emphasis on these)</a:t>
          </a:r>
        </a:p>
      </dsp:txBody>
      <dsp:txXfrm>
        <a:off x="1295875" y="0"/>
        <a:ext cx="2390030" cy="1434018"/>
      </dsp:txXfrm>
    </dsp:sp>
    <dsp:sp modelId="{70602D1D-0778-496C-9E87-D4DFD4E919BC}">
      <dsp:nvSpPr>
        <dsp:cNvPr id="0" name=""/>
        <dsp:cNvSpPr/>
      </dsp:nvSpPr>
      <dsp:spPr>
        <a:xfrm>
          <a:off x="6564818" y="353"/>
          <a:ext cx="2390030" cy="1434018"/>
        </a:xfrm>
        <a:prstGeom prst="rect">
          <a:avLst/>
        </a:prstGeom>
        <a:solidFill>
          <a:schemeClr val="accent4">
            <a:hueOff val="0"/>
            <a:satOff val="0"/>
            <a:lumOff val="0"/>
            <a:alphaOff val="0"/>
          </a:schemeClr>
        </a:solidFill>
        <a:ln w="1905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Efficiency</a:t>
          </a:r>
          <a:r>
            <a:rPr lang="en-US" sz="1800" kern="1200" dirty="0"/>
            <a:t> = unit costs to produce or services</a:t>
          </a:r>
        </a:p>
      </dsp:txBody>
      <dsp:txXfrm>
        <a:off x="6564818" y="353"/>
        <a:ext cx="2390030" cy="1434018"/>
      </dsp:txXfrm>
    </dsp:sp>
    <dsp:sp modelId="{81395B93-C8C7-441F-BEFD-709A195C040B}">
      <dsp:nvSpPr>
        <dsp:cNvPr id="0" name=""/>
        <dsp:cNvSpPr/>
      </dsp:nvSpPr>
      <dsp:spPr>
        <a:xfrm>
          <a:off x="2621267" y="1673375"/>
          <a:ext cx="2390030" cy="1434018"/>
        </a:xfrm>
        <a:prstGeom prst="rect">
          <a:avLst/>
        </a:prstGeom>
        <a:solidFill>
          <a:schemeClr val="accent5">
            <a:hueOff val="0"/>
            <a:satOff val="0"/>
            <a:lumOff val="0"/>
            <a:alphaOff val="0"/>
          </a:schemeClr>
        </a:solidFill>
        <a:ln w="1905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Quality</a:t>
          </a:r>
          <a:r>
            <a:rPr lang="en-US" sz="1800" kern="1200" dirty="0"/>
            <a:t> = quality of service level</a:t>
          </a:r>
        </a:p>
      </dsp:txBody>
      <dsp:txXfrm>
        <a:off x="2621267" y="1673375"/>
        <a:ext cx="2390030" cy="1434018"/>
      </dsp:txXfrm>
    </dsp:sp>
    <dsp:sp modelId="{1405E9CE-6901-488C-8389-DCBE72BF21C4}">
      <dsp:nvSpPr>
        <dsp:cNvPr id="0" name=""/>
        <dsp:cNvSpPr/>
      </dsp:nvSpPr>
      <dsp:spPr>
        <a:xfrm>
          <a:off x="5250301" y="1673375"/>
          <a:ext cx="2390030" cy="1434018"/>
        </a:xfrm>
        <a:prstGeom prst="rect">
          <a:avLst/>
        </a:prstGeom>
        <a:solidFill>
          <a:schemeClr val="accent6">
            <a:hueOff val="0"/>
            <a:satOff val="0"/>
            <a:lumOff val="0"/>
            <a:alphaOff val="0"/>
          </a:schemeClr>
        </a:solidFill>
        <a:ln w="1905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Explanatory</a:t>
          </a:r>
          <a:r>
            <a:rPr lang="en-US" sz="1800" kern="1200" dirty="0"/>
            <a:t> = where agency cannot be held fully accountable, but the data is of high interest to the public. </a:t>
          </a:r>
        </a:p>
      </dsp:txBody>
      <dsp:txXfrm>
        <a:off x="5250301" y="1673375"/>
        <a:ext cx="2390030" cy="14340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F10B5-9A88-48EB-9C60-69F0880C3304}">
      <dsp:nvSpPr>
        <dsp:cNvPr id="0" name=""/>
        <dsp:cNvSpPr/>
      </dsp:nvSpPr>
      <dsp:spPr>
        <a:xfrm>
          <a:off x="0" y="4286"/>
          <a:ext cx="5651500" cy="9129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CF536F-D52A-49F5-A2F6-E97016FF010F}">
      <dsp:nvSpPr>
        <dsp:cNvPr id="0" name=""/>
        <dsp:cNvSpPr/>
      </dsp:nvSpPr>
      <dsp:spPr>
        <a:xfrm>
          <a:off x="276173" y="209704"/>
          <a:ext cx="502134" cy="5021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503B235-BF87-4BD8-8F32-015FEE61963C}">
      <dsp:nvSpPr>
        <dsp:cNvPr id="0" name=""/>
        <dsp:cNvSpPr/>
      </dsp:nvSpPr>
      <dsp:spPr>
        <a:xfrm>
          <a:off x="1054481" y="4286"/>
          <a:ext cx="4597018" cy="912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623" tIns="96623" rIns="96623" bIns="96623" numCol="1" spcCol="1270" anchor="ctr" anchorCtr="0">
          <a:noAutofit/>
        </a:bodyPr>
        <a:lstStyle/>
        <a:p>
          <a:pPr marL="0" lvl="0" indent="0" algn="l" defTabSz="711200">
            <a:lnSpc>
              <a:spcPct val="100000"/>
            </a:lnSpc>
            <a:spcBef>
              <a:spcPct val="0"/>
            </a:spcBef>
            <a:spcAft>
              <a:spcPct val="35000"/>
            </a:spcAft>
            <a:buNone/>
          </a:pPr>
          <a:r>
            <a:rPr lang="en-US" sz="1600" b="1" kern="1200" dirty="0"/>
            <a:t>Output:  </a:t>
          </a:r>
          <a:br>
            <a:rPr lang="en-US" sz="1600" b="1" kern="1200" dirty="0"/>
          </a:br>
          <a:r>
            <a:rPr lang="en-US" sz="1600" kern="1200" dirty="0"/>
            <a:t>Number of statewide lanes preserved</a:t>
          </a:r>
        </a:p>
      </dsp:txBody>
      <dsp:txXfrm>
        <a:off x="1054481" y="4286"/>
        <a:ext cx="4597018" cy="912971"/>
      </dsp:txXfrm>
    </dsp:sp>
    <dsp:sp modelId="{510086EB-B804-44E7-9B8F-0D02DE1F8ABF}">
      <dsp:nvSpPr>
        <dsp:cNvPr id="0" name=""/>
        <dsp:cNvSpPr/>
      </dsp:nvSpPr>
      <dsp:spPr>
        <a:xfrm>
          <a:off x="0" y="1145500"/>
          <a:ext cx="5651500" cy="9129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28379E-696B-4756-8421-558F8248753D}">
      <dsp:nvSpPr>
        <dsp:cNvPr id="0" name=""/>
        <dsp:cNvSpPr/>
      </dsp:nvSpPr>
      <dsp:spPr>
        <a:xfrm>
          <a:off x="276173" y="1350918"/>
          <a:ext cx="502134" cy="5021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8A55768-A2D7-4349-A2C0-F41EEC4E086E}">
      <dsp:nvSpPr>
        <dsp:cNvPr id="0" name=""/>
        <dsp:cNvSpPr/>
      </dsp:nvSpPr>
      <dsp:spPr>
        <a:xfrm>
          <a:off x="1054481" y="1145500"/>
          <a:ext cx="4597018" cy="912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623" tIns="96623" rIns="96623" bIns="96623" numCol="1" spcCol="1270" anchor="ctr" anchorCtr="0">
          <a:noAutofit/>
        </a:bodyPr>
        <a:lstStyle/>
        <a:p>
          <a:pPr marL="0" lvl="0" indent="0" algn="l" defTabSz="711200">
            <a:lnSpc>
              <a:spcPct val="100000"/>
            </a:lnSpc>
            <a:spcBef>
              <a:spcPct val="0"/>
            </a:spcBef>
            <a:spcAft>
              <a:spcPct val="35000"/>
            </a:spcAft>
            <a:buNone/>
          </a:pPr>
          <a:r>
            <a:rPr lang="en-US" sz="1600" b="1" kern="1200" dirty="0"/>
            <a:t>Outcome:  </a:t>
          </a:r>
          <a:br>
            <a:rPr lang="en-US" sz="1600" b="1" kern="1200" dirty="0"/>
          </a:br>
          <a:r>
            <a:rPr lang="en-US" sz="1600" kern="1200" dirty="0"/>
            <a:t>Percent of non-interstate lane miles rated fair or better</a:t>
          </a:r>
        </a:p>
      </dsp:txBody>
      <dsp:txXfrm>
        <a:off x="1054481" y="1145500"/>
        <a:ext cx="4597018" cy="912971"/>
      </dsp:txXfrm>
    </dsp:sp>
    <dsp:sp modelId="{A5F21DB5-8168-46BA-BF88-7B6E66A9A66F}">
      <dsp:nvSpPr>
        <dsp:cNvPr id="0" name=""/>
        <dsp:cNvSpPr/>
      </dsp:nvSpPr>
      <dsp:spPr>
        <a:xfrm>
          <a:off x="0" y="2286714"/>
          <a:ext cx="5651500" cy="9129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053324-306D-4F5D-BB52-BFD628C22F46}">
      <dsp:nvSpPr>
        <dsp:cNvPr id="0" name=""/>
        <dsp:cNvSpPr/>
      </dsp:nvSpPr>
      <dsp:spPr>
        <a:xfrm>
          <a:off x="276173" y="2492132"/>
          <a:ext cx="502134" cy="50213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7AAEB21-B5D3-43A9-ACE8-A58CD837CE8A}">
      <dsp:nvSpPr>
        <dsp:cNvPr id="0" name=""/>
        <dsp:cNvSpPr/>
      </dsp:nvSpPr>
      <dsp:spPr>
        <a:xfrm>
          <a:off x="1054481" y="2286714"/>
          <a:ext cx="4597018" cy="912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623" tIns="96623" rIns="96623" bIns="96623" numCol="1" spcCol="1270" anchor="ctr" anchorCtr="0">
          <a:noAutofit/>
        </a:bodyPr>
        <a:lstStyle/>
        <a:p>
          <a:pPr marL="0" lvl="0" indent="0" algn="l" defTabSz="711200">
            <a:lnSpc>
              <a:spcPct val="100000"/>
            </a:lnSpc>
            <a:spcBef>
              <a:spcPct val="0"/>
            </a:spcBef>
            <a:spcAft>
              <a:spcPct val="35000"/>
            </a:spcAft>
            <a:buNone/>
          </a:pPr>
          <a:r>
            <a:rPr lang="en-US" sz="1600" b="1" kern="1200" dirty="0"/>
            <a:t>Efficiency:  </a:t>
          </a:r>
          <a:br>
            <a:rPr lang="en-US" sz="1600" b="1" kern="1200" dirty="0"/>
          </a:br>
          <a:r>
            <a:rPr lang="en-US" sz="1600" kern="1200" dirty="0"/>
            <a:t>Percent of invoices paid within thirty days</a:t>
          </a:r>
        </a:p>
      </dsp:txBody>
      <dsp:txXfrm>
        <a:off x="1054481" y="2286714"/>
        <a:ext cx="4597018" cy="912971"/>
      </dsp:txXfrm>
    </dsp:sp>
    <dsp:sp modelId="{E6F76251-D2E4-43A3-9156-77F5020CCCE6}">
      <dsp:nvSpPr>
        <dsp:cNvPr id="0" name=""/>
        <dsp:cNvSpPr/>
      </dsp:nvSpPr>
      <dsp:spPr>
        <a:xfrm>
          <a:off x="0" y="3427928"/>
          <a:ext cx="5651500" cy="9129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828A00-FA69-41EB-AF5A-37F755929500}">
      <dsp:nvSpPr>
        <dsp:cNvPr id="0" name=""/>
        <dsp:cNvSpPr/>
      </dsp:nvSpPr>
      <dsp:spPr>
        <a:xfrm>
          <a:off x="276173" y="3633346"/>
          <a:ext cx="502134" cy="50213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70B7830-E475-4647-9CA7-AEF45E08D993}">
      <dsp:nvSpPr>
        <dsp:cNvPr id="0" name=""/>
        <dsp:cNvSpPr/>
      </dsp:nvSpPr>
      <dsp:spPr>
        <a:xfrm>
          <a:off x="1054481" y="3427928"/>
          <a:ext cx="4597018" cy="912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623" tIns="96623" rIns="96623" bIns="96623" numCol="1" spcCol="1270" anchor="ctr" anchorCtr="0">
          <a:noAutofit/>
        </a:bodyPr>
        <a:lstStyle/>
        <a:p>
          <a:pPr marL="0" lvl="0" indent="0" algn="l" defTabSz="711200">
            <a:lnSpc>
              <a:spcPct val="100000"/>
            </a:lnSpc>
            <a:spcBef>
              <a:spcPct val="0"/>
            </a:spcBef>
            <a:spcAft>
              <a:spcPct val="35000"/>
            </a:spcAft>
            <a:buNone/>
          </a:pPr>
          <a:r>
            <a:rPr lang="en-US" sz="1600" b="1" kern="1200" dirty="0"/>
            <a:t>Explanatory:  </a:t>
          </a:r>
          <a:br>
            <a:rPr lang="en-US" sz="1600" b="1" kern="1200" dirty="0"/>
          </a:br>
          <a:r>
            <a:rPr lang="en-US" sz="1600" kern="1200" dirty="0"/>
            <a:t>Annual number of riders on the rail runner</a:t>
          </a:r>
        </a:p>
      </dsp:txBody>
      <dsp:txXfrm>
        <a:off x="1054481" y="3427928"/>
        <a:ext cx="4597018" cy="912971"/>
      </dsp:txXfrm>
    </dsp:sp>
    <dsp:sp modelId="{2644F513-0989-482F-AE57-F9163F10DFAD}">
      <dsp:nvSpPr>
        <dsp:cNvPr id="0" name=""/>
        <dsp:cNvSpPr/>
      </dsp:nvSpPr>
      <dsp:spPr>
        <a:xfrm>
          <a:off x="0" y="4569142"/>
          <a:ext cx="5651500" cy="9129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68725A6-E36B-4C03-97D7-9717507EADB5}">
      <dsp:nvSpPr>
        <dsp:cNvPr id="0" name=""/>
        <dsp:cNvSpPr/>
      </dsp:nvSpPr>
      <dsp:spPr>
        <a:xfrm>
          <a:off x="276173" y="4774561"/>
          <a:ext cx="502134" cy="50213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92C354C-62A0-4235-862D-861428538C32}">
      <dsp:nvSpPr>
        <dsp:cNvPr id="0" name=""/>
        <dsp:cNvSpPr/>
      </dsp:nvSpPr>
      <dsp:spPr>
        <a:xfrm>
          <a:off x="1054481" y="4569142"/>
          <a:ext cx="4597018" cy="912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623" tIns="96623" rIns="96623" bIns="96623" numCol="1" spcCol="1270" anchor="ctr" anchorCtr="0">
          <a:noAutofit/>
        </a:bodyPr>
        <a:lstStyle/>
        <a:p>
          <a:pPr marL="0" lvl="0" indent="0" algn="l" defTabSz="711200">
            <a:lnSpc>
              <a:spcPct val="100000"/>
            </a:lnSpc>
            <a:spcBef>
              <a:spcPct val="0"/>
            </a:spcBef>
            <a:spcAft>
              <a:spcPct val="35000"/>
            </a:spcAft>
            <a:buNone/>
          </a:pPr>
          <a:r>
            <a:rPr lang="en-US" sz="1600" b="1" kern="1200" dirty="0"/>
            <a:t>Quality:  </a:t>
          </a:r>
          <a:br>
            <a:rPr lang="en-US" sz="1600" b="1" kern="1200" dirty="0"/>
          </a:br>
          <a:r>
            <a:rPr lang="en-US" sz="1600" kern="1200" dirty="0"/>
            <a:t>Percent of cost-over-bid amount, less gross receipts tax, on highway construction projects</a:t>
          </a:r>
        </a:p>
      </dsp:txBody>
      <dsp:txXfrm>
        <a:off x="1054481" y="4569142"/>
        <a:ext cx="4597018" cy="9129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6C546A-1F43-4D0B-98B5-3D474E58A520}">
      <dsp:nvSpPr>
        <dsp:cNvPr id="0" name=""/>
        <dsp:cNvSpPr/>
      </dsp:nvSpPr>
      <dsp:spPr>
        <a:xfrm>
          <a:off x="46801" y="404787"/>
          <a:ext cx="4912194" cy="91800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en-US" sz="1700" b="1" kern="1200" dirty="0"/>
            <a:t>Changing or creating measures</a:t>
          </a:r>
        </a:p>
      </dsp:txBody>
      <dsp:txXfrm>
        <a:off x="505801" y="404787"/>
        <a:ext cx="3994194" cy="918000"/>
      </dsp:txXfrm>
    </dsp:sp>
    <dsp:sp modelId="{25534B92-4F1C-4C66-B1E4-9389E362C7A2}">
      <dsp:nvSpPr>
        <dsp:cNvPr id="0" name=""/>
        <dsp:cNvSpPr/>
      </dsp:nvSpPr>
      <dsp:spPr>
        <a:xfrm>
          <a:off x="46811" y="1878701"/>
          <a:ext cx="4912194" cy="36984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55650">
            <a:lnSpc>
              <a:spcPct val="90000"/>
            </a:lnSpc>
            <a:spcBef>
              <a:spcPct val="0"/>
            </a:spcBef>
            <a:spcAft>
              <a:spcPct val="15000"/>
            </a:spcAft>
            <a:buChar char="•"/>
          </a:pPr>
          <a:r>
            <a:rPr lang="en-US" sz="1700" kern="1200" dirty="0">
              <a:solidFill>
                <a:schemeClr val="accent1"/>
              </a:solidFill>
            </a:rPr>
            <a:t>Existing measures will pre-populate. </a:t>
          </a:r>
        </a:p>
        <a:p>
          <a:pPr marL="171450" lvl="1" indent="-171450" algn="l" defTabSz="755650">
            <a:lnSpc>
              <a:spcPct val="90000"/>
            </a:lnSpc>
            <a:spcBef>
              <a:spcPct val="0"/>
            </a:spcBef>
            <a:spcAft>
              <a:spcPct val="15000"/>
            </a:spcAft>
            <a:buChar char="•"/>
          </a:pPr>
          <a:r>
            <a:rPr lang="en-US" sz="1700" kern="1200" dirty="0">
              <a:solidFill>
                <a:schemeClr val="accent1"/>
              </a:solidFill>
            </a:rPr>
            <a:t>For a new measure, click Add New to enter proposed change (should be the last option in list of measures)</a:t>
          </a:r>
        </a:p>
        <a:p>
          <a:pPr marL="171450" lvl="1" indent="-171450" algn="l" defTabSz="755650">
            <a:lnSpc>
              <a:spcPct val="90000"/>
            </a:lnSpc>
            <a:spcBef>
              <a:spcPct val="0"/>
            </a:spcBef>
            <a:spcAft>
              <a:spcPct val="15000"/>
            </a:spcAft>
            <a:buChar char="•"/>
          </a:pPr>
          <a:r>
            <a:rPr lang="en-US" sz="1700" kern="1200" dirty="0">
              <a:solidFill>
                <a:schemeClr val="accent1"/>
              </a:solidFill>
            </a:rPr>
            <a:t>Inactive Year box: Select next FY if requesting to inactivate a current measure</a:t>
          </a:r>
        </a:p>
        <a:p>
          <a:pPr marL="171450" lvl="1" indent="-171450" algn="l" defTabSz="755650">
            <a:lnSpc>
              <a:spcPct val="90000"/>
            </a:lnSpc>
            <a:spcBef>
              <a:spcPct val="0"/>
            </a:spcBef>
            <a:spcAft>
              <a:spcPct val="15000"/>
            </a:spcAft>
            <a:buChar char="•"/>
          </a:pPr>
          <a:r>
            <a:rPr lang="en-US" sz="1700" kern="1200">
              <a:solidFill>
                <a:schemeClr val="accent1"/>
              </a:solidFill>
            </a:rPr>
            <a:t>Measure Format: How should measure data be displayed (integer, date, percent, etc.)</a:t>
          </a:r>
        </a:p>
        <a:p>
          <a:pPr marL="171450" lvl="1" indent="-171450" algn="l" defTabSz="755650">
            <a:lnSpc>
              <a:spcPct val="90000"/>
            </a:lnSpc>
            <a:spcBef>
              <a:spcPct val="0"/>
            </a:spcBef>
            <a:spcAft>
              <a:spcPct val="15000"/>
            </a:spcAft>
            <a:buChar char="•"/>
          </a:pPr>
          <a:r>
            <a:rPr lang="en-US" sz="1700" kern="1200" dirty="0">
              <a:solidFill>
                <a:schemeClr val="accent1"/>
              </a:solidFill>
            </a:rPr>
            <a:t>Good Direction: “Over” if the target is met if the result is higher, “Under” if target is met if the result is lower</a:t>
          </a:r>
        </a:p>
        <a:p>
          <a:pPr marL="171450" lvl="1" indent="-171450" algn="l" defTabSz="755650">
            <a:lnSpc>
              <a:spcPct val="90000"/>
            </a:lnSpc>
            <a:spcBef>
              <a:spcPct val="0"/>
            </a:spcBef>
            <a:spcAft>
              <a:spcPct val="15000"/>
            </a:spcAft>
            <a:buChar char="•"/>
          </a:pPr>
          <a:r>
            <a:rPr lang="en-US" sz="1700" kern="1200" dirty="0">
              <a:solidFill>
                <a:schemeClr val="accent1"/>
              </a:solidFill>
            </a:rPr>
            <a:t>Some fields are for SBD analyst use, do not need to complete these</a:t>
          </a:r>
        </a:p>
        <a:p>
          <a:pPr marL="171450" lvl="1" indent="-171450" algn="l" defTabSz="755650">
            <a:lnSpc>
              <a:spcPct val="90000"/>
            </a:lnSpc>
            <a:spcBef>
              <a:spcPct val="0"/>
            </a:spcBef>
            <a:spcAft>
              <a:spcPct val="15000"/>
            </a:spcAft>
            <a:buChar char="•"/>
          </a:pPr>
          <a:r>
            <a:rPr lang="en-US" sz="1700" kern="1200" dirty="0">
              <a:solidFill>
                <a:schemeClr val="accent1"/>
              </a:solidFill>
            </a:rPr>
            <a:t>Can update methodology, reliability, validity, etc. on Narrative Changes tab</a:t>
          </a:r>
        </a:p>
      </dsp:txBody>
      <dsp:txXfrm>
        <a:off x="46811" y="1878701"/>
        <a:ext cx="4912194" cy="36984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65AC9C-7193-4934-868A-AEA82931847C}">
      <dsp:nvSpPr>
        <dsp:cNvPr id="0" name=""/>
        <dsp:cNvSpPr/>
      </dsp:nvSpPr>
      <dsp:spPr>
        <a:xfrm>
          <a:off x="0" y="0"/>
          <a:ext cx="5607050" cy="129285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4401 Initial Entry</a:t>
          </a:r>
        </a:p>
      </dsp:txBody>
      <dsp:txXfrm>
        <a:off x="63112" y="63112"/>
        <a:ext cx="5480826" cy="1166626"/>
      </dsp:txXfrm>
    </dsp:sp>
    <dsp:sp modelId="{152E8D12-997B-4305-9EF9-70B7939F4776}">
      <dsp:nvSpPr>
        <dsp:cNvPr id="0" name=""/>
        <dsp:cNvSpPr/>
      </dsp:nvSpPr>
      <dsp:spPr>
        <a:xfrm>
          <a:off x="0" y="1450477"/>
          <a:ext cx="5607050" cy="1292850"/>
        </a:xfrm>
        <a:prstGeom prst="roundRect">
          <a:avLst/>
        </a:prstGeom>
        <a:gradFill rotWithShape="0">
          <a:gsLst>
            <a:gs pos="0">
              <a:schemeClr val="accent2">
                <a:hueOff val="-3450629"/>
                <a:satOff val="15286"/>
                <a:lumOff val="-5621"/>
                <a:alphaOff val="0"/>
                <a:tint val="97000"/>
                <a:satMod val="100000"/>
                <a:lumMod val="102000"/>
              </a:schemeClr>
            </a:gs>
            <a:gs pos="50000">
              <a:schemeClr val="accent2">
                <a:hueOff val="-3450629"/>
                <a:satOff val="15286"/>
                <a:lumOff val="-5621"/>
                <a:alphaOff val="0"/>
                <a:shade val="100000"/>
                <a:satMod val="103000"/>
                <a:lumMod val="100000"/>
              </a:schemeClr>
            </a:gs>
            <a:gs pos="100000">
              <a:schemeClr val="accent2">
                <a:hueOff val="-3450629"/>
                <a:satOff val="15286"/>
                <a:lumOff val="-5621"/>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4402 Manager Review</a:t>
          </a:r>
        </a:p>
      </dsp:txBody>
      <dsp:txXfrm>
        <a:off x="63112" y="1513589"/>
        <a:ext cx="5480826" cy="1166626"/>
      </dsp:txXfrm>
    </dsp:sp>
    <dsp:sp modelId="{96D07590-3E29-4F11-A199-E25E84022590}">
      <dsp:nvSpPr>
        <dsp:cNvPr id="0" name=""/>
        <dsp:cNvSpPr/>
      </dsp:nvSpPr>
      <dsp:spPr>
        <a:xfrm>
          <a:off x="0" y="2841247"/>
          <a:ext cx="5607050" cy="1292850"/>
        </a:xfrm>
        <a:prstGeom prst="roundRect">
          <a:avLst/>
        </a:prstGeom>
        <a:gradFill rotWithShape="0">
          <a:gsLst>
            <a:gs pos="0">
              <a:schemeClr val="accent2">
                <a:hueOff val="-6901259"/>
                <a:satOff val="30573"/>
                <a:lumOff val="-11243"/>
                <a:alphaOff val="0"/>
                <a:tint val="97000"/>
                <a:satMod val="100000"/>
                <a:lumMod val="102000"/>
              </a:schemeClr>
            </a:gs>
            <a:gs pos="50000">
              <a:schemeClr val="accent2">
                <a:hueOff val="-6901259"/>
                <a:satOff val="30573"/>
                <a:lumOff val="-11243"/>
                <a:alphaOff val="0"/>
                <a:shade val="100000"/>
                <a:satMod val="103000"/>
                <a:lumMod val="100000"/>
              </a:schemeClr>
            </a:gs>
            <a:gs pos="100000">
              <a:schemeClr val="accent2">
                <a:hueOff val="-6901259"/>
                <a:satOff val="30573"/>
                <a:lumOff val="-11243"/>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4403 Agency Management Changes</a:t>
          </a:r>
        </a:p>
      </dsp:txBody>
      <dsp:txXfrm>
        <a:off x="63112" y="2904359"/>
        <a:ext cx="5480826" cy="1166626"/>
      </dsp:txXfrm>
    </dsp:sp>
    <dsp:sp modelId="{D25A5538-87EF-4E5E-B50C-7DB315950FB3}">
      <dsp:nvSpPr>
        <dsp:cNvPr id="0" name=""/>
        <dsp:cNvSpPr/>
      </dsp:nvSpPr>
      <dsp:spPr>
        <a:xfrm>
          <a:off x="0" y="4232017"/>
          <a:ext cx="5607050" cy="1292850"/>
        </a:xfrm>
        <a:prstGeom prst="round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4404 Submit to DFA Analyst Review</a:t>
          </a:r>
        </a:p>
      </dsp:txBody>
      <dsp:txXfrm>
        <a:off x="63112" y="4295129"/>
        <a:ext cx="5480826" cy="116662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2T16:22:51.522"/>
    </inkml:context>
    <inkml:brush xml:id="br0">
      <inkml:brushProperty name="width" value="0.1" units="cm"/>
      <inkml:brushProperty name="height" value="0.1" units="cm"/>
      <inkml:brushProperty name="color" value="#AE198D"/>
      <inkml:brushProperty name="inkEffects" value="galaxy"/>
      <inkml:brushProperty name="anchorX" value="-25716"/>
      <inkml:brushProperty name="anchorY" value="-2417.58057"/>
      <inkml:brushProperty name="scaleFactor" value="0.5"/>
    </inkml:brush>
  </inkml:definitions>
  <inkml:trace contextRef="#ctx0" brushRef="#br0">1 1 24575,'0'0'0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2T16:22:56.122"/>
    </inkml:context>
    <inkml:brush xml:id="br0">
      <inkml:brushProperty name="width" value="0.1" units="cm"/>
      <inkml:brushProperty name="height" value="0.1" units="cm"/>
      <inkml:brushProperty name="color" value="#AE198D"/>
      <inkml:brushProperty name="inkEffects" value="galaxy"/>
      <inkml:brushProperty name="anchorX" value="-26986"/>
      <inkml:brushProperty name="anchorY" value="-3687.58057"/>
      <inkml:brushProperty name="scaleFactor" value="0.5"/>
    </inkml:brush>
  </inkml:definitions>
  <inkml:trace contextRef="#ctx0" brushRef="#br0">1 0 24575,'0'0'0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2T16:22:58.812"/>
    </inkml:context>
    <inkml:brush xml:id="br0">
      <inkml:brushProperty name="width" value="0.1" units="cm"/>
      <inkml:brushProperty name="height" value="0.1" units="cm"/>
      <inkml:brushProperty name="color" value="#AE198D"/>
      <inkml:brushProperty name="inkEffects" value="galaxy"/>
      <inkml:brushProperty name="anchorX" value="-28256.00195"/>
      <inkml:brushProperty name="anchorY" value="-4957.58057"/>
      <inkml:brushProperty name="scaleFactor" value="0.5"/>
    </inkml:brush>
  </inkml:definitions>
  <inkml:trace contextRef="#ctx0" brushRef="#br0">1 0 24575,'0'0'0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2T16:23:01.686"/>
    </inkml:context>
    <inkml:brush xml:id="br0">
      <inkml:brushProperty name="width" value="0.1" units="cm"/>
      <inkml:brushProperty name="height" value="0.1" units="cm"/>
      <inkml:brushProperty name="color" value="#AE198D"/>
      <inkml:brushProperty name="inkEffects" value="galaxy"/>
      <inkml:brushProperty name="anchorX" value="-29526.00195"/>
      <inkml:brushProperty name="anchorY" value="-6227.58057"/>
      <inkml:brushProperty name="scaleFactor" value="0.5"/>
    </inkml:brush>
  </inkml:definitions>
  <inkml:trace contextRef="#ctx0" brushRef="#br0">1 0 24575,'0'0'0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7512038F-C924-419D-96BC-2465E7334A21}" type="datetimeFigureOut">
              <a:rPr lang="en-US" smtClean="0"/>
              <a:t>6/12/2023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616612-7DCC-4173-971D-4A7A5F517028}" type="slidenum">
              <a:rPr lang="en-US" smtClean="0"/>
              <a:t>‹#›</a:t>
            </a:fld>
            <a:endParaRPr lang="en-US"/>
          </a:p>
        </p:txBody>
      </p:sp>
    </p:spTree>
    <p:extLst>
      <p:ext uri="{BB962C8B-B14F-4D97-AF65-F5344CB8AC3E}">
        <p14:creationId xmlns:p14="http://schemas.microsoft.com/office/powerpoint/2010/main" val="215579730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12038F-C924-419D-96BC-2465E7334A21}"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6612-7DCC-4173-971D-4A7A5F517028}" type="slidenum">
              <a:rPr lang="en-US" smtClean="0"/>
              <a:t>‹#›</a:t>
            </a:fld>
            <a:endParaRPr lang="en-US"/>
          </a:p>
        </p:txBody>
      </p:sp>
    </p:spTree>
    <p:extLst>
      <p:ext uri="{BB962C8B-B14F-4D97-AF65-F5344CB8AC3E}">
        <p14:creationId xmlns:p14="http://schemas.microsoft.com/office/powerpoint/2010/main" val="284631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12038F-C924-419D-96BC-2465E7334A21}"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6612-7DCC-4173-971D-4A7A5F517028}" type="slidenum">
              <a:rPr lang="en-US" smtClean="0"/>
              <a:t>‹#›</a:t>
            </a:fld>
            <a:endParaRPr lang="en-US"/>
          </a:p>
        </p:txBody>
      </p:sp>
    </p:spTree>
    <p:extLst>
      <p:ext uri="{BB962C8B-B14F-4D97-AF65-F5344CB8AC3E}">
        <p14:creationId xmlns:p14="http://schemas.microsoft.com/office/powerpoint/2010/main" val="1122763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12038F-C924-419D-96BC-2465E7334A21}" type="datetimeFigureOut">
              <a:rPr lang="en-US" smtClean="0"/>
              <a:t>6/12/2023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616612-7DCC-4173-971D-4A7A5F517028}" type="slidenum">
              <a:rPr lang="en-US" smtClean="0"/>
              <a:t>‹#›</a:t>
            </a:fld>
            <a:endParaRPr lang="en-US"/>
          </a:p>
        </p:txBody>
      </p:sp>
    </p:spTree>
    <p:extLst>
      <p:ext uri="{BB962C8B-B14F-4D97-AF65-F5344CB8AC3E}">
        <p14:creationId xmlns:p14="http://schemas.microsoft.com/office/powerpoint/2010/main" val="2475210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7512038F-C924-419D-96BC-2465E7334A21}" type="datetimeFigureOut">
              <a:rPr lang="en-US" smtClean="0"/>
              <a:t>6/12/2023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616612-7DCC-4173-971D-4A7A5F517028}" type="slidenum">
              <a:rPr lang="en-US" smtClean="0"/>
              <a:t>‹#›</a:t>
            </a:fld>
            <a:endParaRPr lang="en-US"/>
          </a:p>
        </p:txBody>
      </p:sp>
    </p:spTree>
    <p:extLst>
      <p:ext uri="{BB962C8B-B14F-4D97-AF65-F5344CB8AC3E}">
        <p14:creationId xmlns:p14="http://schemas.microsoft.com/office/powerpoint/2010/main" val="194245577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7512038F-C924-419D-96BC-2465E7334A21}" type="datetimeFigureOut">
              <a:rPr lang="en-US" smtClean="0"/>
              <a:t>6/12/2023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53616612-7DCC-4173-971D-4A7A5F517028}" type="slidenum">
              <a:rPr lang="en-US" smtClean="0"/>
              <a:t>‹#›</a:t>
            </a:fld>
            <a:endParaRPr lang="en-US"/>
          </a:p>
        </p:txBody>
      </p:sp>
    </p:spTree>
    <p:extLst>
      <p:ext uri="{BB962C8B-B14F-4D97-AF65-F5344CB8AC3E}">
        <p14:creationId xmlns:p14="http://schemas.microsoft.com/office/powerpoint/2010/main" val="2644277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7512038F-C924-419D-96BC-2465E7334A21}" type="datetimeFigureOut">
              <a:rPr lang="en-US" smtClean="0"/>
              <a:t>6/12/2023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616612-7DCC-4173-971D-4A7A5F517028}"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15041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12038F-C924-419D-96BC-2465E7334A21}" type="datetimeFigureOut">
              <a:rPr lang="en-US" smtClean="0"/>
              <a:t>6/12/2023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616612-7DCC-4173-971D-4A7A5F517028}" type="slidenum">
              <a:rPr lang="en-US" smtClean="0"/>
              <a:t>‹#›</a:t>
            </a:fld>
            <a:endParaRPr lang="en-US"/>
          </a:p>
        </p:txBody>
      </p:sp>
    </p:spTree>
    <p:extLst>
      <p:ext uri="{BB962C8B-B14F-4D97-AF65-F5344CB8AC3E}">
        <p14:creationId xmlns:p14="http://schemas.microsoft.com/office/powerpoint/2010/main" val="3648913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12038F-C924-419D-96BC-2465E7334A21}" type="datetimeFigureOut">
              <a:rPr lang="en-US" smtClean="0"/>
              <a:t>6/12/2023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616612-7DCC-4173-971D-4A7A5F517028}" type="slidenum">
              <a:rPr lang="en-US" smtClean="0"/>
              <a:t>‹#›</a:t>
            </a:fld>
            <a:endParaRPr lang="en-US"/>
          </a:p>
        </p:txBody>
      </p:sp>
    </p:spTree>
    <p:extLst>
      <p:ext uri="{BB962C8B-B14F-4D97-AF65-F5344CB8AC3E}">
        <p14:creationId xmlns:p14="http://schemas.microsoft.com/office/powerpoint/2010/main" val="3461820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7512038F-C924-419D-96BC-2465E7334A21}" type="datetimeFigureOut">
              <a:rPr lang="en-US" smtClean="0"/>
              <a:t>6/12/2023</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53616612-7DCC-4173-971D-4A7A5F517028}" type="slidenum">
              <a:rPr lang="en-US" smtClean="0"/>
              <a:t>‹#›</a:t>
            </a:fld>
            <a:endParaRPr lang="en-US"/>
          </a:p>
        </p:txBody>
      </p:sp>
    </p:spTree>
    <p:extLst>
      <p:ext uri="{BB962C8B-B14F-4D97-AF65-F5344CB8AC3E}">
        <p14:creationId xmlns:p14="http://schemas.microsoft.com/office/powerpoint/2010/main" val="63688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7512038F-C924-419D-96BC-2465E7334A21}" type="datetimeFigureOut">
              <a:rPr lang="en-US" smtClean="0"/>
              <a:t>6/12/2023</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53616612-7DCC-4173-971D-4A7A5F517028}" type="slidenum">
              <a:rPr lang="en-US" smtClean="0"/>
              <a:t>‹#›</a:t>
            </a:fld>
            <a:endParaRPr lang="en-US"/>
          </a:p>
        </p:txBody>
      </p:sp>
    </p:spTree>
    <p:extLst>
      <p:ext uri="{BB962C8B-B14F-4D97-AF65-F5344CB8AC3E}">
        <p14:creationId xmlns:p14="http://schemas.microsoft.com/office/powerpoint/2010/main" val="2854384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7512038F-C924-419D-96BC-2465E7334A21}" type="datetimeFigureOut">
              <a:rPr lang="en-US" smtClean="0"/>
              <a:t>6/12/2023</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53616612-7DCC-4173-971D-4A7A5F517028}" type="slidenum">
              <a:rPr lang="en-US" smtClean="0"/>
              <a:t>‹#›</a:t>
            </a:fld>
            <a:endParaRPr lang="en-US"/>
          </a:p>
        </p:txBody>
      </p:sp>
    </p:spTree>
    <p:extLst>
      <p:ext uri="{BB962C8B-B14F-4D97-AF65-F5344CB8AC3E}">
        <p14:creationId xmlns:p14="http://schemas.microsoft.com/office/powerpoint/2010/main" val="3351438175"/>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customXml" Target="../ink/ink1.xml"/><Relationship Id="rId1" Type="http://schemas.openxmlformats.org/officeDocument/2006/relationships/slideLayout" Target="../slideLayouts/slideLayout8.xml"/><Relationship Id="rId6" Type="http://schemas.openxmlformats.org/officeDocument/2006/relationships/customXml" Target="../ink/ink3.xml"/><Relationship Id="rId5" Type="http://schemas.openxmlformats.org/officeDocument/2006/relationships/image" Target="../media/image8.png"/><Relationship Id="rId4" Type="http://schemas.openxmlformats.org/officeDocument/2006/relationships/customXml" Target="../ink/ink2.xml"/><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1">
            <a:extLst>
              <a:ext uri="{FF2B5EF4-FFF2-40B4-BE49-F238E27FC236}">
                <a16:creationId xmlns:a16="http://schemas.microsoft.com/office/drawing/2014/main" id="{C2AD7556-C90D-4946-8E4E-1E79D5B3D2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3">
            <a:extLst>
              <a:ext uri="{FF2B5EF4-FFF2-40B4-BE49-F238E27FC236}">
                <a16:creationId xmlns:a16="http://schemas.microsoft.com/office/drawing/2014/main" id="{DBB0CC56-54B2-4AE0-87C5-296E78A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42815"/>
            <a:ext cx="12192000" cy="261518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C7EECE-70C1-08E1-A744-7F1C641FA9E0}"/>
              </a:ext>
            </a:extLst>
          </p:cNvPr>
          <p:cNvSpPr>
            <a:spLocks noGrp="1"/>
          </p:cNvSpPr>
          <p:nvPr>
            <p:ph type="ctrTitle"/>
          </p:nvPr>
        </p:nvSpPr>
        <p:spPr>
          <a:xfrm>
            <a:off x="1600200" y="3418891"/>
            <a:ext cx="8991600" cy="1645920"/>
          </a:xfrm>
        </p:spPr>
        <p:txBody>
          <a:bodyPr>
            <a:normAutofit/>
          </a:bodyPr>
          <a:lstStyle/>
          <a:p>
            <a:r>
              <a:rPr lang="en-US"/>
              <a:t>Performance measure training</a:t>
            </a:r>
          </a:p>
        </p:txBody>
      </p:sp>
      <p:sp>
        <p:nvSpPr>
          <p:cNvPr id="3" name="Subtitle 2">
            <a:extLst>
              <a:ext uri="{FF2B5EF4-FFF2-40B4-BE49-F238E27FC236}">
                <a16:creationId xmlns:a16="http://schemas.microsoft.com/office/drawing/2014/main" id="{0198DD66-D4CA-BCD1-9642-258F933BE715}"/>
              </a:ext>
            </a:extLst>
          </p:cNvPr>
          <p:cNvSpPr>
            <a:spLocks noGrp="1"/>
          </p:cNvSpPr>
          <p:nvPr>
            <p:ph type="subTitle" idx="1"/>
          </p:nvPr>
        </p:nvSpPr>
        <p:spPr>
          <a:xfrm>
            <a:off x="2695194" y="5181600"/>
            <a:ext cx="6801612" cy="940067"/>
          </a:xfrm>
        </p:spPr>
        <p:txBody>
          <a:bodyPr>
            <a:noAutofit/>
          </a:bodyPr>
          <a:lstStyle/>
          <a:p>
            <a:pPr>
              <a:lnSpc>
                <a:spcPct val="90000"/>
              </a:lnSpc>
            </a:pPr>
            <a:r>
              <a:rPr lang="en-US" sz="2400" b="1" dirty="0">
                <a:solidFill>
                  <a:srgbClr val="FFFFFF"/>
                </a:solidFill>
              </a:rPr>
              <a:t>June 13 &amp; 14, 2023</a:t>
            </a:r>
          </a:p>
          <a:p>
            <a:pPr>
              <a:lnSpc>
                <a:spcPct val="90000"/>
              </a:lnSpc>
            </a:pPr>
            <a:r>
              <a:rPr lang="en-US" sz="2400" b="1" dirty="0" err="1">
                <a:solidFill>
                  <a:srgbClr val="FFFFFF"/>
                </a:solidFill>
              </a:rPr>
              <a:t>Meribeth</a:t>
            </a:r>
            <a:r>
              <a:rPr lang="en-US" sz="2400" b="1" dirty="0">
                <a:solidFill>
                  <a:srgbClr val="FFFFFF"/>
                </a:solidFill>
              </a:rPr>
              <a:t> Densmore</a:t>
            </a:r>
            <a:br>
              <a:rPr lang="en-US" sz="2400" b="1" dirty="0">
                <a:solidFill>
                  <a:srgbClr val="FFFFFF"/>
                </a:solidFill>
              </a:rPr>
            </a:br>
            <a:r>
              <a:rPr lang="en-US" sz="2400" b="1" dirty="0">
                <a:solidFill>
                  <a:srgbClr val="FFFFFF"/>
                </a:solidFill>
              </a:rPr>
              <a:t>Diego Jimenez</a:t>
            </a:r>
            <a:br>
              <a:rPr lang="en-US" sz="2400" b="1" dirty="0">
                <a:solidFill>
                  <a:srgbClr val="FFFFFF"/>
                </a:solidFill>
              </a:rPr>
            </a:br>
            <a:r>
              <a:rPr lang="en-US" sz="2400" b="1" dirty="0">
                <a:solidFill>
                  <a:srgbClr val="FFFFFF"/>
                </a:solidFill>
              </a:rPr>
              <a:t>State Budget Division</a:t>
            </a:r>
          </a:p>
        </p:txBody>
      </p:sp>
      <p:pic>
        <p:nvPicPr>
          <p:cNvPr id="19" name="Graphic 18" descr="Gauge">
            <a:extLst>
              <a:ext uri="{FF2B5EF4-FFF2-40B4-BE49-F238E27FC236}">
                <a16:creationId xmlns:a16="http://schemas.microsoft.com/office/drawing/2014/main" id="{2EA70830-05BE-BDC1-4E85-207B39A48B9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67820" y="640079"/>
            <a:ext cx="2456360" cy="2456360"/>
          </a:xfrm>
          <a:prstGeom prst="rect">
            <a:avLst/>
          </a:prstGeom>
        </p:spPr>
      </p:pic>
    </p:spTree>
    <p:extLst>
      <p:ext uri="{BB962C8B-B14F-4D97-AF65-F5344CB8AC3E}">
        <p14:creationId xmlns:p14="http://schemas.microsoft.com/office/powerpoint/2010/main" val="21025289"/>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12808-8AA0-3773-1F66-13922D4A0512}"/>
              </a:ext>
            </a:extLst>
          </p:cNvPr>
          <p:cNvSpPr>
            <a:spLocks noGrp="1"/>
          </p:cNvSpPr>
          <p:nvPr>
            <p:ph type="title"/>
          </p:nvPr>
        </p:nvSpPr>
        <p:spPr/>
        <p:txBody>
          <a:bodyPr/>
          <a:lstStyle/>
          <a:p>
            <a:r>
              <a:rPr lang="en-US" dirty="0"/>
              <a:t>Measures in </a:t>
            </a:r>
            <a:r>
              <a:rPr lang="en-US" dirty="0" err="1"/>
              <a:t>bfm</a:t>
            </a:r>
            <a:endParaRPr lang="en-US" dirty="0"/>
          </a:p>
        </p:txBody>
      </p:sp>
    </p:spTree>
    <p:extLst>
      <p:ext uri="{BB962C8B-B14F-4D97-AF65-F5344CB8AC3E}">
        <p14:creationId xmlns:p14="http://schemas.microsoft.com/office/powerpoint/2010/main" val="4088165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3EBDFB-095D-4986-FEDC-088AB1756FE6}"/>
              </a:ext>
            </a:extLst>
          </p:cNvPr>
          <p:cNvSpPr>
            <a:spLocks noGrp="1"/>
          </p:cNvSpPr>
          <p:nvPr>
            <p:ph type="title"/>
          </p:nvPr>
        </p:nvSpPr>
        <p:spPr>
          <a:xfrm>
            <a:off x="2231136" y="467418"/>
            <a:ext cx="7729728" cy="1188720"/>
          </a:xfrm>
          <a:solidFill>
            <a:srgbClr val="FFFFFF"/>
          </a:solidFill>
        </p:spPr>
        <p:txBody>
          <a:bodyPr>
            <a:normAutofit/>
          </a:bodyPr>
          <a:lstStyle/>
          <a:p>
            <a:r>
              <a:rPr lang="en-US"/>
              <a:t>Entering and updating </a:t>
            </a:r>
            <a:br>
              <a:rPr lang="en-US"/>
            </a:br>
            <a:r>
              <a:rPr lang="en-US"/>
              <a:t>Measures in bfm</a:t>
            </a:r>
            <a:endParaRPr lang="en-US" dirty="0"/>
          </a:p>
        </p:txBody>
      </p:sp>
      <p:sp>
        <p:nvSpPr>
          <p:cNvPr id="3" name="Content Placeholder 2">
            <a:extLst>
              <a:ext uri="{FF2B5EF4-FFF2-40B4-BE49-F238E27FC236}">
                <a16:creationId xmlns:a16="http://schemas.microsoft.com/office/drawing/2014/main" id="{ED99E6E0-8C43-3617-A9E0-057FD771D85A}"/>
              </a:ext>
            </a:extLst>
          </p:cNvPr>
          <p:cNvSpPr>
            <a:spLocks noGrp="1"/>
          </p:cNvSpPr>
          <p:nvPr>
            <p:ph idx="1"/>
          </p:nvPr>
        </p:nvSpPr>
        <p:spPr>
          <a:xfrm>
            <a:off x="1706062" y="2291262"/>
            <a:ext cx="8779512" cy="2879256"/>
          </a:xfrm>
        </p:spPr>
        <p:txBody>
          <a:bodyPr>
            <a:normAutofit lnSpcReduction="10000"/>
          </a:bodyPr>
          <a:lstStyle/>
          <a:p>
            <a:pPr marL="0" indent="0">
              <a:buNone/>
            </a:pPr>
            <a:r>
              <a:rPr lang="en-US" sz="2000" b="1" dirty="0">
                <a:solidFill>
                  <a:srgbClr val="404040"/>
                </a:solidFill>
              </a:rPr>
              <a:t>In BFM, you can:</a:t>
            </a:r>
          </a:p>
          <a:p>
            <a:r>
              <a:rPr lang="en-US" sz="2000" dirty="0">
                <a:solidFill>
                  <a:srgbClr val="404040"/>
                </a:solidFill>
              </a:rPr>
              <a:t>Request to add or inactivate a measure</a:t>
            </a:r>
          </a:p>
          <a:p>
            <a:r>
              <a:rPr lang="en-US" sz="2000" dirty="0">
                <a:solidFill>
                  <a:srgbClr val="404040"/>
                </a:solidFill>
              </a:rPr>
              <a:t>Request to change wording or measure type</a:t>
            </a:r>
          </a:p>
          <a:p>
            <a:r>
              <a:rPr lang="en-US" sz="2000" dirty="0">
                <a:solidFill>
                  <a:srgbClr val="404040"/>
                </a:solidFill>
              </a:rPr>
              <a:t>Add justifications and contextual information. Remember, justification is KEY! Be sure to fill out ALL fields.</a:t>
            </a:r>
          </a:p>
          <a:p>
            <a:r>
              <a:rPr lang="en-US" sz="2000" dirty="0">
                <a:solidFill>
                  <a:srgbClr val="404040"/>
                </a:solidFill>
              </a:rPr>
              <a:t>Enter targets for the upcoming fiscal year (remember this is done for the September 1 Appropriation Request deadline)</a:t>
            </a:r>
            <a:br>
              <a:rPr lang="en-US" dirty="0">
                <a:solidFill>
                  <a:srgbClr val="404040"/>
                </a:solidFill>
              </a:rPr>
            </a:br>
            <a:endParaRPr lang="en-US" dirty="0">
              <a:solidFill>
                <a:srgbClr val="404040"/>
              </a:solidFill>
            </a:endParaRPr>
          </a:p>
        </p:txBody>
      </p:sp>
    </p:spTree>
    <p:extLst>
      <p:ext uri="{BB962C8B-B14F-4D97-AF65-F5344CB8AC3E}">
        <p14:creationId xmlns:p14="http://schemas.microsoft.com/office/powerpoint/2010/main" val="1808299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99F105D-ED7F-428B-BB2D-4A9EC236B630}"/>
              </a:ext>
            </a:extLst>
          </p:cNvPr>
          <p:cNvSpPr>
            <a:spLocks noGrp="1"/>
          </p:cNvSpPr>
          <p:nvPr>
            <p:ph type="body" sz="half" idx="2"/>
          </p:nvPr>
        </p:nvSpPr>
        <p:spPr>
          <a:xfrm>
            <a:off x="1073631" y="2057400"/>
            <a:ext cx="3794760" cy="2194036"/>
          </a:xfrm>
        </p:spPr>
        <p:txBody>
          <a:bodyPr>
            <a:noAutofit/>
          </a:bodyPr>
          <a:lstStyle/>
          <a:p>
            <a:pPr algn="l"/>
            <a:r>
              <a:rPr lang="en-US" sz="2000" dirty="0"/>
              <a:t>The 4400 form is used for requests for new measures, for changes, or for inactivation </a:t>
            </a:r>
            <a:r>
              <a:rPr lang="en-US" sz="2000" b="1" dirty="0"/>
              <a:t>for FY25 ONLY. </a:t>
            </a:r>
          </a:p>
          <a:p>
            <a:pPr algn="l"/>
            <a:r>
              <a:rPr lang="en-US" sz="2000" dirty="0"/>
              <a:t>Changes to key measures are done on a form outside the system that agencies will return to SBD and LFC. SBD analysts will handle FY24 key measure changes in BFM.</a:t>
            </a:r>
          </a:p>
          <a:p>
            <a:pPr algn="l"/>
            <a:r>
              <a:rPr lang="en-US" sz="2000" dirty="0"/>
              <a:t>Remember, the 4400 form is used to submit change requests. </a:t>
            </a:r>
            <a:r>
              <a:rPr lang="en-US" sz="2000" b="1" dirty="0"/>
              <a:t>If you are not requesting any sort of change, you do not need to fill out and submit the form.</a:t>
            </a:r>
          </a:p>
        </p:txBody>
      </p:sp>
      <p:sp>
        <p:nvSpPr>
          <p:cNvPr id="5" name="Title 1">
            <a:extLst>
              <a:ext uri="{FF2B5EF4-FFF2-40B4-BE49-F238E27FC236}">
                <a16:creationId xmlns:a16="http://schemas.microsoft.com/office/drawing/2014/main" id="{39607831-C37B-5770-FAF2-075F2AA9E702}"/>
              </a:ext>
            </a:extLst>
          </p:cNvPr>
          <p:cNvSpPr>
            <a:spLocks noGrp="1"/>
          </p:cNvSpPr>
          <p:nvPr>
            <p:ph type="title"/>
          </p:nvPr>
        </p:nvSpPr>
        <p:spPr>
          <a:xfrm>
            <a:off x="769810" y="685800"/>
            <a:ext cx="4486275" cy="1141412"/>
          </a:xfrm>
        </p:spPr>
        <p:txBody>
          <a:bodyPr/>
          <a:lstStyle/>
          <a:p>
            <a:r>
              <a:rPr lang="en-US" dirty="0"/>
              <a:t>requesting changes:</a:t>
            </a:r>
            <a:br>
              <a:rPr lang="en-US" dirty="0"/>
            </a:br>
            <a:r>
              <a:rPr lang="en-US" dirty="0"/>
              <a:t>4400 Form</a:t>
            </a:r>
          </a:p>
        </p:txBody>
      </p:sp>
      <p:pic>
        <p:nvPicPr>
          <p:cNvPr id="6" name="Content Placeholder 5">
            <a:extLst>
              <a:ext uri="{FF2B5EF4-FFF2-40B4-BE49-F238E27FC236}">
                <a16:creationId xmlns:a16="http://schemas.microsoft.com/office/drawing/2014/main" id="{81AA1D09-FB8D-1A90-7212-C2F8FEF9B6F3}"/>
              </a:ext>
            </a:extLst>
          </p:cNvPr>
          <p:cNvPicPr>
            <a:picLocks noGrp="1" noChangeAspect="1"/>
          </p:cNvPicPr>
          <p:nvPr>
            <p:ph idx="1"/>
          </p:nvPr>
        </p:nvPicPr>
        <p:blipFill>
          <a:blip r:embed="rId2"/>
          <a:stretch>
            <a:fillRect/>
          </a:stretch>
        </p:blipFill>
        <p:spPr>
          <a:xfrm>
            <a:off x="6900864" y="92921"/>
            <a:ext cx="4194851" cy="3123240"/>
          </a:xfrm>
          <a:prstGeom prst="rect">
            <a:avLst/>
          </a:prstGeom>
        </p:spPr>
      </p:pic>
      <p:pic>
        <p:nvPicPr>
          <p:cNvPr id="8" name="Picture 7">
            <a:extLst>
              <a:ext uri="{FF2B5EF4-FFF2-40B4-BE49-F238E27FC236}">
                <a16:creationId xmlns:a16="http://schemas.microsoft.com/office/drawing/2014/main" id="{59BB1F71-6837-E1FC-092B-6E7994D275AD}"/>
              </a:ext>
            </a:extLst>
          </p:cNvPr>
          <p:cNvPicPr>
            <a:picLocks noChangeAspect="1"/>
          </p:cNvPicPr>
          <p:nvPr/>
        </p:nvPicPr>
        <p:blipFill>
          <a:blip r:embed="rId3"/>
          <a:stretch>
            <a:fillRect/>
          </a:stretch>
        </p:blipFill>
        <p:spPr>
          <a:xfrm>
            <a:off x="7041812" y="3592524"/>
            <a:ext cx="4053903" cy="2981514"/>
          </a:xfrm>
          <a:prstGeom prst="rect">
            <a:avLst/>
          </a:prstGeom>
        </p:spPr>
      </p:pic>
    </p:spTree>
    <p:extLst>
      <p:ext uri="{BB962C8B-B14F-4D97-AF65-F5344CB8AC3E}">
        <p14:creationId xmlns:p14="http://schemas.microsoft.com/office/powerpoint/2010/main" val="1146113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8B29CF49-413B-6CFC-9A98-2AC293ECF950}"/>
              </a:ext>
            </a:extLst>
          </p:cNvPr>
          <p:cNvPicPr>
            <a:picLocks noChangeAspect="1"/>
          </p:cNvPicPr>
          <p:nvPr/>
        </p:nvPicPr>
        <p:blipFill>
          <a:blip r:embed="rId2"/>
          <a:stretch>
            <a:fillRect/>
          </a:stretch>
        </p:blipFill>
        <p:spPr>
          <a:xfrm>
            <a:off x="65953" y="1456007"/>
            <a:ext cx="12060094" cy="3777474"/>
          </a:xfrm>
          <a:prstGeom prst="rect">
            <a:avLst/>
          </a:prstGeom>
        </p:spPr>
      </p:pic>
    </p:spTree>
    <p:extLst>
      <p:ext uri="{BB962C8B-B14F-4D97-AF65-F5344CB8AC3E}">
        <p14:creationId xmlns:p14="http://schemas.microsoft.com/office/powerpoint/2010/main" val="3912127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F148187-25CC-011D-7C16-7523DE2D6D87}"/>
              </a:ext>
            </a:extLst>
          </p:cNvPr>
          <p:cNvPicPr>
            <a:picLocks noChangeAspect="1"/>
          </p:cNvPicPr>
          <p:nvPr/>
        </p:nvPicPr>
        <p:blipFill>
          <a:blip r:embed="rId2"/>
          <a:stretch>
            <a:fillRect/>
          </a:stretch>
        </p:blipFill>
        <p:spPr>
          <a:xfrm>
            <a:off x="724370" y="0"/>
            <a:ext cx="10743259" cy="6858000"/>
          </a:xfrm>
          <a:prstGeom prst="rect">
            <a:avLst/>
          </a:prstGeom>
        </p:spPr>
      </p:pic>
    </p:spTree>
    <p:extLst>
      <p:ext uri="{BB962C8B-B14F-4D97-AF65-F5344CB8AC3E}">
        <p14:creationId xmlns:p14="http://schemas.microsoft.com/office/powerpoint/2010/main" val="3276541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4E798-A214-2705-E2CA-76626D695182}"/>
              </a:ext>
            </a:extLst>
          </p:cNvPr>
          <p:cNvSpPr>
            <a:spLocks noGrp="1"/>
          </p:cNvSpPr>
          <p:nvPr>
            <p:ph type="title"/>
          </p:nvPr>
        </p:nvSpPr>
        <p:spPr>
          <a:xfrm>
            <a:off x="829781" y="2708804"/>
            <a:ext cx="3698803" cy="1440394"/>
          </a:xfrm>
          <a:noFill/>
          <a:ln>
            <a:solidFill>
              <a:schemeClr val="tx1"/>
            </a:solidFill>
          </a:ln>
        </p:spPr>
        <p:txBody>
          <a:bodyPr vert="horz" lIns="182880" tIns="182880" rIns="182880" bIns="182880" rtlCol="0" anchor="ctr">
            <a:normAutofit/>
          </a:bodyPr>
          <a:lstStyle/>
          <a:p>
            <a:r>
              <a:rPr lang="en-US" sz="2400" kern="1200" cap="all" spc="200" baseline="0" dirty="0">
                <a:solidFill>
                  <a:schemeClr val="tx1"/>
                </a:solidFill>
                <a:latin typeface="+mj-lt"/>
                <a:ea typeface="+mj-ea"/>
                <a:cs typeface="+mj-cs"/>
              </a:rPr>
              <a:t>changing measures in </a:t>
            </a:r>
            <a:r>
              <a:rPr lang="en-US" sz="2400" kern="1200" cap="all" spc="200" baseline="0" dirty="0" err="1">
                <a:solidFill>
                  <a:schemeClr val="tx1"/>
                </a:solidFill>
                <a:latin typeface="+mj-lt"/>
                <a:ea typeface="+mj-ea"/>
                <a:cs typeface="+mj-cs"/>
              </a:rPr>
              <a:t>bfm</a:t>
            </a:r>
            <a:endParaRPr lang="en-US" sz="2400" kern="1200" cap="all" spc="200" baseline="0" dirty="0">
              <a:solidFill>
                <a:schemeClr val="tx1"/>
              </a:solidFill>
              <a:latin typeface="+mj-lt"/>
              <a:ea typeface="+mj-ea"/>
              <a:cs typeface="+mj-cs"/>
            </a:endParaRP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TextBox 2">
            <a:extLst>
              <a:ext uri="{FF2B5EF4-FFF2-40B4-BE49-F238E27FC236}">
                <a16:creationId xmlns:a16="http://schemas.microsoft.com/office/drawing/2014/main" id="{6B312C25-7F45-F03A-00D9-3495773EB2D9}"/>
              </a:ext>
            </a:extLst>
          </p:cNvPr>
          <p:cNvGraphicFramePr/>
          <p:nvPr>
            <p:extLst>
              <p:ext uri="{D42A27DB-BD31-4B8C-83A1-F6EECF244321}">
                <p14:modId xmlns:p14="http://schemas.microsoft.com/office/powerpoint/2010/main" val="1322168321"/>
              </p:ext>
            </p:extLst>
          </p:nvPr>
        </p:nvGraphicFramePr>
        <p:xfrm>
          <a:off x="6049182" y="421240"/>
          <a:ext cx="5408696" cy="5634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811501"/>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C4E798-A214-2705-E2CA-76626D695182}"/>
              </a:ext>
            </a:extLst>
          </p:cNvPr>
          <p:cNvSpPr>
            <a:spLocks noGrp="1"/>
          </p:cNvSpPr>
          <p:nvPr>
            <p:ph type="title"/>
          </p:nvPr>
        </p:nvSpPr>
        <p:spPr>
          <a:xfrm>
            <a:off x="643467" y="2681103"/>
            <a:ext cx="3363974" cy="1495794"/>
          </a:xfrm>
          <a:noFill/>
          <a:ln>
            <a:solidFill>
              <a:schemeClr val="bg1"/>
            </a:solidFill>
          </a:ln>
        </p:spPr>
        <p:txBody>
          <a:bodyPr vert="horz" wrap="square" lIns="182880" tIns="182880" rIns="182880" bIns="182880" rtlCol="0" anchor="ctr">
            <a:normAutofit/>
          </a:bodyPr>
          <a:lstStyle/>
          <a:p>
            <a:r>
              <a:rPr lang="en-US" sz="2600" dirty="0">
                <a:solidFill>
                  <a:schemeClr val="bg1"/>
                </a:solidFill>
              </a:rPr>
              <a:t>Stages for submission in </a:t>
            </a:r>
            <a:r>
              <a:rPr lang="en-US" sz="2600">
                <a:solidFill>
                  <a:schemeClr val="bg1"/>
                </a:solidFill>
              </a:rPr>
              <a:t>bfm</a:t>
            </a:r>
            <a:endParaRPr lang="en-US" sz="2600" dirty="0">
              <a:solidFill>
                <a:schemeClr val="bg1"/>
              </a:solidFill>
            </a:endParaRPr>
          </a:p>
        </p:txBody>
      </p:sp>
      <p:sp>
        <p:nvSpPr>
          <p:cNvPr id="5" name="TextBox 4">
            <a:extLst>
              <a:ext uri="{FF2B5EF4-FFF2-40B4-BE49-F238E27FC236}">
                <a16:creationId xmlns:a16="http://schemas.microsoft.com/office/drawing/2014/main" id="{37D20451-D9D3-164B-5FCD-8FABCEC8D83A}"/>
              </a:ext>
            </a:extLst>
          </p:cNvPr>
          <p:cNvSpPr txBox="1"/>
          <p:nvPr/>
        </p:nvSpPr>
        <p:spPr>
          <a:xfrm>
            <a:off x="7364521" y="6062625"/>
            <a:ext cx="4542077" cy="600164"/>
          </a:xfrm>
          <a:prstGeom prst="rect">
            <a:avLst/>
          </a:prstGeom>
          <a:noFill/>
        </p:spPr>
        <p:txBody>
          <a:bodyPr wrap="none" rtlCol="0">
            <a:spAutoFit/>
          </a:bodyPr>
          <a:lstStyle/>
          <a:p>
            <a:pPr>
              <a:spcAft>
                <a:spcPts val="600"/>
              </a:spcAft>
            </a:pPr>
            <a:r>
              <a:rPr lang="en-US" sz="1400" dirty="0"/>
              <a:t>If you need to create a new account or recover a password,</a:t>
            </a:r>
          </a:p>
          <a:p>
            <a:pPr>
              <a:spcAft>
                <a:spcPts val="600"/>
              </a:spcAft>
            </a:pPr>
            <a:r>
              <a:rPr lang="en-US" sz="1400" dirty="0"/>
              <a:t>please contact your DFA analyst.</a:t>
            </a:r>
          </a:p>
        </p:txBody>
      </p:sp>
      <p:graphicFrame>
        <p:nvGraphicFramePr>
          <p:cNvPr id="15" name="TextBox 2">
            <a:extLst>
              <a:ext uri="{FF2B5EF4-FFF2-40B4-BE49-F238E27FC236}">
                <a16:creationId xmlns:a16="http://schemas.microsoft.com/office/drawing/2014/main" id="{C60B9786-3F29-D21F-7518-FC4926D38553}"/>
              </a:ext>
            </a:extLst>
          </p:cNvPr>
          <p:cNvGraphicFramePr/>
          <p:nvPr>
            <p:extLst>
              <p:ext uri="{D42A27DB-BD31-4B8C-83A1-F6EECF244321}">
                <p14:modId xmlns:p14="http://schemas.microsoft.com/office/powerpoint/2010/main" val="1993454324"/>
              </p:ext>
            </p:extLst>
          </p:nvPr>
        </p:nvGraphicFramePr>
        <p:xfrm>
          <a:off x="5619750" y="308225"/>
          <a:ext cx="5607050" cy="5584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6907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714F6-D66D-88AC-DEBB-002EB66A1F42}"/>
              </a:ext>
            </a:extLst>
          </p:cNvPr>
          <p:cNvSpPr>
            <a:spLocks noGrp="1"/>
          </p:cNvSpPr>
          <p:nvPr>
            <p:ph type="title"/>
          </p:nvPr>
        </p:nvSpPr>
        <p:spPr>
          <a:xfrm>
            <a:off x="1600200" y="866169"/>
            <a:ext cx="8991600" cy="1645920"/>
          </a:xfrm>
        </p:spPr>
        <p:txBody>
          <a:bodyPr/>
          <a:lstStyle/>
          <a:p>
            <a:r>
              <a:rPr lang="en-US" dirty="0"/>
              <a:t>Quarterly reporting/</a:t>
            </a:r>
            <a:br>
              <a:rPr lang="en-US" dirty="0"/>
            </a:br>
            <a:r>
              <a:rPr lang="en-US" dirty="0"/>
              <a:t>key agencies</a:t>
            </a:r>
          </a:p>
        </p:txBody>
      </p:sp>
      <p:sp>
        <p:nvSpPr>
          <p:cNvPr id="3" name="Text Placeholder 2">
            <a:extLst>
              <a:ext uri="{FF2B5EF4-FFF2-40B4-BE49-F238E27FC236}">
                <a16:creationId xmlns:a16="http://schemas.microsoft.com/office/drawing/2014/main" id="{D9140CE4-01C3-B0CE-955D-79C15E8E6B04}"/>
              </a:ext>
            </a:extLst>
          </p:cNvPr>
          <p:cNvSpPr>
            <a:spLocks noGrp="1"/>
          </p:cNvSpPr>
          <p:nvPr>
            <p:ph type="body" idx="1"/>
          </p:nvPr>
        </p:nvSpPr>
        <p:spPr>
          <a:xfrm>
            <a:off x="2486347" y="3010328"/>
            <a:ext cx="7376844" cy="2869104"/>
          </a:xfrm>
        </p:spPr>
        <p:txBody>
          <a:bodyPr>
            <a:normAutofit fontScale="70000" lnSpcReduction="20000"/>
          </a:bodyPr>
          <a:lstStyle/>
          <a:p>
            <a:r>
              <a:rPr lang="en-US" sz="2400" b="1" dirty="0"/>
              <a:t>6-3A-9. Quarterly reporting. </a:t>
            </a:r>
          </a:p>
          <a:p>
            <a:pPr marL="457200" indent="-457200">
              <a:buAutoNum type="alphaUcPeriod"/>
            </a:pPr>
            <a:r>
              <a:rPr lang="en-US" sz="2200" dirty="0"/>
              <a:t>The division, in consultation with the committee, shall select agencies and specify performance measures for those agencies that shall be reported on a quarterly basis. </a:t>
            </a:r>
          </a:p>
          <a:p>
            <a:pPr marL="457200" indent="-457200">
              <a:buAutoNum type="alphaUcPeriod"/>
            </a:pPr>
            <a:r>
              <a:rPr lang="en-US" sz="2200" dirty="0"/>
              <a:t>Quarterly reports shall compare actual performance for the report period with targeted performance and shall be filed with the division and committee within thirty days of the end of a reporting period. </a:t>
            </a:r>
          </a:p>
          <a:p>
            <a:r>
              <a:rPr lang="en-US" sz="1300" dirty="0"/>
              <a:t>History: Laws 2004, </a:t>
            </a:r>
            <a:r>
              <a:rPr lang="en-US" sz="1300" dirty="0" err="1"/>
              <a:t>ch.</a:t>
            </a:r>
            <a:r>
              <a:rPr lang="en-US" sz="1300" dirty="0"/>
              <a:t> 39, § 9</a:t>
            </a:r>
          </a:p>
          <a:p>
            <a:endParaRPr lang="en-US" sz="1300" dirty="0"/>
          </a:p>
          <a:p>
            <a:r>
              <a:rPr lang="en-US" sz="2600" b="1" i="1" dirty="0">
                <a:solidFill>
                  <a:schemeClr val="bg1"/>
                </a:solidFill>
              </a:rPr>
              <a:t>As mentioned previously, changes to quarterly measures are done outside BFM.</a:t>
            </a:r>
          </a:p>
        </p:txBody>
      </p:sp>
    </p:spTree>
    <p:extLst>
      <p:ext uri="{BB962C8B-B14F-4D97-AF65-F5344CB8AC3E}">
        <p14:creationId xmlns:p14="http://schemas.microsoft.com/office/powerpoint/2010/main" val="70152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A774E-471C-2C33-D2D3-B92B747CDC6C}"/>
              </a:ext>
            </a:extLst>
          </p:cNvPr>
          <p:cNvSpPr>
            <a:spLocks noGrp="1"/>
          </p:cNvSpPr>
          <p:nvPr>
            <p:ph type="title"/>
          </p:nvPr>
        </p:nvSpPr>
        <p:spPr>
          <a:xfrm>
            <a:off x="2231136" y="266050"/>
            <a:ext cx="7729728" cy="1188720"/>
          </a:xfrm>
        </p:spPr>
        <p:txBody>
          <a:bodyPr/>
          <a:lstStyle/>
          <a:p>
            <a:r>
              <a:rPr lang="en-US" dirty="0"/>
              <a:t>FY24 Quarterly reporting agencies</a:t>
            </a:r>
          </a:p>
        </p:txBody>
      </p:sp>
      <p:graphicFrame>
        <p:nvGraphicFramePr>
          <p:cNvPr id="7" name="Content Placeholder 6">
            <a:extLst>
              <a:ext uri="{FF2B5EF4-FFF2-40B4-BE49-F238E27FC236}">
                <a16:creationId xmlns:a16="http://schemas.microsoft.com/office/drawing/2014/main" id="{C7E61FF2-BCB0-BF7E-898A-04B9ECD962CB}"/>
              </a:ext>
            </a:extLst>
          </p:cNvPr>
          <p:cNvGraphicFramePr>
            <a:graphicFrameLocks noGrp="1"/>
          </p:cNvGraphicFramePr>
          <p:nvPr>
            <p:ph idx="1"/>
            <p:extLst>
              <p:ext uri="{D42A27DB-BD31-4B8C-83A1-F6EECF244321}">
                <p14:modId xmlns:p14="http://schemas.microsoft.com/office/powerpoint/2010/main" val="4239078546"/>
              </p:ext>
            </p:extLst>
          </p:nvPr>
        </p:nvGraphicFramePr>
        <p:xfrm>
          <a:off x="2231136" y="1746606"/>
          <a:ext cx="7729728" cy="4722102"/>
        </p:xfrm>
        <a:graphic>
          <a:graphicData uri="http://schemas.openxmlformats.org/drawingml/2006/table">
            <a:tbl>
              <a:tblPr firstRow="1" firstCol="1" bandRow="1" bandCol="1">
                <a:tableStyleId>{5C22544A-7EE6-4342-B048-85BDC9FD1C3A}</a:tableStyleId>
              </a:tblPr>
              <a:tblGrid>
                <a:gridCol w="1262476">
                  <a:extLst>
                    <a:ext uri="{9D8B030D-6E8A-4147-A177-3AD203B41FA5}">
                      <a16:colId xmlns:a16="http://schemas.microsoft.com/office/drawing/2014/main" val="791587698"/>
                    </a:ext>
                  </a:extLst>
                </a:gridCol>
                <a:gridCol w="6467252">
                  <a:extLst>
                    <a:ext uri="{9D8B030D-6E8A-4147-A177-3AD203B41FA5}">
                      <a16:colId xmlns:a16="http://schemas.microsoft.com/office/drawing/2014/main" val="20952757"/>
                    </a:ext>
                  </a:extLst>
                </a:gridCol>
              </a:tblGrid>
              <a:tr h="262339">
                <a:tc>
                  <a:txBody>
                    <a:bodyPr/>
                    <a:lstStyle/>
                    <a:p>
                      <a:pPr marL="0" marR="0">
                        <a:lnSpc>
                          <a:spcPct val="107000"/>
                        </a:lnSpc>
                        <a:spcBef>
                          <a:spcPts val="0"/>
                        </a:spcBef>
                        <a:spcAft>
                          <a:spcPts val="0"/>
                        </a:spcAft>
                      </a:pPr>
                      <a:r>
                        <a:rPr lang="en-US" sz="1600" baseline="0">
                          <a:effectLst/>
                        </a:rPr>
                        <a:t>Code</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gn="ctr">
                        <a:lnSpc>
                          <a:spcPct val="107000"/>
                        </a:lnSpc>
                        <a:spcBef>
                          <a:spcPts val="0"/>
                        </a:spcBef>
                        <a:spcAft>
                          <a:spcPts val="0"/>
                        </a:spcAft>
                      </a:pPr>
                      <a:r>
                        <a:rPr lang="en-US" sz="1600" baseline="0" dirty="0">
                          <a:effectLst/>
                        </a:rPr>
                        <a:t>Agency</a:t>
                      </a:r>
                      <a:endParaRPr lang="en-US" sz="1600" baseline="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1657068515"/>
                  </a:ext>
                </a:extLst>
              </a:tr>
              <a:tr h="262339">
                <a:tc>
                  <a:txBody>
                    <a:bodyPr/>
                    <a:lstStyle/>
                    <a:p>
                      <a:pPr marL="0" marR="0">
                        <a:lnSpc>
                          <a:spcPct val="107000"/>
                        </a:lnSpc>
                        <a:spcBef>
                          <a:spcPts val="0"/>
                        </a:spcBef>
                        <a:spcAft>
                          <a:spcPts val="0"/>
                        </a:spcAft>
                      </a:pPr>
                      <a:r>
                        <a:rPr lang="en-US" sz="1600" baseline="0">
                          <a:effectLst/>
                        </a:rPr>
                        <a:t>200-280</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dirty="0">
                          <a:effectLst/>
                        </a:rPr>
                        <a:t>Judiciary (Including AOC and PDD)</a:t>
                      </a:r>
                      <a:endParaRPr lang="en-US" sz="1600" baseline="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1658973865"/>
                  </a:ext>
                </a:extLst>
              </a:tr>
              <a:tr h="262339">
                <a:tc>
                  <a:txBody>
                    <a:bodyPr/>
                    <a:lstStyle/>
                    <a:p>
                      <a:pPr marL="0" marR="0">
                        <a:lnSpc>
                          <a:spcPct val="107000"/>
                        </a:lnSpc>
                        <a:spcBef>
                          <a:spcPts val="0"/>
                        </a:spcBef>
                        <a:spcAft>
                          <a:spcPts val="0"/>
                        </a:spcAft>
                      </a:pPr>
                      <a:r>
                        <a:rPr lang="en-US" sz="1600" baseline="0">
                          <a:effectLst/>
                        </a:rPr>
                        <a:t>333</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a:effectLst/>
                        </a:rPr>
                        <a:t>Taxation and Revenue Department</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3377931717"/>
                  </a:ext>
                </a:extLst>
              </a:tr>
              <a:tr h="262339">
                <a:tc>
                  <a:txBody>
                    <a:bodyPr/>
                    <a:lstStyle/>
                    <a:p>
                      <a:pPr marL="0" marR="0">
                        <a:lnSpc>
                          <a:spcPct val="107000"/>
                        </a:lnSpc>
                        <a:spcBef>
                          <a:spcPts val="0"/>
                        </a:spcBef>
                        <a:spcAft>
                          <a:spcPts val="0"/>
                        </a:spcAft>
                      </a:pPr>
                      <a:r>
                        <a:rPr lang="en-US" sz="1600" baseline="0">
                          <a:effectLst/>
                        </a:rPr>
                        <a:t>350</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dirty="0">
                          <a:effectLst/>
                        </a:rPr>
                        <a:t>General Services Department</a:t>
                      </a:r>
                      <a:endParaRPr lang="en-US" sz="1600" baseline="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1984999505"/>
                  </a:ext>
                </a:extLst>
              </a:tr>
              <a:tr h="262339">
                <a:tc>
                  <a:txBody>
                    <a:bodyPr/>
                    <a:lstStyle/>
                    <a:p>
                      <a:pPr marL="0" marR="0">
                        <a:lnSpc>
                          <a:spcPct val="107000"/>
                        </a:lnSpc>
                        <a:spcBef>
                          <a:spcPts val="0"/>
                        </a:spcBef>
                        <a:spcAft>
                          <a:spcPts val="0"/>
                        </a:spcAft>
                      </a:pPr>
                      <a:r>
                        <a:rPr lang="en-US" sz="1600" baseline="0">
                          <a:effectLst/>
                        </a:rPr>
                        <a:t>419</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a:effectLst/>
                        </a:rPr>
                        <a:t>Economic Development Department</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3410868022"/>
                  </a:ext>
                </a:extLst>
              </a:tr>
              <a:tr h="262339">
                <a:tc>
                  <a:txBody>
                    <a:bodyPr/>
                    <a:lstStyle/>
                    <a:p>
                      <a:pPr marL="0" marR="0">
                        <a:lnSpc>
                          <a:spcPct val="107000"/>
                        </a:lnSpc>
                        <a:spcBef>
                          <a:spcPts val="0"/>
                        </a:spcBef>
                        <a:spcAft>
                          <a:spcPts val="0"/>
                        </a:spcAft>
                      </a:pPr>
                      <a:r>
                        <a:rPr lang="en-US" sz="1600" baseline="0">
                          <a:effectLst/>
                        </a:rPr>
                        <a:t>521</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dirty="0">
                          <a:effectLst/>
                        </a:rPr>
                        <a:t>Energy, Minerals and Natural Resources Department</a:t>
                      </a:r>
                      <a:endParaRPr lang="en-US" sz="1600" baseline="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2757073636"/>
                  </a:ext>
                </a:extLst>
              </a:tr>
              <a:tr h="262339">
                <a:tc>
                  <a:txBody>
                    <a:bodyPr/>
                    <a:lstStyle/>
                    <a:p>
                      <a:pPr marL="0" marR="0">
                        <a:lnSpc>
                          <a:spcPct val="107000"/>
                        </a:lnSpc>
                        <a:spcBef>
                          <a:spcPts val="0"/>
                        </a:spcBef>
                        <a:spcAft>
                          <a:spcPts val="0"/>
                        </a:spcAft>
                      </a:pPr>
                      <a:r>
                        <a:rPr lang="en-US" sz="1600" baseline="0">
                          <a:effectLst/>
                        </a:rPr>
                        <a:t>550</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dirty="0">
                          <a:effectLst/>
                        </a:rPr>
                        <a:t>Office of the State Engineer</a:t>
                      </a:r>
                      <a:endParaRPr lang="en-US" sz="1600" baseline="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3986347263"/>
                  </a:ext>
                </a:extLst>
              </a:tr>
              <a:tr h="262339">
                <a:tc>
                  <a:txBody>
                    <a:bodyPr/>
                    <a:lstStyle/>
                    <a:p>
                      <a:pPr marL="0" marR="0">
                        <a:lnSpc>
                          <a:spcPct val="107000"/>
                        </a:lnSpc>
                        <a:spcBef>
                          <a:spcPts val="0"/>
                        </a:spcBef>
                        <a:spcAft>
                          <a:spcPts val="0"/>
                        </a:spcAft>
                      </a:pPr>
                      <a:r>
                        <a:rPr lang="en-US" sz="1600" baseline="0">
                          <a:effectLst/>
                        </a:rPr>
                        <a:t>624</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dirty="0">
                          <a:effectLst/>
                        </a:rPr>
                        <a:t>Aging and Long-Term Services Department</a:t>
                      </a:r>
                      <a:endParaRPr lang="en-US" sz="1600" baseline="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727315607"/>
                  </a:ext>
                </a:extLst>
              </a:tr>
              <a:tr h="262339">
                <a:tc>
                  <a:txBody>
                    <a:bodyPr/>
                    <a:lstStyle/>
                    <a:p>
                      <a:pPr marL="0" marR="0">
                        <a:lnSpc>
                          <a:spcPct val="107000"/>
                        </a:lnSpc>
                        <a:spcBef>
                          <a:spcPts val="0"/>
                        </a:spcBef>
                        <a:spcAft>
                          <a:spcPts val="0"/>
                        </a:spcAft>
                      </a:pPr>
                      <a:r>
                        <a:rPr lang="en-US" sz="1600" baseline="0">
                          <a:effectLst/>
                        </a:rPr>
                        <a:t>630</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a:effectLst/>
                        </a:rPr>
                        <a:t>Human Services Department</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3770720276"/>
                  </a:ext>
                </a:extLst>
              </a:tr>
              <a:tr h="262339">
                <a:tc>
                  <a:txBody>
                    <a:bodyPr/>
                    <a:lstStyle/>
                    <a:p>
                      <a:pPr marL="0" marR="0">
                        <a:lnSpc>
                          <a:spcPct val="107000"/>
                        </a:lnSpc>
                        <a:spcBef>
                          <a:spcPts val="0"/>
                        </a:spcBef>
                        <a:spcAft>
                          <a:spcPts val="0"/>
                        </a:spcAft>
                      </a:pPr>
                      <a:r>
                        <a:rPr lang="en-US" sz="1600" baseline="0">
                          <a:effectLst/>
                        </a:rPr>
                        <a:t>631</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a:effectLst/>
                        </a:rPr>
                        <a:t>Workforce Solutions Department</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2868448020"/>
                  </a:ext>
                </a:extLst>
              </a:tr>
              <a:tr h="262339">
                <a:tc>
                  <a:txBody>
                    <a:bodyPr/>
                    <a:lstStyle/>
                    <a:p>
                      <a:pPr marL="0" marR="0">
                        <a:lnSpc>
                          <a:spcPct val="107000"/>
                        </a:lnSpc>
                        <a:spcBef>
                          <a:spcPts val="0"/>
                        </a:spcBef>
                        <a:spcAft>
                          <a:spcPts val="0"/>
                        </a:spcAft>
                      </a:pPr>
                      <a:r>
                        <a:rPr lang="en-US" sz="1600" baseline="0">
                          <a:effectLst/>
                        </a:rPr>
                        <a:t>665</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a:effectLst/>
                        </a:rPr>
                        <a:t>Department of Health</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3690329615"/>
                  </a:ext>
                </a:extLst>
              </a:tr>
              <a:tr h="262339">
                <a:tc>
                  <a:txBody>
                    <a:bodyPr/>
                    <a:lstStyle/>
                    <a:p>
                      <a:pPr marL="0" marR="0">
                        <a:lnSpc>
                          <a:spcPct val="107000"/>
                        </a:lnSpc>
                        <a:spcBef>
                          <a:spcPts val="0"/>
                        </a:spcBef>
                        <a:spcAft>
                          <a:spcPts val="0"/>
                        </a:spcAft>
                      </a:pPr>
                      <a:r>
                        <a:rPr lang="en-US" sz="1600" baseline="0">
                          <a:effectLst/>
                        </a:rPr>
                        <a:t>667</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a:effectLst/>
                        </a:rPr>
                        <a:t>Environment Department</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1027499395"/>
                  </a:ext>
                </a:extLst>
              </a:tr>
              <a:tr h="262339">
                <a:tc>
                  <a:txBody>
                    <a:bodyPr/>
                    <a:lstStyle/>
                    <a:p>
                      <a:pPr marL="0" marR="0">
                        <a:lnSpc>
                          <a:spcPct val="107000"/>
                        </a:lnSpc>
                        <a:spcBef>
                          <a:spcPts val="0"/>
                        </a:spcBef>
                        <a:spcAft>
                          <a:spcPts val="0"/>
                        </a:spcAft>
                      </a:pPr>
                      <a:r>
                        <a:rPr lang="en-US" sz="1600" baseline="0">
                          <a:effectLst/>
                        </a:rPr>
                        <a:t>690</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a:effectLst/>
                        </a:rPr>
                        <a:t>Children, Youth and Families Department</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3219322555"/>
                  </a:ext>
                </a:extLst>
              </a:tr>
              <a:tr h="262339">
                <a:tc>
                  <a:txBody>
                    <a:bodyPr/>
                    <a:lstStyle/>
                    <a:p>
                      <a:pPr marL="0" marR="0">
                        <a:lnSpc>
                          <a:spcPct val="107000"/>
                        </a:lnSpc>
                        <a:spcBef>
                          <a:spcPts val="0"/>
                        </a:spcBef>
                        <a:spcAft>
                          <a:spcPts val="0"/>
                        </a:spcAft>
                      </a:pPr>
                      <a:r>
                        <a:rPr lang="en-US" sz="1600" baseline="0">
                          <a:effectLst/>
                        </a:rPr>
                        <a:t>770</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dirty="0">
                          <a:effectLst/>
                        </a:rPr>
                        <a:t>Corrections Department</a:t>
                      </a:r>
                      <a:endParaRPr lang="en-US" sz="1600" baseline="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669013812"/>
                  </a:ext>
                </a:extLst>
              </a:tr>
              <a:tr h="262339">
                <a:tc>
                  <a:txBody>
                    <a:bodyPr/>
                    <a:lstStyle/>
                    <a:p>
                      <a:pPr marL="0" marR="0">
                        <a:lnSpc>
                          <a:spcPct val="107000"/>
                        </a:lnSpc>
                        <a:spcBef>
                          <a:spcPts val="0"/>
                        </a:spcBef>
                        <a:spcAft>
                          <a:spcPts val="0"/>
                        </a:spcAft>
                      </a:pPr>
                      <a:r>
                        <a:rPr lang="en-US" sz="1600" baseline="0">
                          <a:effectLst/>
                        </a:rPr>
                        <a:t>790</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dirty="0">
                          <a:effectLst/>
                        </a:rPr>
                        <a:t>Department of Public Safety</a:t>
                      </a:r>
                      <a:endParaRPr lang="en-US" sz="1600" baseline="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2034574202"/>
                  </a:ext>
                </a:extLst>
              </a:tr>
              <a:tr h="262339">
                <a:tc>
                  <a:txBody>
                    <a:bodyPr/>
                    <a:lstStyle/>
                    <a:p>
                      <a:pPr marL="0" marR="0">
                        <a:lnSpc>
                          <a:spcPct val="107000"/>
                        </a:lnSpc>
                        <a:spcBef>
                          <a:spcPts val="0"/>
                        </a:spcBef>
                        <a:spcAft>
                          <a:spcPts val="0"/>
                        </a:spcAft>
                      </a:pPr>
                      <a:r>
                        <a:rPr lang="en-US" sz="1600" baseline="0">
                          <a:effectLst/>
                        </a:rPr>
                        <a:t>805</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a:effectLst/>
                        </a:rPr>
                        <a:t>Department of Transportation</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3716002553"/>
                  </a:ext>
                </a:extLst>
              </a:tr>
              <a:tr h="262339">
                <a:tc>
                  <a:txBody>
                    <a:bodyPr/>
                    <a:lstStyle/>
                    <a:p>
                      <a:pPr marL="0" marR="0">
                        <a:lnSpc>
                          <a:spcPct val="107000"/>
                        </a:lnSpc>
                        <a:spcBef>
                          <a:spcPts val="0"/>
                        </a:spcBef>
                        <a:spcAft>
                          <a:spcPts val="0"/>
                        </a:spcAft>
                      </a:pPr>
                      <a:r>
                        <a:rPr lang="en-US" sz="1600" baseline="0">
                          <a:effectLst/>
                        </a:rPr>
                        <a:t>924</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a:effectLst/>
                        </a:rPr>
                        <a:t>Public Education Department</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237632417"/>
                  </a:ext>
                </a:extLst>
              </a:tr>
              <a:tr h="262339">
                <a:tc>
                  <a:txBody>
                    <a:bodyPr/>
                    <a:lstStyle/>
                    <a:p>
                      <a:pPr marL="0" marR="0">
                        <a:lnSpc>
                          <a:spcPct val="107000"/>
                        </a:lnSpc>
                        <a:spcBef>
                          <a:spcPts val="0"/>
                        </a:spcBef>
                        <a:spcAft>
                          <a:spcPts val="0"/>
                        </a:spcAft>
                      </a:pPr>
                      <a:r>
                        <a:rPr lang="en-US" sz="1600" baseline="0">
                          <a:effectLst/>
                        </a:rPr>
                        <a:t>952-977</a:t>
                      </a:r>
                      <a:endParaRPr lang="en-US" sz="1600" baseline="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tc>
                  <a:txBody>
                    <a:bodyPr/>
                    <a:lstStyle/>
                    <a:p>
                      <a:pPr marL="0" marR="0">
                        <a:lnSpc>
                          <a:spcPct val="107000"/>
                        </a:lnSpc>
                        <a:spcBef>
                          <a:spcPts val="0"/>
                        </a:spcBef>
                        <a:spcAft>
                          <a:spcPts val="0"/>
                        </a:spcAft>
                      </a:pPr>
                      <a:r>
                        <a:rPr lang="en-US" sz="1600" baseline="0" dirty="0">
                          <a:effectLst/>
                        </a:rPr>
                        <a:t>Higher Education Institutions</a:t>
                      </a:r>
                      <a:endParaRPr lang="en-US" sz="1600" baseline="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59" marR="64759" marT="0" marB="0"/>
                </a:tc>
                <a:extLst>
                  <a:ext uri="{0D108BD9-81ED-4DB2-BD59-A6C34878D82A}">
                    <a16:rowId xmlns:a16="http://schemas.microsoft.com/office/drawing/2014/main" val="2471243533"/>
                  </a:ext>
                </a:extLst>
              </a:tr>
            </a:tbl>
          </a:graphicData>
        </a:graphic>
      </p:graphicFrame>
    </p:spTree>
    <p:extLst>
      <p:ext uri="{BB962C8B-B14F-4D97-AF65-F5344CB8AC3E}">
        <p14:creationId xmlns:p14="http://schemas.microsoft.com/office/powerpoint/2010/main" val="787471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A0A5B-6AE3-77A9-77CA-D50BF10BABE2}"/>
              </a:ext>
            </a:extLst>
          </p:cNvPr>
          <p:cNvSpPr>
            <a:spLocks noGrp="1"/>
          </p:cNvSpPr>
          <p:nvPr>
            <p:ph type="title"/>
          </p:nvPr>
        </p:nvSpPr>
        <p:spPr>
          <a:xfrm>
            <a:off x="2231136" y="831130"/>
            <a:ext cx="7729728" cy="1188720"/>
          </a:xfrm>
        </p:spPr>
        <p:txBody>
          <a:bodyPr/>
          <a:lstStyle/>
          <a:p>
            <a:r>
              <a:rPr lang="en-US" dirty="0"/>
              <a:t>FY24 Semi-annual reporting agencies</a:t>
            </a:r>
          </a:p>
        </p:txBody>
      </p:sp>
      <p:graphicFrame>
        <p:nvGraphicFramePr>
          <p:cNvPr id="4" name="Content Placeholder 3">
            <a:extLst>
              <a:ext uri="{FF2B5EF4-FFF2-40B4-BE49-F238E27FC236}">
                <a16:creationId xmlns:a16="http://schemas.microsoft.com/office/drawing/2014/main" id="{EC944512-5A30-D2CF-A629-CB7CCD917EE9}"/>
              </a:ext>
            </a:extLst>
          </p:cNvPr>
          <p:cNvGraphicFramePr>
            <a:graphicFrameLocks noGrp="1"/>
          </p:cNvGraphicFramePr>
          <p:nvPr>
            <p:ph idx="1"/>
            <p:extLst>
              <p:ext uri="{D42A27DB-BD31-4B8C-83A1-F6EECF244321}">
                <p14:modId xmlns:p14="http://schemas.microsoft.com/office/powerpoint/2010/main" val="2044448484"/>
              </p:ext>
            </p:extLst>
          </p:nvPr>
        </p:nvGraphicFramePr>
        <p:xfrm>
          <a:off x="2231136" y="2702103"/>
          <a:ext cx="7729728" cy="1849194"/>
        </p:xfrm>
        <a:graphic>
          <a:graphicData uri="http://schemas.openxmlformats.org/drawingml/2006/table">
            <a:tbl>
              <a:tblPr firstRow="1" firstCol="1" bandRow="1" bandCol="1">
                <a:tableStyleId>{5C22544A-7EE6-4342-B048-85BDC9FD1C3A}</a:tableStyleId>
              </a:tblPr>
              <a:tblGrid>
                <a:gridCol w="1145084">
                  <a:extLst>
                    <a:ext uri="{9D8B030D-6E8A-4147-A177-3AD203B41FA5}">
                      <a16:colId xmlns:a16="http://schemas.microsoft.com/office/drawing/2014/main" val="3609667203"/>
                    </a:ext>
                  </a:extLst>
                </a:gridCol>
                <a:gridCol w="6584644">
                  <a:extLst>
                    <a:ext uri="{9D8B030D-6E8A-4147-A177-3AD203B41FA5}">
                      <a16:colId xmlns:a16="http://schemas.microsoft.com/office/drawing/2014/main" val="953232021"/>
                    </a:ext>
                  </a:extLst>
                </a:gridCol>
              </a:tblGrid>
              <a:tr h="308199">
                <a:tc>
                  <a:txBody>
                    <a:bodyPr/>
                    <a:lstStyle/>
                    <a:p>
                      <a:pPr marL="0" marR="0">
                        <a:lnSpc>
                          <a:spcPct val="107000"/>
                        </a:lnSpc>
                        <a:spcBef>
                          <a:spcPts val="0"/>
                        </a:spcBef>
                        <a:spcAft>
                          <a:spcPts val="0"/>
                        </a:spcAft>
                      </a:pPr>
                      <a:r>
                        <a:rPr lang="en-US" sz="1600">
                          <a:effectLst/>
                        </a:rPr>
                        <a:t>Code</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Agency</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61852268"/>
                  </a:ext>
                </a:extLst>
              </a:tr>
              <a:tr h="308199">
                <a:tc>
                  <a:txBody>
                    <a:bodyPr/>
                    <a:lstStyle/>
                    <a:p>
                      <a:pPr marL="0" marR="0">
                        <a:lnSpc>
                          <a:spcPct val="107000"/>
                        </a:lnSpc>
                        <a:spcBef>
                          <a:spcPts val="0"/>
                        </a:spcBef>
                        <a:spcAft>
                          <a:spcPts val="0"/>
                        </a:spcAft>
                      </a:pPr>
                      <a:r>
                        <a:rPr lang="en-US" sz="1600">
                          <a:effectLst/>
                        </a:rPr>
                        <a:t>341</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Department of Finance and Administration</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1767916"/>
                  </a:ext>
                </a:extLst>
              </a:tr>
              <a:tr h="308199">
                <a:tc>
                  <a:txBody>
                    <a:bodyPr/>
                    <a:lstStyle/>
                    <a:p>
                      <a:pPr marL="0" marR="0">
                        <a:lnSpc>
                          <a:spcPct val="107000"/>
                        </a:lnSpc>
                        <a:spcBef>
                          <a:spcPts val="0"/>
                        </a:spcBef>
                        <a:spcAft>
                          <a:spcPts val="0"/>
                        </a:spcAft>
                      </a:pPr>
                      <a:r>
                        <a:rPr lang="en-US" sz="1600">
                          <a:effectLst/>
                        </a:rPr>
                        <a:t>378</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State Personnel Office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89931972"/>
                  </a:ext>
                </a:extLst>
              </a:tr>
              <a:tr h="308199">
                <a:tc>
                  <a:txBody>
                    <a:bodyPr/>
                    <a:lstStyle/>
                    <a:p>
                      <a:pPr marL="0" marR="0">
                        <a:lnSpc>
                          <a:spcPct val="107000"/>
                        </a:lnSpc>
                        <a:spcBef>
                          <a:spcPts val="0"/>
                        </a:spcBef>
                        <a:spcAft>
                          <a:spcPts val="0"/>
                        </a:spcAft>
                      </a:pPr>
                      <a:r>
                        <a:rPr lang="en-US" sz="1600">
                          <a:effectLst/>
                        </a:rPr>
                        <a:t>950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Higher Education Department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92909516"/>
                  </a:ext>
                </a:extLst>
              </a:tr>
              <a:tr h="308199">
                <a:tc>
                  <a:txBody>
                    <a:bodyPr/>
                    <a:lstStyle/>
                    <a:p>
                      <a:pPr marL="0" marR="0">
                        <a:lnSpc>
                          <a:spcPct val="107000"/>
                        </a:lnSpc>
                        <a:spcBef>
                          <a:spcPts val="0"/>
                        </a:spcBef>
                        <a:spcAft>
                          <a:spcPts val="0"/>
                        </a:spcAft>
                      </a:pPr>
                      <a:r>
                        <a:rPr lang="en-US" sz="1600">
                          <a:effectLst/>
                        </a:rPr>
                        <a:t>978-980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Special Schools</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65104469"/>
                  </a:ext>
                </a:extLst>
              </a:tr>
              <a:tr h="308199">
                <a:tc>
                  <a:txBody>
                    <a:bodyPr/>
                    <a:lstStyle/>
                    <a:p>
                      <a:pPr marL="0" marR="0">
                        <a:lnSpc>
                          <a:spcPct val="107000"/>
                        </a:lnSpc>
                        <a:spcBef>
                          <a:spcPts val="0"/>
                        </a:spcBef>
                        <a:spcAft>
                          <a:spcPts val="0"/>
                        </a:spcAft>
                      </a:pPr>
                      <a:r>
                        <a:rPr lang="en-US" sz="1600">
                          <a:effectLst/>
                        </a:rPr>
                        <a:t>993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Public Schools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48543426"/>
                  </a:ext>
                </a:extLst>
              </a:tr>
            </a:tbl>
          </a:graphicData>
        </a:graphic>
      </p:graphicFrame>
    </p:spTree>
    <p:extLst>
      <p:ext uri="{BB962C8B-B14F-4D97-AF65-F5344CB8AC3E}">
        <p14:creationId xmlns:p14="http://schemas.microsoft.com/office/powerpoint/2010/main" val="1498407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58225-53F5-95A6-B1B9-C8734ACD88E9}"/>
              </a:ext>
            </a:extLst>
          </p:cNvPr>
          <p:cNvSpPr>
            <a:spLocks noGrp="1"/>
          </p:cNvSpPr>
          <p:nvPr>
            <p:ph type="title"/>
          </p:nvPr>
        </p:nvSpPr>
        <p:spPr/>
        <p:txBody>
          <a:bodyPr/>
          <a:lstStyle/>
          <a:p>
            <a:r>
              <a:rPr lang="en-US" dirty="0"/>
              <a:t>Accountability in government act (AGA)</a:t>
            </a:r>
          </a:p>
        </p:txBody>
      </p:sp>
      <p:sp>
        <p:nvSpPr>
          <p:cNvPr id="3" name="Text Placeholder 2">
            <a:extLst>
              <a:ext uri="{FF2B5EF4-FFF2-40B4-BE49-F238E27FC236}">
                <a16:creationId xmlns:a16="http://schemas.microsoft.com/office/drawing/2014/main" id="{2DA6507F-7D30-8BEA-F036-723DBA927B84}"/>
              </a:ext>
            </a:extLst>
          </p:cNvPr>
          <p:cNvSpPr>
            <a:spLocks noGrp="1"/>
          </p:cNvSpPr>
          <p:nvPr>
            <p:ph type="body" idx="1"/>
          </p:nvPr>
        </p:nvSpPr>
        <p:spPr/>
        <p:txBody>
          <a:bodyPr>
            <a:normAutofit lnSpcReduction="10000"/>
          </a:bodyPr>
          <a:lstStyle/>
          <a:p>
            <a:r>
              <a:rPr lang="en-US" dirty="0"/>
              <a:t>Passed into law in 1999, New Mexico’s Accountability in Government Act exchanged multiple specific categorical appropriations in the GAA for fewer categories but increased performance-based budgeting oversight.</a:t>
            </a:r>
          </a:p>
        </p:txBody>
      </p:sp>
    </p:spTree>
    <p:extLst>
      <p:ext uri="{BB962C8B-B14F-4D97-AF65-F5344CB8AC3E}">
        <p14:creationId xmlns:p14="http://schemas.microsoft.com/office/powerpoint/2010/main" val="1600466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5" name="Picture 4" descr="Calculator, pen, compass, money and a paper with graphs printed on it">
            <a:extLst>
              <a:ext uri="{FF2B5EF4-FFF2-40B4-BE49-F238E27FC236}">
                <a16:creationId xmlns:a16="http://schemas.microsoft.com/office/drawing/2014/main" id="{F9993B70-B06B-4C38-1163-6C45545F4B1F}"/>
              </a:ext>
            </a:extLst>
          </p:cNvPr>
          <p:cNvPicPr>
            <a:picLocks noChangeAspect="1"/>
          </p:cNvPicPr>
          <p:nvPr/>
        </p:nvPicPr>
        <p:blipFill rotWithShape="1">
          <a:blip r:embed="rId2">
            <a:duotone>
              <a:schemeClr val="accent2">
                <a:shade val="45000"/>
                <a:satMod val="135000"/>
              </a:schemeClr>
              <a:prstClr val="white"/>
            </a:duotone>
            <a:alphaModFix amt="25000"/>
          </a:blip>
          <a:srcRect b="6639"/>
          <a:stretch/>
        </p:blipFill>
        <p:spPr>
          <a:xfrm>
            <a:off x="20" y="10"/>
            <a:ext cx="12191980" cy="6857990"/>
          </a:xfrm>
          <a:prstGeom prst="rect">
            <a:avLst/>
          </a:prstGeom>
        </p:spPr>
      </p:pic>
      <p:sp>
        <p:nvSpPr>
          <p:cNvPr id="2" name="Title 1">
            <a:extLst>
              <a:ext uri="{FF2B5EF4-FFF2-40B4-BE49-F238E27FC236}">
                <a16:creationId xmlns:a16="http://schemas.microsoft.com/office/drawing/2014/main" id="{0B188ED4-A73A-1A97-675B-EB90C3379FDB}"/>
              </a:ext>
            </a:extLst>
          </p:cNvPr>
          <p:cNvSpPr>
            <a:spLocks noGrp="1"/>
          </p:cNvSpPr>
          <p:nvPr>
            <p:ph type="title"/>
          </p:nvPr>
        </p:nvSpPr>
        <p:spPr>
          <a:xfrm>
            <a:off x="2231136" y="964692"/>
            <a:ext cx="7729728" cy="1188720"/>
          </a:xfrm>
          <a:solidFill>
            <a:srgbClr val="FFFFFF">
              <a:alpha val="80000"/>
            </a:srgbClr>
          </a:solidFill>
        </p:spPr>
        <p:txBody>
          <a:bodyPr>
            <a:normAutofit/>
          </a:bodyPr>
          <a:lstStyle/>
          <a:p>
            <a:r>
              <a:rPr lang="en-US" dirty="0" err="1"/>
              <a:t>Bfm</a:t>
            </a:r>
            <a:r>
              <a:rPr lang="en-US" dirty="0"/>
              <a:t> performance MEASURE reports</a:t>
            </a:r>
          </a:p>
        </p:txBody>
      </p:sp>
      <p:sp>
        <p:nvSpPr>
          <p:cNvPr id="3" name="Content Placeholder 2">
            <a:extLst>
              <a:ext uri="{FF2B5EF4-FFF2-40B4-BE49-F238E27FC236}">
                <a16:creationId xmlns:a16="http://schemas.microsoft.com/office/drawing/2014/main" id="{D45576BA-5527-2E2B-0F47-06B83F8D76A7}"/>
              </a:ext>
            </a:extLst>
          </p:cNvPr>
          <p:cNvSpPr>
            <a:spLocks noGrp="1"/>
          </p:cNvSpPr>
          <p:nvPr>
            <p:ph idx="1"/>
          </p:nvPr>
        </p:nvSpPr>
        <p:spPr>
          <a:xfrm>
            <a:off x="2231136" y="2638044"/>
            <a:ext cx="7729728" cy="3101983"/>
          </a:xfrm>
        </p:spPr>
        <p:txBody>
          <a:bodyPr>
            <a:normAutofit lnSpcReduction="10000"/>
          </a:bodyPr>
          <a:lstStyle/>
          <a:p>
            <a:pPr lvl="1"/>
            <a:r>
              <a:rPr lang="en-US" sz="2400" dirty="0"/>
              <a:t>Annual Performance Report</a:t>
            </a:r>
          </a:p>
          <a:p>
            <a:pPr lvl="1"/>
            <a:r>
              <a:rPr lang="en-US" sz="2400" dirty="0"/>
              <a:t>Full Program and Measure Report</a:t>
            </a:r>
          </a:p>
          <a:p>
            <a:pPr lvl="1"/>
            <a:r>
              <a:rPr lang="en-US" sz="2400" dirty="0"/>
              <a:t>Performance Measure Table 2 Summary</a:t>
            </a:r>
          </a:p>
          <a:p>
            <a:pPr lvl="1"/>
            <a:r>
              <a:rPr lang="en-US" sz="2400" dirty="0"/>
              <a:t>Performance Monitoring Plan</a:t>
            </a:r>
          </a:p>
          <a:p>
            <a:pPr lvl="1"/>
            <a:r>
              <a:rPr lang="en-US" sz="2400" dirty="0"/>
              <a:t>PB-1 Summary of Requested PM Changes (former Word document, also incorporates PB-2 for quarterly reporting agencies)</a:t>
            </a:r>
          </a:p>
        </p:txBody>
      </p:sp>
    </p:spTree>
    <p:extLst>
      <p:ext uri="{BB962C8B-B14F-4D97-AF65-F5344CB8AC3E}">
        <p14:creationId xmlns:p14="http://schemas.microsoft.com/office/powerpoint/2010/main" val="2312459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F4680D4-DEE2-49EE-AF90-EFEAF50AE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6876939"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51F892-FFC2-CF03-2EC8-50BCD4E36696}"/>
              </a:ext>
            </a:extLst>
          </p:cNvPr>
          <p:cNvSpPr>
            <a:spLocks noGrp="1"/>
          </p:cNvSpPr>
          <p:nvPr>
            <p:ph type="title"/>
          </p:nvPr>
        </p:nvSpPr>
        <p:spPr>
          <a:xfrm>
            <a:off x="804671" y="1290025"/>
            <a:ext cx="5291327" cy="1188720"/>
          </a:xfrm>
          <a:solidFill>
            <a:srgbClr val="FFFFFF"/>
          </a:solidFill>
          <a:ln>
            <a:solidFill>
              <a:srgbClr val="404040"/>
            </a:solidFill>
          </a:ln>
        </p:spPr>
        <p:txBody>
          <a:bodyPr>
            <a:normAutofit/>
          </a:bodyPr>
          <a:lstStyle/>
          <a:p>
            <a:r>
              <a:rPr lang="en-US"/>
              <a:t>Questions?</a:t>
            </a:r>
            <a:endParaRPr lang="en-US" dirty="0"/>
          </a:p>
        </p:txBody>
      </p:sp>
      <p:sp>
        <p:nvSpPr>
          <p:cNvPr id="3" name="Content Placeholder 2">
            <a:extLst>
              <a:ext uri="{FF2B5EF4-FFF2-40B4-BE49-F238E27FC236}">
                <a16:creationId xmlns:a16="http://schemas.microsoft.com/office/drawing/2014/main" id="{1BDA3FAC-67E2-5526-D9E1-54189F60B1D9}"/>
              </a:ext>
            </a:extLst>
          </p:cNvPr>
          <p:cNvSpPr>
            <a:spLocks noGrp="1"/>
          </p:cNvSpPr>
          <p:nvPr>
            <p:ph idx="1"/>
          </p:nvPr>
        </p:nvSpPr>
        <p:spPr>
          <a:xfrm>
            <a:off x="804671" y="2858703"/>
            <a:ext cx="5285791" cy="3042547"/>
          </a:xfrm>
        </p:spPr>
        <p:txBody>
          <a:bodyPr>
            <a:normAutofit/>
          </a:bodyPr>
          <a:lstStyle/>
          <a:p>
            <a:pPr marL="0" indent="0">
              <a:buNone/>
            </a:pPr>
            <a:r>
              <a:rPr lang="en-US" sz="2400" dirty="0">
                <a:solidFill>
                  <a:srgbClr val="FFFFFF"/>
                </a:solidFill>
              </a:rPr>
              <a:t>Thank you,</a:t>
            </a:r>
          </a:p>
          <a:p>
            <a:pPr marL="0" indent="0">
              <a:buNone/>
            </a:pPr>
            <a:r>
              <a:rPr lang="en-US" sz="2400" dirty="0">
                <a:solidFill>
                  <a:srgbClr val="FFFFFF"/>
                </a:solidFill>
              </a:rPr>
              <a:t>Diego Jimenez </a:t>
            </a:r>
            <a:br>
              <a:rPr lang="en-US" sz="2400" dirty="0">
                <a:solidFill>
                  <a:srgbClr val="FFFFFF"/>
                </a:solidFill>
              </a:rPr>
            </a:br>
            <a:r>
              <a:rPr lang="en-US" sz="2400" dirty="0">
                <a:solidFill>
                  <a:srgbClr val="FFFFFF"/>
                </a:solidFill>
              </a:rPr>
              <a:t>diego.jimenez@dfa.nm.gov</a:t>
            </a:r>
          </a:p>
          <a:p>
            <a:pPr marL="0" indent="0">
              <a:buNone/>
            </a:pPr>
            <a:r>
              <a:rPr lang="en-US" sz="2400" dirty="0" err="1">
                <a:solidFill>
                  <a:srgbClr val="FFFFFF"/>
                </a:solidFill>
              </a:rPr>
              <a:t>Meribeth</a:t>
            </a:r>
            <a:r>
              <a:rPr lang="en-US" sz="2400" dirty="0">
                <a:solidFill>
                  <a:srgbClr val="FFFFFF"/>
                </a:solidFill>
              </a:rPr>
              <a:t> Densmore </a:t>
            </a:r>
            <a:br>
              <a:rPr lang="en-US" sz="2400" dirty="0">
                <a:solidFill>
                  <a:srgbClr val="FFFFFF"/>
                </a:solidFill>
              </a:rPr>
            </a:br>
            <a:r>
              <a:rPr lang="en-US" sz="2400" dirty="0">
                <a:solidFill>
                  <a:srgbClr val="FFFFFF"/>
                </a:solidFill>
              </a:rPr>
              <a:t>meribeth.densmore@dfa.nm.gov</a:t>
            </a:r>
          </a:p>
        </p:txBody>
      </p:sp>
      <p:sp>
        <p:nvSpPr>
          <p:cNvPr id="12" name="Rectangle 11">
            <a:extLst>
              <a:ext uri="{FF2B5EF4-FFF2-40B4-BE49-F238E27FC236}">
                <a16:creationId xmlns:a16="http://schemas.microsoft.com/office/drawing/2014/main" id="{50C52EE1-5085-4960-AD29-A926E62E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640080"/>
            <a:ext cx="4017264"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D15AA94-C237-4412-B37B-EB317D2B05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0772" y="806357"/>
            <a:ext cx="3685032"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Mail Reply">
            <a:extLst>
              <a:ext uri="{FF2B5EF4-FFF2-40B4-BE49-F238E27FC236}">
                <a16:creationId xmlns:a16="http://schemas.microsoft.com/office/drawing/2014/main" id="{FB713E0B-512F-8E79-3FF9-A17E369700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65364" y="1592741"/>
            <a:ext cx="3355848" cy="3355848"/>
          </a:xfrm>
          <a:prstGeom prst="rect">
            <a:avLst/>
          </a:prstGeom>
        </p:spPr>
      </p:pic>
    </p:spTree>
    <p:extLst>
      <p:ext uri="{BB962C8B-B14F-4D97-AF65-F5344CB8AC3E}">
        <p14:creationId xmlns:p14="http://schemas.microsoft.com/office/powerpoint/2010/main" val="3485414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A3CC36C-210F-452E-B0C6-CAE94609D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914900"/>
            <a:ext cx="12192000" cy="19431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FD77E017-7BFF-4018-BF75-AF8C6DDF08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9185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722E51-A09E-DF4C-CA78-DFD764EC4ED2}"/>
              </a:ext>
            </a:extLst>
          </p:cNvPr>
          <p:cNvSpPr>
            <a:spLocks noGrp="1"/>
          </p:cNvSpPr>
          <p:nvPr>
            <p:ph type="title"/>
          </p:nvPr>
        </p:nvSpPr>
        <p:spPr>
          <a:xfrm>
            <a:off x="2231136" y="4325791"/>
            <a:ext cx="7729728" cy="1188720"/>
          </a:xfrm>
        </p:spPr>
        <p:txBody>
          <a:bodyPr vert="horz" lIns="182880" tIns="182880" rIns="182880" bIns="182880" rtlCol="0" anchor="ctr">
            <a:normAutofit/>
          </a:bodyPr>
          <a:lstStyle/>
          <a:p>
            <a:r>
              <a:rPr lang="en-US" dirty="0"/>
              <a:t>HB2 categories before and after AGA implementation</a:t>
            </a:r>
          </a:p>
        </p:txBody>
      </p:sp>
      <p:sp>
        <p:nvSpPr>
          <p:cNvPr id="6" name="TextBox 5">
            <a:extLst>
              <a:ext uri="{FF2B5EF4-FFF2-40B4-BE49-F238E27FC236}">
                <a16:creationId xmlns:a16="http://schemas.microsoft.com/office/drawing/2014/main" id="{BBDD0408-4E3E-4927-5313-4498CA6CE4BF}"/>
              </a:ext>
            </a:extLst>
          </p:cNvPr>
          <p:cNvSpPr txBox="1"/>
          <p:nvPr/>
        </p:nvSpPr>
        <p:spPr>
          <a:xfrm>
            <a:off x="2308120" y="404875"/>
            <a:ext cx="3284874" cy="723275"/>
          </a:xfrm>
          <a:prstGeom prst="rect">
            <a:avLst/>
          </a:prstGeom>
          <a:noFill/>
        </p:spPr>
        <p:txBody>
          <a:bodyPr wrap="none" rtlCol="0">
            <a:spAutoFit/>
          </a:bodyPr>
          <a:lstStyle/>
          <a:p>
            <a:pPr defTabSz="301752">
              <a:spcAft>
                <a:spcPts val="600"/>
              </a:spcAft>
            </a:pPr>
            <a:r>
              <a:rPr lang="en-US" kern="1200" dirty="0">
                <a:solidFill>
                  <a:schemeClr val="accent3"/>
                </a:solidFill>
                <a:latin typeface="Bahnschrift SemiCondensed" panose="020B0502040204020203" pitchFamily="34" charset="0"/>
                <a:ea typeface="+mn-ea"/>
                <a:cs typeface="+mn-cs"/>
              </a:rPr>
              <a:t>General Appropriations Act of 1996</a:t>
            </a:r>
          </a:p>
          <a:p>
            <a:pPr>
              <a:spcAft>
                <a:spcPts val="600"/>
              </a:spcAft>
            </a:pPr>
            <a:endParaRPr lang="en-US" dirty="0"/>
          </a:p>
        </p:txBody>
      </p:sp>
      <p:sp>
        <p:nvSpPr>
          <p:cNvPr id="7" name="TextBox 6">
            <a:extLst>
              <a:ext uri="{FF2B5EF4-FFF2-40B4-BE49-F238E27FC236}">
                <a16:creationId xmlns:a16="http://schemas.microsoft.com/office/drawing/2014/main" id="{AF08931E-62FA-E50E-C0E3-57C6FA4BF2F3}"/>
              </a:ext>
            </a:extLst>
          </p:cNvPr>
          <p:cNvSpPr txBox="1"/>
          <p:nvPr/>
        </p:nvSpPr>
        <p:spPr>
          <a:xfrm>
            <a:off x="6151305" y="392354"/>
            <a:ext cx="3294492" cy="723275"/>
          </a:xfrm>
          <a:prstGeom prst="rect">
            <a:avLst/>
          </a:prstGeom>
          <a:noFill/>
        </p:spPr>
        <p:txBody>
          <a:bodyPr wrap="none" rtlCol="0">
            <a:spAutoFit/>
          </a:bodyPr>
          <a:lstStyle/>
          <a:p>
            <a:pPr defTabSz="301752">
              <a:spcAft>
                <a:spcPts val="600"/>
              </a:spcAft>
            </a:pPr>
            <a:r>
              <a:rPr lang="en-US" kern="1200" dirty="0">
                <a:solidFill>
                  <a:schemeClr val="accent3"/>
                </a:solidFill>
                <a:latin typeface="Bahnschrift SemiCondensed" panose="020B0502040204020203" pitchFamily="34" charset="0"/>
                <a:ea typeface="+mn-ea"/>
                <a:cs typeface="+mn-cs"/>
              </a:rPr>
              <a:t>General Appropriations Act of 2019</a:t>
            </a:r>
          </a:p>
          <a:p>
            <a:pPr>
              <a:spcAft>
                <a:spcPts val="600"/>
              </a:spcAft>
            </a:pPr>
            <a:endParaRPr lang="en-US" dirty="0"/>
          </a:p>
        </p:txBody>
      </p:sp>
      <p:pic>
        <p:nvPicPr>
          <p:cNvPr id="10" name="Content Placeholder 9">
            <a:extLst>
              <a:ext uri="{FF2B5EF4-FFF2-40B4-BE49-F238E27FC236}">
                <a16:creationId xmlns:a16="http://schemas.microsoft.com/office/drawing/2014/main" id="{ACA3ED3C-7621-2569-448D-34EB766ED255}"/>
              </a:ext>
            </a:extLst>
          </p:cNvPr>
          <p:cNvPicPr>
            <a:picLocks noGrp="1" noChangeAspect="1"/>
          </p:cNvPicPr>
          <p:nvPr>
            <p:ph sz="half" idx="1"/>
          </p:nvPr>
        </p:nvPicPr>
        <p:blipFill>
          <a:blip r:embed="rId2"/>
          <a:stretch>
            <a:fillRect/>
          </a:stretch>
        </p:blipFill>
        <p:spPr>
          <a:xfrm>
            <a:off x="1187747" y="1000875"/>
            <a:ext cx="4491038" cy="3045320"/>
          </a:xfrm>
          <a:prstGeom prst="rect">
            <a:avLst/>
          </a:prstGeom>
          <a:ln>
            <a:solidFill>
              <a:srgbClr val="FF0000"/>
            </a:solidFill>
          </a:ln>
        </p:spPr>
      </p:pic>
      <p:pic>
        <p:nvPicPr>
          <p:cNvPr id="11" name="Content Placeholder 10">
            <a:extLst>
              <a:ext uri="{FF2B5EF4-FFF2-40B4-BE49-F238E27FC236}">
                <a16:creationId xmlns:a16="http://schemas.microsoft.com/office/drawing/2014/main" id="{07B24B57-0CF9-172D-496F-B544CF8ECD65}"/>
              </a:ext>
            </a:extLst>
          </p:cNvPr>
          <p:cNvPicPr>
            <a:picLocks noGrp="1" noChangeAspect="1"/>
          </p:cNvPicPr>
          <p:nvPr>
            <p:ph sz="half" idx="2"/>
          </p:nvPr>
        </p:nvPicPr>
        <p:blipFill>
          <a:blip r:embed="rId3"/>
          <a:stretch>
            <a:fillRect/>
          </a:stretch>
        </p:blipFill>
        <p:spPr>
          <a:xfrm>
            <a:off x="5963054" y="991659"/>
            <a:ext cx="4675449" cy="3045320"/>
          </a:xfrm>
          <a:prstGeom prst="rect">
            <a:avLst/>
          </a:prstGeom>
          <a:ln>
            <a:solidFill>
              <a:schemeClr val="accent4">
                <a:lumMod val="60000"/>
                <a:lumOff val="40000"/>
              </a:schemeClr>
            </a:solidFill>
          </a:ln>
        </p:spPr>
      </p:pic>
    </p:spTree>
    <p:extLst>
      <p:ext uri="{BB962C8B-B14F-4D97-AF65-F5344CB8AC3E}">
        <p14:creationId xmlns:p14="http://schemas.microsoft.com/office/powerpoint/2010/main" val="2711174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40C8D7-A53A-E67A-9B91-7F9E12A4DD57}"/>
              </a:ext>
            </a:extLst>
          </p:cNvPr>
          <p:cNvSpPr>
            <a:spLocks noGrp="1"/>
          </p:cNvSpPr>
          <p:nvPr>
            <p:ph type="title"/>
          </p:nvPr>
        </p:nvSpPr>
        <p:spPr>
          <a:xfrm>
            <a:off x="643467" y="2681103"/>
            <a:ext cx="3363974" cy="1495794"/>
          </a:xfrm>
          <a:noFill/>
          <a:ln>
            <a:solidFill>
              <a:schemeClr val="bg1"/>
            </a:solidFill>
          </a:ln>
        </p:spPr>
        <p:txBody>
          <a:bodyPr vert="horz" wrap="square" lIns="182880" tIns="182880" rIns="182880" bIns="182880" rtlCol="0" anchor="ctr">
            <a:normAutofit/>
          </a:bodyPr>
          <a:lstStyle/>
          <a:p>
            <a:r>
              <a:rPr lang="en-US" sz="2000" b="1" dirty="0">
                <a:solidFill>
                  <a:schemeClr val="bg1"/>
                </a:solidFill>
              </a:rPr>
              <a:t>Accountability in government act</a:t>
            </a:r>
            <a:endParaRPr lang="en-US" sz="2000" dirty="0">
              <a:solidFill>
                <a:schemeClr val="bg1"/>
              </a:solidFill>
            </a:endParaRPr>
          </a:p>
        </p:txBody>
      </p:sp>
      <p:sp>
        <p:nvSpPr>
          <p:cNvPr id="4" name="Content Placeholder 3">
            <a:extLst>
              <a:ext uri="{FF2B5EF4-FFF2-40B4-BE49-F238E27FC236}">
                <a16:creationId xmlns:a16="http://schemas.microsoft.com/office/drawing/2014/main" id="{1051DF8E-DB5C-77A1-1798-45DD935878EF}"/>
              </a:ext>
            </a:extLst>
          </p:cNvPr>
          <p:cNvSpPr>
            <a:spLocks noGrp="1"/>
          </p:cNvSpPr>
          <p:nvPr>
            <p:ph sz="half" idx="2"/>
          </p:nvPr>
        </p:nvSpPr>
        <p:spPr>
          <a:xfrm>
            <a:off x="5297763" y="390419"/>
            <a:ext cx="5184841" cy="516484"/>
          </a:xfrm>
        </p:spPr>
        <p:txBody>
          <a:bodyPr>
            <a:normAutofit fontScale="92500"/>
          </a:bodyPr>
          <a:lstStyle/>
          <a:p>
            <a:pPr marL="0" indent="0" defTabSz="566928">
              <a:lnSpc>
                <a:spcPct val="90000"/>
              </a:lnSpc>
              <a:spcBef>
                <a:spcPts val="620"/>
              </a:spcBef>
              <a:buNone/>
            </a:pPr>
            <a:r>
              <a:rPr lang="en-US" sz="2200" b="1" kern="1200" dirty="0">
                <a:latin typeface="+mn-lt"/>
                <a:ea typeface="+mn-ea"/>
                <a:cs typeface="+mn-cs"/>
              </a:rPr>
              <a:t>AGA Statute:  Section 6-3A-2 NMSA 1978</a:t>
            </a:r>
          </a:p>
          <a:p>
            <a:pPr>
              <a:lnSpc>
                <a:spcPct val="90000"/>
              </a:lnSpc>
            </a:pPr>
            <a:endParaRPr lang="en-US" dirty="0"/>
          </a:p>
        </p:txBody>
      </p:sp>
      <p:graphicFrame>
        <p:nvGraphicFramePr>
          <p:cNvPr id="14" name="Text Placeholder 3">
            <a:extLst>
              <a:ext uri="{FF2B5EF4-FFF2-40B4-BE49-F238E27FC236}">
                <a16:creationId xmlns:a16="http://schemas.microsoft.com/office/drawing/2014/main" id="{1CC82840-D58D-5BEF-FA35-220845F5B6C8}"/>
              </a:ext>
            </a:extLst>
          </p:cNvPr>
          <p:cNvGraphicFramePr>
            <a:graphicFrameLocks noGrp="1"/>
          </p:cNvGraphicFramePr>
          <p:nvPr>
            <p:ph sz="half" idx="1"/>
            <p:extLst>
              <p:ext uri="{D42A27DB-BD31-4B8C-83A1-F6EECF244321}">
                <p14:modId xmlns:p14="http://schemas.microsoft.com/office/powerpoint/2010/main" val="1926533097"/>
              </p:ext>
            </p:extLst>
          </p:nvPr>
        </p:nvGraphicFramePr>
        <p:xfrm>
          <a:off x="4855185" y="3149455"/>
          <a:ext cx="6969391" cy="3118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8F3D3EA1-3FE2-4F55-C67F-EF543DEC81E8}"/>
              </a:ext>
            </a:extLst>
          </p:cNvPr>
          <p:cNvSpPr txBox="1"/>
          <p:nvPr/>
        </p:nvSpPr>
        <p:spPr>
          <a:xfrm>
            <a:off x="5881329" y="4473770"/>
            <a:ext cx="5083636" cy="1477328"/>
          </a:xfrm>
          <a:prstGeom prst="rect">
            <a:avLst/>
          </a:prstGeom>
          <a:noFill/>
        </p:spPr>
        <p:txBody>
          <a:bodyPr wrap="none" rtlCol="0">
            <a:spAutoFit/>
          </a:bodyPr>
          <a:lstStyle/>
          <a:p>
            <a:pPr marL="285750" lvl="0" indent="-285750">
              <a:lnSpc>
                <a:spcPct val="100000"/>
              </a:lnSpc>
              <a:buFont typeface="Arial" panose="020B0604020202020204" pitchFamily="34" charset="0"/>
              <a:buChar char="•"/>
            </a:pPr>
            <a:r>
              <a:rPr lang="en-US" dirty="0"/>
              <a:t>Accountability</a:t>
            </a:r>
          </a:p>
          <a:p>
            <a:pPr marL="285750" lvl="0" indent="-285750">
              <a:lnSpc>
                <a:spcPct val="100000"/>
              </a:lnSpc>
              <a:buFont typeface="Arial" panose="020B0604020202020204" pitchFamily="34" charset="0"/>
              <a:buChar char="•"/>
            </a:pPr>
            <a:r>
              <a:rPr lang="en-US" dirty="0"/>
              <a:t>Evaluating performance and assessing progress</a:t>
            </a:r>
          </a:p>
          <a:p>
            <a:pPr marL="285750" lvl="0" indent="-285750">
              <a:lnSpc>
                <a:spcPct val="100000"/>
              </a:lnSpc>
              <a:buFont typeface="Arial" panose="020B0604020202020204" pitchFamily="34" charset="0"/>
              <a:buChar char="•"/>
            </a:pPr>
            <a:r>
              <a:rPr lang="en-US" dirty="0"/>
              <a:t>Informing the public of benefits derived from the </a:t>
            </a:r>
            <a:br>
              <a:rPr lang="en-US" dirty="0"/>
            </a:br>
            <a:r>
              <a:rPr lang="en-US" dirty="0"/>
              <a:t>delivery of government services</a:t>
            </a:r>
          </a:p>
          <a:p>
            <a:endParaRPr lang="en-US" dirty="0"/>
          </a:p>
        </p:txBody>
      </p:sp>
      <p:sp>
        <p:nvSpPr>
          <p:cNvPr id="7" name="TextBox 6">
            <a:extLst>
              <a:ext uri="{FF2B5EF4-FFF2-40B4-BE49-F238E27FC236}">
                <a16:creationId xmlns:a16="http://schemas.microsoft.com/office/drawing/2014/main" id="{AB2DACA6-E480-9DF5-4D23-782200B35143}"/>
              </a:ext>
            </a:extLst>
          </p:cNvPr>
          <p:cNvSpPr txBox="1"/>
          <p:nvPr/>
        </p:nvSpPr>
        <p:spPr>
          <a:xfrm>
            <a:off x="4729251" y="1054268"/>
            <a:ext cx="7387792" cy="2066720"/>
          </a:xfrm>
          <a:prstGeom prst="rect">
            <a:avLst/>
          </a:prstGeom>
          <a:noFill/>
        </p:spPr>
        <p:txBody>
          <a:bodyPr wrap="none" rtlCol="0">
            <a:spAutoFit/>
          </a:bodyPr>
          <a:lstStyle/>
          <a:p>
            <a:pPr marL="0" indent="0" defTabSz="566928">
              <a:lnSpc>
                <a:spcPct val="90000"/>
              </a:lnSpc>
              <a:spcBef>
                <a:spcPts val="620"/>
              </a:spcBef>
              <a:buNone/>
            </a:pPr>
            <a:r>
              <a:rPr lang="en-US" sz="2200" b="1" kern="1200" dirty="0">
                <a:solidFill>
                  <a:schemeClr val="tx1">
                    <a:lumMod val="85000"/>
                    <a:lumOff val="15000"/>
                  </a:schemeClr>
                </a:solidFill>
                <a:latin typeface="+mn-lt"/>
                <a:ea typeface="+mn-ea"/>
                <a:cs typeface="+mn-cs"/>
              </a:rPr>
              <a:t>Purpose: </a:t>
            </a:r>
            <a:endParaRPr lang="en-US" sz="2200" kern="1200" dirty="0">
              <a:solidFill>
                <a:schemeClr val="tx1">
                  <a:lumMod val="85000"/>
                  <a:lumOff val="15000"/>
                </a:schemeClr>
              </a:solidFill>
              <a:latin typeface="+mn-lt"/>
              <a:ea typeface="+mn-ea"/>
              <a:cs typeface="+mn-cs"/>
            </a:endParaRPr>
          </a:p>
          <a:p>
            <a:pPr marL="141732" lvl="1" indent="0" defTabSz="566928">
              <a:lnSpc>
                <a:spcPct val="90000"/>
              </a:lnSpc>
              <a:spcBef>
                <a:spcPts val="620"/>
              </a:spcBef>
              <a:buNone/>
            </a:pPr>
            <a:r>
              <a:rPr lang="en-US" sz="1900" kern="1200" dirty="0">
                <a:solidFill>
                  <a:schemeClr val="accent2">
                    <a:lumMod val="75000"/>
                  </a:schemeClr>
                </a:solidFill>
                <a:latin typeface="+mn-lt"/>
                <a:ea typeface="+mn-ea"/>
                <a:cs typeface="+mn-cs"/>
              </a:rPr>
              <a:t>The purpose of the Accountability in Government Act is to provide for </a:t>
            </a:r>
            <a:br>
              <a:rPr lang="en-US" sz="1900" kern="1200" dirty="0">
                <a:solidFill>
                  <a:schemeClr val="accent2">
                    <a:lumMod val="75000"/>
                  </a:schemeClr>
                </a:solidFill>
                <a:latin typeface="+mn-lt"/>
                <a:ea typeface="+mn-ea"/>
                <a:cs typeface="+mn-cs"/>
              </a:rPr>
            </a:br>
            <a:r>
              <a:rPr lang="en-US" sz="1900" b="1" kern="1200" dirty="0">
                <a:solidFill>
                  <a:schemeClr val="accent2">
                    <a:lumMod val="75000"/>
                  </a:schemeClr>
                </a:solidFill>
                <a:latin typeface="+mn-lt"/>
                <a:ea typeface="+mn-ea"/>
                <a:cs typeface="+mn-cs"/>
              </a:rPr>
              <a:t>more cost-effective and responsive government services</a:t>
            </a:r>
            <a:r>
              <a:rPr lang="en-US" sz="1900" kern="1200" dirty="0">
                <a:solidFill>
                  <a:schemeClr val="accent2">
                    <a:lumMod val="75000"/>
                  </a:schemeClr>
                </a:solidFill>
                <a:latin typeface="+mn-lt"/>
                <a:ea typeface="+mn-ea"/>
                <a:cs typeface="+mn-cs"/>
              </a:rPr>
              <a:t> by </a:t>
            </a:r>
            <a:br>
              <a:rPr lang="en-US" sz="1900" kern="1200" dirty="0">
                <a:solidFill>
                  <a:schemeClr val="accent2">
                    <a:lumMod val="75000"/>
                  </a:schemeClr>
                </a:solidFill>
                <a:latin typeface="+mn-lt"/>
                <a:ea typeface="+mn-ea"/>
                <a:cs typeface="+mn-cs"/>
              </a:rPr>
            </a:br>
            <a:r>
              <a:rPr lang="en-US" sz="1900" kern="1200" dirty="0">
                <a:solidFill>
                  <a:schemeClr val="accent2">
                    <a:lumMod val="75000"/>
                  </a:schemeClr>
                </a:solidFill>
                <a:latin typeface="+mn-lt"/>
                <a:ea typeface="+mn-ea"/>
                <a:cs typeface="+mn-cs"/>
              </a:rPr>
              <a:t>using the state budget process and defined </a:t>
            </a:r>
            <a:r>
              <a:rPr lang="en-US" sz="1900" b="1" kern="1200" dirty="0">
                <a:solidFill>
                  <a:schemeClr val="accent2">
                    <a:lumMod val="75000"/>
                  </a:schemeClr>
                </a:solidFill>
                <a:latin typeface="+mn-lt"/>
                <a:ea typeface="+mn-ea"/>
                <a:cs typeface="+mn-cs"/>
              </a:rPr>
              <a:t>outputs, outcomes and </a:t>
            </a:r>
            <a:br>
              <a:rPr lang="en-US" sz="1900" b="1" kern="1200" dirty="0">
                <a:solidFill>
                  <a:schemeClr val="accent2">
                    <a:lumMod val="75000"/>
                  </a:schemeClr>
                </a:solidFill>
                <a:latin typeface="+mn-lt"/>
                <a:ea typeface="+mn-ea"/>
                <a:cs typeface="+mn-cs"/>
              </a:rPr>
            </a:br>
            <a:r>
              <a:rPr lang="en-US" sz="1900" b="1" kern="1200" dirty="0">
                <a:solidFill>
                  <a:schemeClr val="accent2">
                    <a:lumMod val="75000"/>
                  </a:schemeClr>
                </a:solidFill>
                <a:latin typeface="+mn-lt"/>
                <a:ea typeface="+mn-ea"/>
                <a:cs typeface="+mn-cs"/>
              </a:rPr>
              <a:t>performance measures to annually evaluate the performance </a:t>
            </a:r>
            <a:br>
              <a:rPr lang="en-US" sz="1900" b="1" kern="1200" dirty="0">
                <a:solidFill>
                  <a:schemeClr val="accent2">
                    <a:lumMod val="75000"/>
                  </a:schemeClr>
                </a:solidFill>
                <a:latin typeface="+mn-lt"/>
                <a:ea typeface="+mn-ea"/>
                <a:cs typeface="+mn-cs"/>
              </a:rPr>
            </a:br>
            <a:r>
              <a:rPr lang="en-US" sz="1900" b="1" kern="1200" dirty="0">
                <a:solidFill>
                  <a:schemeClr val="accent2">
                    <a:lumMod val="75000"/>
                  </a:schemeClr>
                </a:solidFill>
                <a:latin typeface="+mn-lt"/>
                <a:ea typeface="+mn-ea"/>
                <a:cs typeface="+mn-cs"/>
              </a:rPr>
              <a:t>of state government programs.</a:t>
            </a:r>
          </a:p>
          <a:p>
            <a:endParaRPr lang="en-US" dirty="0"/>
          </a:p>
        </p:txBody>
      </p:sp>
    </p:spTree>
    <p:extLst>
      <p:ext uri="{BB962C8B-B14F-4D97-AF65-F5344CB8AC3E}">
        <p14:creationId xmlns:p14="http://schemas.microsoft.com/office/powerpoint/2010/main" val="2059069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2C7B47-DF2D-46D9-9584-5C83FCA86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48541E3-A59C-41D3-85D2-70F0E0E9B6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6" y="804672"/>
            <a:ext cx="10579608" cy="5248656"/>
          </a:xfrm>
          <a:prstGeom prst="rect">
            <a:avLst/>
          </a:prstGeom>
          <a:solidFill>
            <a:srgbClr val="FFFFFF"/>
          </a:solidFill>
          <a:ln w="2540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DA6B5A-8AD6-0602-85D6-5E0BC8A34BDF}"/>
              </a:ext>
            </a:extLst>
          </p:cNvPr>
          <p:cNvSpPr>
            <a:spLocks noGrp="1"/>
          </p:cNvSpPr>
          <p:nvPr>
            <p:ph type="title"/>
          </p:nvPr>
        </p:nvSpPr>
        <p:spPr>
          <a:xfrm>
            <a:off x="2599317" y="1124712"/>
            <a:ext cx="6993366" cy="1075478"/>
          </a:xfrm>
        </p:spPr>
        <p:txBody>
          <a:bodyPr/>
          <a:lstStyle/>
          <a:p>
            <a:pPr defTabSz="822960"/>
            <a:r>
              <a:rPr lang="en-US" sz="2520" kern="1200" cap="all" spc="180" baseline="0" dirty="0">
                <a:solidFill>
                  <a:srgbClr val="262626"/>
                </a:solidFill>
                <a:latin typeface="+mj-lt"/>
                <a:ea typeface="+mj-ea"/>
                <a:cs typeface="+mj-cs"/>
              </a:rPr>
              <a:t>6-3A-2 NMSA 1978 </a:t>
            </a:r>
            <a:br>
              <a:rPr lang="en-US" sz="2520" kern="1200" cap="all" spc="180" baseline="0" dirty="0">
                <a:solidFill>
                  <a:srgbClr val="262626"/>
                </a:solidFill>
                <a:latin typeface="+mj-lt"/>
                <a:ea typeface="+mj-ea"/>
                <a:cs typeface="+mj-cs"/>
              </a:rPr>
            </a:br>
            <a:r>
              <a:rPr lang="en-US" sz="2520" kern="1200" cap="all" spc="180" baseline="0" dirty="0">
                <a:solidFill>
                  <a:srgbClr val="262626"/>
                </a:solidFill>
                <a:latin typeface="+mj-lt"/>
                <a:ea typeface="+mj-ea"/>
                <a:cs typeface="+mj-cs"/>
              </a:rPr>
              <a:t>Findings and purpose </a:t>
            </a:r>
            <a:endParaRPr lang="en-US" dirty="0"/>
          </a:p>
        </p:txBody>
      </p:sp>
      <p:sp>
        <p:nvSpPr>
          <p:cNvPr id="3" name="Content Placeholder 2">
            <a:extLst>
              <a:ext uri="{FF2B5EF4-FFF2-40B4-BE49-F238E27FC236}">
                <a16:creationId xmlns:a16="http://schemas.microsoft.com/office/drawing/2014/main" id="{9CE01953-4294-7EC2-F005-9C640D94DFD4}"/>
              </a:ext>
            </a:extLst>
          </p:cNvPr>
          <p:cNvSpPr>
            <a:spLocks noGrp="1"/>
          </p:cNvSpPr>
          <p:nvPr>
            <p:ph sz="half" idx="1"/>
          </p:nvPr>
        </p:nvSpPr>
        <p:spPr>
          <a:xfrm>
            <a:off x="1304818" y="2926812"/>
            <a:ext cx="4571949" cy="2806476"/>
          </a:xfrm>
        </p:spPr>
        <p:txBody>
          <a:bodyPr>
            <a:normAutofit lnSpcReduction="10000"/>
          </a:bodyPr>
          <a:lstStyle/>
          <a:p>
            <a:pPr marL="0" lvl="1" indent="0" defTabSz="559613">
              <a:lnSpc>
                <a:spcPct val="90000"/>
              </a:lnSpc>
              <a:spcBef>
                <a:spcPts val="612"/>
              </a:spcBef>
              <a:buNone/>
            </a:pPr>
            <a:r>
              <a:rPr lang="en-US" sz="1500" kern="1200" dirty="0">
                <a:solidFill>
                  <a:schemeClr val="accent2">
                    <a:lumMod val="75000"/>
                  </a:schemeClr>
                </a:solidFill>
                <a:latin typeface="+mn-lt"/>
                <a:ea typeface="+mn-ea"/>
                <a:cs typeface="+mn-cs"/>
              </a:rPr>
              <a:t>1. be granted sufficient statutory authority and flexibility to use their resources in the best possible way in order to better serve the citizens of New Mexico through the efficient delivery of services and products and the effective administration of governmental programs; </a:t>
            </a:r>
          </a:p>
          <a:p>
            <a:pPr marL="0" lvl="1" indent="0" defTabSz="559613">
              <a:lnSpc>
                <a:spcPct val="90000"/>
              </a:lnSpc>
              <a:spcBef>
                <a:spcPts val="612"/>
              </a:spcBef>
              <a:buNone/>
            </a:pPr>
            <a:r>
              <a:rPr lang="en-US" sz="1500" kern="1200" dirty="0">
                <a:solidFill>
                  <a:schemeClr val="accent2">
                    <a:lumMod val="75000"/>
                  </a:schemeClr>
                </a:solidFill>
                <a:latin typeface="+mn-lt"/>
                <a:ea typeface="+mn-ea"/>
                <a:cs typeface="+mn-cs"/>
              </a:rPr>
              <a:t>2. be held accountable for the services and products they deliver in accordance with clearly defined missions, goals and objectives; </a:t>
            </a:r>
          </a:p>
          <a:p>
            <a:pPr marL="0" lvl="1" indent="0" defTabSz="559613">
              <a:lnSpc>
                <a:spcPct val="90000"/>
              </a:lnSpc>
              <a:spcBef>
                <a:spcPts val="612"/>
              </a:spcBef>
              <a:buNone/>
            </a:pPr>
            <a:r>
              <a:rPr lang="en-US" sz="1500" kern="1200" dirty="0">
                <a:solidFill>
                  <a:schemeClr val="accent2">
                    <a:lumMod val="75000"/>
                  </a:schemeClr>
                </a:solidFill>
                <a:latin typeface="+mn-lt"/>
                <a:ea typeface="+mn-ea"/>
                <a:cs typeface="+mn-cs"/>
              </a:rPr>
              <a:t>3. develop performance measures for evaluating performance and assessing progress in achieving goals and objectives, and those measures should be integrated into the planning and budgeting process and maintained on an ongoing basis; </a:t>
            </a:r>
          </a:p>
          <a:p>
            <a:endParaRPr lang="en-US" sz="1500" dirty="0"/>
          </a:p>
        </p:txBody>
      </p:sp>
      <p:sp>
        <p:nvSpPr>
          <p:cNvPr id="4" name="Content Placeholder 3">
            <a:extLst>
              <a:ext uri="{FF2B5EF4-FFF2-40B4-BE49-F238E27FC236}">
                <a16:creationId xmlns:a16="http://schemas.microsoft.com/office/drawing/2014/main" id="{9F1F846A-76F1-CD5A-6FA0-8BC749571836}"/>
              </a:ext>
            </a:extLst>
          </p:cNvPr>
          <p:cNvSpPr>
            <a:spLocks noGrp="1"/>
          </p:cNvSpPr>
          <p:nvPr>
            <p:ph sz="half" idx="2"/>
          </p:nvPr>
        </p:nvSpPr>
        <p:spPr>
          <a:xfrm>
            <a:off x="6316611" y="2926812"/>
            <a:ext cx="4861672" cy="2806476"/>
          </a:xfrm>
        </p:spPr>
        <p:txBody>
          <a:bodyPr>
            <a:normAutofit lnSpcReduction="10000"/>
          </a:bodyPr>
          <a:lstStyle/>
          <a:p>
            <a:pPr marL="0" lvl="1" indent="0" defTabSz="559613">
              <a:lnSpc>
                <a:spcPct val="90000"/>
              </a:lnSpc>
              <a:spcBef>
                <a:spcPts val="612"/>
              </a:spcBef>
              <a:buNone/>
            </a:pPr>
            <a:r>
              <a:rPr lang="en-US" sz="1500" kern="1200" dirty="0">
                <a:solidFill>
                  <a:schemeClr val="accent2">
                    <a:lumMod val="75000"/>
                  </a:schemeClr>
                </a:solidFill>
                <a:latin typeface="+mn-lt"/>
                <a:ea typeface="+mn-ea"/>
                <a:cs typeface="+mn-cs"/>
              </a:rPr>
              <a:t>4. have incentives to deliver services and products in the most efficient and effective manner and, if appropriate, recommend the restructuring of ineffective programs or the elimination of unnecessary programs; </a:t>
            </a:r>
          </a:p>
          <a:p>
            <a:pPr marL="0" lvl="1" indent="0" defTabSz="559613">
              <a:lnSpc>
                <a:spcPct val="90000"/>
              </a:lnSpc>
              <a:spcBef>
                <a:spcPts val="612"/>
              </a:spcBef>
              <a:buNone/>
            </a:pPr>
            <a:r>
              <a:rPr lang="en-US" sz="1500" kern="1200" dirty="0">
                <a:solidFill>
                  <a:schemeClr val="accent2">
                    <a:lumMod val="75000"/>
                  </a:schemeClr>
                </a:solidFill>
                <a:latin typeface="+mn-lt"/>
                <a:ea typeface="+mn-ea"/>
                <a:cs typeface="+mn-cs"/>
              </a:rPr>
              <a:t>5. have their performance in achieving desired outputs and outcomes and in efficiently operating programs measured and evaluated in an effort to improve program coordination, eliminate duplicate programs or activities and provide better information to the governor, the legislature and the public; and </a:t>
            </a:r>
          </a:p>
          <a:p>
            <a:pPr marL="0" lvl="1" indent="0" defTabSz="559613">
              <a:lnSpc>
                <a:spcPct val="90000"/>
              </a:lnSpc>
              <a:spcBef>
                <a:spcPts val="612"/>
              </a:spcBef>
              <a:buNone/>
            </a:pPr>
            <a:r>
              <a:rPr lang="en-US" sz="1500" kern="1200" dirty="0">
                <a:solidFill>
                  <a:schemeClr val="accent2">
                    <a:lumMod val="75000"/>
                  </a:schemeClr>
                </a:solidFill>
                <a:latin typeface="+mn-lt"/>
                <a:ea typeface="+mn-ea"/>
                <a:cs typeface="+mn-cs"/>
              </a:rPr>
              <a:t>6. strive to keep the citizens of this state informed of the public benefits derived from the delivery of agency services and products and of the progress agencies are making with regard to improving performance. </a:t>
            </a:r>
          </a:p>
          <a:p>
            <a:endParaRPr lang="en-US" sz="1500" dirty="0"/>
          </a:p>
        </p:txBody>
      </p:sp>
      <p:sp>
        <p:nvSpPr>
          <p:cNvPr id="6" name="TextBox 5">
            <a:extLst>
              <a:ext uri="{FF2B5EF4-FFF2-40B4-BE49-F238E27FC236}">
                <a16:creationId xmlns:a16="http://schemas.microsoft.com/office/drawing/2014/main" id="{68593B41-7124-1875-F454-CE24FA23983A}"/>
              </a:ext>
            </a:extLst>
          </p:cNvPr>
          <p:cNvSpPr txBox="1"/>
          <p:nvPr/>
        </p:nvSpPr>
        <p:spPr>
          <a:xfrm>
            <a:off x="3118356" y="2311828"/>
            <a:ext cx="5516822" cy="391517"/>
          </a:xfrm>
          <a:prstGeom prst="rect">
            <a:avLst/>
          </a:prstGeom>
          <a:noFill/>
        </p:spPr>
        <p:txBody>
          <a:bodyPr wrap="square">
            <a:spAutoFit/>
          </a:bodyPr>
          <a:lstStyle/>
          <a:p>
            <a:pPr marL="0" lvl="1" algn="ctr" defTabSz="559613">
              <a:lnSpc>
                <a:spcPct val="90000"/>
              </a:lnSpc>
              <a:spcBef>
                <a:spcPts val="612"/>
              </a:spcBef>
            </a:pPr>
            <a:r>
              <a:rPr lang="en-US" sz="2160" kern="1200" dirty="0">
                <a:solidFill>
                  <a:schemeClr val="accent3"/>
                </a:solidFill>
                <a:latin typeface="+mn-lt"/>
                <a:ea typeface="+mn-ea"/>
                <a:cs typeface="+mn-cs"/>
              </a:rPr>
              <a:t>The legislature finds that agencies should: </a:t>
            </a:r>
            <a:endParaRPr lang="en-US" sz="2400" kern="1200" dirty="0">
              <a:solidFill>
                <a:schemeClr val="accent3"/>
              </a:solidFill>
              <a:latin typeface="+mn-lt"/>
              <a:ea typeface="+mn-ea"/>
              <a:cs typeface="+mn-cs"/>
            </a:endParaRPr>
          </a:p>
        </p:txBody>
      </p:sp>
    </p:spTree>
    <p:extLst>
      <p:ext uri="{BB962C8B-B14F-4D97-AF65-F5344CB8AC3E}">
        <p14:creationId xmlns:p14="http://schemas.microsoft.com/office/powerpoint/2010/main" val="3445017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C84CA-F7AA-01D2-45E7-0F953943F925}"/>
              </a:ext>
            </a:extLst>
          </p:cNvPr>
          <p:cNvSpPr>
            <a:spLocks noGrp="1"/>
          </p:cNvSpPr>
          <p:nvPr>
            <p:ph type="title"/>
          </p:nvPr>
        </p:nvSpPr>
        <p:spPr/>
        <p:txBody>
          <a:bodyPr/>
          <a:lstStyle/>
          <a:p>
            <a:r>
              <a:rPr lang="en-US" dirty="0"/>
              <a:t>AGA cycle</a:t>
            </a:r>
            <a:br>
              <a:rPr lang="en-US" dirty="0"/>
            </a:br>
            <a:r>
              <a:rPr lang="en-US" dirty="0"/>
              <a:t>dates &amp; processes</a:t>
            </a:r>
          </a:p>
        </p:txBody>
      </p:sp>
      <p:sp>
        <p:nvSpPr>
          <p:cNvPr id="3" name="Content Placeholder 2">
            <a:extLst>
              <a:ext uri="{FF2B5EF4-FFF2-40B4-BE49-F238E27FC236}">
                <a16:creationId xmlns:a16="http://schemas.microsoft.com/office/drawing/2014/main" id="{EA61F53B-1C4E-26AD-EFCC-60D4CFC73F39}"/>
              </a:ext>
            </a:extLst>
          </p:cNvPr>
          <p:cNvSpPr>
            <a:spLocks noGrp="1"/>
          </p:cNvSpPr>
          <p:nvPr>
            <p:ph idx="1"/>
          </p:nvPr>
        </p:nvSpPr>
        <p:spPr>
          <a:xfrm>
            <a:off x="6736080" y="533400"/>
            <a:ext cx="4815840" cy="5791200"/>
          </a:xfrm>
        </p:spPr>
        <p:txBody>
          <a:bodyPr>
            <a:normAutofit fontScale="92500" lnSpcReduction="10000"/>
          </a:bodyPr>
          <a:lstStyle/>
          <a:p>
            <a:r>
              <a:rPr lang="en-US" b="1" dirty="0">
                <a:solidFill>
                  <a:schemeClr val="accent3"/>
                </a:solidFill>
              </a:rPr>
              <a:t>June 15: </a:t>
            </a:r>
          </a:p>
          <a:p>
            <a:pPr lvl="1"/>
            <a:r>
              <a:rPr lang="en-US" sz="1700" dirty="0">
                <a:solidFill>
                  <a:schemeClr val="accent2">
                    <a:lumMod val="50000"/>
                  </a:schemeClr>
                </a:solidFill>
              </a:rPr>
              <a:t>DFA notifies agencies of their current approved performance measures</a:t>
            </a:r>
          </a:p>
          <a:p>
            <a:r>
              <a:rPr lang="en-US" b="1" dirty="0">
                <a:solidFill>
                  <a:schemeClr val="accent3"/>
                </a:solidFill>
              </a:rPr>
              <a:t>July 15: </a:t>
            </a:r>
          </a:p>
          <a:p>
            <a:pPr lvl="1"/>
            <a:r>
              <a:rPr lang="en-US" sz="1700" dirty="0">
                <a:solidFill>
                  <a:schemeClr val="accent2">
                    <a:lumMod val="50000"/>
                  </a:schemeClr>
                </a:solidFill>
              </a:rPr>
              <a:t>Agencies propose changes to program structure and performance measures for FY25 (done within BFM)</a:t>
            </a:r>
          </a:p>
          <a:p>
            <a:pPr lvl="1"/>
            <a:r>
              <a:rPr lang="en-US" sz="1700" dirty="0">
                <a:solidFill>
                  <a:schemeClr val="accent2">
                    <a:lumMod val="50000"/>
                  </a:schemeClr>
                </a:solidFill>
              </a:rPr>
              <a:t>Key agencies propose changes to key measures for FY24 (done outside of BFM)</a:t>
            </a:r>
          </a:p>
          <a:p>
            <a:r>
              <a:rPr lang="en-US" b="1" dirty="0">
                <a:solidFill>
                  <a:schemeClr val="accent3"/>
                </a:solidFill>
              </a:rPr>
              <a:t>August 15: </a:t>
            </a:r>
          </a:p>
          <a:p>
            <a:pPr lvl="1"/>
            <a:r>
              <a:rPr lang="en-US" dirty="0">
                <a:solidFill>
                  <a:schemeClr val="accent2">
                    <a:lumMod val="50000"/>
                  </a:schemeClr>
                </a:solidFill>
              </a:rPr>
              <a:t>After collaboration with LFC and the agency, DFA finalizes approval of new, changed or inactivated measures – Annual for FY25 and quarterly for FY24</a:t>
            </a:r>
          </a:p>
          <a:p>
            <a:pPr lvl="1"/>
            <a:r>
              <a:rPr lang="en-US" dirty="0">
                <a:solidFill>
                  <a:schemeClr val="accent2">
                    <a:lumMod val="50000"/>
                  </a:schemeClr>
                </a:solidFill>
              </a:rPr>
              <a:t>After collaboration with LFC and the agency, DFA approves changes to program structure</a:t>
            </a:r>
          </a:p>
          <a:p>
            <a:r>
              <a:rPr lang="en-US" b="1" dirty="0">
                <a:solidFill>
                  <a:schemeClr val="accent3"/>
                </a:solidFill>
              </a:rPr>
              <a:t>September 1: </a:t>
            </a:r>
          </a:p>
          <a:p>
            <a:pPr lvl="1"/>
            <a:r>
              <a:rPr lang="en-US" dirty="0">
                <a:solidFill>
                  <a:schemeClr val="accent2">
                    <a:lumMod val="50000"/>
                  </a:schemeClr>
                </a:solidFill>
              </a:rPr>
              <a:t>All agencies submit performance-based appropriation requests with requested targets for FY25</a:t>
            </a:r>
          </a:p>
          <a:p>
            <a:pPr lvl="1"/>
            <a:r>
              <a:rPr lang="en-US" dirty="0">
                <a:solidFill>
                  <a:schemeClr val="accent2">
                    <a:lumMod val="50000"/>
                  </a:schemeClr>
                </a:solidFill>
              </a:rPr>
              <a:t>Budget requests must also include the agency’s updated strategic plan for FY25</a:t>
            </a:r>
          </a:p>
          <a:p>
            <a:pPr lvl="1"/>
            <a:endParaRPr lang="en-US" dirty="0"/>
          </a:p>
        </p:txBody>
      </p:sp>
      <p:sp>
        <p:nvSpPr>
          <p:cNvPr id="4" name="Text Placeholder 3">
            <a:extLst>
              <a:ext uri="{FF2B5EF4-FFF2-40B4-BE49-F238E27FC236}">
                <a16:creationId xmlns:a16="http://schemas.microsoft.com/office/drawing/2014/main" id="{F9D1807E-814B-67BC-B397-BBC7627B84F0}"/>
              </a:ext>
            </a:extLst>
          </p:cNvPr>
          <p:cNvSpPr>
            <a:spLocks noGrp="1"/>
          </p:cNvSpPr>
          <p:nvPr>
            <p:ph type="body" sz="half" idx="2"/>
          </p:nvPr>
        </p:nvSpPr>
        <p:spPr/>
        <p:txBody>
          <a:bodyPr>
            <a:normAutofit lnSpcReduction="10000"/>
          </a:bodyPr>
          <a:lstStyle/>
          <a:p>
            <a:r>
              <a:rPr lang="en-US" sz="1800" dirty="0"/>
              <a:t>Remember: the AGA cycle over the summer is when agencies work with SBD and LFC to retain or adjust wording, change measure types, or add or inactivate measures. </a:t>
            </a:r>
          </a:p>
          <a:p>
            <a:r>
              <a:rPr lang="en-US" sz="1800" dirty="0"/>
              <a:t>Targets for measures are not entered into BFM until the Appropriation Request is due on September 1.</a:t>
            </a:r>
          </a:p>
        </p:txBody>
      </p:sp>
    </p:spTree>
    <p:extLst>
      <p:ext uri="{BB962C8B-B14F-4D97-AF65-F5344CB8AC3E}">
        <p14:creationId xmlns:p14="http://schemas.microsoft.com/office/powerpoint/2010/main" val="1846054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E4D0A-5B62-AE7E-DF69-51B4E7816111}"/>
              </a:ext>
            </a:extLst>
          </p:cNvPr>
          <p:cNvSpPr>
            <a:spLocks noGrp="1"/>
          </p:cNvSpPr>
          <p:nvPr>
            <p:ph type="title"/>
          </p:nvPr>
        </p:nvSpPr>
        <p:spPr/>
        <p:txBody>
          <a:bodyPr/>
          <a:lstStyle/>
          <a:p>
            <a:r>
              <a:rPr lang="en-US" dirty="0"/>
              <a:t>Performance measure structure</a:t>
            </a:r>
          </a:p>
        </p:txBody>
      </p:sp>
      <p:sp>
        <p:nvSpPr>
          <p:cNvPr id="3" name="Content Placeholder 2">
            <a:extLst>
              <a:ext uri="{FF2B5EF4-FFF2-40B4-BE49-F238E27FC236}">
                <a16:creationId xmlns:a16="http://schemas.microsoft.com/office/drawing/2014/main" id="{CF32E5C2-0936-2B75-DBAE-F88D400D84A2}"/>
              </a:ext>
            </a:extLst>
          </p:cNvPr>
          <p:cNvSpPr>
            <a:spLocks noGrp="1"/>
          </p:cNvSpPr>
          <p:nvPr>
            <p:ph idx="1"/>
          </p:nvPr>
        </p:nvSpPr>
        <p:spPr/>
        <p:txBody>
          <a:bodyPr>
            <a:normAutofit fontScale="92500" lnSpcReduction="10000"/>
          </a:bodyPr>
          <a:lstStyle/>
          <a:p>
            <a:pPr marL="0" indent="0">
              <a:buNone/>
            </a:pPr>
            <a:r>
              <a:rPr lang="en-US" dirty="0"/>
              <a:t>Performance measures are simply </a:t>
            </a:r>
            <a:r>
              <a:rPr lang="en-US" b="1" dirty="0">
                <a:solidFill>
                  <a:schemeClr val="accent3"/>
                </a:solidFill>
              </a:rPr>
              <a:t>subsets</a:t>
            </a:r>
            <a:r>
              <a:rPr lang="en-US" dirty="0"/>
              <a:t> of </a:t>
            </a:r>
            <a:r>
              <a:rPr lang="en-US" b="1" dirty="0">
                <a:solidFill>
                  <a:schemeClr val="accent3"/>
                </a:solidFill>
              </a:rPr>
              <a:t>other groups of measures</a:t>
            </a:r>
            <a:r>
              <a:rPr lang="en-US" dirty="0"/>
              <a:t>.</a:t>
            </a:r>
          </a:p>
          <a:p>
            <a:pPr marL="0" indent="0" algn="ctr">
              <a:buNone/>
            </a:pPr>
            <a:endParaRPr lang="en-US" dirty="0"/>
          </a:p>
          <a:p>
            <a:pPr marL="0" indent="0" algn="ctr">
              <a:buNone/>
            </a:pPr>
            <a:r>
              <a:rPr lang="en-US" b="1" dirty="0"/>
              <a:t>AGENCY INTERNAL MEASURES </a:t>
            </a:r>
            <a:br>
              <a:rPr lang="en-US" dirty="0"/>
            </a:br>
            <a:r>
              <a:rPr lang="en-US" dirty="0"/>
              <a:t>(all agency measures)</a:t>
            </a:r>
          </a:p>
          <a:p>
            <a:pPr marL="0" indent="0" algn="ctr">
              <a:buNone/>
            </a:pPr>
            <a:endParaRPr lang="en-US" dirty="0"/>
          </a:p>
          <a:p>
            <a:pPr marL="0" indent="0" algn="ctr">
              <a:buNone/>
            </a:pPr>
            <a:endParaRPr lang="en-US" dirty="0"/>
          </a:p>
          <a:p>
            <a:pPr marL="0" indent="0" algn="ctr">
              <a:buNone/>
            </a:pPr>
            <a:r>
              <a:rPr lang="en-US" b="1" dirty="0"/>
              <a:t>AGA APPROVED ANNUAL MEASURES</a:t>
            </a:r>
            <a:br>
              <a:rPr lang="en-US" dirty="0"/>
            </a:br>
            <a:r>
              <a:rPr lang="en-US" dirty="0"/>
              <a:t>(first subset)</a:t>
            </a:r>
          </a:p>
          <a:p>
            <a:pPr marL="0" indent="0">
              <a:buNone/>
            </a:pPr>
            <a:endParaRPr lang="en-US" dirty="0"/>
          </a:p>
          <a:p>
            <a:pPr marL="0" indent="0">
              <a:buNone/>
            </a:pPr>
            <a:endParaRPr lang="en-US" dirty="0"/>
          </a:p>
          <a:p>
            <a:pPr marL="0" indent="0">
              <a:buNone/>
            </a:pPr>
            <a:r>
              <a:rPr lang="en-US" b="1" dirty="0"/>
              <a:t>KEY/QUARTERLY MEASURES </a:t>
            </a:r>
            <a:br>
              <a:rPr lang="en-US" dirty="0"/>
            </a:br>
            <a:r>
              <a:rPr lang="en-US" dirty="0"/>
              <a:t>           (second subset)</a:t>
            </a:r>
          </a:p>
          <a:p>
            <a:pPr marL="0" indent="0">
              <a:buNone/>
            </a:pPr>
            <a:r>
              <a:rPr lang="en-US" dirty="0"/>
              <a:t>			</a:t>
            </a:r>
            <a:r>
              <a:rPr lang="en-US" b="1" dirty="0"/>
              <a:t>HB2 MEASURES</a:t>
            </a:r>
            <a:br>
              <a:rPr lang="en-US" dirty="0"/>
            </a:br>
            <a:r>
              <a:rPr lang="en-US" dirty="0"/>
              <a:t>			      (third subset)</a:t>
            </a:r>
          </a:p>
        </p:txBody>
      </p:sp>
      <mc:AlternateContent xmlns:mc="http://schemas.openxmlformats.org/markup-compatibility/2006" xmlns:p14="http://schemas.microsoft.com/office/powerpoint/2010/main" xmlns:aink="http://schemas.microsoft.com/office/drawing/2016/ink">
        <mc:Choice Requires="p14 aink">
          <p:contentPart p14:bwMode="auto" r:id="rId2">
            <p14:nvContentPartPr>
              <p14:cNvPr id="7" name="Ink 6">
                <a:extLst>
                  <a:ext uri="{FF2B5EF4-FFF2-40B4-BE49-F238E27FC236}">
                    <a16:creationId xmlns:a16="http://schemas.microsoft.com/office/drawing/2014/main" id="{7D2CC7AE-3E2A-AAB1-D24D-AD0638161D67}"/>
                  </a:ext>
                </a:extLst>
              </p14:cNvPr>
              <p14:cNvContentPartPr/>
              <p14:nvPr/>
            </p14:nvContentPartPr>
            <p14:xfrm>
              <a:off x="7026370" y="1902441"/>
              <a:ext cx="360" cy="360"/>
            </p14:xfrm>
          </p:contentPart>
        </mc:Choice>
        <mc:Fallback xmlns="">
          <p:pic>
            <p:nvPicPr>
              <p:cNvPr id="7" name="Ink 6">
                <a:extLst>
                  <a:ext uri="{FF2B5EF4-FFF2-40B4-BE49-F238E27FC236}">
                    <a16:creationId xmlns:a16="http://schemas.microsoft.com/office/drawing/2014/main" id="{7D2CC7AE-3E2A-AAB1-D24D-AD0638161D67}"/>
                  </a:ext>
                </a:extLst>
              </p:cNvPr>
              <p:cNvPicPr/>
              <p:nvPr/>
            </p:nvPicPr>
            <p:blipFill>
              <a:blip r:embed="rId3"/>
              <a:stretch>
                <a:fillRect/>
              </a:stretch>
            </p:blipFill>
            <p:spPr>
              <a:xfrm>
                <a:off x="7008730" y="1884801"/>
                <a:ext cx="36000" cy="3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
            <p14:nvContentPartPr>
              <p14:cNvPr id="8" name="Ink 7">
                <a:extLst>
                  <a:ext uri="{FF2B5EF4-FFF2-40B4-BE49-F238E27FC236}">
                    <a16:creationId xmlns:a16="http://schemas.microsoft.com/office/drawing/2014/main" id="{EAC37A99-397B-7CFF-7B32-25730FEED5C8}"/>
                  </a:ext>
                </a:extLst>
              </p14:cNvPr>
              <p14:cNvContentPartPr/>
              <p14:nvPr/>
            </p14:nvContentPartPr>
            <p14:xfrm>
              <a:off x="10988890" y="1869681"/>
              <a:ext cx="360" cy="360"/>
            </p14:xfrm>
          </p:contentPart>
        </mc:Choice>
        <mc:Fallback xmlns="">
          <p:pic>
            <p:nvPicPr>
              <p:cNvPr id="8" name="Ink 7">
                <a:extLst>
                  <a:ext uri="{FF2B5EF4-FFF2-40B4-BE49-F238E27FC236}">
                    <a16:creationId xmlns:a16="http://schemas.microsoft.com/office/drawing/2014/main" id="{EAC37A99-397B-7CFF-7B32-25730FEED5C8}"/>
                  </a:ext>
                </a:extLst>
              </p:cNvPr>
              <p:cNvPicPr/>
              <p:nvPr/>
            </p:nvPicPr>
            <p:blipFill>
              <a:blip r:embed="rId5"/>
              <a:stretch>
                <a:fillRect/>
              </a:stretch>
            </p:blipFill>
            <p:spPr>
              <a:xfrm>
                <a:off x="10971250" y="1851681"/>
                <a:ext cx="36000" cy="3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6">
            <p14:nvContentPartPr>
              <p14:cNvPr id="9" name="Ink 8">
                <a:extLst>
                  <a:ext uri="{FF2B5EF4-FFF2-40B4-BE49-F238E27FC236}">
                    <a16:creationId xmlns:a16="http://schemas.microsoft.com/office/drawing/2014/main" id="{7FCD807A-3331-BCE1-E867-AB894AF4101D}"/>
                  </a:ext>
                </a:extLst>
              </p14:cNvPr>
              <p14:cNvContentPartPr/>
              <p14:nvPr/>
            </p14:nvContentPartPr>
            <p14:xfrm>
              <a:off x="7009810" y="1894521"/>
              <a:ext cx="360" cy="360"/>
            </p14:xfrm>
          </p:contentPart>
        </mc:Choice>
        <mc:Fallback xmlns="">
          <p:pic>
            <p:nvPicPr>
              <p:cNvPr id="9" name="Ink 8">
                <a:extLst>
                  <a:ext uri="{FF2B5EF4-FFF2-40B4-BE49-F238E27FC236}">
                    <a16:creationId xmlns:a16="http://schemas.microsoft.com/office/drawing/2014/main" id="{7FCD807A-3331-BCE1-E867-AB894AF4101D}"/>
                  </a:ext>
                </a:extLst>
              </p:cNvPr>
              <p:cNvPicPr/>
              <p:nvPr/>
            </p:nvPicPr>
            <p:blipFill>
              <a:blip r:embed="rId7"/>
              <a:stretch>
                <a:fillRect/>
              </a:stretch>
            </p:blipFill>
            <p:spPr>
              <a:xfrm>
                <a:off x="6992170" y="1876521"/>
                <a:ext cx="36000" cy="3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8">
            <p14:nvContentPartPr>
              <p14:cNvPr id="10" name="Ink 9">
                <a:extLst>
                  <a:ext uri="{FF2B5EF4-FFF2-40B4-BE49-F238E27FC236}">
                    <a16:creationId xmlns:a16="http://schemas.microsoft.com/office/drawing/2014/main" id="{B9D6A86F-D877-56BF-2ED3-E31587172F39}"/>
                  </a:ext>
                </a:extLst>
              </p14:cNvPr>
              <p14:cNvContentPartPr/>
              <p14:nvPr/>
            </p14:nvContentPartPr>
            <p14:xfrm>
              <a:off x="10988890" y="1869681"/>
              <a:ext cx="360" cy="360"/>
            </p14:xfrm>
          </p:contentPart>
        </mc:Choice>
        <mc:Fallback xmlns="">
          <p:pic>
            <p:nvPicPr>
              <p:cNvPr id="10" name="Ink 9">
                <a:extLst>
                  <a:ext uri="{FF2B5EF4-FFF2-40B4-BE49-F238E27FC236}">
                    <a16:creationId xmlns:a16="http://schemas.microsoft.com/office/drawing/2014/main" id="{B9D6A86F-D877-56BF-2ED3-E31587172F39}"/>
                  </a:ext>
                </a:extLst>
              </p:cNvPr>
              <p:cNvPicPr/>
              <p:nvPr/>
            </p:nvPicPr>
            <p:blipFill>
              <a:blip r:embed="rId9"/>
              <a:stretch>
                <a:fillRect/>
              </a:stretch>
            </p:blipFill>
            <p:spPr>
              <a:xfrm>
                <a:off x="10971250" y="1851681"/>
                <a:ext cx="36000" cy="36000"/>
              </a:xfrm>
              <a:prstGeom prst="rect">
                <a:avLst/>
              </a:prstGeom>
            </p:spPr>
          </p:pic>
        </mc:Fallback>
      </mc:AlternateContent>
      <p:cxnSp>
        <p:nvCxnSpPr>
          <p:cNvPr id="12" name="Straight Arrow Connector 11">
            <a:extLst>
              <a:ext uri="{FF2B5EF4-FFF2-40B4-BE49-F238E27FC236}">
                <a16:creationId xmlns:a16="http://schemas.microsoft.com/office/drawing/2014/main" id="{2AC3C2B3-217C-C66C-1359-64A62DBF8BD6}"/>
              </a:ext>
            </a:extLst>
          </p:cNvPr>
          <p:cNvCxnSpPr>
            <a:cxnSpLocks/>
          </p:cNvCxnSpPr>
          <p:nvPr/>
        </p:nvCxnSpPr>
        <p:spPr>
          <a:xfrm>
            <a:off x="9163250" y="2361785"/>
            <a:ext cx="0" cy="838615"/>
          </a:xfrm>
          <a:prstGeom prst="straightConnector1">
            <a:avLst/>
          </a:prstGeom>
          <a:ln w="31750">
            <a:headEnd type="none" w="med" len="med"/>
            <a:tailEnd type="triangle" w="med" len="med"/>
          </a:ln>
        </p:spPr>
        <p:style>
          <a:lnRef idx="1">
            <a:schemeClr val="accent3"/>
          </a:lnRef>
          <a:fillRef idx="0">
            <a:schemeClr val="accent3"/>
          </a:fillRef>
          <a:effectRef idx="0">
            <a:schemeClr val="accent3"/>
          </a:effectRef>
          <a:fontRef idx="minor">
            <a:schemeClr val="tx1"/>
          </a:fontRef>
        </p:style>
      </p:cxnSp>
      <p:cxnSp>
        <p:nvCxnSpPr>
          <p:cNvPr id="16" name="Straight Arrow Connector 15">
            <a:extLst>
              <a:ext uri="{FF2B5EF4-FFF2-40B4-BE49-F238E27FC236}">
                <a16:creationId xmlns:a16="http://schemas.microsoft.com/office/drawing/2014/main" id="{B84CB822-F61D-A68E-A887-992CAEA21866}"/>
              </a:ext>
            </a:extLst>
          </p:cNvPr>
          <p:cNvCxnSpPr>
            <a:cxnSpLocks/>
          </p:cNvCxnSpPr>
          <p:nvPr/>
        </p:nvCxnSpPr>
        <p:spPr>
          <a:xfrm>
            <a:off x="10363200" y="3549918"/>
            <a:ext cx="381000" cy="1555482"/>
          </a:xfrm>
          <a:prstGeom prst="straightConnector1">
            <a:avLst/>
          </a:prstGeom>
          <a:ln w="31750">
            <a:headEnd type="none" w="med" len="med"/>
            <a:tailEnd type="triangle" w="med" len="med"/>
          </a:ln>
        </p:spPr>
        <p:style>
          <a:lnRef idx="1">
            <a:schemeClr val="accent3"/>
          </a:lnRef>
          <a:fillRef idx="0">
            <a:schemeClr val="accent3"/>
          </a:fillRef>
          <a:effectRef idx="0">
            <a:schemeClr val="accent3"/>
          </a:effectRef>
          <a:fontRef idx="minor">
            <a:schemeClr val="tx1"/>
          </a:fontRef>
        </p:style>
      </p:cxnSp>
      <p:cxnSp>
        <p:nvCxnSpPr>
          <p:cNvPr id="17" name="Straight Arrow Connector 16">
            <a:extLst>
              <a:ext uri="{FF2B5EF4-FFF2-40B4-BE49-F238E27FC236}">
                <a16:creationId xmlns:a16="http://schemas.microsoft.com/office/drawing/2014/main" id="{97D40EDC-C795-0346-593C-BEC43702AA06}"/>
              </a:ext>
            </a:extLst>
          </p:cNvPr>
          <p:cNvCxnSpPr>
            <a:cxnSpLocks/>
          </p:cNvCxnSpPr>
          <p:nvPr/>
        </p:nvCxnSpPr>
        <p:spPr>
          <a:xfrm flipH="1">
            <a:off x="7620000" y="3463491"/>
            <a:ext cx="423592" cy="1043739"/>
          </a:xfrm>
          <a:prstGeom prst="straightConnector1">
            <a:avLst/>
          </a:prstGeom>
          <a:ln w="31750">
            <a:headEnd type="none" w="med" len="med"/>
            <a:tailEnd type="triangle" w="med" len="med"/>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3565447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5E9AD-F38B-17DE-359B-3D7548795C9F}"/>
              </a:ext>
            </a:extLst>
          </p:cNvPr>
          <p:cNvSpPr>
            <a:spLocks noGrp="1"/>
          </p:cNvSpPr>
          <p:nvPr>
            <p:ph type="title"/>
          </p:nvPr>
        </p:nvSpPr>
        <p:spPr>
          <a:xfrm>
            <a:off x="2231136" y="964692"/>
            <a:ext cx="7729728" cy="1188720"/>
          </a:xfrm>
        </p:spPr>
        <p:txBody>
          <a:bodyPr>
            <a:normAutofit/>
          </a:bodyPr>
          <a:lstStyle/>
          <a:p>
            <a:r>
              <a:rPr lang="en-US"/>
              <a:t>TYPES OF PERFORMANCE MEASURES</a:t>
            </a:r>
            <a:endParaRPr lang="en-US" dirty="0"/>
          </a:p>
        </p:txBody>
      </p:sp>
      <p:graphicFrame>
        <p:nvGraphicFramePr>
          <p:cNvPr id="33" name="Content Placeholder 2">
            <a:extLst>
              <a:ext uri="{FF2B5EF4-FFF2-40B4-BE49-F238E27FC236}">
                <a16:creationId xmlns:a16="http://schemas.microsoft.com/office/drawing/2014/main" id="{B6020F38-A854-A86D-0748-7F6F7BAB092B}"/>
              </a:ext>
            </a:extLst>
          </p:cNvPr>
          <p:cNvGraphicFramePr>
            <a:graphicFrameLocks noGrp="1"/>
          </p:cNvGraphicFramePr>
          <p:nvPr>
            <p:ph idx="1"/>
            <p:extLst>
              <p:ext uri="{D42A27DB-BD31-4B8C-83A1-F6EECF244321}">
                <p14:modId xmlns:p14="http://schemas.microsoft.com/office/powerpoint/2010/main" val="3216109970"/>
              </p:ext>
            </p:extLst>
          </p:nvPr>
        </p:nvGraphicFramePr>
        <p:xfrm>
          <a:off x="914400" y="2514600"/>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4676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AF33C27-9C85-4B30-9AD7-879D48AFE4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D5089DD-882D-4413-B8BF-4798BFD84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7704" y="0"/>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45984E-68AA-05C3-49C8-BF954040C797}"/>
              </a:ext>
            </a:extLst>
          </p:cNvPr>
          <p:cNvSpPr>
            <a:spLocks noGrp="1"/>
          </p:cNvSpPr>
          <p:nvPr>
            <p:ph type="title"/>
          </p:nvPr>
        </p:nvSpPr>
        <p:spPr>
          <a:xfrm>
            <a:off x="8181171" y="2681103"/>
            <a:ext cx="3363974" cy="1495794"/>
          </a:xfrm>
          <a:noFill/>
          <a:ln>
            <a:solidFill>
              <a:srgbClr val="FFFFFF"/>
            </a:solidFill>
          </a:ln>
        </p:spPr>
        <p:txBody>
          <a:bodyPr wrap="square">
            <a:normAutofit fontScale="90000"/>
          </a:bodyPr>
          <a:lstStyle/>
          <a:p>
            <a:r>
              <a:rPr lang="en-US" sz="2000" b="1" dirty="0">
                <a:solidFill>
                  <a:srgbClr val="FFFFFF"/>
                </a:solidFill>
              </a:rPr>
              <a:t>Examples of performance measures</a:t>
            </a:r>
            <a:br>
              <a:rPr lang="en-US" sz="2000" b="1" dirty="0">
                <a:solidFill>
                  <a:srgbClr val="FFFFFF"/>
                </a:solidFill>
              </a:rPr>
            </a:br>
            <a:r>
              <a:rPr lang="en-US" sz="2000" b="1" dirty="0">
                <a:solidFill>
                  <a:srgbClr val="FFFFFF"/>
                </a:solidFill>
              </a:rPr>
              <a:t>(courtesy of NMDOT)</a:t>
            </a:r>
          </a:p>
        </p:txBody>
      </p:sp>
      <p:graphicFrame>
        <p:nvGraphicFramePr>
          <p:cNvPr id="5" name="Content Placeholder 2">
            <a:extLst>
              <a:ext uri="{FF2B5EF4-FFF2-40B4-BE49-F238E27FC236}">
                <a16:creationId xmlns:a16="http://schemas.microsoft.com/office/drawing/2014/main" id="{72952EE8-1071-2DCB-5740-005DA3C91616}"/>
              </a:ext>
            </a:extLst>
          </p:cNvPr>
          <p:cNvGraphicFramePr>
            <a:graphicFrameLocks noGrp="1"/>
          </p:cNvGraphicFramePr>
          <p:nvPr>
            <p:ph idx="1"/>
            <p:extLst>
              <p:ext uri="{D42A27DB-BD31-4B8C-83A1-F6EECF244321}">
                <p14:modId xmlns:p14="http://schemas.microsoft.com/office/powerpoint/2010/main" val="1782851919"/>
              </p:ext>
            </p:extLst>
          </p:nvPr>
        </p:nvGraphicFramePr>
        <p:xfrm>
          <a:off x="920750" y="685800"/>
          <a:ext cx="56515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844401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562</TotalTime>
  <Words>1351</Words>
  <Application>Microsoft Office PowerPoint</Application>
  <PresentationFormat>Widescreen</PresentationFormat>
  <Paragraphs>155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Bahnschrift SemiCondensed</vt:lpstr>
      <vt:lpstr>Gill Sans MT</vt:lpstr>
      <vt:lpstr>Times New Roman</vt:lpstr>
      <vt:lpstr>Parcel</vt:lpstr>
      <vt:lpstr>Performance measure training</vt:lpstr>
      <vt:lpstr>Accountability in government act (AGA)</vt:lpstr>
      <vt:lpstr>HB2 categories before and after AGA implementation</vt:lpstr>
      <vt:lpstr>Accountability in government act</vt:lpstr>
      <vt:lpstr>6-3A-2 NMSA 1978  Findings and purpose </vt:lpstr>
      <vt:lpstr>AGA cycle dates &amp; processes</vt:lpstr>
      <vt:lpstr>Performance measure structure</vt:lpstr>
      <vt:lpstr>TYPES OF PERFORMANCE MEASURES</vt:lpstr>
      <vt:lpstr>Examples of performance measures (courtesy of NMDOT)</vt:lpstr>
      <vt:lpstr>Measures in bfm</vt:lpstr>
      <vt:lpstr>Entering and updating  Measures in bfm</vt:lpstr>
      <vt:lpstr>requesting changes: 4400 Form</vt:lpstr>
      <vt:lpstr>PowerPoint Presentation</vt:lpstr>
      <vt:lpstr>PowerPoint Presentation</vt:lpstr>
      <vt:lpstr>changing measures in bfm</vt:lpstr>
      <vt:lpstr>Stages for submission in bfm</vt:lpstr>
      <vt:lpstr>Quarterly reporting/ key agencies</vt:lpstr>
      <vt:lpstr>FY24 Quarterly reporting agencies</vt:lpstr>
      <vt:lpstr>FY24 Semi-annual reporting agencies</vt:lpstr>
      <vt:lpstr>Bfm performance MEASURE reports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measure training</dc:title>
  <dc:creator>Meriam Densmore</dc:creator>
  <cp:lastModifiedBy>Meriam Densmore</cp:lastModifiedBy>
  <cp:revision>57</cp:revision>
  <dcterms:created xsi:type="dcterms:W3CDTF">2023-06-09T14:59:02Z</dcterms:created>
  <dcterms:modified xsi:type="dcterms:W3CDTF">2023-06-12T21:13:05Z</dcterms:modified>
</cp:coreProperties>
</file>