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5"/>
  </p:notesMasterIdLst>
  <p:sldIdLst>
    <p:sldId id="256" r:id="rId2"/>
    <p:sldId id="257" r:id="rId3"/>
    <p:sldId id="291" r:id="rId4"/>
    <p:sldId id="259" r:id="rId5"/>
    <p:sldId id="260" r:id="rId6"/>
    <p:sldId id="261" r:id="rId7"/>
    <p:sldId id="262" r:id="rId8"/>
    <p:sldId id="274" r:id="rId9"/>
    <p:sldId id="264" r:id="rId10"/>
    <p:sldId id="266" r:id="rId11"/>
    <p:sldId id="269" r:id="rId12"/>
    <p:sldId id="268" r:id="rId13"/>
    <p:sldId id="267" r:id="rId14"/>
    <p:sldId id="271" r:id="rId15"/>
    <p:sldId id="272" r:id="rId16"/>
    <p:sldId id="273" r:id="rId17"/>
    <p:sldId id="275" r:id="rId18"/>
    <p:sldId id="276" r:id="rId19"/>
    <p:sldId id="277" r:id="rId20"/>
    <p:sldId id="278" r:id="rId21"/>
    <p:sldId id="279" r:id="rId22"/>
    <p:sldId id="280" r:id="rId23"/>
    <p:sldId id="283" r:id="rId24"/>
    <p:sldId id="281" r:id="rId25"/>
    <p:sldId id="282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3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0" d="100"/>
          <a:sy n="70" d="100"/>
        </p:scale>
        <p:origin x="1166" y="3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FY23</a:t>
            </a:r>
            <a:r>
              <a:rPr lang="en-US" b="1" baseline="0"/>
              <a:t> Total Funds Operating Budget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17D-43CA-8A6E-7771DA80BF8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17D-43CA-8A6E-7771DA80BF8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17D-43CA-8A6E-7771DA80BF8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17D-43CA-8A6E-7771DA80BF8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17D-43CA-8A6E-7771DA80BF83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517D-43CA-8A6E-7771DA80BF83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517D-43CA-8A6E-7771DA80BF83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517D-43CA-8A6E-7771DA80BF83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517D-43CA-8A6E-7771DA80BF83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517D-43CA-8A6E-7771DA80BF83}"/>
              </c:ext>
            </c:extLst>
          </c:dPt>
          <c:dLbls>
            <c:dLbl>
              <c:idx val="0"/>
              <c:layout>
                <c:manualLayout>
                  <c:x val="-5.035577449370561E-2"/>
                  <c:y val="-1.5935280891142493E-2"/>
                </c:manualLayout>
              </c:layout>
              <c:tx>
                <c:rich>
                  <a:bodyPr/>
                  <a:lstStyle/>
                  <a:p>
                    <a:r>
                      <a:rPr lang="en-US" baseline="0"/>
                      <a:t>$25,322.4 </a:t>
                    </a:r>
                    <a:fld id="{70310CCB-2746-403A-A802-2C914996830D}" type="CATEGORYNAME">
                      <a:rPr lang="en-US" baseline="0"/>
                      <a:pPr/>
                      <a:t>[CATEGORY NAME]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517D-43CA-8A6E-7771DA80BF83}"/>
                </c:ext>
              </c:extLst>
            </c:dLbl>
            <c:dLbl>
              <c:idx val="1"/>
              <c:layout>
                <c:manualLayout>
                  <c:x val="0.1557277001061983"/>
                  <c:y val="-4.4018387311788261E-2"/>
                </c:manualLayout>
              </c:layout>
              <c:tx>
                <c:rich>
                  <a:bodyPr/>
                  <a:lstStyle/>
                  <a:p>
                    <a:r>
                      <a:rPr lang="en-US" baseline="0"/>
                      <a:t>$419,069.1 </a:t>
                    </a:r>
                    <a:fld id="{3378604D-0729-4FCF-9841-26C692860EA0}" type="CATEGORYNAME">
                      <a:rPr lang="en-US" baseline="0"/>
                      <a:pPr/>
                      <a:t>[CATEGORY NAME]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517D-43CA-8A6E-7771DA80BF83}"/>
                </c:ext>
              </c:extLst>
            </c:dLbl>
            <c:dLbl>
              <c:idx val="2"/>
              <c:layout>
                <c:manualLayout>
                  <c:x val="-2.1893814997264878E-3"/>
                  <c:y val="1.0459365447593308E-2"/>
                </c:manualLayout>
              </c:layout>
              <c:tx>
                <c:rich>
                  <a:bodyPr/>
                  <a:lstStyle/>
                  <a:p>
                    <a:fld id="{8FD14A78-FFF2-4E73-983E-787A02092EAC}" type="CELLRANGE">
                      <a:rPr lang="en-US" baseline="0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D5702C71-19FB-4B02-9866-819DDCA85CEB}" type="CATEGORYNAME">
                      <a:rPr lang="en-US" baseline="0"/>
                      <a:pPr/>
                      <a:t>[CATEGORY NAME]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517D-43CA-8A6E-7771DA80BF83}"/>
                </c:ext>
              </c:extLst>
            </c:dLbl>
            <c:dLbl>
              <c:idx val="3"/>
              <c:layout>
                <c:manualLayout>
                  <c:x val="9.4600939316849431E-2"/>
                  <c:y val="2.3836968275482154E-2"/>
                </c:manualLayout>
              </c:layout>
              <c:tx>
                <c:rich>
                  <a:bodyPr/>
                  <a:lstStyle/>
                  <a:p>
                    <a:fld id="{55D5BE37-79F1-4B57-B649-DB6B24C0FCDC}" type="CELLRANGE">
                      <a:rPr lang="en-US" baseline="0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6BD4556F-8F73-4786-894B-6B1FEEB32AE3}" type="CATEGORYNAME">
                      <a:rPr lang="en-US" baseline="0"/>
                      <a:pPr/>
                      <a:t>[CATEGORY NAME]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517D-43CA-8A6E-7771DA80BF83}"/>
                </c:ext>
              </c:extLst>
            </c:dLbl>
            <c:dLbl>
              <c:idx val="4"/>
              <c:layout>
                <c:manualLayout>
                  <c:x val="3.4929577593913637E-2"/>
                  <c:y val="9.5347873101928618E-2"/>
                </c:manualLayout>
              </c:layout>
              <c:tx>
                <c:rich>
                  <a:bodyPr/>
                  <a:lstStyle/>
                  <a:p>
                    <a:r>
                      <a:rPr lang="en-US" baseline="0"/>
                      <a:t>$256,659.8, </a:t>
                    </a:r>
                    <a:fld id="{BBC9453D-0468-49EA-B5D2-4522784EA950}" type="CATEGORYNAME">
                      <a:rPr lang="en-US" baseline="0"/>
                      <a:pPr/>
                      <a:t>[CATEGORY NAME]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517D-43CA-8A6E-7771DA80BF83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baseline="0"/>
                      <a:t>$11,291,308.2, </a:t>
                    </a:r>
                    <a:fld id="{14E8B4EC-BC88-4AFF-A245-474AA51F8B1C}" type="CATEGORYNAME">
                      <a:rPr lang="en-US" baseline="0"/>
                      <a:pPr/>
                      <a:t>[CATEGORY NAME]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B-517D-43CA-8A6E-7771DA80BF83}"/>
                </c:ext>
              </c:extLst>
            </c:dLbl>
            <c:dLbl>
              <c:idx val="6"/>
              <c:layout>
                <c:manualLayout>
                  <c:x val="3.9408866995073892E-2"/>
                  <c:y val="3.8699967878488915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/>
                      <a:t>$720,831.4, </a:t>
                    </a:r>
                    <a:fld id="{A4A94E95-73C8-48ED-8718-EBB0FC8B89F9}" type="CATEGORYNAME">
                      <a:rPr lang="en-US" baseline="0"/>
                      <a:pPr/>
                      <a:t>[CATEGORY NAME]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D-517D-43CA-8A6E-7771DA80BF83}"/>
                </c:ext>
              </c:extLst>
            </c:dLbl>
            <c:dLbl>
              <c:idx val="7"/>
              <c:layout>
                <c:manualLayout>
                  <c:x val="-1.532567049808429E-2"/>
                  <c:y val="-1.6693910941236967E-16"/>
                </c:manualLayout>
              </c:layout>
              <c:tx>
                <c:rich>
                  <a:bodyPr/>
                  <a:lstStyle/>
                  <a:p>
                    <a:r>
                      <a:rPr lang="en-US" baseline="0"/>
                      <a:t>$1,218,400.3, </a:t>
                    </a:r>
                    <a:fld id="{2C2B1779-35CF-4959-81A9-B5AC643A8B7F}" type="CATEGORYNAME">
                      <a:rPr lang="en-US" baseline="0"/>
                      <a:pPr/>
                      <a:t>[CATEGORY NAME]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F-517D-43CA-8A6E-7771DA80BF83}"/>
                </c:ext>
              </c:extLst>
            </c:dLbl>
            <c:dLbl>
              <c:idx val="8"/>
              <c:layout>
                <c:manualLayout>
                  <c:x val="3.3474178527500544E-2"/>
                  <c:y val="-3.5755452413223227E-2"/>
                </c:manualLayout>
              </c:layout>
              <c:tx>
                <c:rich>
                  <a:bodyPr/>
                  <a:lstStyle/>
                  <a:p>
                    <a:r>
                      <a:rPr lang="en-US" baseline="0"/>
                      <a:t>$4,494,646.8, </a:t>
                    </a:r>
                    <a:fld id="{EC04F2C5-DEB0-42B1-803A-9A140A51FE74}" type="CATEGORYNAME">
                      <a:rPr lang="en-US" baseline="0"/>
                      <a:pPr/>
                      <a:t>[CATEGORY NAME]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1-517D-43CA-8A6E-7771DA80BF83}"/>
                </c:ext>
              </c:extLst>
            </c:dLbl>
            <c:dLbl>
              <c:idx val="9"/>
              <c:layout>
                <c:manualLayout>
                  <c:x val="-7.3677572266007074E-2"/>
                  <c:y val="-1.0496946826903022E-2"/>
                </c:manualLayout>
              </c:layout>
              <c:tx>
                <c:rich>
                  <a:bodyPr/>
                  <a:lstStyle/>
                  <a:p>
                    <a:r>
                      <a:rPr lang="en-US" baseline="0"/>
                      <a:t>$3,468,651.2, </a:t>
                    </a:r>
                    <a:fld id="{0E7A1270-DAE6-4564-B8E8-EE5689ADB0E6}" type="CATEGORYNAME">
                      <a:rPr lang="en-US" baseline="0"/>
                      <a:pPr/>
                      <a:t>[CATEGORY NAME]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3-517D-43CA-8A6E-7771DA80BF83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DataLabelsRange val="1"/>
              </c:ext>
            </c:extLst>
          </c:dLbls>
          <c:cat>
            <c:strRef>
              <c:f>Sheet1!$A$16:$A$25</c:f>
              <c:strCache>
                <c:ptCount val="10"/>
                <c:pt idx="0">
                  <c:v>Legislative</c:v>
                </c:pt>
                <c:pt idx="1">
                  <c:v>Judicial</c:v>
                </c:pt>
                <c:pt idx="2">
                  <c:v>General Control</c:v>
                </c:pt>
                <c:pt idx="3">
                  <c:v>Commerce and Industry </c:v>
                </c:pt>
                <c:pt idx="4">
                  <c:v>Ag, Energy and Natural Resources</c:v>
                </c:pt>
                <c:pt idx="5">
                  <c:v>Health and Human Services</c:v>
                </c:pt>
                <c:pt idx="6">
                  <c:v>Public Safety</c:v>
                </c:pt>
                <c:pt idx="7">
                  <c:v>Transportation</c:v>
                </c:pt>
                <c:pt idx="8">
                  <c:v>K-12 Education</c:v>
                </c:pt>
                <c:pt idx="9">
                  <c:v>Higher Education</c:v>
                </c:pt>
              </c:strCache>
            </c:strRef>
          </c:cat>
          <c:val>
            <c:numRef>
              <c:f>Sheet1!$B$16:$B$25</c:f>
              <c:numCache>
                <c:formatCode>"$"#,##0.0</c:formatCode>
                <c:ptCount val="10"/>
                <c:pt idx="0">
                  <c:v>25322.400000000001</c:v>
                </c:pt>
                <c:pt idx="1">
                  <c:v>419069.1</c:v>
                </c:pt>
                <c:pt idx="2">
                  <c:v>1956813.5</c:v>
                </c:pt>
                <c:pt idx="3">
                  <c:v>209770.8</c:v>
                </c:pt>
                <c:pt idx="4">
                  <c:v>256659.8</c:v>
                </c:pt>
                <c:pt idx="5">
                  <c:v>11291308.199999999</c:v>
                </c:pt>
                <c:pt idx="6">
                  <c:v>720831.4</c:v>
                </c:pt>
                <c:pt idx="7">
                  <c:v>1218400.3</c:v>
                </c:pt>
                <c:pt idx="8">
                  <c:v>4494646.8</c:v>
                </c:pt>
                <c:pt idx="9">
                  <c:v>3468651.2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Sheet1!$B$16:$B$25</c15:f>
                <c15:dlblRangeCache>
                  <c:ptCount val="10"/>
                  <c:pt idx="0">
                    <c:v>$25,322.4</c:v>
                  </c:pt>
                  <c:pt idx="1">
                    <c:v>$419,069.1</c:v>
                  </c:pt>
                  <c:pt idx="2">
                    <c:v>$1,956,813.5</c:v>
                  </c:pt>
                  <c:pt idx="3">
                    <c:v>$209,770.8</c:v>
                  </c:pt>
                  <c:pt idx="4">
                    <c:v>$256,659.8</c:v>
                  </c:pt>
                  <c:pt idx="5">
                    <c:v>$11,291,308.2</c:v>
                  </c:pt>
                  <c:pt idx="6">
                    <c:v>$720,831.4</c:v>
                  </c:pt>
                  <c:pt idx="7">
                    <c:v>$1,218,400.3</c:v>
                  </c:pt>
                  <c:pt idx="8">
                    <c:v>$4,494,646.8</c:v>
                  </c:pt>
                  <c:pt idx="9">
                    <c:v>$3,468,651.2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4-517D-43CA-8A6E-7771DA80BF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FY23</a:t>
            </a:r>
            <a:r>
              <a:rPr lang="en-US" b="1" baseline="0"/>
              <a:t> Total Funds Operating Budget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FY23 General</a:t>
            </a:r>
            <a:r>
              <a:rPr lang="en-US" b="1" baseline="0" dirty="0"/>
              <a:t> Fund Operating Budget</a:t>
            </a:r>
            <a:endParaRPr lang="en-US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739-4540-B9CA-9CD1C558F06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739-4540-B9CA-9CD1C558F06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739-4540-B9CA-9CD1C558F06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739-4540-B9CA-9CD1C558F06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739-4540-B9CA-9CD1C558F061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6739-4540-B9CA-9CD1C558F061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6739-4540-B9CA-9CD1C558F061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6739-4540-B9CA-9CD1C558F061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6739-4540-B9CA-9CD1C558F061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6739-4540-B9CA-9CD1C558F061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7104B6B2-45A1-495F-A108-50ADDA0FCE41}" type="CATEGORYNAME">
                      <a:rPr lang="en-US" smtClean="0"/>
                      <a:pPr/>
                      <a:t>[CATEGORY NAME]</a:t>
                    </a:fld>
                    <a:r>
                      <a:rPr lang="en-US" baseline="0"/>
                      <a:t> $24,922.4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739-4540-B9CA-9CD1C558F06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42FA1575-416B-4A62-B19F-124D43CB1D57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, $363,542.7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739-4540-B9CA-9CD1C558F06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70A8D920-62A8-4946-A404-E2B3EF018812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, $176,542.7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6739-4540-B9CA-9CD1C558F061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5BA34E51-4ED8-4ACF-8B4C-61A774068C91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, $80,444.7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6739-4540-B9CA-9CD1C558F061}"/>
                </c:ext>
              </c:extLst>
            </c:dLbl>
            <c:dLbl>
              <c:idx val="4"/>
              <c:layout>
                <c:manualLayout>
                  <c:x val="0.18807383894420301"/>
                  <c:y val="0.3115299382293053"/>
                </c:manualLayout>
              </c:layout>
              <c:tx>
                <c:rich>
                  <a:bodyPr/>
                  <a:lstStyle/>
                  <a:p>
                    <a:fld id="{B92BD14B-E7E1-4F22-8160-645BBAD6A700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, $98,201.6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6739-4540-B9CA-9CD1C558F061}"/>
                </c:ext>
              </c:extLst>
            </c:dLbl>
            <c:dLbl>
              <c:idx val="5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E31A8EC-FE4E-43A7-8905-4A6B837F3ED0}" type="CATEGORYNAME">
                      <a:rPr lang="en-US">
                        <a:solidFill>
                          <a:schemeClr val="bg1"/>
                        </a:solidFill>
                      </a:rPr>
                      <a:pPr>
                        <a:defRPr>
                          <a:solidFill>
                            <a:schemeClr val="bg1"/>
                          </a:solidFill>
                        </a:defRPr>
                      </a:pPr>
                      <a:t>[CATEGORY NAME]</a:t>
                    </a:fld>
                    <a:r>
                      <a:rPr lang="en-US" baseline="0">
                        <a:solidFill>
                          <a:schemeClr val="bg1"/>
                        </a:solidFill>
                      </a:rPr>
                      <a:t>, $2,251,392.0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6739-4540-B9CA-9CD1C558F061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34DEC27D-E12B-42E4-BEC6-714828A33DE7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, $507,380.8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6739-4540-B9CA-9CD1C558F061}"/>
                </c:ext>
              </c:extLst>
            </c:dLbl>
            <c:dLbl>
              <c:idx val="8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6B5BD0E-B04D-410B-BBD0-F1650CADB871}" type="CATEGORYNAME">
                      <a:rPr lang="en-US">
                        <a:solidFill>
                          <a:schemeClr val="bg1"/>
                        </a:solidFill>
                      </a:rPr>
                      <a:pPr>
                        <a:defRPr>
                          <a:solidFill>
                            <a:schemeClr val="bg1"/>
                          </a:solidFill>
                        </a:defRPr>
                      </a:pPr>
                      <a:t>[CATEGORY NAME]</a:t>
                    </a:fld>
                    <a:r>
                      <a:rPr lang="en-US" baseline="0">
                        <a:solidFill>
                          <a:schemeClr val="bg1"/>
                        </a:solidFill>
                      </a:rPr>
                      <a:t>, $3,872,601.2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6739-4540-B9CA-9CD1C558F061}"/>
                </c:ext>
              </c:extLst>
            </c:dLbl>
            <c:dLbl>
              <c:idx val="9"/>
              <c:layout>
                <c:manualLayout>
                  <c:x val="-0.14799718041687518"/>
                  <c:y val="0.10206848617746103"/>
                </c:manualLayout>
              </c:layout>
              <c:tx>
                <c:rich>
                  <a:bodyPr/>
                  <a:lstStyle/>
                  <a:p>
                    <a:fld id="{49F4B513-A642-48AC-8552-E557B8657703}" type="CATEGORYNAME">
                      <a:rPr lang="en-US" dirty="0"/>
                      <a:pPr/>
                      <a:t>[CATEGORY NAME]</a:t>
                    </a:fld>
                    <a:r>
                      <a:rPr lang="en-US" baseline="0" dirty="0"/>
                      <a:t>, $1,025,354.4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3-6739-4540-B9CA-9CD1C558F0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Sheet1!$A$2:$A$11</c:f>
              <c:strCache>
                <c:ptCount val="10"/>
                <c:pt idx="0">
                  <c:v>Legislative</c:v>
                </c:pt>
                <c:pt idx="1">
                  <c:v>Judicial</c:v>
                </c:pt>
                <c:pt idx="2">
                  <c:v>General Control</c:v>
                </c:pt>
                <c:pt idx="3">
                  <c:v>Commerce and Industry </c:v>
                </c:pt>
                <c:pt idx="4">
                  <c:v>Ag, Energy and Natural Resources</c:v>
                </c:pt>
                <c:pt idx="5">
                  <c:v>Health and Human Services</c:v>
                </c:pt>
                <c:pt idx="6">
                  <c:v>Public Safety</c:v>
                </c:pt>
                <c:pt idx="7">
                  <c:v>Transportation</c:v>
                </c:pt>
                <c:pt idx="8">
                  <c:v>K-12 Education</c:v>
                </c:pt>
                <c:pt idx="9">
                  <c:v>Higher Education</c:v>
                </c:pt>
              </c:strCache>
            </c:strRef>
          </c:cat>
          <c:val>
            <c:numRef>
              <c:f>Sheet1!$B$2:$B$11</c:f>
              <c:numCache>
                <c:formatCode>"$"#,##0.0</c:formatCode>
                <c:ptCount val="10"/>
                <c:pt idx="0">
                  <c:v>24922.400000000001</c:v>
                </c:pt>
                <c:pt idx="1">
                  <c:v>363542.7</c:v>
                </c:pt>
                <c:pt idx="2">
                  <c:v>176542.7</c:v>
                </c:pt>
                <c:pt idx="3">
                  <c:v>80444.7</c:v>
                </c:pt>
                <c:pt idx="4">
                  <c:v>98201.600000000006</c:v>
                </c:pt>
                <c:pt idx="5">
                  <c:v>2251392</c:v>
                </c:pt>
                <c:pt idx="6">
                  <c:v>507380.8</c:v>
                </c:pt>
                <c:pt idx="7">
                  <c:v>0</c:v>
                </c:pt>
                <c:pt idx="8">
                  <c:v>3872601.2</c:v>
                </c:pt>
                <c:pt idx="9">
                  <c:v>1025354.4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6739-4540-B9CA-9CD1C558F0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FY23</a:t>
            </a:r>
            <a:r>
              <a:rPr lang="en-US" b="1" baseline="0" dirty="0"/>
              <a:t> Operating Budget by Revenue Source</a:t>
            </a:r>
            <a:endParaRPr lang="en-US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2AA-444D-858B-9E099FBFF8A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2AA-444D-858B-9E099FBFF8A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2AA-444D-858B-9E099FBFF8A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2AA-444D-858B-9E099FBFF8AD}"/>
              </c:ext>
            </c:extLst>
          </c:dPt>
          <c:dLbls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Sheet1!$A$30:$A$33</c:f>
              <c:strCache>
                <c:ptCount val="4"/>
                <c:pt idx="0">
                  <c:v>General Fund</c:v>
                </c:pt>
                <c:pt idx="1">
                  <c:v>Federal Funds</c:v>
                </c:pt>
                <c:pt idx="2">
                  <c:v>Other State Funds</c:v>
                </c:pt>
                <c:pt idx="3">
                  <c:v>Transfers </c:v>
                </c:pt>
              </c:strCache>
            </c:strRef>
          </c:cat>
          <c:val>
            <c:numRef>
              <c:f>Sheet1!$B$30:$B$33</c:f>
              <c:numCache>
                <c:formatCode>0.0%</c:formatCode>
                <c:ptCount val="4"/>
                <c:pt idx="0">
                  <c:v>0.34773141804933266</c:v>
                </c:pt>
                <c:pt idx="1">
                  <c:v>0.42019754283721816</c:v>
                </c:pt>
                <c:pt idx="2">
                  <c:v>0.20075608764606759</c:v>
                </c:pt>
                <c:pt idx="3">
                  <c:v>3.131495146738162E-2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2AA-444D-858B-9E099FBFF8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8.xml.rels><?xml version="1.0" encoding="UTF-8" standalone="yes"?>
<Relationships xmlns="http://schemas.openxmlformats.org/package/2006/relationships"><Relationship Id="rId1" Type="http://schemas.openxmlformats.org/officeDocument/2006/relationships/hyperlink" Target="https://nmonesource.com/nmos/en/nav.do" TargetMode="External"/></Relationships>
</file>

<file path=ppt/diagrams/_rels/drawing18.xml.rels><?xml version="1.0" encoding="UTF-8" standalone="yes"?>
<Relationships xmlns="http://schemas.openxmlformats.org/package/2006/relationships"><Relationship Id="rId1" Type="http://schemas.openxmlformats.org/officeDocument/2006/relationships/hyperlink" Target="https://nmonesource.com/nmos/en/nav.do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63C528-6327-41E6-BDA5-13EB762AB9A0}" type="doc">
      <dgm:prSet loTypeId="urn:microsoft.com/office/officeart/2016/7/layout/LinearBlockProcessNumbered" loCatId="process" qsTypeId="urn:microsoft.com/office/officeart/2005/8/quickstyle/simple2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3B3114B0-6B71-4803-AB8E-23760D1ABE81}">
      <dgm:prSet custT="1"/>
      <dgm:spPr/>
      <dgm:t>
        <a:bodyPr/>
        <a:lstStyle/>
        <a:p>
          <a:pPr algn="l"/>
          <a:r>
            <a:rPr lang="en-US" sz="1600"/>
            <a:t>Provide budget and policy information, analysis, and recommendations to Executive Branch leadership (i.e. DFA management, Governor’s Office, agency heads) </a:t>
          </a:r>
          <a:endParaRPr lang="en-US" sz="1600" dirty="0"/>
        </a:p>
      </dgm:t>
    </dgm:pt>
    <dgm:pt modelId="{5D2CFEA6-2BDF-4603-976B-696988510D73}" type="parTrans" cxnId="{FB315817-0CC6-4F7F-BBD1-1BBE29DA933B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BABE36EA-3D01-4150-8740-A8698D7E7E80}" type="sibTrans" cxnId="{FB315817-0CC6-4F7F-BBD1-1BBE29DA933B}">
      <dgm:prSet phldrT="01"/>
      <dgm:spPr/>
      <dgm:t>
        <a:bodyPr/>
        <a:lstStyle/>
        <a:p>
          <a:endParaRPr lang="en-US" dirty="0">
            <a:solidFill>
              <a:schemeClr val="bg1"/>
            </a:solidFill>
          </a:endParaRPr>
        </a:p>
      </dgm:t>
    </dgm:pt>
    <dgm:pt modelId="{7FBD9799-D6FE-4135-8F1A-62B3FB0C4BED}">
      <dgm:prSet custT="1"/>
      <dgm:spPr/>
      <dgm:t>
        <a:bodyPr/>
        <a:lstStyle/>
        <a:p>
          <a:pPr algn="l"/>
          <a:r>
            <a:rPr lang="en-US" sz="1200"/>
            <a:t>Executive budget recommendation</a:t>
          </a:r>
          <a:endParaRPr lang="en-US" sz="1200" dirty="0"/>
        </a:p>
      </dgm:t>
    </dgm:pt>
    <dgm:pt modelId="{6A6D4FD5-77D8-4B0D-8A50-A67F83E24D81}" type="parTrans" cxnId="{A71D9C94-AF2B-43D4-AA16-4DF847758AA6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7EDD6508-6A08-41F3-AF4E-D460AD46B6FD}" type="sibTrans" cxnId="{A71D9C94-AF2B-43D4-AA16-4DF847758AA6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BBADA787-CF06-4A49-B998-764C63EFBD0B}">
      <dgm:prSet custT="1"/>
      <dgm:spPr/>
      <dgm:t>
        <a:bodyPr/>
        <a:lstStyle/>
        <a:p>
          <a:pPr algn="l"/>
          <a:r>
            <a:rPr lang="en-US" sz="1200"/>
            <a:t>Testify at budget hearings</a:t>
          </a:r>
          <a:endParaRPr lang="en-US" sz="1200" dirty="0"/>
        </a:p>
      </dgm:t>
    </dgm:pt>
    <dgm:pt modelId="{614BFCED-E543-4943-80D4-72F3AE6F43EC}" type="parTrans" cxnId="{9B2AB758-0575-486B-8826-C9C030D430B9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B27240CE-A3D4-457D-BF11-2873937C05DE}" type="sibTrans" cxnId="{9B2AB758-0575-486B-8826-C9C030D430B9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054A8032-6CF4-422D-AA69-DD0F32BFE37E}">
      <dgm:prSet custT="1"/>
      <dgm:spPr/>
      <dgm:t>
        <a:bodyPr/>
        <a:lstStyle/>
        <a:p>
          <a:pPr algn="l"/>
          <a:r>
            <a:rPr lang="en-US" sz="1200"/>
            <a:t>Fiscal impact reports and policy recommendations for legislation</a:t>
          </a:r>
          <a:endParaRPr lang="en-US" sz="1200" dirty="0"/>
        </a:p>
      </dgm:t>
    </dgm:pt>
    <dgm:pt modelId="{BBC9FAD6-DA0D-4D37-B60A-3659EE624A10}" type="parTrans" cxnId="{97487FAE-C734-4196-BBA7-E66DA19BAD3C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ADC6F075-DE18-4842-BAD1-4FAB4294059E}" type="sibTrans" cxnId="{97487FAE-C734-4196-BBA7-E66DA19BAD3C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2D4E9BA0-C1C1-4A47-9DEA-7954594968B7}">
      <dgm:prSet/>
      <dgm:spPr/>
      <dgm:t>
        <a:bodyPr/>
        <a:lstStyle/>
        <a:p>
          <a:r>
            <a:rPr lang="en-US"/>
            <a:t>Manage state budget activities throughout the fiscal year</a:t>
          </a:r>
          <a:endParaRPr lang="en-US" dirty="0"/>
        </a:p>
      </dgm:t>
    </dgm:pt>
    <dgm:pt modelId="{05FE76B5-DA62-48AF-8A90-A3F7E320F721}" type="parTrans" cxnId="{26639DA9-3A64-4DD4-B2FA-5918BC9BF68A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D701C9FF-494B-422A-A827-CBFE94621283}" type="sibTrans" cxnId="{26639DA9-3A64-4DD4-B2FA-5918BC9BF68A}">
      <dgm:prSet phldrT="02"/>
      <dgm:spPr/>
      <dgm:t>
        <a:bodyPr/>
        <a:lstStyle/>
        <a:p>
          <a:endParaRPr lang="en-US" dirty="0">
            <a:solidFill>
              <a:schemeClr val="bg1"/>
            </a:solidFill>
          </a:endParaRPr>
        </a:p>
      </dgm:t>
    </dgm:pt>
    <dgm:pt modelId="{DC207A10-946A-4AF0-84E0-7BCDC2E6A9E6}">
      <dgm:prSet/>
      <dgm:spPr/>
      <dgm:t>
        <a:bodyPr/>
        <a:lstStyle/>
        <a:p>
          <a:r>
            <a:rPr lang="en-US"/>
            <a:t>Approve Operating Budget submissions</a:t>
          </a:r>
          <a:endParaRPr lang="en-US" dirty="0"/>
        </a:p>
      </dgm:t>
    </dgm:pt>
    <dgm:pt modelId="{4E726555-B77B-425A-935C-8A00AACF079B}" type="parTrans" cxnId="{F85C3E2B-8EA8-4D11-B4DE-4FD58C2C7E34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C2194AFF-3518-40F0-B020-DC6B84A59F5C}" type="sibTrans" cxnId="{F85C3E2B-8EA8-4D11-B4DE-4FD58C2C7E34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99074FED-0475-407F-9ADE-DEF2E78F0BD7}">
      <dgm:prSet/>
      <dgm:spPr/>
      <dgm:t>
        <a:bodyPr/>
        <a:lstStyle/>
        <a:p>
          <a:r>
            <a:rPr lang="en-US"/>
            <a:t>Process Budget Adjustment Requests and other documents</a:t>
          </a:r>
          <a:endParaRPr lang="en-US" dirty="0"/>
        </a:p>
      </dgm:t>
    </dgm:pt>
    <dgm:pt modelId="{300048BA-6E29-4DE3-A634-44F61B1A411B}" type="parTrans" cxnId="{E4C5DA1C-46D1-4F2E-B906-040336F4BAE6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799115D4-A781-4D81-99B0-B53317C7FBE6}" type="sibTrans" cxnId="{E4C5DA1C-46D1-4F2E-B906-040336F4BAE6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C5430396-5AE8-4EA6-AC66-177274EBBCF5}">
      <dgm:prSet/>
      <dgm:spPr/>
      <dgm:t>
        <a:bodyPr/>
        <a:lstStyle/>
        <a:p>
          <a:r>
            <a:rPr lang="en-US"/>
            <a:t>Review proposed HR actions and contracts for budget soundness</a:t>
          </a:r>
          <a:endParaRPr lang="en-US" dirty="0"/>
        </a:p>
      </dgm:t>
    </dgm:pt>
    <dgm:pt modelId="{8717C083-727A-4975-A4BE-E5C7DC3772AF}" type="parTrans" cxnId="{59D7DBC0-9D08-4A20-9628-05240747EF66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0413FD88-C7BF-4017-AC27-190FCC65C9BF}" type="sibTrans" cxnId="{59D7DBC0-9D08-4A20-9628-05240747EF66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AC333721-660B-4929-AE93-1E0B897DDC1A}">
      <dgm:prSet/>
      <dgm:spPr/>
      <dgm:t>
        <a:bodyPr/>
        <a:lstStyle/>
        <a:p>
          <a:r>
            <a:rPr lang="en-US"/>
            <a:t>Promote efficiency in government operations and effective use of taxpayer dollars</a:t>
          </a:r>
          <a:endParaRPr lang="en-US" dirty="0"/>
        </a:p>
      </dgm:t>
    </dgm:pt>
    <dgm:pt modelId="{9780C02C-9FA0-4409-A353-A4ED85D54D70}" type="parTrans" cxnId="{F8326D85-2A17-420A-B921-3D7D38EFA8AF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D41D8EAD-F278-43A8-9261-66C35B6A5DBF}" type="sibTrans" cxnId="{F8326D85-2A17-420A-B921-3D7D38EFA8AF}">
      <dgm:prSet phldrT="03"/>
      <dgm:spPr/>
      <dgm:t>
        <a:bodyPr/>
        <a:lstStyle/>
        <a:p>
          <a:endParaRPr lang="en-US" dirty="0">
            <a:solidFill>
              <a:schemeClr val="bg1"/>
            </a:solidFill>
          </a:endParaRPr>
        </a:p>
      </dgm:t>
    </dgm:pt>
    <dgm:pt modelId="{D37F83D7-F885-49DA-ADDC-83EBD6CB4AC2}">
      <dgm:prSet/>
      <dgm:spPr/>
      <dgm:t>
        <a:bodyPr/>
        <a:lstStyle/>
        <a:p>
          <a:r>
            <a:rPr lang="en-US"/>
            <a:t>Direct performance management process in collaboration with Legislative Finance Committee</a:t>
          </a:r>
        </a:p>
      </dgm:t>
    </dgm:pt>
    <dgm:pt modelId="{F8D401EB-ADE9-47D1-B594-BC5C0EDE1B24}" type="parTrans" cxnId="{6FC0DBD4-6C3A-4F55-9FB8-C360809A1D8F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91AB462E-5FE8-4448-A49F-3C592407AAD8}" type="sibTrans" cxnId="{6FC0DBD4-6C3A-4F55-9FB8-C360809A1D8F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B2973599-2939-4F54-99FA-0DAA9843412E}" type="pres">
      <dgm:prSet presAssocID="{3063C528-6327-41E6-BDA5-13EB762AB9A0}" presName="Name0" presStyleCnt="0">
        <dgm:presLayoutVars>
          <dgm:animLvl val="lvl"/>
          <dgm:resizeHandles val="exact"/>
        </dgm:presLayoutVars>
      </dgm:prSet>
      <dgm:spPr/>
    </dgm:pt>
    <dgm:pt modelId="{8A674F4C-7CA0-4232-8CA3-9A427A5C5752}" type="pres">
      <dgm:prSet presAssocID="{3B3114B0-6B71-4803-AB8E-23760D1ABE81}" presName="compositeNode" presStyleCnt="0">
        <dgm:presLayoutVars>
          <dgm:bulletEnabled val="1"/>
        </dgm:presLayoutVars>
      </dgm:prSet>
      <dgm:spPr/>
    </dgm:pt>
    <dgm:pt modelId="{6FEB3CDF-81B2-4BBC-9F00-842D2805627D}" type="pres">
      <dgm:prSet presAssocID="{3B3114B0-6B71-4803-AB8E-23760D1ABE81}" presName="bgRect" presStyleLbl="alignNode1" presStyleIdx="0" presStyleCnt="3"/>
      <dgm:spPr/>
    </dgm:pt>
    <dgm:pt modelId="{CD342249-2CC2-493B-A5A3-E5FDBCF08E9C}" type="pres">
      <dgm:prSet presAssocID="{BABE36EA-3D01-4150-8740-A8698D7E7E80}" presName="sibTransNodeRect" presStyleLbl="alignNode1" presStyleIdx="0" presStyleCnt="3" custScaleY="72145">
        <dgm:presLayoutVars>
          <dgm:chMax val="0"/>
          <dgm:bulletEnabled val="1"/>
        </dgm:presLayoutVars>
      </dgm:prSet>
      <dgm:spPr/>
    </dgm:pt>
    <dgm:pt modelId="{14B16A6E-E6F1-4554-8082-F061172864C0}" type="pres">
      <dgm:prSet presAssocID="{3B3114B0-6B71-4803-AB8E-23760D1ABE81}" presName="nodeRect" presStyleLbl="alignNode1" presStyleIdx="0" presStyleCnt="3">
        <dgm:presLayoutVars>
          <dgm:bulletEnabled val="1"/>
        </dgm:presLayoutVars>
      </dgm:prSet>
      <dgm:spPr/>
    </dgm:pt>
    <dgm:pt modelId="{A543A82B-7A1E-4D4C-A8EC-CFE8FB75647D}" type="pres">
      <dgm:prSet presAssocID="{BABE36EA-3D01-4150-8740-A8698D7E7E80}" presName="sibTrans" presStyleCnt="0"/>
      <dgm:spPr/>
    </dgm:pt>
    <dgm:pt modelId="{D4281D05-AD22-46A5-A0CF-A924A6A5D712}" type="pres">
      <dgm:prSet presAssocID="{2D4E9BA0-C1C1-4A47-9DEA-7954594968B7}" presName="compositeNode" presStyleCnt="0">
        <dgm:presLayoutVars>
          <dgm:bulletEnabled val="1"/>
        </dgm:presLayoutVars>
      </dgm:prSet>
      <dgm:spPr/>
    </dgm:pt>
    <dgm:pt modelId="{06CC554F-07AD-4A01-BCA5-18C2E82B8894}" type="pres">
      <dgm:prSet presAssocID="{2D4E9BA0-C1C1-4A47-9DEA-7954594968B7}" presName="bgRect" presStyleLbl="alignNode1" presStyleIdx="1" presStyleCnt="3"/>
      <dgm:spPr/>
    </dgm:pt>
    <dgm:pt modelId="{73A64BD7-01D0-4F87-A738-900116347961}" type="pres">
      <dgm:prSet presAssocID="{D701C9FF-494B-422A-A827-CBFE94621283}" presName="sibTransNodeRect" presStyleLbl="alignNode1" presStyleIdx="1" presStyleCnt="3" custScaleY="64797">
        <dgm:presLayoutVars>
          <dgm:chMax val="0"/>
          <dgm:bulletEnabled val="1"/>
        </dgm:presLayoutVars>
      </dgm:prSet>
      <dgm:spPr/>
    </dgm:pt>
    <dgm:pt modelId="{C3689CC4-BA15-44E4-ADB2-248F093D4DB1}" type="pres">
      <dgm:prSet presAssocID="{2D4E9BA0-C1C1-4A47-9DEA-7954594968B7}" presName="nodeRect" presStyleLbl="alignNode1" presStyleIdx="1" presStyleCnt="3">
        <dgm:presLayoutVars>
          <dgm:bulletEnabled val="1"/>
        </dgm:presLayoutVars>
      </dgm:prSet>
      <dgm:spPr/>
    </dgm:pt>
    <dgm:pt modelId="{33E1B658-1924-440A-A2E6-53DD990FDDB6}" type="pres">
      <dgm:prSet presAssocID="{D701C9FF-494B-422A-A827-CBFE94621283}" presName="sibTrans" presStyleCnt="0"/>
      <dgm:spPr/>
    </dgm:pt>
    <dgm:pt modelId="{C37BCBBF-FBCF-4F98-9835-B2938C6A14E5}" type="pres">
      <dgm:prSet presAssocID="{AC333721-660B-4929-AE93-1E0B897DDC1A}" presName="compositeNode" presStyleCnt="0">
        <dgm:presLayoutVars>
          <dgm:bulletEnabled val="1"/>
        </dgm:presLayoutVars>
      </dgm:prSet>
      <dgm:spPr/>
    </dgm:pt>
    <dgm:pt modelId="{3ADB4DB3-0875-412C-8253-916FE6B481EB}" type="pres">
      <dgm:prSet presAssocID="{AC333721-660B-4929-AE93-1E0B897DDC1A}" presName="bgRect" presStyleLbl="alignNode1" presStyleIdx="2" presStyleCnt="3"/>
      <dgm:spPr/>
    </dgm:pt>
    <dgm:pt modelId="{E4376317-DC0C-4B99-8C61-E6BFE1F52FA1}" type="pres">
      <dgm:prSet presAssocID="{D41D8EAD-F278-43A8-9261-66C35B6A5DBF}" presName="sibTransNodeRect" presStyleLbl="alignNode1" presStyleIdx="2" presStyleCnt="3" custScaleY="64797">
        <dgm:presLayoutVars>
          <dgm:chMax val="0"/>
          <dgm:bulletEnabled val="1"/>
        </dgm:presLayoutVars>
      </dgm:prSet>
      <dgm:spPr/>
    </dgm:pt>
    <dgm:pt modelId="{9EB33B15-7996-4B53-A1F0-A12488D4616E}" type="pres">
      <dgm:prSet presAssocID="{AC333721-660B-4929-AE93-1E0B897DDC1A}" presName="nodeRect" presStyleLbl="alignNode1" presStyleIdx="2" presStyleCnt="3">
        <dgm:presLayoutVars>
          <dgm:bulletEnabled val="1"/>
        </dgm:presLayoutVars>
      </dgm:prSet>
      <dgm:spPr/>
    </dgm:pt>
  </dgm:ptLst>
  <dgm:cxnLst>
    <dgm:cxn modelId="{8EBF6E03-2BAE-4DA0-AAC2-C687C1082EB3}" type="presOf" srcId="{D701C9FF-494B-422A-A827-CBFE94621283}" destId="{73A64BD7-01D0-4F87-A738-900116347961}" srcOrd="0" destOrd="0" presId="urn:microsoft.com/office/officeart/2016/7/layout/LinearBlockProcessNumbered"/>
    <dgm:cxn modelId="{0098F712-7D71-4CE6-8C16-665190E8237F}" type="presOf" srcId="{DC207A10-946A-4AF0-84E0-7BCDC2E6A9E6}" destId="{C3689CC4-BA15-44E4-ADB2-248F093D4DB1}" srcOrd="0" destOrd="1" presId="urn:microsoft.com/office/officeart/2016/7/layout/LinearBlockProcessNumbered"/>
    <dgm:cxn modelId="{65C76C14-E4D7-4D92-816C-4A350F84C52E}" type="presOf" srcId="{7FBD9799-D6FE-4135-8F1A-62B3FB0C4BED}" destId="{14B16A6E-E6F1-4554-8082-F061172864C0}" srcOrd="0" destOrd="1" presId="urn:microsoft.com/office/officeart/2016/7/layout/LinearBlockProcessNumbered"/>
    <dgm:cxn modelId="{FB315817-0CC6-4F7F-BBD1-1BBE29DA933B}" srcId="{3063C528-6327-41E6-BDA5-13EB762AB9A0}" destId="{3B3114B0-6B71-4803-AB8E-23760D1ABE81}" srcOrd="0" destOrd="0" parTransId="{5D2CFEA6-2BDF-4603-976B-696988510D73}" sibTransId="{BABE36EA-3D01-4150-8740-A8698D7E7E80}"/>
    <dgm:cxn modelId="{E4C5DA1C-46D1-4F2E-B906-040336F4BAE6}" srcId="{2D4E9BA0-C1C1-4A47-9DEA-7954594968B7}" destId="{99074FED-0475-407F-9ADE-DEF2E78F0BD7}" srcOrd="1" destOrd="0" parTransId="{300048BA-6E29-4DE3-A634-44F61B1A411B}" sibTransId="{799115D4-A781-4D81-99B0-B53317C7FBE6}"/>
    <dgm:cxn modelId="{7822B528-2B17-434B-90F7-6B1DFE129871}" type="presOf" srcId="{3063C528-6327-41E6-BDA5-13EB762AB9A0}" destId="{B2973599-2939-4F54-99FA-0DAA9843412E}" srcOrd="0" destOrd="0" presId="urn:microsoft.com/office/officeart/2016/7/layout/LinearBlockProcessNumbered"/>
    <dgm:cxn modelId="{F85C3E2B-8EA8-4D11-B4DE-4FD58C2C7E34}" srcId="{2D4E9BA0-C1C1-4A47-9DEA-7954594968B7}" destId="{DC207A10-946A-4AF0-84E0-7BCDC2E6A9E6}" srcOrd="0" destOrd="0" parTransId="{4E726555-B77B-425A-935C-8A00AACF079B}" sibTransId="{C2194AFF-3518-40F0-B020-DC6B84A59F5C}"/>
    <dgm:cxn modelId="{1BBB183E-AD4F-455F-BB31-9AB7B9442643}" type="presOf" srcId="{AC333721-660B-4929-AE93-1E0B897DDC1A}" destId="{3ADB4DB3-0875-412C-8253-916FE6B481EB}" srcOrd="0" destOrd="0" presId="urn:microsoft.com/office/officeart/2016/7/layout/LinearBlockProcessNumbered"/>
    <dgm:cxn modelId="{68E66A3F-6194-480B-981F-68D5B3C01F34}" type="presOf" srcId="{D37F83D7-F885-49DA-ADDC-83EBD6CB4AC2}" destId="{9EB33B15-7996-4B53-A1F0-A12488D4616E}" srcOrd="0" destOrd="1" presId="urn:microsoft.com/office/officeart/2016/7/layout/LinearBlockProcessNumbered"/>
    <dgm:cxn modelId="{C4DC2E4B-D3FD-4E3B-A0EE-0101C3C4FCF0}" type="presOf" srcId="{BABE36EA-3D01-4150-8740-A8698D7E7E80}" destId="{CD342249-2CC2-493B-A5A3-E5FDBCF08E9C}" srcOrd="0" destOrd="0" presId="urn:microsoft.com/office/officeart/2016/7/layout/LinearBlockProcessNumbered"/>
    <dgm:cxn modelId="{A111E672-6958-462F-9E56-1DC482DB2370}" type="presOf" srcId="{99074FED-0475-407F-9ADE-DEF2E78F0BD7}" destId="{C3689CC4-BA15-44E4-ADB2-248F093D4DB1}" srcOrd="0" destOrd="2" presId="urn:microsoft.com/office/officeart/2016/7/layout/LinearBlockProcessNumbered"/>
    <dgm:cxn modelId="{9B2AB758-0575-486B-8826-C9C030D430B9}" srcId="{3B3114B0-6B71-4803-AB8E-23760D1ABE81}" destId="{BBADA787-CF06-4A49-B998-764C63EFBD0B}" srcOrd="1" destOrd="0" parTransId="{614BFCED-E543-4943-80D4-72F3AE6F43EC}" sibTransId="{B27240CE-A3D4-457D-BF11-2873937C05DE}"/>
    <dgm:cxn modelId="{F8326D85-2A17-420A-B921-3D7D38EFA8AF}" srcId="{3063C528-6327-41E6-BDA5-13EB762AB9A0}" destId="{AC333721-660B-4929-AE93-1E0B897DDC1A}" srcOrd="2" destOrd="0" parTransId="{9780C02C-9FA0-4409-A353-A4ED85D54D70}" sibTransId="{D41D8EAD-F278-43A8-9261-66C35B6A5DBF}"/>
    <dgm:cxn modelId="{0F63FE8C-B9F1-4DB3-AA89-1AC96332C6EA}" type="presOf" srcId="{3B3114B0-6B71-4803-AB8E-23760D1ABE81}" destId="{14B16A6E-E6F1-4554-8082-F061172864C0}" srcOrd="1" destOrd="0" presId="urn:microsoft.com/office/officeart/2016/7/layout/LinearBlockProcessNumbered"/>
    <dgm:cxn modelId="{B3BE0794-BDDA-4FB4-A23D-E210E7E2FA0C}" type="presOf" srcId="{3B3114B0-6B71-4803-AB8E-23760D1ABE81}" destId="{6FEB3CDF-81B2-4BBC-9F00-842D2805627D}" srcOrd="0" destOrd="0" presId="urn:microsoft.com/office/officeart/2016/7/layout/LinearBlockProcessNumbered"/>
    <dgm:cxn modelId="{A71D9C94-AF2B-43D4-AA16-4DF847758AA6}" srcId="{3B3114B0-6B71-4803-AB8E-23760D1ABE81}" destId="{7FBD9799-D6FE-4135-8F1A-62B3FB0C4BED}" srcOrd="0" destOrd="0" parTransId="{6A6D4FD5-77D8-4B0D-8A50-A67F83E24D81}" sibTransId="{7EDD6508-6A08-41F3-AF4E-D460AD46B6FD}"/>
    <dgm:cxn modelId="{26639DA9-3A64-4DD4-B2FA-5918BC9BF68A}" srcId="{3063C528-6327-41E6-BDA5-13EB762AB9A0}" destId="{2D4E9BA0-C1C1-4A47-9DEA-7954594968B7}" srcOrd="1" destOrd="0" parTransId="{05FE76B5-DA62-48AF-8A90-A3F7E320F721}" sibTransId="{D701C9FF-494B-422A-A827-CBFE94621283}"/>
    <dgm:cxn modelId="{97487FAE-C734-4196-BBA7-E66DA19BAD3C}" srcId="{3B3114B0-6B71-4803-AB8E-23760D1ABE81}" destId="{054A8032-6CF4-422D-AA69-DD0F32BFE37E}" srcOrd="2" destOrd="0" parTransId="{BBC9FAD6-DA0D-4D37-B60A-3659EE624A10}" sibTransId="{ADC6F075-DE18-4842-BAD1-4FAB4294059E}"/>
    <dgm:cxn modelId="{6CBC77B7-C0C2-4754-AC75-D9CDFD5654AC}" type="presOf" srcId="{BBADA787-CF06-4A49-B998-764C63EFBD0B}" destId="{14B16A6E-E6F1-4554-8082-F061172864C0}" srcOrd="0" destOrd="2" presId="urn:microsoft.com/office/officeart/2016/7/layout/LinearBlockProcessNumbered"/>
    <dgm:cxn modelId="{59D7DBC0-9D08-4A20-9628-05240747EF66}" srcId="{2D4E9BA0-C1C1-4A47-9DEA-7954594968B7}" destId="{C5430396-5AE8-4EA6-AC66-177274EBBCF5}" srcOrd="2" destOrd="0" parTransId="{8717C083-727A-4975-A4BE-E5C7DC3772AF}" sibTransId="{0413FD88-C7BF-4017-AC27-190FCC65C9BF}"/>
    <dgm:cxn modelId="{C88774C8-CA41-4CFA-BE70-F59EDF89DEFC}" type="presOf" srcId="{D41D8EAD-F278-43A8-9261-66C35B6A5DBF}" destId="{E4376317-DC0C-4B99-8C61-E6BFE1F52FA1}" srcOrd="0" destOrd="0" presId="urn:microsoft.com/office/officeart/2016/7/layout/LinearBlockProcessNumbered"/>
    <dgm:cxn modelId="{866785CA-ED5B-4A83-9F57-86A47508A5F5}" type="presOf" srcId="{2D4E9BA0-C1C1-4A47-9DEA-7954594968B7}" destId="{C3689CC4-BA15-44E4-ADB2-248F093D4DB1}" srcOrd="1" destOrd="0" presId="urn:microsoft.com/office/officeart/2016/7/layout/LinearBlockProcessNumbered"/>
    <dgm:cxn modelId="{6FC0DBD4-6C3A-4F55-9FB8-C360809A1D8F}" srcId="{AC333721-660B-4929-AE93-1E0B897DDC1A}" destId="{D37F83D7-F885-49DA-ADDC-83EBD6CB4AC2}" srcOrd="0" destOrd="0" parTransId="{F8D401EB-ADE9-47D1-B594-BC5C0EDE1B24}" sibTransId="{91AB462E-5FE8-4448-A49F-3C592407AAD8}"/>
    <dgm:cxn modelId="{9360A3DE-07D1-42BB-B5FF-B37FED1A461C}" type="presOf" srcId="{AC333721-660B-4929-AE93-1E0B897DDC1A}" destId="{9EB33B15-7996-4B53-A1F0-A12488D4616E}" srcOrd="1" destOrd="0" presId="urn:microsoft.com/office/officeart/2016/7/layout/LinearBlockProcessNumbered"/>
    <dgm:cxn modelId="{07619CE1-0DF3-4C19-AE17-D46195A2D46D}" type="presOf" srcId="{2D4E9BA0-C1C1-4A47-9DEA-7954594968B7}" destId="{06CC554F-07AD-4A01-BCA5-18C2E82B8894}" srcOrd="0" destOrd="0" presId="urn:microsoft.com/office/officeart/2016/7/layout/LinearBlockProcessNumbered"/>
    <dgm:cxn modelId="{8116EDFD-9280-40CC-9E5F-E648EEDFE402}" type="presOf" srcId="{054A8032-6CF4-422D-AA69-DD0F32BFE37E}" destId="{14B16A6E-E6F1-4554-8082-F061172864C0}" srcOrd="0" destOrd="3" presId="urn:microsoft.com/office/officeart/2016/7/layout/LinearBlockProcessNumbered"/>
    <dgm:cxn modelId="{D980A5FF-877F-4075-9F72-6DE80362A527}" type="presOf" srcId="{C5430396-5AE8-4EA6-AC66-177274EBBCF5}" destId="{C3689CC4-BA15-44E4-ADB2-248F093D4DB1}" srcOrd="0" destOrd="3" presId="urn:microsoft.com/office/officeart/2016/7/layout/LinearBlockProcessNumbered"/>
    <dgm:cxn modelId="{4505888C-C3FE-4432-90A0-B4B4399F373C}" type="presParOf" srcId="{B2973599-2939-4F54-99FA-0DAA9843412E}" destId="{8A674F4C-7CA0-4232-8CA3-9A427A5C5752}" srcOrd="0" destOrd="0" presId="urn:microsoft.com/office/officeart/2016/7/layout/LinearBlockProcessNumbered"/>
    <dgm:cxn modelId="{1F816BAE-C587-402E-A07A-A56C8EBF453B}" type="presParOf" srcId="{8A674F4C-7CA0-4232-8CA3-9A427A5C5752}" destId="{6FEB3CDF-81B2-4BBC-9F00-842D2805627D}" srcOrd="0" destOrd="0" presId="urn:microsoft.com/office/officeart/2016/7/layout/LinearBlockProcessNumbered"/>
    <dgm:cxn modelId="{4C219C9E-8BE8-41D3-ABAC-2756595CA687}" type="presParOf" srcId="{8A674F4C-7CA0-4232-8CA3-9A427A5C5752}" destId="{CD342249-2CC2-493B-A5A3-E5FDBCF08E9C}" srcOrd="1" destOrd="0" presId="urn:microsoft.com/office/officeart/2016/7/layout/LinearBlockProcessNumbered"/>
    <dgm:cxn modelId="{CDD33122-A64A-4D39-B8F0-7E2FC72E0538}" type="presParOf" srcId="{8A674F4C-7CA0-4232-8CA3-9A427A5C5752}" destId="{14B16A6E-E6F1-4554-8082-F061172864C0}" srcOrd="2" destOrd="0" presId="urn:microsoft.com/office/officeart/2016/7/layout/LinearBlockProcessNumbered"/>
    <dgm:cxn modelId="{AF95ECC1-480D-4E69-ACF2-7FF21D66B359}" type="presParOf" srcId="{B2973599-2939-4F54-99FA-0DAA9843412E}" destId="{A543A82B-7A1E-4D4C-A8EC-CFE8FB75647D}" srcOrd="1" destOrd="0" presId="urn:microsoft.com/office/officeart/2016/7/layout/LinearBlockProcessNumbered"/>
    <dgm:cxn modelId="{280C38C3-C4DD-430D-A04B-D7A06D600959}" type="presParOf" srcId="{B2973599-2939-4F54-99FA-0DAA9843412E}" destId="{D4281D05-AD22-46A5-A0CF-A924A6A5D712}" srcOrd="2" destOrd="0" presId="urn:microsoft.com/office/officeart/2016/7/layout/LinearBlockProcessNumbered"/>
    <dgm:cxn modelId="{C97AA58E-DDC9-4297-91B5-29D8022C1199}" type="presParOf" srcId="{D4281D05-AD22-46A5-A0CF-A924A6A5D712}" destId="{06CC554F-07AD-4A01-BCA5-18C2E82B8894}" srcOrd="0" destOrd="0" presId="urn:microsoft.com/office/officeart/2016/7/layout/LinearBlockProcessNumbered"/>
    <dgm:cxn modelId="{B8DCC9CC-B817-4085-88A7-A7032A716374}" type="presParOf" srcId="{D4281D05-AD22-46A5-A0CF-A924A6A5D712}" destId="{73A64BD7-01D0-4F87-A738-900116347961}" srcOrd="1" destOrd="0" presId="urn:microsoft.com/office/officeart/2016/7/layout/LinearBlockProcessNumbered"/>
    <dgm:cxn modelId="{7A7D4B0B-6A38-4EA3-9FEB-CF33775DEF68}" type="presParOf" srcId="{D4281D05-AD22-46A5-A0CF-A924A6A5D712}" destId="{C3689CC4-BA15-44E4-ADB2-248F093D4DB1}" srcOrd="2" destOrd="0" presId="urn:microsoft.com/office/officeart/2016/7/layout/LinearBlockProcessNumbered"/>
    <dgm:cxn modelId="{808D925B-6036-41A2-A6A3-A635D198E11F}" type="presParOf" srcId="{B2973599-2939-4F54-99FA-0DAA9843412E}" destId="{33E1B658-1924-440A-A2E6-53DD990FDDB6}" srcOrd="3" destOrd="0" presId="urn:microsoft.com/office/officeart/2016/7/layout/LinearBlockProcessNumbered"/>
    <dgm:cxn modelId="{3310812B-D2EC-4BA9-B387-F5A024BA785C}" type="presParOf" srcId="{B2973599-2939-4F54-99FA-0DAA9843412E}" destId="{C37BCBBF-FBCF-4F98-9835-B2938C6A14E5}" srcOrd="4" destOrd="0" presId="urn:microsoft.com/office/officeart/2016/7/layout/LinearBlockProcessNumbered"/>
    <dgm:cxn modelId="{F74456D3-5EFE-450F-AED5-289A9A7EE165}" type="presParOf" srcId="{C37BCBBF-FBCF-4F98-9835-B2938C6A14E5}" destId="{3ADB4DB3-0875-412C-8253-916FE6B481EB}" srcOrd="0" destOrd="0" presId="urn:microsoft.com/office/officeart/2016/7/layout/LinearBlockProcessNumbered"/>
    <dgm:cxn modelId="{929BC06E-15B3-4796-89BA-A0553467F525}" type="presParOf" srcId="{C37BCBBF-FBCF-4F98-9835-B2938C6A14E5}" destId="{E4376317-DC0C-4B99-8C61-E6BFE1F52FA1}" srcOrd="1" destOrd="0" presId="urn:microsoft.com/office/officeart/2016/7/layout/LinearBlockProcessNumbered"/>
    <dgm:cxn modelId="{9BD1B3EB-FD50-4F4E-9391-F9D49F04F886}" type="presParOf" srcId="{C37BCBBF-FBCF-4F98-9835-B2938C6A14E5}" destId="{9EB33B15-7996-4B53-A1F0-A12488D4616E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0C6A7A3-25E0-48D8-B1FC-D121398A8AA3}" type="doc">
      <dgm:prSet loTypeId="urn:microsoft.com/office/officeart/2005/8/layout/default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5F3AF5F2-FCF9-486D-BEA4-AFD7069ECDF8}">
      <dgm:prSet phldrT="[Text]"/>
      <dgm:spPr/>
      <dgm:t>
        <a:bodyPr/>
        <a:lstStyle/>
        <a:p>
          <a:r>
            <a:rPr lang="en-US" b="1" dirty="0">
              <a:solidFill>
                <a:schemeClr val="bg1"/>
              </a:solidFill>
            </a:rPr>
            <a:t>34100 DFA P-CODES</a:t>
          </a:r>
        </a:p>
      </dgm:t>
    </dgm:pt>
    <dgm:pt modelId="{C5F6DDC5-8CC1-4087-8B1E-15C5E24D326E}" type="parTrans" cxnId="{240030F7-ACA6-47ED-8DF1-DC3BD567BEEE}">
      <dgm:prSet/>
      <dgm:spPr/>
      <dgm:t>
        <a:bodyPr/>
        <a:lstStyle/>
        <a:p>
          <a:endParaRPr lang="en-US"/>
        </a:p>
      </dgm:t>
    </dgm:pt>
    <dgm:pt modelId="{23751E0E-C4D1-4ACE-965B-F9544FBD81F7}" type="sibTrans" cxnId="{240030F7-ACA6-47ED-8DF1-DC3BD567BEEE}">
      <dgm:prSet/>
      <dgm:spPr/>
      <dgm:t>
        <a:bodyPr/>
        <a:lstStyle/>
        <a:p>
          <a:endParaRPr lang="en-US"/>
        </a:p>
      </dgm:t>
    </dgm:pt>
    <dgm:pt modelId="{68139162-99B0-41B2-AA3E-B562AA2C39CB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P541 -  Policy Development, Fiscal Oversight and Budget</a:t>
          </a:r>
        </a:p>
      </dgm:t>
    </dgm:pt>
    <dgm:pt modelId="{61BE317D-7BFB-4672-897A-91311EF79E75}" type="parTrans" cxnId="{10115EE0-0A33-4908-9CA5-2EF0BE48EA38}">
      <dgm:prSet/>
      <dgm:spPr/>
      <dgm:t>
        <a:bodyPr/>
        <a:lstStyle/>
        <a:p>
          <a:endParaRPr lang="en-US"/>
        </a:p>
      </dgm:t>
    </dgm:pt>
    <dgm:pt modelId="{BB53932D-5BC7-4D57-8A33-9F6EBCC5CC7F}" type="sibTrans" cxnId="{10115EE0-0A33-4908-9CA5-2EF0BE48EA38}">
      <dgm:prSet/>
      <dgm:spPr/>
      <dgm:t>
        <a:bodyPr/>
        <a:lstStyle/>
        <a:p>
          <a:endParaRPr lang="en-US"/>
        </a:p>
      </dgm:t>
    </dgm:pt>
    <dgm:pt modelId="{7795AA90-223C-4ED8-9A6E-B54537B3D717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P542 - Program Support</a:t>
          </a:r>
        </a:p>
      </dgm:t>
    </dgm:pt>
    <dgm:pt modelId="{CD258C95-7205-40B5-9D3B-72E1B34CBEA6}" type="parTrans" cxnId="{113C1E70-52E3-4138-861C-BEFD06EEC133}">
      <dgm:prSet/>
      <dgm:spPr/>
      <dgm:t>
        <a:bodyPr/>
        <a:lstStyle/>
        <a:p>
          <a:endParaRPr lang="en-US"/>
        </a:p>
      </dgm:t>
    </dgm:pt>
    <dgm:pt modelId="{C987C107-B36D-41C3-B95E-7FF1CF7BE22A}" type="sibTrans" cxnId="{113C1E70-52E3-4138-861C-BEFD06EEC133}">
      <dgm:prSet/>
      <dgm:spPr/>
      <dgm:t>
        <a:bodyPr/>
        <a:lstStyle/>
        <a:p>
          <a:endParaRPr lang="en-US"/>
        </a:p>
      </dgm:t>
    </dgm:pt>
    <dgm:pt modelId="{71F7693A-E76B-4EBE-B11A-121E2A33B660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P543 - Community Development/ Local Government Assistance (LGD)</a:t>
          </a:r>
        </a:p>
      </dgm:t>
    </dgm:pt>
    <dgm:pt modelId="{07E4C893-63AF-497B-9021-0818B6F7A2FB}" type="parTrans" cxnId="{C85AA414-4F9B-4A50-8B5F-66891C92C1C4}">
      <dgm:prSet/>
      <dgm:spPr/>
      <dgm:t>
        <a:bodyPr/>
        <a:lstStyle/>
        <a:p>
          <a:endParaRPr lang="en-US"/>
        </a:p>
      </dgm:t>
    </dgm:pt>
    <dgm:pt modelId="{310C6112-67AE-4EB3-B99C-CA61562C6162}" type="sibTrans" cxnId="{C85AA414-4F9B-4A50-8B5F-66891C92C1C4}">
      <dgm:prSet/>
      <dgm:spPr/>
      <dgm:t>
        <a:bodyPr/>
        <a:lstStyle/>
        <a:p>
          <a:endParaRPr lang="en-US"/>
        </a:p>
      </dgm:t>
    </dgm:pt>
    <dgm:pt modelId="{F1ABE10A-8CE8-4648-868B-FFBD183AF62B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P544 - Fiscal Management and Oversight (FCD)</a:t>
          </a:r>
        </a:p>
      </dgm:t>
    </dgm:pt>
    <dgm:pt modelId="{87F2AD60-B2EA-4603-9EF6-8C459B4BC9E0}" type="parTrans" cxnId="{76A816D1-B78A-4AB1-802A-303FF2BC8BE3}">
      <dgm:prSet/>
      <dgm:spPr/>
      <dgm:t>
        <a:bodyPr/>
        <a:lstStyle/>
        <a:p>
          <a:endParaRPr lang="en-US"/>
        </a:p>
      </dgm:t>
    </dgm:pt>
    <dgm:pt modelId="{B836E422-E3C0-4F16-90EE-6E57D4F89BFB}" type="sibTrans" cxnId="{76A816D1-B78A-4AB1-802A-303FF2BC8BE3}">
      <dgm:prSet/>
      <dgm:spPr/>
      <dgm:t>
        <a:bodyPr/>
        <a:lstStyle/>
        <a:p>
          <a:endParaRPr lang="en-US"/>
        </a:p>
      </dgm:t>
    </dgm:pt>
    <dgm:pt modelId="{1C7D25C1-4472-4407-A2FE-8FC63FF22501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P545 - Special Appropriations</a:t>
          </a:r>
        </a:p>
      </dgm:t>
    </dgm:pt>
    <dgm:pt modelId="{5BB7B6AF-10C4-4A56-87FC-938E26946FB8}" type="parTrans" cxnId="{4B4F7D5D-BF95-4B0E-A556-12F44C96E7AE}">
      <dgm:prSet/>
      <dgm:spPr/>
      <dgm:t>
        <a:bodyPr/>
        <a:lstStyle/>
        <a:p>
          <a:endParaRPr lang="en-US"/>
        </a:p>
      </dgm:t>
    </dgm:pt>
    <dgm:pt modelId="{7634FEFB-AF10-405F-AC7E-6DF99A50CEFF}" type="sibTrans" cxnId="{4B4F7D5D-BF95-4B0E-A556-12F44C96E7AE}">
      <dgm:prSet/>
      <dgm:spPr/>
      <dgm:t>
        <a:bodyPr/>
        <a:lstStyle/>
        <a:p>
          <a:endParaRPr lang="en-US"/>
        </a:p>
      </dgm:t>
    </dgm:pt>
    <dgm:pt modelId="{6F75F393-CBA8-4863-AE74-38CFD7A709C2}" type="pres">
      <dgm:prSet presAssocID="{30C6A7A3-25E0-48D8-B1FC-D121398A8AA3}" presName="diagram" presStyleCnt="0">
        <dgm:presLayoutVars>
          <dgm:dir/>
          <dgm:resizeHandles val="exact"/>
        </dgm:presLayoutVars>
      </dgm:prSet>
      <dgm:spPr/>
    </dgm:pt>
    <dgm:pt modelId="{29BBCA1D-3347-42E1-8328-A43485024D20}" type="pres">
      <dgm:prSet presAssocID="{5F3AF5F2-FCF9-486D-BEA4-AFD7069ECDF8}" presName="node" presStyleLbl="node1" presStyleIdx="0" presStyleCnt="1">
        <dgm:presLayoutVars>
          <dgm:bulletEnabled val="1"/>
        </dgm:presLayoutVars>
      </dgm:prSet>
      <dgm:spPr/>
    </dgm:pt>
  </dgm:ptLst>
  <dgm:cxnLst>
    <dgm:cxn modelId="{C85AA414-4F9B-4A50-8B5F-66891C92C1C4}" srcId="{5F3AF5F2-FCF9-486D-BEA4-AFD7069ECDF8}" destId="{71F7693A-E76B-4EBE-B11A-121E2A33B660}" srcOrd="2" destOrd="0" parTransId="{07E4C893-63AF-497B-9021-0818B6F7A2FB}" sibTransId="{310C6112-67AE-4EB3-B99C-CA61562C6162}"/>
    <dgm:cxn modelId="{15EA852F-6DE6-4D8A-B741-32B2DCFD4E74}" type="presOf" srcId="{F1ABE10A-8CE8-4648-868B-FFBD183AF62B}" destId="{29BBCA1D-3347-42E1-8328-A43485024D20}" srcOrd="0" destOrd="4" presId="urn:microsoft.com/office/officeart/2005/8/layout/default"/>
    <dgm:cxn modelId="{4B4F7D5D-BF95-4B0E-A556-12F44C96E7AE}" srcId="{5F3AF5F2-FCF9-486D-BEA4-AFD7069ECDF8}" destId="{1C7D25C1-4472-4407-A2FE-8FC63FF22501}" srcOrd="4" destOrd="0" parTransId="{5BB7B6AF-10C4-4A56-87FC-938E26946FB8}" sibTransId="{7634FEFB-AF10-405F-AC7E-6DF99A50CEFF}"/>
    <dgm:cxn modelId="{113C1E70-52E3-4138-861C-BEFD06EEC133}" srcId="{5F3AF5F2-FCF9-486D-BEA4-AFD7069ECDF8}" destId="{7795AA90-223C-4ED8-9A6E-B54537B3D717}" srcOrd="1" destOrd="0" parTransId="{CD258C95-7205-40B5-9D3B-72E1B34CBEA6}" sibTransId="{C987C107-B36D-41C3-B95E-7FF1CF7BE22A}"/>
    <dgm:cxn modelId="{3F586353-2F92-4939-A8C2-A8219F52FB53}" type="presOf" srcId="{30C6A7A3-25E0-48D8-B1FC-D121398A8AA3}" destId="{6F75F393-CBA8-4863-AE74-38CFD7A709C2}" srcOrd="0" destOrd="0" presId="urn:microsoft.com/office/officeart/2005/8/layout/default"/>
    <dgm:cxn modelId="{3EE65497-22EC-48ED-9CA0-E550F203F180}" type="presOf" srcId="{71F7693A-E76B-4EBE-B11A-121E2A33B660}" destId="{29BBCA1D-3347-42E1-8328-A43485024D20}" srcOrd="0" destOrd="3" presId="urn:microsoft.com/office/officeart/2005/8/layout/default"/>
    <dgm:cxn modelId="{E1FFA8C5-3C2F-48F1-AA82-C8D06882B28C}" type="presOf" srcId="{5F3AF5F2-FCF9-486D-BEA4-AFD7069ECDF8}" destId="{29BBCA1D-3347-42E1-8328-A43485024D20}" srcOrd="0" destOrd="0" presId="urn:microsoft.com/office/officeart/2005/8/layout/default"/>
    <dgm:cxn modelId="{BA06CCC5-9422-4D5C-9EB1-410FC6157E3F}" type="presOf" srcId="{68139162-99B0-41B2-AA3E-B562AA2C39CB}" destId="{29BBCA1D-3347-42E1-8328-A43485024D20}" srcOrd="0" destOrd="1" presId="urn:microsoft.com/office/officeart/2005/8/layout/default"/>
    <dgm:cxn modelId="{76A816D1-B78A-4AB1-802A-303FF2BC8BE3}" srcId="{5F3AF5F2-FCF9-486D-BEA4-AFD7069ECDF8}" destId="{F1ABE10A-8CE8-4648-868B-FFBD183AF62B}" srcOrd="3" destOrd="0" parTransId="{87F2AD60-B2EA-4603-9EF6-8C459B4BC9E0}" sibTransId="{B836E422-E3C0-4F16-90EE-6E57D4F89BFB}"/>
    <dgm:cxn modelId="{EA142ED8-7121-4B40-9802-9C6EC3ED4B83}" type="presOf" srcId="{7795AA90-223C-4ED8-9A6E-B54537B3D717}" destId="{29BBCA1D-3347-42E1-8328-A43485024D20}" srcOrd="0" destOrd="2" presId="urn:microsoft.com/office/officeart/2005/8/layout/default"/>
    <dgm:cxn modelId="{10115EE0-0A33-4908-9CA5-2EF0BE48EA38}" srcId="{5F3AF5F2-FCF9-486D-BEA4-AFD7069ECDF8}" destId="{68139162-99B0-41B2-AA3E-B562AA2C39CB}" srcOrd="0" destOrd="0" parTransId="{61BE317D-7BFB-4672-897A-91311EF79E75}" sibTransId="{BB53932D-5BC7-4D57-8A33-9F6EBCC5CC7F}"/>
    <dgm:cxn modelId="{4407DBF3-B841-4493-8F28-21248600EF22}" type="presOf" srcId="{1C7D25C1-4472-4407-A2FE-8FC63FF22501}" destId="{29BBCA1D-3347-42E1-8328-A43485024D20}" srcOrd="0" destOrd="5" presId="urn:microsoft.com/office/officeart/2005/8/layout/default"/>
    <dgm:cxn modelId="{240030F7-ACA6-47ED-8DF1-DC3BD567BEEE}" srcId="{30C6A7A3-25E0-48D8-B1FC-D121398A8AA3}" destId="{5F3AF5F2-FCF9-486D-BEA4-AFD7069ECDF8}" srcOrd="0" destOrd="0" parTransId="{C5F6DDC5-8CC1-4087-8B1E-15C5E24D326E}" sibTransId="{23751E0E-C4D1-4ACE-965B-F9544FBD81F7}"/>
    <dgm:cxn modelId="{9E4BBD6C-06E2-40F0-A2D0-DFE0E49E9FEB}" type="presParOf" srcId="{6F75F393-CBA8-4863-AE74-38CFD7A709C2}" destId="{29BBCA1D-3347-42E1-8328-A43485024D20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D82D31C-83A9-41D2-9E86-18A101F67DE2}" type="doc">
      <dgm:prSet loTypeId="urn:microsoft.com/office/officeart/2005/8/layout/hList1" loCatId="list" qsTypeId="urn:microsoft.com/office/officeart/2005/8/quickstyle/simple2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DB67078F-CCAC-4376-8C7D-7245E18C0143}">
      <dgm:prSet/>
      <dgm:spPr/>
      <dgm:t>
        <a:bodyPr/>
        <a:lstStyle/>
        <a:p>
          <a:r>
            <a:rPr lang="en-US" b="1" dirty="0">
              <a:solidFill>
                <a:schemeClr val="bg1"/>
              </a:solidFill>
            </a:rPr>
            <a:t>Fund</a:t>
          </a:r>
        </a:p>
      </dgm:t>
    </dgm:pt>
    <dgm:pt modelId="{F01A8528-63D8-4C95-8D92-153E7B5B54F2}" type="parTrans" cxnId="{1275D74C-4F2B-4CE7-91CE-AD76ABCE0038}">
      <dgm:prSet/>
      <dgm:spPr/>
      <dgm:t>
        <a:bodyPr/>
        <a:lstStyle/>
        <a:p>
          <a:endParaRPr lang="en-US"/>
        </a:p>
      </dgm:t>
    </dgm:pt>
    <dgm:pt modelId="{5FB022FF-9C55-47B3-BE7F-97F1E220DE35}" type="sibTrans" cxnId="{1275D74C-4F2B-4CE7-91CE-AD76ABCE0038}">
      <dgm:prSet/>
      <dgm:spPr/>
      <dgm:t>
        <a:bodyPr/>
        <a:lstStyle/>
        <a:p>
          <a:endParaRPr lang="en-US"/>
        </a:p>
      </dgm:t>
    </dgm:pt>
    <dgm:pt modelId="{AC7115BD-84A1-4E0E-9891-E2D08FF71CE6}">
      <dgm:prSet/>
      <dgm:spPr/>
      <dgm:t>
        <a:bodyPr/>
        <a:lstStyle/>
        <a:p>
          <a:r>
            <a:rPr lang="en-US" dirty="0"/>
            <a:t>Accounts within agencies that receive revenues and register expenditures</a:t>
          </a:r>
        </a:p>
      </dgm:t>
    </dgm:pt>
    <dgm:pt modelId="{38C5309B-E2DA-49C0-9F85-E6604C051D36}" type="parTrans" cxnId="{480915DD-2DB5-4F1D-91FA-031859D3610D}">
      <dgm:prSet/>
      <dgm:spPr/>
      <dgm:t>
        <a:bodyPr/>
        <a:lstStyle/>
        <a:p>
          <a:endParaRPr lang="en-US"/>
        </a:p>
      </dgm:t>
    </dgm:pt>
    <dgm:pt modelId="{329BDE12-D31B-4265-A410-9EE1645D9318}" type="sibTrans" cxnId="{480915DD-2DB5-4F1D-91FA-031859D3610D}">
      <dgm:prSet/>
      <dgm:spPr/>
      <dgm:t>
        <a:bodyPr/>
        <a:lstStyle/>
        <a:p>
          <a:endParaRPr lang="en-US"/>
        </a:p>
      </dgm:t>
    </dgm:pt>
    <dgm:pt modelId="{75038A70-9669-4BD9-ADD9-6AD3F8500C5B}">
      <dgm:prSet/>
      <dgm:spPr/>
      <dgm:t>
        <a:bodyPr/>
        <a:lstStyle/>
        <a:p>
          <a:r>
            <a:rPr lang="en-US" dirty="0"/>
            <a:t>Every agency has at least one unique fund, some agencies have many</a:t>
          </a:r>
        </a:p>
      </dgm:t>
    </dgm:pt>
    <dgm:pt modelId="{99A04471-2593-4560-AD33-972FA2DCDE04}" type="parTrans" cxnId="{7813B1D8-AE2E-471C-BB7D-DEA680814C9D}">
      <dgm:prSet/>
      <dgm:spPr/>
      <dgm:t>
        <a:bodyPr/>
        <a:lstStyle/>
        <a:p>
          <a:endParaRPr lang="en-US"/>
        </a:p>
      </dgm:t>
    </dgm:pt>
    <dgm:pt modelId="{84E765D2-66EE-4D85-BDB9-95252DDA982A}" type="sibTrans" cxnId="{7813B1D8-AE2E-471C-BB7D-DEA680814C9D}">
      <dgm:prSet/>
      <dgm:spPr/>
      <dgm:t>
        <a:bodyPr/>
        <a:lstStyle/>
        <a:p>
          <a:endParaRPr lang="en-US"/>
        </a:p>
      </dgm:t>
    </dgm:pt>
    <dgm:pt modelId="{2E5C7280-5AA1-4270-9F5A-DB988AB28018}">
      <dgm:prSet/>
      <dgm:spPr/>
      <dgm:t>
        <a:bodyPr/>
        <a:lstStyle/>
        <a:p>
          <a:r>
            <a:rPr lang="en-US" dirty="0"/>
            <a:t>Funds can have budget in multiple P-codes, revenue and expenditure categories</a:t>
          </a:r>
        </a:p>
      </dgm:t>
    </dgm:pt>
    <dgm:pt modelId="{3066486E-2185-46E2-859F-5CA7710EF866}" type="parTrans" cxnId="{DBCB43A9-ACBF-4B73-B3F5-67868F3D24BA}">
      <dgm:prSet/>
      <dgm:spPr/>
      <dgm:t>
        <a:bodyPr/>
        <a:lstStyle/>
        <a:p>
          <a:endParaRPr lang="en-US"/>
        </a:p>
      </dgm:t>
    </dgm:pt>
    <dgm:pt modelId="{AD14A153-9E23-4C60-A33E-27050E5AE609}" type="sibTrans" cxnId="{DBCB43A9-ACBF-4B73-B3F5-67868F3D24BA}">
      <dgm:prSet/>
      <dgm:spPr/>
      <dgm:t>
        <a:bodyPr/>
        <a:lstStyle/>
        <a:p>
          <a:endParaRPr lang="en-US"/>
        </a:p>
      </dgm:t>
    </dgm:pt>
    <dgm:pt modelId="{10EC238F-9294-41E0-A47F-FAD476C83E48}">
      <dgm:prSet/>
      <dgm:spPr/>
      <dgm:t>
        <a:bodyPr/>
        <a:lstStyle/>
        <a:p>
          <a:r>
            <a:rPr lang="en-US" dirty="0"/>
            <a:t>Some funds are established in statute and have strictly defined revenues and expenditures</a:t>
          </a:r>
        </a:p>
      </dgm:t>
    </dgm:pt>
    <dgm:pt modelId="{D7AF213F-4930-4FCD-B551-D643D5685CAC}" type="parTrans" cxnId="{B95FB789-0047-49B0-9E43-AC3E4798D319}">
      <dgm:prSet/>
      <dgm:spPr/>
      <dgm:t>
        <a:bodyPr/>
        <a:lstStyle/>
        <a:p>
          <a:endParaRPr lang="en-US"/>
        </a:p>
      </dgm:t>
    </dgm:pt>
    <dgm:pt modelId="{C27C191C-4300-46D4-804C-8E3AB701B623}" type="sibTrans" cxnId="{B95FB789-0047-49B0-9E43-AC3E4798D319}">
      <dgm:prSet/>
      <dgm:spPr/>
      <dgm:t>
        <a:bodyPr/>
        <a:lstStyle/>
        <a:p>
          <a:endParaRPr lang="en-US"/>
        </a:p>
      </dgm:t>
    </dgm:pt>
    <dgm:pt modelId="{5B816A4A-D9AF-4475-8F60-5FD87870EC9D}">
      <dgm:prSet/>
      <dgm:spPr/>
      <dgm:t>
        <a:bodyPr/>
        <a:lstStyle/>
        <a:p>
          <a:r>
            <a:rPr lang="en-US" dirty="0"/>
            <a:t>Legislature does not directly appropriate by fund, but agencies must establish budget in funds, which should roll up to their total appropriated budget</a:t>
          </a:r>
        </a:p>
      </dgm:t>
    </dgm:pt>
    <dgm:pt modelId="{CE011691-547F-4EBE-A524-DE9667243A95}" type="parTrans" cxnId="{AAD33D84-C556-47B4-BF0B-27B3DF85ADCA}">
      <dgm:prSet/>
      <dgm:spPr/>
      <dgm:t>
        <a:bodyPr/>
        <a:lstStyle/>
        <a:p>
          <a:endParaRPr lang="en-US"/>
        </a:p>
      </dgm:t>
    </dgm:pt>
    <dgm:pt modelId="{83B10284-2641-4367-8350-7784EE0A8043}" type="sibTrans" cxnId="{AAD33D84-C556-47B4-BF0B-27B3DF85ADCA}">
      <dgm:prSet/>
      <dgm:spPr/>
      <dgm:t>
        <a:bodyPr/>
        <a:lstStyle/>
        <a:p>
          <a:endParaRPr lang="en-US"/>
        </a:p>
      </dgm:t>
    </dgm:pt>
    <dgm:pt modelId="{37387599-BA7E-4A0C-BA62-357A76E074E7}">
      <dgm:prSet/>
      <dgm:spPr/>
      <dgm:t>
        <a:bodyPr/>
        <a:lstStyle/>
        <a:p>
          <a:r>
            <a:rPr lang="en-US" dirty="0"/>
            <a:t>5-digit code in SHARE (Fund field), generally first 3 digits denote a high-level fund, with last 2 digits (if not zeroes) denoting a lower-level sub-fund</a:t>
          </a:r>
        </a:p>
      </dgm:t>
    </dgm:pt>
    <dgm:pt modelId="{0773C7FE-CAF4-4FB9-BE49-56139D197782}" type="parTrans" cxnId="{9EEC49D0-6A3C-45C0-B076-BBCABBABF9DD}">
      <dgm:prSet/>
      <dgm:spPr/>
      <dgm:t>
        <a:bodyPr/>
        <a:lstStyle/>
        <a:p>
          <a:endParaRPr lang="en-US"/>
        </a:p>
      </dgm:t>
    </dgm:pt>
    <dgm:pt modelId="{5DA31E72-C8FF-4883-89EE-EF3707D74952}" type="sibTrans" cxnId="{9EEC49D0-6A3C-45C0-B076-BBCABBABF9DD}">
      <dgm:prSet/>
      <dgm:spPr/>
      <dgm:t>
        <a:bodyPr/>
        <a:lstStyle/>
        <a:p>
          <a:endParaRPr lang="en-US"/>
        </a:p>
      </dgm:t>
    </dgm:pt>
    <dgm:pt modelId="{7432BCD5-98FF-49D5-B40C-44589A0CF934}" type="pres">
      <dgm:prSet presAssocID="{BD82D31C-83A9-41D2-9E86-18A101F67DE2}" presName="Name0" presStyleCnt="0">
        <dgm:presLayoutVars>
          <dgm:dir/>
          <dgm:animLvl val="lvl"/>
          <dgm:resizeHandles val="exact"/>
        </dgm:presLayoutVars>
      </dgm:prSet>
      <dgm:spPr/>
    </dgm:pt>
    <dgm:pt modelId="{A0372069-3A18-4887-BB96-637921350B32}" type="pres">
      <dgm:prSet presAssocID="{DB67078F-CCAC-4376-8C7D-7245E18C0143}" presName="composite" presStyleCnt="0"/>
      <dgm:spPr/>
    </dgm:pt>
    <dgm:pt modelId="{F0A2471E-205C-48E7-99BE-5E91550069B2}" type="pres">
      <dgm:prSet presAssocID="{DB67078F-CCAC-4376-8C7D-7245E18C0143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C2C32742-6EEA-4261-9A98-8EB9EE709120}" type="pres">
      <dgm:prSet presAssocID="{DB67078F-CCAC-4376-8C7D-7245E18C0143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1B993E01-D3E9-4C3D-92CE-38E93FA5AA3E}" type="presOf" srcId="{DB67078F-CCAC-4376-8C7D-7245E18C0143}" destId="{F0A2471E-205C-48E7-99BE-5E91550069B2}" srcOrd="0" destOrd="0" presId="urn:microsoft.com/office/officeart/2005/8/layout/hList1"/>
    <dgm:cxn modelId="{1275D74C-4F2B-4CE7-91CE-AD76ABCE0038}" srcId="{BD82D31C-83A9-41D2-9E86-18A101F67DE2}" destId="{DB67078F-CCAC-4376-8C7D-7245E18C0143}" srcOrd="0" destOrd="0" parTransId="{F01A8528-63D8-4C95-8D92-153E7B5B54F2}" sibTransId="{5FB022FF-9C55-47B3-BE7F-97F1E220DE35}"/>
    <dgm:cxn modelId="{55C95758-3645-4CDB-8DF9-7FC311369E65}" type="presOf" srcId="{10EC238F-9294-41E0-A47F-FAD476C83E48}" destId="{C2C32742-6EEA-4261-9A98-8EB9EE709120}" srcOrd="0" destOrd="3" presId="urn:microsoft.com/office/officeart/2005/8/layout/hList1"/>
    <dgm:cxn modelId="{AAD33D84-C556-47B4-BF0B-27B3DF85ADCA}" srcId="{DB67078F-CCAC-4376-8C7D-7245E18C0143}" destId="{5B816A4A-D9AF-4475-8F60-5FD87870EC9D}" srcOrd="4" destOrd="0" parTransId="{CE011691-547F-4EBE-A524-DE9667243A95}" sibTransId="{83B10284-2641-4367-8350-7784EE0A8043}"/>
    <dgm:cxn modelId="{6ABF5886-D62D-402F-A30C-190E726242CF}" type="presOf" srcId="{2E5C7280-5AA1-4270-9F5A-DB988AB28018}" destId="{C2C32742-6EEA-4261-9A98-8EB9EE709120}" srcOrd="0" destOrd="2" presId="urn:microsoft.com/office/officeart/2005/8/layout/hList1"/>
    <dgm:cxn modelId="{B95FB789-0047-49B0-9E43-AC3E4798D319}" srcId="{DB67078F-CCAC-4376-8C7D-7245E18C0143}" destId="{10EC238F-9294-41E0-A47F-FAD476C83E48}" srcOrd="3" destOrd="0" parTransId="{D7AF213F-4930-4FCD-B551-D643D5685CAC}" sibTransId="{C27C191C-4300-46D4-804C-8E3AB701B623}"/>
    <dgm:cxn modelId="{673EB693-BD6B-498C-B6EF-6346CC8C908D}" type="presOf" srcId="{BD82D31C-83A9-41D2-9E86-18A101F67DE2}" destId="{7432BCD5-98FF-49D5-B40C-44589A0CF934}" srcOrd="0" destOrd="0" presId="urn:microsoft.com/office/officeart/2005/8/layout/hList1"/>
    <dgm:cxn modelId="{DBCB43A9-ACBF-4B73-B3F5-67868F3D24BA}" srcId="{DB67078F-CCAC-4376-8C7D-7245E18C0143}" destId="{2E5C7280-5AA1-4270-9F5A-DB988AB28018}" srcOrd="2" destOrd="0" parTransId="{3066486E-2185-46E2-859F-5CA7710EF866}" sibTransId="{AD14A153-9E23-4C60-A33E-27050E5AE609}"/>
    <dgm:cxn modelId="{4211BBBE-9665-4A2B-843B-2E57424008EB}" type="presOf" srcId="{75038A70-9669-4BD9-ADD9-6AD3F8500C5B}" destId="{C2C32742-6EEA-4261-9A98-8EB9EE709120}" srcOrd="0" destOrd="1" presId="urn:microsoft.com/office/officeart/2005/8/layout/hList1"/>
    <dgm:cxn modelId="{9EB0C6CB-2CB8-4FE4-A493-E693793B9DFD}" type="presOf" srcId="{37387599-BA7E-4A0C-BA62-357A76E074E7}" destId="{C2C32742-6EEA-4261-9A98-8EB9EE709120}" srcOrd="0" destOrd="5" presId="urn:microsoft.com/office/officeart/2005/8/layout/hList1"/>
    <dgm:cxn modelId="{9EEC49D0-6A3C-45C0-B076-BBCABBABF9DD}" srcId="{DB67078F-CCAC-4376-8C7D-7245E18C0143}" destId="{37387599-BA7E-4A0C-BA62-357A76E074E7}" srcOrd="5" destOrd="0" parTransId="{0773C7FE-CAF4-4FB9-BE49-56139D197782}" sibTransId="{5DA31E72-C8FF-4883-89EE-EF3707D74952}"/>
    <dgm:cxn modelId="{7813B1D8-AE2E-471C-BB7D-DEA680814C9D}" srcId="{DB67078F-CCAC-4376-8C7D-7245E18C0143}" destId="{75038A70-9669-4BD9-ADD9-6AD3F8500C5B}" srcOrd="1" destOrd="0" parTransId="{99A04471-2593-4560-AD33-972FA2DCDE04}" sibTransId="{84E765D2-66EE-4D85-BDB9-95252DDA982A}"/>
    <dgm:cxn modelId="{480915DD-2DB5-4F1D-91FA-031859D3610D}" srcId="{DB67078F-CCAC-4376-8C7D-7245E18C0143}" destId="{AC7115BD-84A1-4E0E-9891-E2D08FF71CE6}" srcOrd="0" destOrd="0" parTransId="{38C5309B-E2DA-49C0-9F85-E6604C051D36}" sibTransId="{329BDE12-D31B-4265-A410-9EE1645D9318}"/>
    <dgm:cxn modelId="{314215E4-097E-470F-A49F-0465A7B96D11}" type="presOf" srcId="{AC7115BD-84A1-4E0E-9891-E2D08FF71CE6}" destId="{C2C32742-6EEA-4261-9A98-8EB9EE709120}" srcOrd="0" destOrd="0" presId="urn:microsoft.com/office/officeart/2005/8/layout/hList1"/>
    <dgm:cxn modelId="{792C0BEA-F991-4625-8D82-F67756EB357C}" type="presOf" srcId="{5B816A4A-D9AF-4475-8F60-5FD87870EC9D}" destId="{C2C32742-6EEA-4261-9A98-8EB9EE709120}" srcOrd="0" destOrd="4" presId="urn:microsoft.com/office/officeart/2005/8/layout/hList1"/>
    <dgm:cxn modelId="{6CBD8F71-E786-4565-8134-693072E2F6CF}" type="presParOf" srcId="{7432BCD5-98FF-49D5-B40C-44589A0CF934}" destId="{A0372069-3A18-4887-BB96-637921350B32}" srcOrd="0" destOrd="0" presId="urn:microsoft.com/office/officeart/2005/8/layout/hList1"/>
    <dgm:cxn modelId="{5C26D4DC-FEAC-488F-8703-F18370DC54DC}" type="presParOf" srcId="{A0372069-3A18-4887-BB96-637921350B32}" destId="{F0A2471E-205C-48E7-99BE-5E91550069B2}" srcOrd="0" destOrd="0" presId="urn:microsoft.com/office/officeart/2005/8/layout/hList1"/>
    <dgm:cxn modelId="{F0CCED93-CB72-4E79-9962-12D0322C6D2D}" type="presParOf" srcId="{A0372069-3A18-4887-BB96-637921350B32}" destId="{C2C32742-6EEA-4261-9A98-8EB9EE70912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0C6A7A3-25E0-48D8-B1FC-D121398A8AA3}" type="doc">
      <dgm:prSet loTypeId="urn:microsoft.com/office/officeart/2005/8/layout/default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E7A9B05F-0365-4D9B-BF3E-E8E9FC0FF1EF}">
      <dgm:prSet/>
      <dgm:spPr/>
      <dgm:t>
        <a:bodyPr/>
        <a:lstStyle/>
        <a:p>
          <a:r>
            <a:rPr lang="en-US" b="1" dirty="0">
              <a:solidFill>
                <a:schemeClr val="bg1"/>
              </a:solidFill>
            </a:rPr>
            <a:t>Some Environment Dept Funds</a:t>
          </a:r>
        </a:p>
      </dgm:t>
    </dgm:pt>
    <dgm:pt modelId="{575349BF-5488-4896-8687-814562037507}" type="parTrans" cxnId="{2F86A571-4BCE-461D-ABC2-1D7F133D77FD}">
      <dgm:prSet/>
      <dgm:spPr/>
      <dgm:t>
        <a:bodyPr/>
        <a:lstStyle/>
        <a:p>
          <a:endParaRPr lang="en-US"/>
        </a:p>
      </dgm:t>
    </dgm:pt>
    <dgm:pt modelId="{9D1E7C53-2D0F-4FCE-B2D2-C93E85030176}" type="sibTrans" cxnId="{2F86A571-4BCE-461D-ABC2-1D7F133D77FD}">
      <dgm:prSet/>
      <dgm:spPr/>
      <dgm:t>
        <a:bodyPr/>
        <a:lstStyle/>
        <a:p>
          <a:endParaRPr lang="en-US"/>
        </a:p>
      </dgm:t>
    </dgm:pt>
    <dgm:pt modelId="{4A671CC6-3337-4A69-9276-8A2EE71F1ED1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06400 – General Operating Fund</a:t>
          </a:r>
        </a:p>
      </dgm:t>
    </dgm:pt>
    <dgm:pt modelId="{23DB6803-D259-48D1-9486-52D04D957050}" type="parTrans" cxnId="{A7A303EB-FC1A-4E79-9449-6ECF70237BBE}">
      <dgm:prSet/>
      <dgm:spPr/>
      <dgm:t>
        <a:bodyPr/>
        <a:lstStyle/>
        <a:p>
          <a:endParaRPr lang="en-US"/>
        </a:p>
      </dgm:t>
    </dgm:pt>
    <dgm:pt modelId="{1953720E-FF7E-4785-BDB2-343F86D4C8A1}" type="sibTrans" cxnId="{A7A303EB-FC1A-4E79-9449-6ECF70237BBE}">
      <dgm:prSet/>
      <dgm:spPr/>
      <dgm:t>
        <a:bodyPr/>
        <a:lstStyle/>
        <a:p>
          <a:endParaRPr lang="en-US"/>
        </a:p>
      </dgm:t>
    </dgm:pt>
    <dgm:pt modelId="{670AD239-CBCB-479A-9CE8-357200CA894C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33700 – Rural Infrastructure Revolving Loan Fund</a:t>
          </a:r>
        </a:p>
      </dgm:t>
    </dgm:pt>
    <dgm:pt modelId="{391ADC97-419B-4C18-9423-625540C59796}" type="parTrans" cxnId="{D7B48187-2933-4717-861D-4B6E842B345F}">
      <dgm:prSet/>
      <dgm:spPr/>
      <dgm:t>
        <a:bodyPr/>
        <a:lstStyle/>
        <a:p>
          <a:endParaRPr lang="en-US"/>
        </a:p>
      </dgm:t>
    </dgm:pt>
    <dgm:pt modelId="{677272C6-049C-441A-8BBC-58504200434A}" type="sibTrans" cxnId="{D7B48187-2933-4717-861D-4B6E842B345F}">
      <dgm:prSet/>
      <dgm:spPr/>
      <dgm:t>
        <a:bodyPr/>
        <a:lstStyle/>
        <a:p>
          <a:endParaRPr lang="en-US"/>
        </a:p>
      </dgm:t>
    </dgm:pt>
    <dgm:pt modelId="{8884B399-B23E-4562-AD90-8EE14741265B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33900 – Hazardous Waste Fund</a:t>
          </a:r>
        </a:p>
      </dgm:t>
    </dgm:pt>
    <dgm:pt modelId="{7D86E9F6-4702-485F-B1C5-861BCC0135BA}" type="parTrans" cxnId="{375235A0-0088-4103-B9FD-454FA85367E5}">
      <dgm:prSet/>
      <dgm:spPr/>
      <dgm:t>
        <a:bodyPr/>
        <a:lstStyle/>
        <a:p>
          <a:endParaRPr lang="en-US"/>
        </a:p>
      </dgm:t>
    </dgm:pt>
    <dgm:pt modelId="{7D3F7A9D-B5C5-4F88-B9F4-5911E3D495B6}" type="sibTrans" cxnId="{375235A0-0088-4103-B9FD-454FA85367E5}">
      <dgm:prSet/>
      <dgm:spPr/>
      <dgm:t>
        <a:bodyPr/>
        <a:lstStyle/>
        <a:p>
          <a:endParaRPr lang="en-US"/>
        </a:p>
      </dgm:t>
    </dgm:pt>
    <dgm:pt modelId="{230C1CF2-69CD-4725-979D-4F3CE68796D6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99000 – Corrective Action Fund</a:t>
          </a:r>
        </a:p>
      </dgm:t>
    </dgm:pt>
    <dgm:pt modelId="{ED826A83-6EE7-4BE1-89D7-79BF06865DAB}" type="parTrans" cxnId="{65F20772-EA1D-4466-A1E8-DB44619A0926}">
      <dgm:prSet/>
      <dgm:spPr/>
      <dgm:t>
        <a:bodyPr/>
        <a:lstStyle/>
        <a:p>
          <a:endParaRPr lang="en-US"/>
        </a:p>
      </dgm:t>
    </dgm:pt>
    <dgm:pt modelId="{540377AA-2EBC-489D-BA49-6521F61227E2}" type="sibTrans" cxnId="{65F20772-EA1D-4466-A1E8-DB44619A0926}">
      <dgm:prSet/>
      <dgm:spPr/>
      <dgm:t>
        <a:bodyPr/>
        <a:lstStyle/>
        <a:p>
          <a:endParaRPr lang="en-US"/>
        </a:p>
      </dgm:t>
    </dgm:pt>
    <dgm:pt modelId="{6F75F393-CBA8-4863-AE74-38CFD7A709C2}" type="pres">
      <dgm:prSet presAssocID="{30C6A7A3-25E0-48D8-B1FC-D121398A8AA3}" presName="diagram" presStyleCnt="0">
        <dgm:presLayoutVars>
          <dgm:dir/>
          <dgm:resizeHandles val="exact"/>
        </dgm:presLayoutVars>
      </dgm:prSet>
      <dgm:spPr/>
    </dgm:pt>
    <dgm:pt modelId="{EE7B4FB7-2A77-49D3-96C8-33442A2BBDB8}" type="pres">
      <dgm:prSet presAssocID="{E7A9B05F-0365-4D9B-BF3E-E8E9FC0FF1EF}" presName="node" presStyleLbl="node1" presStyleIdx="0" presStyleCnt="1">
        <dgm:presLayoutVars>
          <dgm:bulletEnabled val="1"/>
        </dgm:presLayoutVars>
      </dgm:prSet>
      <dgm:spPr/>
    </dgm:pt>
  </dgm:ptLst>
  <dgm:cxnLst>
    <dgm:cxn modelId="{40A2C02E-E124-46E8-AC13-ADDF81F16C42}" type="presOf" srcId="{670AD239-CBCB-479A-9CE8-357200CA894C}" destId="{EE7B4FB7-2A77-49D3-96C8-33442A2BBDB8}" srcOrd="0" destOrd="2" presId="urn:microsoft.com/office/officeart/2005/8/layout/default"/>
    <dgm:cxn modelId="{4680105C-32F6-4BAB-986D-A24D320802BF}" type="presOf" srcId="{230C1CF2-69CD-4725-979D-4F3CE68796D6}" destId="{EE7B4FB7-2A77-49D3-96C8-33442A2BBDB8}" srcOrd="0" destOrd="4" presId="urn:microsoft.com/office/officeart/2005/8/layout/default"/>
    <dgm:cxn modelId="{2F86A571-4BCE-461D-ABC2-1D7F133D77FD}" srcId="{30C6A7A3-25E0-48D8-B1FC-D121398A8AA3}" destId="{E7A9B05F-0365-4D9B-BF3E-E8E9FC0FF1EF}" srcOrd="0" destOrd="0" parTransId="{575349BF-5488-4896-8687-814562037507}" sibTransId="{9D1E7C53-2D0F-4FCE-B2D2-C93E85030176}"/>
    <dgm:cxn modelId="{65F20772-EA1D-4466-A1E8-DB44619A0926}" srcId="{E7A9B05F-0365-4D9B-BF3E-E8E9FC0FF1EF}" destId="{230C1CF2-69CD-4725-979D-4F3CE68796D6}" srcOrd="3" destOrd="0" parTransId="{ED826A83-6EE7-4BE1-89D7-79BF06865DAB}" sibTransId="{540377AA-2EBC-489D-BA49-6521F61227E2}"/>
    <dgm:cxn modelId="{3F586353-2F92-4939-A8C2-A8219F52FB53}" type="presOf" srcId="{30C6A7A3-25E0-48D8-B1FC-D121398A8AA3}" destId="{6F75F393-CBA8-4863-AE74-38CFD7A709C2}" srcOrd="0" destOrd="0" presId="urn:microsoft.com/office/officeart/2005/8/layout/default"/>
    <dgm:cxn modelId="{D7B48187-2933-4717-861D-4B6E842B345F}" srcId="{E7A9B05F-0365-4D9B-BF3E-E8E9FC0FF1EF}" destId="{670AD239-CBCB-479A-9CE8-357200CA894C}" srcOrd="1" destOrd="0" parTransId="{391ADC97-419B-4C18-9423-625540C59796}" sibTransId="{677272C6-049C-441A-8BBC-58504200434A}"/>
    <dgm:cxn modelId="{375235A0-0088-4103-B9FD-454FA85367E5}" srcId="{E7A9B05F-0365-4D9B-BF3E-E8E9FC0FF1EF}" destId="{8884B399-B23E-4562-AD90-8EE14741265B}" srcOrd="2" destOrd="0" parTransId="{7D86E9F6-4702-485F-B1C5-861BCC0135BA}" sibTransId="{7D3F7A9D-B5C5-4F88-B9F4-5911E3D495B6}"/>
    <dgm:cxn modelId="{B74AC8A8-8A7A-409C-A903-E451189EA3E3}" type="presOf" srcId="{8884B399-B23E-4562-AD90-8EE14741265B}" destId="{EE7B4FB7-2A77-49D3-96C8-33442A2BBDB8}" srcOrd="0" destOrd="3" presId="urn:microsoft.com/office/officeart/2005/8/layout/default"/>
    <dgm:cxn modelId="{61D104BE-C1B3-44F9-8878-F9A7CB892DE4}" type="presOf" srcId="{E7A9B05F-0365-4D9B-BF3E-E8E9FC0FF1EF}" destId="{EE7B4FB7-2A77-49D3-96C8-33442A2BBDB8}" srcOrd="0" destOrd="0" presId="urn:microsoft.com/office/officeart/2005/8/layout/default"/>
    <dgm:cxn modelId="{D78C6DE4-BF04-49A5-BA48-8F7390626A98}" type="presOf" srcId="{4A671CC6-3337-4A69-9276-8A2EE71F1ED1}" destId="{EE7B4FB7-2A77-49D3-96C8-33442A2BBDB8}" srcOrd="0" destOrd="1" presId="urn:microsoft.com/office/officeart/2005/8/layout/default"/>
    <dgm:cxn modelId="{A7A303EB-FC1A-4E79-9449-6ECF70237BBE}" srcId="{E7A9B05F-0365-4D9B-BF3E-E8E9FC0FF1EF}" destId="{4A671CC6-3337-4A69-9276-8A2EE71F1ED1}" srcOrd="0" destOrd="0" parTransId="{23DB6803-D259-48D1-9486-52D04D957050}" sibTransId="{1953720E-FF7E-4785-BDB2-343F86D4C8A1}"/>
    <dgm:cxn modelId="{FA0821F6-49B6-4FB7-B5A0-431861AC8BCD}" type="presParOf" srcId="{6F75F393-CBA8-4863-AE74-38CFD7A709C2}" destId="{EE7B4FB7-2A77-49D3-96C8-33442A2BBDB8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D82D31C-83A9-41D2-9E86-18A101F67DE2}" type="doc">
      <dgm:prSet loTypeId="urn:microsoft.com/office/officeart/2005/8/layout/hList1" loCatId="list" qsTypeId="urn:microsoft.com/office/officeart/2005/8/quickstyle/simple2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DB67078F-CCAC-4376-8C7D-7245E18C0143}">
      <dgm:prSet/>
      <dgm:spPr/>
      <dgm:t>
        <a:bodyPr/>
        <a:lstStyle/>
        <a:p>
          <a:r>
            <a:rPr lang="en-US" b="1" dirty="0"/>
            <a:t>10-digit department code (1200000000)</a:t>
          </a:r>
          <a:endParaRPr lang="en-US" b="1" dirty="0">
            <a:solidFill>
              <a:schemeClr val="bg1"/>
            </a:solidFill>
          </a:endParaRPr>
        </a:p>
      </dgm:t>
    </dgm:pt>
    <dgm:pt modelId="{F01A8528-63D8-4C95-8D92-153E7B5B54F2}" type="parTrans" cxnId="{1275D74C-4F2B-4CE7-91CE-AD76ABCE0038}">
      <dgm:prSet/>
      <dgm:spPr/>
      <dgm:t>
        <a:bodyPr/>
        <a:lstStyle/>
        <a:p>
          <a:endParaRPr lang="en-US"/>
        </a:p>
      </dgm:t>
    </dgm:pt>
    <dgm:pt modelId="{5FB022FF-9C55-47B3-BE7F-97F1E220DE35}" type="sibTrans" cxnId="{1275D74C-4F2B-4CE7-91CE-AD76ABCE0038}">
      <dgm:prSet/>
      <dgm:spPr/>
      <dgm:t>
        <a:bodyPr/>
        <a:lstStyle/>
        <a:p>
          <a:endParaRPr lang="en-US"/>
        </a:p>
      </dgm:t>
    </dgm:pt>
    <dgm:pt modelId="{A4A2222B-3E34-4195-A57C-77301FE14276}">
      <dgm:prSet/>
      <dgm:spPr/>
      <dgm:t>
        <a:bodyPr/>
        <a:lstStyle/>
        <a:p>
          <a:r>
            <a:rPr lang="en-US" dirty="0"/>
            <a:t>Optional: Used by larger agencies to budget by subdivisions of P-codes such as bureaus, units, offices</a:t>
          </a:r>
        </a:p>
      </dgm:t>
    </dgm:pt>
    <dgm:pt modelId="{34B9EC86-D48A-4994-8835-3ABE684F417C}" type="parTrans" cxnId="{1B5BEBF8-768C-40CD-8C8D-724ABF0E86DA}">
      <dgm:prSet/>
      <dgm:spPr/>
      <dgm:t>
        <a:bodyPr/>
        <a:lstStyle/>
        <a:p>
          <a:endParaRPr lang="en-US"/>
        </a:p>
      </dgm:t>
    </dgm:pt>
    <dgm:pt modelId="{CC4ABEF5-522C-4B71-BFBC-317503C92E41}" type="sibTrans" cxnId="{1B5BEBF8-768C-40CD-8C8D-724ABF0E86DA}">
      <dgm:prSet/>
      <dgm:spPr/>
      <dgm:t>
        <a:bodyPr/>
        <a:lstStyle/>
        <a:p>
          <a:endParaRPr lang="en-US"/>
        </a:p>
      </dgm:t>
    </dgm:pt>
    <dgm:pt modelId="{BA07EB83-417B-4DE9-9A6F-165F9DEBA1DB}">
      <dgm:prSet/>
      <dgm:spPr/>
      <dgm:t>
        <a:bodyPr/>
        <a:lstStyle/>
        <a:p>
          <a:r>
            <a:rPr lang="en-US" dirty="0"/>
            <a:t>SBD does not control – but department-level budgets must roll up to P-code</a:t>
          </a:r>
        </a:p>
      </dgm:t>
    </dgm:pt>
    <dgm:pt modelId="{31E2134D-B56F-4FFA-B991-67CB6D37FC64}" type="parTrans" cxnId="{D98F5808-89AC-4A8E-A61C-3EE2DA43080E}">
      <dgm:prSet/>
      <dgm:spPr/>
      <dgm:t>
        <a:bodyPr/>
        <a:lstStyle/>
        <a:p>
          <a:endParaRPr lang="en-US"/>
        </a:p>
      </dgm:t>
    </dgm:pt>
    <dgm:pt modelId="{FB6DE5A5-D1C4-452A-9B3E-9EC0DB93E7F5}" type="sibTrans" cxnId="{D98F5808-89AC-4A8E-A61C-3EE2DA43080E}">
      <dgm:prSet/>
      <dgm:spPr/>
      <dgm:t>
        <a:bodyPr/>
        <a:lstStyle/>
        <a:p>
          <a:endParaRPr lang="en-US"/>
        </a:p>
      </dgm:t>
    </dgm:pt>
    <dgm:pt modelId="{DB6F3D99-ACB4-4582-A01C-447FEC59F481}">
      <dgm:prSet/>
      <dgm:spPr/>
      <dgm:t>
        <a:bodyPr/>
        <a:lstStyle/>
        <a:p>
          <a:r>
            <a:rPr lang="en-US" b="1" dirty="0"/>
            <a:t>Z-code (ZE5011)</a:t>
          </a:r>
        </a:p>
      </dgm:t>
    </dgm:pt>
    <dgm:pt modelId="{D50AE95F-9A3C-40EA-A872-86467081062A}" type="parTrans" cxnId="{8F594A19-B2EE-4C47-9750-22278E3E4E2B}">
      <dgm:prSet/>
      <dgm:spPr/>
      <dgm:t>
        <a:bodyPr/>
        <a:lstStyle/>
        <a:p>
          <a:endParaRPr lang="en-US"/>
        </a:p>
      </dgm:t>
    </dgm:pt>
    <dgm:pt modelId="{A1734171-33AA-4100-A70E-561461C474BA}" type="sibTrans" cxnId="{8F594A19-B2EE-4C47-9750-22278E3E4E2B}">
      <dgm:prSet/>
      <dgm:spPr/>
      <dgm:t>
        <a:bodyPr/>
        <a:lstStyle/>
        <a:p>
          <a:endParaRPr lang="en-US"/>
        </a:p>
      </dgm:t>
    </dgm:pt>
    <dgm:pt modelId="{4BBA9DFE-B1B4-4988-BEF9-65245815D660}">
      <dgm:prSet/>
      <dgm:spPr/>
      <dgm:t>
        <a:bodyPr/>
        <a:lstStyle/>
        <a:p>
          <a:r>
            <a:rPr lang="en-US" dirty="0"/>
            <a:t>Used to budget nonrecurring (one-time) appropriations</a:t>
          </a:r>
        </a:p>
      </dgm:t>
    </dgm:pt>
    <dgm:pt modelId="{CE4DDF20-C3F6-481D-BEF8-F246455D5516}" type="parTrans" cxnId="{D80909CC-BEA9-47DA-9102-4F9A651E9CCB}">
      <dgm:prSet/>
      <dgm:spPr/>
      <dgm:t>
        <a:bodyPr/>
        <a:lstStyle/>
        <a:p>
          <a:endParaRPr lang="en-US"/>
        </a:p>
      </dgm:t>
    </dgm:pt>
    <dgm:pt modelId="{778CCA18-E183-439C-B475-0412C9A10E6D}" type="sibTrans" cxnId="{D80909CC-BEA9-47DA-9102-4F9A651E9CCB}">
      <dgm:prSet/>
      <dgm:spPr/>
      <dgm:t>
        <a:bodyPr/>
        <a:lstStyle/>
        <a:p>
          <a:endParaRPr lang="en-US"/>
        </a:p>
      </dgm:t>
    </dgm:pt>
    <dgm:pt modelId="{1460AF85-9F5A-4675-8909-C088B2A723D1}">
      <dgm:prSet/>
      <dgm:spPr/>
      <dgm:t>
        <a:bodyPr/>
        <a:lstStyle/>
        <a:p>
          <a:r>
            <a:rPr lang="en-US"/>
            <a:t>Created every year after passage of budget bill</a:t>
          </a:r>
          <a:endParaRPr lang="en-US" dirty="0"/>
        </a:p>
      </dgm:t>
    </dgm:pt>
    <dgm:pt modelId="{594DE687-9363-4102-A986-7B532D33E1CC}" type="parTrans" cxnId="{26D69945-FA55-40E9-B6DD-B1F2A18199FA}">
      <dgm:prSet/>
      <dgm:spPr/>
      <dgm:t>
        <a:bodyPr/>
        <a:lstStyle/>
        <a:p>
          <a:endParaRPr lang="en-US"/>
        </a:p>
      </dgm:t>
    </dgm:pt>
    <dgm:pt modelId="{93566C29-EC9D-4FB5-BDB9-102EBAE052DD}" type="sibTrans" cxnId="{26D69945-FA55-40E9-B6DD-B1F2A18199FA}">
      <dgm:prSet/>
      <dgm:spPr/>
      <dgm:t>
        <a:bodyPr/>
        <a:lstStyle/>
        <a:p>
          <a:endParaRPr lang="en-US"/>
        </a:p>
      </dgm:t>
    </dgm:pt>
    <dgm:pt modelId="{637CC4CE-D7E4-4F8B-8F63-4F6F81688BD9}">
      <dgm:prSet/>
      <dgm:spPr/>
      <dgm:t>
        <a:bodyPr/>
        <a:lstStyle/>
        <a:p>
          <a:r>
            <a:rPr lang="en-US"/>
            <a:t>Also found in department field in SHARE</a:t>
          </a:r>
          <a:endParaRPr lang="en-US" dirty="0"/>
        </a:p>
      </dgm:t>
    </dgm:pt>
    <dgm:pt modelId="{DA6A2F72-3ADF-4010-B871-97BC008FF363}" type="parTrans" cxnId="{05C3BCC3-587A-4A45-91DA-B1D66F5B4D48}">
      <dgm:prSet/>
      <dgm:spPr/>
      <dgm:t>
        <a:bodyPr/>
        <a:lstStyle/>
        <a:p>
          <a:endParaRPr lang="en-US"/>
        </a:p>
      </dgm:t>
    </dgm:pt>
    <dgm:pt modelId="{A388BF79-1CA0-4E65-ABF1-AE9E7723A213}" type="sibTrans" cxnId="{05C3BCC3-587A-4A45-91DA-B1D66F5B4D48}">
      <dgm:prSet/>
      <dgm:spPr/>
      <dgm:t>
        <a:bodyPr/>
        <a:lstStyle/>
        <a:p>
          <a:endParaRPr lang="en-US"/>
        </a:p>
      </dgm:t>
    </dgm:pt>
    <dgm:pt modelId="{60D09120-8DF3-42AB-94F7-3571062A4B18}">
      <dgm:prSet/>
      <dgm:spPr/>
      <dgm:t>
        <a:bodyPr/>
        <a:lstStyle/>
        <a:p>
          <a:r>
            <a:rPr lang="en-US" b="1" dirty="0"/>
            <a:t>A-code (A020074)</a:t>
          </a:r>
        </a:p>
      </dgm:t>
    </dgm:pt>
    <dgm:pt modelId="{80C6201E-CC73-4158-B0DE-1FAEA39E44E2}" type="parTrans" cxnId="{C56C1E7A-93F2-435D-A817-732DB8506B97}">
      <dgm:prSet/>
      <dgm:spPr/>
      <dgm:t>
        <a:bodyPr/>
        <a:lstStyle/>
        <a:p>
          <a:endParaRPr lang="en-US"/>
        </a:p>
      </dgm:t>
    </dgm:pt>
    <dgm:pt modelId="{B86DAF83-FE49-48E7-B811-E5B7635D64F1}" type="sibTrans" cxnId="{C56C1E7A-93F2-435D-A817-732DB8506B97}">
      <dgm:prSet/>
      <dgm:spPr/>
      <dgm:t>
        <a:bodyPr/>
        <a:lstStyle/>
        <a:p>
          <a:endParaRPr lang="en-US"/>
        </a:p>
      </dgm:t>
    </dgm:pt>
    <dgm:pt modelId="{7B18D1D9-CEB8-4757-9C5A-C228173C31DE}">
      <dgm:prSet/>
      <dgm:spPr/>
      <dgm:t>
        <a:bodyPr/>
        <a:lstStyle/>
        <a:p>
          <a:r>
            <a:rPr lang="en-US" dirty="0"/>
            <a:t>Used to budget capital projects, regulated by DFA’s Capital Outlay Bureau</a:t>
          </a:r>
        </a:p>
      </dgm:t>
    </dgm:pt>
    <dgm:pt modelId="{ED49A859-F379-4130-98C9-188E3299E3FD}" type="parTrans" cxnId="{3D8253A9-16BB-4C64-A8BB-A1B08B85F994}">
      <dgm:prSet/>
      <dgm:spPr/>
      <dgm:t>
        <a:bodyPr/>
        <a:lstStyle/>
        <a:p>
          <a:endParaRPr lang="en-US"/>
        </a:p>
      </dgm:t>
    </dgm:pt>
    <dgm:pt modelId="{631EEAFD-BCEF-4E2C-8253-3E42C161686C}" type="sibTrans" cxnId="{3D8253A9-16BB-4C64-A8BB-A1B08B85F994}">
      <dgm:prSet/>
      <dgm:spPr/>
      <dgm:t>
        <a:bodyPr/>
        <a:lstStyle/>
        <a:p>
          <a:endParaRPr lang="en-US"/>
        </a:p>
      </dgm:t>
    </dgm:pt>
    <dgm:pt modelId="{1FD57725-FED1-4983-9990-53CAB7957E98}">
      <dgm:prSet/>
      <dgm:spPr/>
      <dgm:t>
        <a:bodyPr/>
        <a:lstStyle/>
        <a:p>
          <a:r>
            <a:rPr lang="en-US"/>
            <a:t>Also found in department field</a:t>
          </a:r>
          <a:endParaRPr lang="en-US" dirty="0"/>
        </a:p>
      </dgm:t>
    </dgm:pt>
    <dgm:pt modelId="{9A0DE347-AD31-45A1-B222-F1A4EE98494D}" type="parTrans" cxnId="{74A0BF69-7274-42A2-9E8D-55E09488804A}">
      <dgm:prSet/>
      <dgm:spPr/>
      <dgm:t>
        <a:bodyPr/>
        <a:lstStyle/>
        <a:p>
          <a:endParaRPr lang="en-US"/>
        </a:p>
      </dgm:t>
    </dgm:pt>
    <dgm:pt modelId="{FB5C4BFD-C7F8-4B6A-BC8B-C59CE3E550CB}" type="sibTrans" cxnId="{74A0BF69-7274-42A2-9E8D-55E09488804A}">
      <dgm:prSet/>
      <dgm:spPr/>
      <dgm:t>
        <a:bodyPr/>
        <a:lstStyle/>
        <a:p>
          <a:endParaRPr lang="en-US"/>
        </a:p>
      </dgm:t>
    </dgm:pt>
    <dgm:pt modelId="{D2BF7580-5D30-4E09-91C6-84FFB3CB5ABE}">
      <dgm:prSet/>
      <dgm:spPr/>
      <dgm:t>
        <a:bodyPr/>
        <a:lstStyle/>
        <a:p>
          <a:r>
            <a:rPr lang="en-US" dirty="0"/>
            <a:t>Larger agencies may further divide their budgets through such fields as subaccounts or reporting categories as needed </a:t>
          </a:r>
        </a:p>
      </dgm:t>
    </dgm:pt>
    <dgm:pt modelId="{91F526B2-F3F1-4E4A-9080-F70BC58D1388}" type="parTrans" cxnId="{6926FB62-60F3-4BBA-8BC1-0A1EBE77C835}">
      <dgm:prSet/>
      <dgm:spPr/>
      <dgm:t>
        <a:bodyPr/>
        <a:lstStyle/>
        <a:p>
          <a:endParaRPr lang="en-US"/>
        </a:p>
      </dgm:t>
    </dgm:pt>
    <dgm:pt modelId="{A1469806-E0E3-4A89-8D16-CD92A725C9E9}" type="sibTrans" cxnId="{6926FB62-60F3-4BBA-8BC1-0A1EBE77C835}">
      <dgm:prSet/>
      <dgm:spPr/>
      <dgm:t>
        <a:bodyPr/>
        <a:lstStyle/>
        <a:p>
          <a:endParaRPr lang="en-US"/>
        </a:p>
      </dgm:t>
    </dgm:pt>
    <dgm:pt modelId="{4A236FC4-E3DF-48F8-8B43-55BD98CF68C6}">
      <dgm:prSet/>
      <dgm:spPr/>
      <dgm:t>
        <a:bodyPr/>
        <a:lstStyle/>
        <a:p>
          <a:r>
            <a:rPr lang="en-US" b="1" dirty="0">
              <a:solidFill>
                <a:schemeClr val="bg1"/>
              </a:solidFill>
            </a:rPr>
            <a:t>Additional Information</a:t>
          </a:r>
        </a:p>
      </dgm:t>
    </dgm:pt>
    <dgm:pt modelId="{8DB1D1A3-3033-4A96-9BB3-3A6FB13A9A22}" type="parTrans" cxnId="{5908F966-622A-49D7-822F-79C7B6CED1DA}">
      <dgm:prSet/>
      <dgm:spPr/>
      <dgm:t>
        <a:bodyPr/>
        <a:lstStyle/>
        <a:p>
          <a:endParaRPr lang="en-US"/>
        </a:p>
      </dgm:t>
    </dgm:pt>
    <dgm:pt modelId="{29F2CCC9-2FFE-4850-963C-5AA4EF305E2B}" type="sibTrans" cxnId="{5908F966-622A-49D7-822F-79C7B6CED1DA}">
      <dgm:prSet/>
      <dgm:spPr/>
      <dgm:t>
        <a:bodyPr/>
        <a:lstStyle/>
        <a:p>
          <a:endParaRPr lang="en-US"/>
        </a:p>
      </dgm:t>
    </dgm:pt>
    <dgm:pt modelId="{7432BCD5-98FF-49D5-B40C-44589A0CF934}" type="pres">
      <dgm:prSet presAssocID="{BD82D31C-83A9-41D2-9E86-18A101F67DE2}" presName="Name0" presStyleCnt="0">
        <dgm:presLayoutVars>
          <dgm:dir/>
          <dgm:animLvl val="lvl"/>
          <dgm:resizeHandles val="exact"/>
        </dgm:presLayoutVars>
      </dgm:prSet>
      <dgm:spPr/>
    </dgm:pt>
    <dgm:pt modelId="{B04A45B6-5099-46CA-BD95-37B198C0E1E9}" type="pres">
      <dgm:prSet presAssocID="{4A236FC4-E3DF-48F8-8B43-55BD98CF68C6}" presName="composite" presStyleCnt="0"/>
      <dgm:spPr/>
    </dgm:pt>
    <dgm:pt modelId="{A42A3596-62C8-46FA-9486-7652871AE45A}" type="pres">
      <dgm:prSet presAssocID="{4A236FC4-E3DF-48F8-8B43-55BD98CF68C6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BB813C02-72C7-402D-A0FA-6B6B8B74F53B}" type="pres">
      <dgm:prSet presAssocID="{4A236FC4-E3DF-48F8-8B43-55BD98CF68C6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D98F5808-89AC-4A8E-A61C-3EE2DA43080E}" srcId="{DB67078F-CCAC-4376-8C7D-7245E18C0143}" destId="{BA07EB83-417B-4DE9-9A6F-165F9DEBA1DB}" srcOrd="1" destOrd="0" parTransId="{31E2134D-B56F-4FFA-B991-67CB6D37FC64}" sibTransId="{FB6DE5A5-D1C4-452A-9B3E-9EC0DB93E7F5}"/>
    <dgm:cxn modelId="{8F594A19-B2EE-4C47-9750-22278E3E4E2B}" srcId="{4A236FC4-E3DF-48F8-8B43-55BD98CF68C6}" destId="{DB6F3D99-ACB4-4582-A01C-447FEC59F481}" srcOrd="1" destOrd="0" parTransId="{D50AE95F-9A3C-40EA-A872-86467081062A}" sibTransId="{A1734171-33AA-4100-A70E-561461C474BA}"/>
    <dgm:cxn modelId="{8EEFAA1B-6721-4820-8E8C-041A52E22121}" type="presOf" srcId="{1FD57725-FED1-4983-9990-53CAB7957E98}" destId="{BB813C02-72C7-402D-A0FA-6B6B8B74F53B}" srcOrd="0" destOrd="9" presId="urn:microsoft.com/office/officeart/2005/8/layout/hList1"/>
    <dgm:cxn modelId="{9B0B9E26-8FC5-45F4-A69F-6AAB1C0EBFDE}" type="presOf" srcId="{A4A2222B-3E34-4195-A57C-77301FE14276}" destId="{BB813C02-72C7-402D-A0FA-6B6B8B74F53B}" srcOrd="0" destOrd="1" presId="urn:microsoft.com/office/officeart/2005/8/layout/hList1"/>
    <dgm:cxn modelId="{F329F535-6479-4979-B50D-11B57AF23439}" type="presOf" srcId="{DB67078F-CCAC-4376-8C7D-7245E18C0143}" destId="{BB813C02-72C7-402D-A0FA-6B6B8B74F53B}" srcOrd="0" destOrd="0" presId="urn:microsoft.com/office/officeart/2005/8/layout/hList1"/>
    <dgm:cxn modelId="{AF68F33C-D012-4866-95C1-7F1B068E8DE9}" type="presOf" srcId="{4BBA9DFE-B1B4-4988-BEF9-65245815D660}" destId="{BB813C02-72C7-402D-A0FA-6B6B8B74F53B}" srcOrd="0" destOrd="4" presId="urn:microsoft.com/office/officeart/2005/8/layout/hList1"/>
    <dgm:cxn modelId="{6926FB62-60F3-4BBA-8BC1-0A1EBE77C835}" srcId="{4A236FC4-E3DF-48F8-8B43-55BD98CF68C6}" destId="{D2BF7580-5D30-4E09-91C6-84FFB3CB5ABE}" srcOrd="3" destOrd="0" parTransId="{91F526B2-F3F1-4E4A-9080-F70BC58D1388}" sibTransId="{A1469806-E0E3-4A89-8D16-CD92A725C9E9}"/>
    <dgm:cxn modelId="{26D69945-FA55-40E9-B6DD-B1F2A18199FA}" srcId="{DB6F3D99-ACB4-4582-A01C-447FEC59F481}" destId="{1460AF85-9F5A-4675-8909-C088B2A723D1}" srcOrd="1" destOrd="0" parTransId="{594DE687-9363-4102-A986-7B532D33E1CC}" sibTransId="{93566C29-EC9D-4FB5-BDB9-102EBAE052DD}"/>
    <dgm:cxn modelId="{5908F966-622A-49D7-822F-79C7B6CED1DA}" srcId="{BD82D31C-83A9-41D2-9E86-18A101F67DE2}" destId="{4A236FC4-E3DF-48F8-8B43-55BD98CF68C6}" srcOrd="0" destOrd="0" parTransId="{8DB1D1A3-3033-4A96-9BB3-3A6FB13A9A22}" sibTransId="{29F2CCC9-2FFE-4850-963C-5AA4EF305E2B}"/>
    <dgm:cxn modelId="{74A0BF69-7274-42A2-9E8D-55E09488804A}" srcId="{60D09120-8DF3-42AB-94F7-3571062A4B18}" destId="{1FD57725-FED1-4983-9990-53CAB7957E98}" srcOrd="1" destOrd="0" parTransId="{9A0DE347-AD31-45A1-B222-F1A4EE98494D}" sibTransId="{FB5C4BFD-C7F8-4B6A-BC8B-C59CE3E550CB}"/>
    <dgm:cxn modelId="{1275D74C-4F2B-4CE7-91CE-AD76ABCE0038}" srcId="{4A236FC4-E3DF-48F8-8B43-55BD98CF68C6}" destId="{DB67078F-CCAC-4376-8C7D-7245E18C0143}" srcOrd="0" destOrd="0" parTransId="{F01A8528-63D8-4C95-8D92-153E7B5B54F2}" sibTransId="{5FB022FF-9C55-47B3-BE7F-97F1E220DE35}"/>
    <dgm:cxn modelId="{E6409774-5B41-4561-8BC6-4BF1333AA2C8}" type="presOf" srcId="{637CC4CE-D7E4-4F8B-8F63-4F6F81688BD9}" destId="{BB813C02-72C7-402D-A0FA-6B6B8B74F53B}" srcOrd="0" destOrd="6" presId="urn:microsoft.com/office/officeart/2005/8/layout/hList1"/>
    <dgm:cxn modelId="{5F688B57-E21E-4125-B6A3-48D11170E42B}" type="presOf" srcId="{BA07EB83-417B-4DE9-9A6F-165F9DEBA1DB}" destId="{BB813C02-72C7-402D-A0FA-6B6B8B74F53B}" srcOrd="0" destOrd="2" presId="urn:microsoft.com/office/officeart/2005/8/layout/hList1"/>
    <dgm:cxn modelId="{C56C1E7A-93F2-435D-A817-732DB8506B97}" srcId="{4A236FC4-E3DF-48F8-8B43-55BD98CF68C6}" destId="{60D09120-8DF3-42AB-94F7-3571062A4B18}" srcOrd="2" destOrd="0" parTransId="{80C6201E-CC73-4158-B0DE-1FAEA39E44E2}" sibTransId="{B86DAF83-FE49-48E7-B811-E5B7635D64F1}"/>
    <dgm:cxn modelId="{673EB693-BD6B-498C-B6EF-6346CC8C908D}" type="presOf" srcId="{BD82D31C-83A9-41D2-9E86-18A101F67DE2}" destId="{7432BCD5-98FF-49D5-B40C-44589A0CF934}" srcOrd="0" destOrd="0" presId="urn:microsoft.com/office/officeart/2005/8/layout/hList1"/>
    <dgm:cxn modelId="{3D8253A9-16BB-4C64-A8BB-A1B08B85F994}" srcId="{60D09120-8DF3-42AB-94F7-3571062A4B18}" destId="{7B18D1D9-CEB8-4757-9C5A-C228173C31DE}" srcOrd="0" destOrd="0" parTransId="{ED49A859-F379-4130-98C9-188E3299E3FD}" sibTransId="{631EEAFD-BCEF-4E2C-8253-3E42C161686C}"/>
    <dgm:cxn modelId="{AF5F30BB-F1B6-4679-8F38-572244E1D1E9}" type="presOf" srcId="{60D09120-8DF3-42AB-94F7-3571062A4B18}" destId="{BB813C02-72C7-402D-A0FA-6B6B8B74F53B}" srcOrd="0" destOrd="7" presId="urn:microsoft.com/office/officeart/2005/8/layout/hList1"/>
    <dgm:cxn modelId="{BDA3B8C0-23E1-4D30-88B9-45D757C13046}" type="presOf" srcId="{7B18D1D9-CEB8-4757-9C5A-C228173C31DE}" destId="{BB813C02-72C7-402D-A0FA-6B6B8B74F53B}" srcOrd="0" destOrd="8" presId="urn:microsoft.com/office/officeart/2005/8/layout/hList1"/>
    <dgm:cxn modelId="{05C3BCC3-587A-4A45-91DA-B1D66F5B4D48}" srcId="{DB6F3D99-ACB4-4582-A01C-447FEC59F481}" destId="{637CC4CE-D7E4-4F8B-8F63-4F6F81688BD9}" srcOrd="2" destOrd="0" parTransId="{DA6A2F72-3ADF-4010-B871-97BC008FF363}" sibTransId="{A388BF79-1CA0-4E65-ABF1-AE9E7723A213}"/>
    <dgm:cxn modelId="{B8F1A3C9-E837-45FE-BF10-40DCAB1A3605}" type="presOf" srcId="{4A236FC4-E3DF-48F8-8B43-55BD98CF68C6}" destId="{A42A3596-62C8-46FA-9486-7652871AE45A}" srcOrd="0" destOrd="0" presId="urn:microsoft.com/office/officeart/2005/8/layout/hList1"/>
    <dgm:cxn modelId="{8E781CCA-6286-468B-A771-D2D4503B8F1D}" type="presOf" srcId="{1460AF85-9F5A-4675-8909-C088B2A723D1}" destId="{BB813C02-72C7-402D-A0FA-6B6B8B74F53B}" srcOrd="0" destOrd="5" presId="urn:microsoft.com/office/officeart/2005/8/layout/hList1"/>
    <dgm:cxn modelId="{D80909CC-BEA9-47DA-9102-4F9A651E9CCB}" srcId="{DB6F3D99-ACB4-4582-A01C-447FEC59F481}" destId="{4BBA9DFE-B1B4-4988-BEF9-65245815D660}" srcOrd="0" destOrd="0" parTransId="{CE4DDF20-C3F6-481D-BEF8-F246455D5516}" sibTransId="{778CCA18-E183-439C-B475-0412C9A10E6D}"/>
    <dgm:cxn modelId="{D2A4E2EA-B527-45C2-B90C-E3DAC798656C}" type="presOf" srcId="{D2BF7580-5D30-4E09-91C6-84FFB3CB5ABE}" destId="{BB813C02-72C7-402D-A0FA-6B6B8B74F53B}" srcOrd="0" destOrd="10" presId="urn:microsoft.com/office/officeart/2005/8/layout/hList1"/>
    <dgm:cxn modelId="{464664ED-0AE1-40B9-8124-6A800012FEA0}" type="presOf" srcId="{DB6F3D99-ACB4-4582-A01C-447FEC59F481}" destId="{BB813C02-72C7-402D-A0FA-6B6B8B74F53B}" srcOrd="0" destOrd="3" presId="urn:microsoft.com/office/officeart/2005/8/layout/hList1"/>
    <dgm:cxn modelId="{1B5BEBF8-768C-40CD-8C8D-724ABF0E86DA}" srcId="{DB67078F-CCAC-4376-8C7D-7245E18C0143}" destId="{A4A2222B-3E34-4195-A57C-77301FE14276}" srcOrd="0" destOrd="0" parTransId="{34B9EC86-D48A-4994-8835-3ABE684F417C}" sibTransId="{CC4ABEF5-522C-4B71-BFBC-317503C92E41}"/>
    <dgm:cxn modelId="{A003B7EE-A59F-4960-9464-559DA778A53A}" type="presParOf" srcId="{7432BCD5-98FF-49D5-B40C-44589A0CF934}" destId="{B04A45B6-5099-46CA-BD95-37B198C0E1E9}" srcOrd="0" destOrd="0" presId="urn:microsoft.com/office/officeart/2005/8/layout/hList1"/>
    <dgm:cxn modelId="{FAF4FA68-BD0A-442C-840D-93D3CD81BE95}" type="presParOf" srcId="{B04A45B6-5099-46CA-BD95-37B198C0E1E9}" destId="{A42A3596-62C8-46FA-9486-7652871AE45A}" srcOrd="0" destOrd="0" presId="urn:microsoft.com/office/officeart/2005/8/layout/hList1"/>
    <dgm:cxn modelId="{3AB48C80-639B-4590-B61B-494167599156}" type="presParOf" srcId="{B04A45B6-5099-46CA-BD95-37B198C0E1E9}" destId="{BB813C02-72C7-402D-A0FA-6B6B8B74F53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BE15CAB-2D5E-4FD0-9FCF-5859990731D4}" type="doc">
      <dgm:prSet loTypeId="urn:microsoft.com/office/officeart/2005/8/layout/vList2" loCatId="list" qsTypeId="urn:microsoft.com/office/officeart/2005/8/quickstyle/simple1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9909300A-B8A3-4631-B0FA-6A6CB4DA9054}">
      <dgm:prSet/>
      <dgm:spPr/>
      <dgm:t>
        <a:bodyPr/>
        <a:lstStyle/>
        <a:p>
          <a:r>
            <a:rPr lang="en-US">
              <a:solidFill>
                <a:schemeClr val="bg1"/>
              </a:solidFill>
            </a:rPr>
            <a:t>General Fund (GF). Revenue code 499105</a:t>
          </a:r>
        </a:p>
      </dgm:t>
    </dgm:pt>
    <dgm:pt modelId="{E0405B8E-A21D-439D-B77D-285B411748B6}" type="parTrans" cxnId="{65298281-C27E-49FF-9243-C81AD82275B7}">
      <dgm:prSet/>
      <dgm:spPr/>
      <dgm:t>
        <a:bodyPr/>
        <a:lstStyle/>
        <a:p>
          <a:endParaRPr lang="en-US"/>
        </a:p>
      </dgm:t>
    </dgm:pt>
    <dgm:pt modelId="{D7026152-BD92-41D0-880C-B6131BAC99D8}" type="sibTrans" cxnId="{65298281-C27E-49FF-9243-C81AD82275B7}">
      <dgm:prSet/>
      <dgm:spPr/>
      <dgm:t>
        <a:bodyPr/>
        <a:lstStyle/>
        <a:p>
          <a:endParaRPr lang="en-US"/>
        </a:p>
      </dgm:t>
    </dgm:pt>
    <dgm:pt modelId="{CEEEE0DF-8A33-4B01-BAD3-A623E8AA60F4}">
      <dgm:prSet/>
      <dgm:spPr/>
      <dgm:t>
        <a:bodyPr/>
        <a:lstStyle/>
        <a:p>
          <a:r>
            <a:rPr lang="en-US" dirty="0"/>
            <a:t>State income collected from various sales and income taxes.</a:t>
          </a:r>
        </a:p>
      </dgm:t>
    </dgm:pt>
    <dgm:pt modelId="{0874AF57-3CBB-4CE1-9B7A-3D85AAC1F7EF}" type="parTrans" cxnId="{363F8B2D-D1E8-485D-B6C8-922AAF442699}">
      <dgm:prSet/>
      <dgm:spPr/>
      <dgm:t>
        <a:bodyPr/>
        <a:lstStyle/>
        <a:p>
          <a:endParaRPr lang="en-US"/>
        </a:p>
      </dgm:t>
    </dgm:pt>
    <dgm:pt modelId="{386DDCFC-E37E-4EF9-B6DA-F54B1C2A05AA}" type="sibTrans" cxnId="{363F8B2D-D1E8-485D-B6C8-922AAF442699}">
      <dgm:prSet/>
      <dgm:spPr/>
      <dgm:t>
        <a:bodyPr/>
        <a:lstStyle/>
        <a:p>
          <a:endParaRPr lang="en-US"/>
        </a:p>
      </dgm:t>
    </dgm:pt>
    <dgm:pt modelId="{12B4A273-11DE-4366-869C-CB6A9FCBE18B}">
      <dgm:prSet/>
      <dgm:spPr/>
      <dgm:t>
        <a:bodyPr/>
        <a:lstStyle/>
        <a:p>
          <a:r>
            <a:rPr lang="en-US"/>
            <a:t>Most strictly controlled and appropriated by legislature. Cannot increase during the fiscal year.</a:t>
          </a:r>
        </a:p>
      </dgm:t>
    </dgm:pt>
    <dgm:pt modelId="{74A35D84-A47A-42AC-97CC-C9782DB60B67}" type="parTrans" cxnId="{DAB458D5-BFFE-4CEA-9CBE-0919249C8F5C}">
      <dgm:prSet/>
      <dgm:spPr/>
      <dgm:t>
        <a:bodyPr/>
        <a:lstStyle/>
        <a:p>
          <a:endParaRPr lang="en-US"/>
        </a:p>
      </dgm:t>
    </dgm:pt>
    <dgm:pt modelId="{F2BB8C91-9B46-4D08-8277-D804304D8161}" type="sibTrans" cxnId="{DAB458D5-BFFE-4CEA-9CBE-0919249C8F5C}">
      <dgm:prSet/>
      <dgm:spPr/>
      <dgm:t>
        <a:bodyPr/>
        <a:lstStyle/>
        <a:p>
          <a:endParaRPr lang="en-US"/>
        </a:p>
      </dgm:t>
    </dgm:pt>
    <dgm:pt modelId="{3D86E77D-CC9D-427B-8813-061723CBE085}">
      <dgm:prSet/>
      <dgm:spPr/>
      <dgm:t>
        <a:bodyPr/>
        <a:lstStyle/>
        <a:p>
          <a:r>
            <a:rPr lang="en-US" dirty="0"/>
            <a:t>Distributed to agencies by FCD generally in 1/12 allotments</a:t>
          </a:r>
        </a:p>
      </dgm:t>
    </dgm:pt>
    <dgm:pt modelId="{4EB84D49-AD2E-4D72-BC38-B498E932E84E}" type="parTrans" cxnId="{8B0EA260-3F4D-4FE6-B751-DC8128B6B5AC}">
      <dgm:prSet/>
      <dgm:spPr/>
      <dgm:t>
        <a:bodyPr/>
        <a:lstStyle/>
        <a:p>
          <a:endParaRPr lang="en-US"/>
        </a:p>
      </dgm:t>
    </dgm:pt>
    <dgm:pt modelId="{B9730C2D-5E93-4DE8-850E-9E8D945672EB}" type="sibTrans" cxnId="{8B0EA260-3F4D-4FE6-B751-DC8128B6B5AC}">
      <dgm:prSet/>
      <dgm:spPr/>
      <dgm:t>
        <a:bodyPr/>
        <a:lstStyle/>
        <a:p>
          <a:endParaRPr lang="en-US"/>
        </a:p>
      </dgm:t>
    </dgm:pt>
    <dgm:pt modelId="{57A49CB6-A5C3-4F04-AF44-857519FB161B}">
      <dgm:prSet/>
      <dgm:spPr/>
      <dgm:t>
        <a:bodyPr/>
        <a:lstStyle/>
        <a:p>
          <a:r>
            <a:rPr lang="en-US"/>
            <a:t>“New money”: increased projected GF revenue over previous year estimated by CREG.  How to spend it is the subject of intense debate during budget formulation in the legislative session.</a:t>
          </a:r>
        </a:p>
      </dgm:t>
    </dgm:pt>
    <dgm:pt modelId="{52E8CB1C-665F-4903-B2D3-D4D171D6C9F9}" type="parTrans" cxnId="{2BFC39E6-2494-4B23-ACA3-5A86BFAFAE41}">
      <dgm:prSet/>
      <dgm:spPr/>
      <dgm:t>
        <a:bodyPr/>
        <a:lstStyle/>
        <a:p>
          <a:endParaRPr lang="en-US"/>
        </a:p>
      </dgm:t>
    </dgm:pt>
    <dgm:pt modelId="{51A78ADA-25D6-416A-BF21-70576316762A}" type="sibTrans" cxnId="{2BFC39E6-2494-4B23-ACA3-5A86BFAFAE41}">
      <dgm:prSet/>
      <dgm:spPr/>
      <dgm:t>
        <a:bodyPr/>
        <a:lstStyle/>
        <a:p>
          <a:endParaRPr lang="en-US"/>
        </a:p>
      </dgm:t>
    </dgm:pt>
    <dgm:pt modelId="{688DD864-625B-4ACA-BD3A-C6C1048E764E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Other State Funds (OSF)</a:t>
          </a:r>
        </a:p>
      </dgm:t>
    </dgm:pt>
    <dgm:pt modelId="{70C5ED00-7420-458C-AEC5-03A5AAA86F2E}" type="parTrans" cxnId="{379C15BF-2555-47E8-A6E0-84012CB9D506}">
      <dgm:prSet/>
      <dgm:spPr/>
      <dgm:t>
        <a:bodyPr/>
        <a:lstStyle/>
        <a:p>
          <a:endParaRPr lang="en-US"/>
        </a:p>
      </dgm:t>
    </dgm:pt>
    <dgm:pt modelId="{9569ECE5-FB88-4F68-BEAF-8871F22727C2}" type="sibTrans" cxnId="{379C15BF-2555-47E8-A6E0-84012CB9D506}">
      <dgm:prSet/>
      <dgm:spPr/>
      <dgm:t>
        <a:bodyPr/>
        <a:lstStyle/>
        <a:p>
          <a:endParaRPr lang="en-US"/>
        </a:p>
      </dgm:t>
    </dgm:pt>
    <dgm:pt modelId="{00970382-FAB3-4813-9E84-9CCA6707DBBD}">
      <dgm:prSet/>
      <dgm:spPr/>
      <dgm:t>
        <a:bodyPr/>
        <a:lstStyle/>
        <a:p>
          <a:r>
            <a:rPr lang="en-US"/>
            <a:t>Recurring revenue agencies receive from permits, fees, leases, interest income, etc.</a:t>
          </a:r>
        </a:p>
      </dgm:t>
    </dgm:pt>
    <dgm:pt modelId="{B8E20F19-9119-4CE9-8599-B83067AE2863}" type="parTrans" cxnId="{EB3E8973-BC81-4FE8-8B68-A9FBF434C93E}">
      <dgm:prSet/>
      <dgm:spPr/>
      <dgm:t>
        <a:bodyPr/>
        <a:lstStyle/>
        <a:p>
          <a:endParaRPr lang="en-US"/>
        </a:p>
      </dgm:t>
    </dgm:pt>
    <dgm:pt modelId="{3E6D24EA-D4AE-4536-A413-446DD7606388}" type="sibTrans" cxnId="{EB3E8973-BC81-4FE8-8B68-A9FBF434C93E}">
      <dgm:prSet/>
      <dgm:spPr/>
      <dgm:t>
        <a:bodyPr/>
        <a:lstStyle/>
        <a:p>
          <a:endParaRPr lang="en-US"/>
        </a:p>
      </dgm:t>
    </dgm:pt>
    <dgm:pt modelId="{C73F48C4-DFB3-479A-A3CB-969516550CC7}">
      <dgm:prSet/>
      <dgm:spPr/>
      <dgm:t>
        <a:bodyPr/>
        <a:lstStyle/>
        <a:p>
          <a:r>
            <a:rPr lang="en-US"/>
            <a:t>Agencies have limited authority to increase budget during FY through BARs</a:t>
          </a:r>
        </a:p>
      </dgm:t>
    </dgm:pt>
    <dgm:pt modelId="{F145AACE-3372-4E90-B967-A4F254B2740A}" type="parTrans" cxnId="{F80E1693-FB21-4992-9F40-35CA52F34DFA}">
      <dgm:prSet/>
      <dgm:spPr/>
      <dgm:t>
        <a:bodyPr/>
        <a:lstStyle/>
        <a:p>
          <a:endParaRPr lang="en-US"/>
        </a:p>
      </dgm:t>
    </dgm:pt>
    <dgm:pt modelId="{9CA0CFBF-28F5-4482-9E9C-336092776D94}" type="sibTrans" cxnId="{F80E1693-FB21-4992-9F40-35CA52F34DFA}">
      <dgm:prSet/>
      <dgm:spPr/>
      <dgm:t>
        <a:bodyPr/>
        <a:lstStyle/>
        <a:p>
          <a:endParaRPr lang="en-US"/>
        </a:p>
      </dgm:t>
    </dgm:pt>
    <dgm:pt modelId="{50A38B6A-9E65-4785-B766-E53315C97A3C}">
      <dgm:prSet/>
      <dgm:spPr/>
      <dgm:t>
        <a:bodyPr/>
        <a:lstStyle/>
        <a:p>
          <a:r>
            <a:rPr lang="en-US"/>
            <a:t>Many different revenue codes such as Interest on Investments (441201) or Land – Rental or Lease (442103)</a:t>
          </a:r>
        </a:p>
      </dgm:t>
    </dgm:pt>
    <dgm:pt modelId="{FCADEFD9-CE0B-4CB4-8BB2-4E211B4537E6}" type="parTrans" cxnId="{7F7C7C94-D339-44BF-A7A3-4549FE52575F}">
      <dgm:prSet/>
      <dgm:spPr/>
      <dgm:t>
        <a:bodyPr/>
        <a:lstStyle/>
        <a:p>
          <a:endParaRPr lang="en-US"/>
        </a:p>
      </dgm:t>
    </dgm:pt>
    <dgm:pt modelId="{81B09B0F-27EC-4B3F-9860-56CE9B0BC1BE}" type="sibTrans" cxnId="{7F7C7C94-D339-44BF-A7A3-4549FE52575F}">
      <dgm:prSet/>
      <dgm:spPr/>
      <dgm:t>
        <a:bodyPr/>
        <a:lstStyle/>
        <a:p>
          <a:endParaRPr lang="en-US"/>
        </a:p>
      </dgm:t>
    </dgm:pt>
    <dgm:pt modelId="{A9D82D32-BAA6-4EE0-803C-F3C4BB6F2B47}">
      <dgm:prSet/>
      <dgm:spPr/>
      <dgm:t>
        <a:bodyPr/>
        <a:lstStyle/>
        <a:p>
          <a:r>
            <a:rPr lang="en-US">
              <a:solidFill>
                <a:schemeClr val="bg1"/>
              </a:solidFill>
            </a:rPr>
            <a:t>Fund Balance</a:t>
          </a:r>
        </a:p>
      </dgm:t>
    </dgm:pt>
    <dgm:pt modelId="{FE784DF6-B335-485D-A6A3-1C34B8B96859}" type="parTrans" cxnId="{1C66A1A1-A989-4CB4-B026-DFEC048C3DF6}">
      <dgm:prSet/>
      <dgm:spPr/>
      <dgm:t>
        <a:bodyPr/>
        <a:lstStyle/>
        <a:p>
          <a:endParaRPr lang="en-US"/>
        </a:p>
      </dgm:t>
    </dgm:pt>
    <dgm:pt modelId="{3CF47499-5496-4E3F-8E96-6A13F1B7DFB9}" type="sibTrans" cxnId="{1C66A1A1-A989-4CB4-B026-DFEC048C3DF6}">
      <dgm:prSet/>
      <dgm:spPr/>
      <dgm:t>
        <a:bodyPr/>
        <a:lstStyle/>
        <a:p>
          <a:endParaRPr lang="en-US"/>
        </a:p>
      </dgm:t>
    </dgm:pt>
    <dgm:pt modelId="{FA82838D-D3F5-42A0-BFC9-189207DC411C}">
      <dgm:prSet/>
      <dgm:spPr/>
      <dgm:t>
        <a:bodyPr/>
        <a:lstStyle/>
        <a:p>
          <a:r>
            <a:rPr lang="en-US"/>
            <a:t>Nonrecurring OSF revenue (amounts sitting in agency special revenue funds)</a:t>
          </a:r>
        </a:p>
      </dgm:t>
    </dgm:pt>
    <dgm:pt modelId="{3B16698A-535E-4ACA-9742-0E898DCB1682}" type="parTrans" cxnId="{33088AE4-4992-4674-B0B1-208FBCFD0453}">
      <dgm:prSet/>
      <dgm:spPr/>
      <dgm:t>
        <a:bodyPr/>
        <a:lstStyle/>
        <a:p>
          <a:endParaRPr lang="en-US"/>
        </a:p>
      </dgm:t>
    </dgm:pt>
    <dgm:pt modelId="{158D3320-3BA5-4EAB-8602-0AF1C93DDC00}" type="sibTrans" cxnId="{33088AE4-4992-4674-B0B1-208FBCFD0453}">
      <dgm:prSet/>
      <dgm:spPr/>
      <dgm:t>
        <a:bodyPr/>
        <a:lstStyle/>
        <a:p>
          <a:endParaRPr lang="en-US"/>
        </a:p>
      </dgm:t>
    </dgm:pt>
    <dgm:pt modelId="{EEAFCB06-4C98-47D0-B96B-3DA559907091}">
      <dgm:prSet/>
      <dgm:spPr/>
      <dgm:t>
        <a:bodyPr/>
        <a:lstStyle/>
        <a:p>
          <a:r>
            <a:rPr lang="en-US"/>
            <a:t>Appropriated as part of OSF total in the budget bill, but budgeted separately in SHARE </a:t>
          </a:r>
        </a:p>
      </dgm:t>
    </dgm:pt>
    <dgm:pt modelId="{B52145B1-9CC3-4793-B9ED-6616F4E18F9D}" type="parTrans" cxnId="{E89EACBF-892D-4C0E-ADB5-EA1CC8A24F7C}">
      <dgm:prSet/>
      <dgm:spPr/>
      <dgm:t>
        <a:bodyPr/>
        <a:lstStyle/>
        <a:p>
          <a:endParaRPr lang="en-US"/>
        </a:p>
      </dgm:t>
    </dgm:pt>
    <dgm:pt modelId="{0A311B64-6122-4759-A2C8-3CFBF4ADC06D}" type="sibTrans" cxnId="{E89EACBF-892D-4C0E-ADB5-EA1CC8A24F7C}">
      <dgm:prSet/>
      <dgm:spPr/>
      <dgm:t>
        <a:bodyPr/>
        <a:lstStyle/>
        <a:p>
          <a:endParaRPr lang="en-US"/>
        </a:p>
      </dgm:t>
    </dgm:pt>
    <dgm:pt modelId="{58EE8941-B4EC-4935-875C-EAF176CAF184}">
      <dgm:prSet/>
      <dgm:spPr/>
      <dgm:t>
        <a:bodyPr/>
        <a:lstStyle/>
        <a:p>
          <a:r>
            <a:rPr lang="en-US"/>
            <a:t>Budgeted with equity codes such as 325900 (restricted fund balance) or 328900 (unassigned fund balance)</a:t>
          </a:r>
        </a:p>
      </dgm:t>
    </dgm:pt>
    <dgm:pt modelId="{924E91BB-F975-49E2-BABD-6FBE731800DA}" type="parTrans" cxnId="{ED0B4AB8-CEB1-4088-B9D6-43AC1E451BD1}">
      <dgm:prSet/>
      <dgm:spPr/>
      <dgm:t>
        <a:bodyPr/>
        <a:lstStyle/>
        <a:p>
          <a:endParaRPr lang="en-US"/>
        </a:p>
      </dgm:t>
    </dgm:pt>
    <dgm:pt modelId="{D8824F94-6BDD-4661-9A63-B46CE3946851}" type="sibTrans" cxnId="{ED0B4AB8-CEB1-4088-B9D6-43AC1E451BD1}">
      <dgm:prSet/>
      <dgm:spPr/>
      <dgm:t>
        <a:bodyPr/>
        <a:lstStyle/>
        <a:p>
          <a:endParaRPr lang="en-US"/>
        </a:p>
      </dgm:t>
    </dgm:pt>
    <dgm:pt modelId="{9678554D-C494-4504-8B1E-3C78A4B9E08D}" type="pres">
      <dgm:prSet presAssocID="{5BE15CAB-2D5E-4FD0-9FCF-5859990731D4}" presName="linear" presStyleCnt="0">
        <dgm:presLayoutVars>
          <dgm:animLvl val="lvl"/>
          <dgm:resizeHandles val="exact"/>
        </dgm:presLayoutVars>
      </dgm:prSet>
      <dgm:spPr/>
    </dgm:pt>
    <dgm:pt modelId="{7CD7E54F-5F2F-4FD9-8FAE-B2D6040AAC04}" type="pres">
      <dgm:prSet presAssocID="{9909300A-B8A3-4631-B0FA-6A6CB4DA905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A30F627-58D2-46BD-AA36-32AB723D7528}" type="pres">
      <dgm:prSet presAssocID="{9909300A-B8A3-4631-B0FA-6A6CB4DA9054}" presName="childText" presStyleLbl="revTx" presStyleIdx="0" presStyleCnt="3">
        <dgm:presLayoutVars>
          <dgm:bulletEnabled val="1"/>
        </dgm:presLayoutVars>
      </dgm:prSet>
      <dgm:spPr/>
    </dgm:pt>
    <dgm:pt modelId="{282B235C-F53C-41DD-8B17-ADDA917D89F1}" type="pres">
      <dgm:prSet presAssocID="{688DD864-625B-4ACA-BD3A-C6C1048E764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FA825DA-5A5C-414E-A467-1DAD87B87556}" type="pres">
      <dgm:prSet presAssocID="{688DD864-625B-4ACA-BD3A-C6C1048E764E}" presName="childText" presStyleLbl="revTx" presStyleIdx="1" presStyleCnt="3">
        <dgm:presLayoutVars>
          <dgm:bulletEnabled val="1"/>
        </dgm:presLayoutVars>
      </dgm:prSet>
      <dgm:spPr/>
    </dgm:pt>
    <dgm:pt modelId="{41C279A5-463A-465B-9C6D-702E0837B15C}" type="pres">
      <dgm:prSet presAssocID="{A9D82D32-BAA6-4EE0-803C-F3C4BB6F2B47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F51C6303-8AC5-493C-9541-920C84086623}" type="pres">
      <dgm:prSet presAssocID="{A9D82D32-BAA6-4EE0-803C-F3C4BB6F2B47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363F8B2D-D1E8-485D-B6C8-922AAF442699}" srcId="{9909300A-B8A3-4631-B0FA-6A6CB4DA9054}" destId="{CEEEE0DF-8A33-4B01-BAD3-A623E8AA60F4}" srcOrd="0" destOrd="0" parTransId="{0874AF57-3CBB-4CE1-9B7A-3D85AAC1F7EF}" sibTransId="{386DDCFC-E37E-4EF9-B6DA-F54B1C2A05AA}"/>
    <dgm:cxn modelId="{5EE0153D-7184-4A96-AF50-1E4FC4032C2A}" type="presOf" srcId="{50A38B6A-9E65-4785-B766-E53315C97A3C}" destId="{5FA825DA-5A5C-414E-A467-1DAD87B87556}" srcOrd="0" destOrd="2" presId="urn:microsoft.com/office/officeart/2005/8/layout/vList2"/>
    <dgm:cxn modelId="{D7CA6E60-76A9-498F-9BC6-4F3136293176}" type="presOf" srcId="{3D86E77D-CC9D-427B-8813-061723CBE085}" destId="{6A30F627-58D2-46BD-AA36-32AB723D7528}" srcOrd="0" destOrd="2" presId="urn:microsoft.com/office/officeart/2005/8/layout/vList2"/>
    <dgm:cxn modelId="{8B0EA260-3F4D-4FE6-B751-DC8128B6B5AC}" srcId="{9909300A-B8A3-4631-B0FA-6A6CB4DA9054}" destId="{3D86E77D-CC9D-427B-8813-061723CBE085}" srcOrd="2" destOrd="0" parTransId="{4EB84D49-AD2E-4D72-BC38-B498E932E84E}" sibTransId="{B9730C2D-5E93-4DE8-850E-9E8D945672EB}"/>
    <dgm:cxn modelId="{DC9CCC68-2CE3-4C5D-9303-C1B047865FD0}" type="presOf" srcId="{5BE15CAB-2D5E-4FD0-9FCF-5859990731D4}" destId="{9678554D-C494-4504-8B1E-3C78A4B9E08D}" srcOrd="0" destOrd="0" presId="urn:microsoft.com/office/officeart/2005/8/layout/vList2"/>
    <dgm:cxn modelId="{F2A95B6B-C6C7-4680-9847-05837A8154C4}" type="presOf" srcId="{FA82838D-D3F5-42A0-BFC9-189207DC411C}" destId="{F51C6303-8AC5-493C-9541-920C84086623}" srcOrd="0" destOrd="0" presId="urn:microsoft.com/office/officeart/2005/8/layout/vList2"/>
    <dgm:cxn modelId="{ABA4B052-D687-4A1F-B91A-AA74495B9B2A}" type="presOf" srcId="{00970382-FAB3-4813-9E84-9CCA6707DBBD}" destId="{5FA825DA-5A5C-414E-A467-1DAD87B87556}" srcOrd="0" destOrd="0" presId="urn:microsoft.com/office/officeart/2005/8/layout/vList2"/>
    <dgm:cxn modelId="{EB3E8973-BC81-4FE8-8B68-A9FBF434C93E}" srcId="{688DD864-625B-4ACA-BD3A-C6C1048E764E}" destId="{00970382-FAB3-4813-9E84-9CCA6707DBBD}" srcOrd="0" destOrd="0" parTransId="{B8E20F19-9119-4CE9-8599-B83067AE2863}" sibTransId="{3E6D24EA-D4AE-4536-A413-446DD7606388}"/>
    <dgm:cxn modelId="{29146D7A-5BC5-45EE-8ADD-7E71A69A800F}" type="presOf" srcId="{58EE8941-B4EC-4935-875C-EAF176CAF184}" destId="{F51C6303-8AC5-493C-9541-920C84086623}" srcOrd="0" destOrd="2" presId="urn:microsoft.com/office/officeart/2005/8/layout/vList2"/>
    <dgm:cxn modelId="{65298281-C27E-49FF-9243-C81AD82275B7}" srcId="{5BE15CAB-2D5E-4FD0-9FCF-5859990731D4}" destId="{9909300A-B8A3-4631-B0FA-6A6CB4DA9054}" srcOrd="0" destOrd="0" parTransId="{E0405B8E-A21D-439D-B77D-285B411748B6}" sibTransId="{D7026152-BD92-41D0-880C-B6131BAC99D8}"/>
    <dgm:cxn modelId="{7A518884-E8E0-497C-B863-CFD39898273A}" type="presOf" srcId="{688DD864-625B-4ACA-BD3A-C6C1048E764E}" destId="{282B235C-F53C-41DD-8B17-ADDA917D89F1}" srcOrd="0" destOrd="0" presId="urn:microsoft.com/office/officeart/2005/8/layout/vList2"/>
    <dgm:cxn modelId="{49152285-0740-4A77-980A-4129E4DEEBA9}" type="presOf" srcId="{CEEEE0DF-8A33-4B01-BAD3-A623E8AA60F4}" destId="{6A30F627-58D2-46BD-AA36-32AB723D7528}" srcOrd="0" destOrd="0" presId="urn:microsoft.com/office/officeart/2005/8/layout/vList2"/>
    <dgm:cxn modelId="{F80E1693-FB21-4992-9F40-35CA52F34DFA}" srcId="{688DD864-625B-4ACA-BD3A-C6C1048E764E}" destId="{C73F48C4-DFB3-479A-A3CB-969516550CC7}" srcOrd="1" destOrd="0" parTransId="{F145AACE-3372-4E90-B967-A4F254B2740A}" sibTransId="{9CA0CFBF-28F5-4482-9E9C-336092776D94}"/>
    <dgm:cxn modelId="{7F7C7C94-D339-44BF-A7A3-4549FE52575F}" srcId="{688DD864-625B-4ACA-BD3A-C6C1048E764E}" destId="{50A38B6A-9E65-4785-B766-E53315C97A3C}" srcOrd="2" destOrd="0" parTransId="{FCADEFD9-CE0B-4CB4-8BB2-4E211B4537E6}" sibTransId="{81B09B0F-27EC-4B3F-9860-56CE9B0BC1BE}"/>
    <dgm:cxn modelId="{E8EBD49A-782E-4267-BDEA-FFC15D91C301}" type="presOf" srcId="{EEAFCB06-4C98-47D0-B96B-3DA559907091}" destId="{F51C6303-8AC5-493C-9541-920C84086623}" srcOrd="0" destOrd="1" presId="urn:microsoft.com/office/officeart/2005/8/layout/vList2"/>
    <dgm:cxn modelId="{1C66A1A1-A989-4CB4-B026-DFEC048C3DF6}" srcId="{5BE15CAB-2D5E-4FD0-9FCF-5859990731D4}" destId="{A9D82D32-BAA6-4EE0-803C-F3C4BB6F2B47}" srcOrd="2" destOrd="0" parTransId="{FE784DF6-B335-485D-A6A3-1C34B8B96859}" sibTransId="{3CF47499-5496-4E3F-8E96-6A13F1B7DFB9}"/>
    <dgm:cxn modelId="{22A171B2-CFCE-4899-83BC-CD2094109F14}" type="presOf" srcId="{C73F48C4-DFB3-479A-A3CB-969516550CC7}" destId="{5FA825DA-5A5C-414E-A467-1DAD87B87556}" srcOrd="0" destOrd="1" presId="urn:microsoft.com/office/officeart/2005/8/layout/vList2"/>
    <dgm:cxn modelId="{ED0B4AB8-CEB1-4088-B9D6-43AC1E451BD1}" srcId="{A9D82D32-BAA6-4EE0-803C-F3C4BB6F2B47}" destId="{58EE8941-B4EC-4935-875C-EAF176CAF184}" srcOrd="2" destOrd="0" parTransId="{924E91BB-F975-49E2-BABD-6FBE731800DA}" sibTransId="{D8824F94-6BDD-4661-9A63-B46CE3946851}"/>
    <dgm:cxn modelId="{EF648EBB-90E4-4BB7-B7F0-DD947D1DD188}" type="presOf" srcId="{12B4A273-11DE-4366-869C-CB6A9FCBE18B}" destId="{6A30F627-58D2-46BD-AA36-32AB723D7528}" srcOrd="0" destOrd="1" presId="urn:microsoft.com/office/officeart/2005/8/layout/vList2"/>
    <dgm:cxn modelId="{379C15BF-2555-47E8-A6E0-84012CB9D506}" srcId="{5BE15CAB-2D5E-4FD0-9FCF-5859990731D4}" destId="{688DD864-625B-4ACA-BD3A-C6C1048E764E}" srcOrd="1" destOrd="0" parTransId="{70C5ED00-7420-458C-AEC5-03A5AAA86F2E}" sibTransId="{9569ECE5-FB88-4F68-BEAF-8871F22727C2}"/>
    <dgm:cxn modelId="{E89EACBF-892D-4C0E-ADB5-EA1CC8A24F7C}" srcId="{A9D82D32-BAA6-4EE0-803C-F3C4BB6F2B47}" destId="{EEAFCB06-4C98-47D0-B96B-3DA559907091}" srcOrd="1" destOrd="0" parTransId="{B52145B1-9CC3-4793-B9ED-6616F4E18F9D}" sibTransId="{0A311B64-6122-4759-A2C8-3CFBF4ADC06D}"/>
    <dgm:cxn modelId="{AB8387CA-98E7-401D-8CAE-D6D3E3E2CB62}" type="presOf" srcId="{9909300A-B8A3-4631-B0FA-6A6CB4DA9054}" destId="{7CD7E54F-5F2F-4FD9-8FAE-B2D6040AAC04}" srcOrd="0" destOrd="0" presId="urn:microsoft.com/office/officeart/2005/8/layout/vList2"/>
    <dgm:cxn modelId="{39875BD0-038D-46C2-81FE-E8B86A79FA13}" type="presOf" srcId="{57A49CB6-A5C3-4F04-AF44-857519FB161B}" destId="{6A30F627-58D2-46BD-AA36-32AB723D7528}" srcOrd="0" destOrd="3" presId="urn:microsoft.com/office/officeart/2005/8/layout/vList2"/>
    <dgm:cxn modelId="{DAB458D5-BFFE-4CEA-9CBE-0919249C8F5C}" srcId="{9909300A-B8A3-4631-B0FA-6A6CB4DA9054}" destId="{12B4A273-11DE-4366-869C-CB6A9FCBE18B}" srcOrd="1" destOrd="0" parTransId="{74A35D84-A47A-42AC-97CC-C9782DB60B67}" sibTransId="{F2BB8C91-9B46-4D08-8277-D804304D8161}"/>
    <dgm:cxn modelId="{33088AE4-4992-4674-B0B1-208FBCFD0453}" srcId="{A9D82D32-BAA6-4EE0-803C-F3C4BB6F2B47}" destId="{FA82838D-D3F5-42A0-BFC9-189207DC411C}" srcOrd="0" destOrd="0" parTransId="{3B16698A-535E-4ACA-9742-0E898DCB1682}" sibTransId="{158D3320-3BA5-4EAB-8602-0AF1C93DDC00}"/>
    <dgm:cxn modelId="{2BFC39E6-2494-4B23-ACA3-5A86BFAFAE41}" srcId="{9909300A-B8A3-4631-B0FA-6A6CB4DA9054}" destId="{57A49CB6-A5C3-4F04-AF44-857519FB161B}" srcOrd="3" destOrd="0" parTransId="{52E8CB1C-665F-4903-B2D3-D4D171D6C9F9}" sibTransId="{51A78ADA-25D6-416A-BF21-70576316762A}"/>
    <dgm:cxn modelId="{4043B2F5-D129-4A44-A679-5EA254149B7B}" type="presOf" srcId="{A9D82D32-BAA6-4EE0-803C-F3C4BB6F2B47}" destId="{41C279A5-463A-465B-9C6D-702E0837B15C}" srcOrd="0" destOrd="0" presId="urn:microsoft.com/office/officeart/2005/8/layout/vList2"/>
    <dgm:cxn modelId="{4BF42B12-C98B-4D5D-A37A-5FC7598212B4}" type="presParOf" srcId="{9678554D-C494-4504-8B1E-3C78A4B9E08D}" destId="{7CD7E54F-5F2F-4FD9-8FAE-B2D6040AAC04}" srcOrd="0" destOrd="0" presId="urn:microsoft.com/office/officeart/2005/8/layout/vList2"/>
    <dgm:cxn modelId="{B854CED2-68DD-40E1-8299-39993B3F0B46}" type="presParOf" srcId="{9678554D-C494-4504-8B1E-3C78A4B9E08D}" destId="{6A30F627-58D2-46BD-AA36-32AB723D7528}" srcOrd="1" destOrd="0" presId="urn:microsoft.com/office/officeart/2005/8/layout/vList2"/>
    <dgm:cxn modelId="{A638641C-28C7-4C43-ADF5-E71E72A3C9ED}" type="presParOf" srcId="{9678554D-C494-4504-8B1E-3C78A4B9E08D}" destId="{282B235C-F53C-41DD-8B17-ADDA917D89F1}" srcOrd="2" destOrd="0" presId="urn:microsoft.com/office/officeart/2005/8/layout/vList2"/>
    <dgm:cxn modelId="{B676A1BE-708F-4C66-B2F4-A9F41D2BE9A7}" type="presParOf" srcId="{9678554D-C494-4504-8B1E-3C78A4B9E08D}" destId="{5FA825DA-5A5C-414E-A467-1DAD87B87556}" srcOrd="3" destOrd="0" presId="urn:microsoft.com/office/officeart/2005/8/layout/vList2"/>
    <dgm:cxn modelId="{8ABBC7B7-0D54-4294-8202-ED5A72C05239}" type="presParOf" srcId="{9678554D-C494-4504-8B1E-3C78A4B9E08D}" destId="{41C279A5-463A-465B-9C6D-702E0837B15C}" srcOrd="4" destOrd="0" presId="urn:microsoft.com/office/officeart/2005/8/layout/vList2"/>
    <dgm:cxn modelId="{F220BC5C-E33F-4135-94E5-5584E94DDAB3}" type="presParOf" srcId="{9678554D-C494-4504-8B1E-3C78A4B9E08D}" destId="{F51C6303-8AC5-493C-9541-920C84086623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5BE15CAB-2D5E-4FD0-9FCF-5859990731D4}" type="doc">
      <dgm:prSet loTypeId="urn:microsoft.com/office/officeart/2005/8/layout/vList2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65446168-BDC2-4B52-AA0A-F2823637BA49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Transfer Revenue</a:t>
          </a:r>
        </a:p>
      </dgm:t>
    </dgm:pt>
    <dgm:pt modelId="{EB94A7BC-9EA0-4375-AAE6-A83B324802F3}" type="parTrans" cxnId="{D5EBEC0A-B462-4426-9010-F1F5F6A33652}">
      <dgm:prSet/>
      <dgm:spPr/>
      <dgm:t>
        <a:bodyPr/>
        <a:lstStyle/>
        <a:p>
          <a:endParaRPr lang="en-US"/>
        </a:p>
      </dgm:t>
    </dgm:pt>
    <dgm:pt modelId="{549133DD-0A0E-4065-BBC2-DBDA364C6FB1}" type="sibTrans" cxnId="{D5EBEC0A-B462-4426-9010-F1F5F6A33652}">
      <dgm:prSet/>
      <dgm:spPr/>
      <dgm:t>
        <a:bodyPr/>
        <a:lstStyle/>
        <a:p>
          <a:endParaRPr lang="en-US"/>
        </a:p>
      </dgm:t>
    </dgm:pt>
    <dgm:pt modelId="{534ACA3C-3D7A-47DF-A26A-088C076AE9E4}">
      <dgm:prSet/>
      <dgm:spPr/>
      <dgm:t>
        <a:bodyPr/>
        <a:lstStyle/>
        <a:p>
          <a:r>
            <a:rPr lang="en-US" dirty="0"/>
            <a:t>Transfers received from various sources – another state agency, another program in same agency, or outside entity</a:t>
          </a:r>
        </a:p>
      </dgm:t>
    </dgm:pt>
    <dgm:pt modelId="{33FDDE9F-6340-4D8C-8FED-93B452A8B98C}" type="parTrans" cxnId="{16E136C2-ED37-423C-A486-01E02C62114B}">
      <dgm:prSet/>
      <dgm:spPr/>
      <dgm:t>
        <a:bodyPr/>
        <a:lstStyle/>
        <a:p>
          <a:endParaRPr lang="en-US"/>
        </a:p>
      </dgm:t>
    </dgm:pt>
    <dgm:pt modelId="{8D824497-4957-4790-9474-D0F3B7614AAB}" type="sibTrans" cxnId="{16E136C2-ED37-423C-A486-01E02C62114B}">
      <dgm:prSet/>
      <dgm:spPr/>
      <dgm:t>
        <a:bodyPr/>
        <a:lstStyle/>
        <a:p>
          <a:endParaRPr lang="en-US"/>
        </a:p>
      </dgm:t>
    </dgm:pt>
    <dgm:pt modelId="{C176FAF3-A1BD-4F34-A1C4-D95C9F2320FE}">
      <dgm:prSet/>
      <dgm:spPr/>
      <dgm:t>
        <a:bodyPr/>
        <a:lstStyle/>
        <a:p>
          <a:r>
            <a:rPr lang="en-US" dirty="0">
              <a:solidFill>
                <a:schemeClr val="accent2"/>
              </a:solidFill>
            </a:rPr>
            <a:t>Reciprocal transfers</a:t>
          </a:r>
        </a:p>
      </dgm:t>
    </dgm:pt>
    <dgm:pt modelId="{981E8A9E-0C85-412B-9C7E-A1CF96FE7E18}" type="parTrans" cxnId="{95BEE1DB-C786-4E28-B1A1-E72251AC0D01}">
      <dgm:prSet/>
      <dgm:spPr/>
      <dgm:t>
        <a:bodyPr/>
        <a:lstStyle/>
        <a:p>
          <a:endParaRPr lang="en-US"/>
        </a:p>
      </dgm:t>
    </dgm:pt>
    <dgm:pt modelId="{1490D140-DBC4-4F0F-8082-D3BA3A3584B5}" type="sibTrans" cxnId="{95BEE1DB-C786-4E28-B1A1-E72251AC0D01}">
      <dgm:prSet/>
      <dgm:spPr/>
      <dgm:t>
        <a:bodyPr/>
        <a:lstStyle/>
        <a:p>
          <a:endParaRPr lang="en-US"/>
        </a:p>
      </dgm:t>
    </dgm:pt>
    <dgm:pt modelId="{2602E67F-2486-475B-92F0-875FD12E74BF}">
      <dgm:prSet/>
      <dgm:spPr/>
      <dgm:t>
        <a:bodyPr/>
        <a:lstStyle/>
        <a:p>
          <a:r>
            <a:rPr lang="en-US" dirty="0"/>
            <a:t>Money received to perform a service, generally established through an MOU, grant, etc.  Expended as 300 or 400 expense</a:t>
          </a:r>
        </a:p>
      </dgm:t>
    </dgm:pt>
    <dgm:pt modelId="{E190C00A-6BC4-4A8E-9DDC-979F23A2B84C}" type="parTrans" cxnId="{B8B333B9-9375-4052-9282-55CB3AB996CD}">
      <dgm:prSet/>
      <dgm:spPr/>
      <dgm:t>
        <a:bodyPr/>
        <a:lstStyle/>
        <a:p>
          <a:endParaRPr lang="en-US"/>
        </a:p>
      </dgm:t>
    </dgm:pt>
    <dgm:pt modelId="{C9811917-CB7F-495F-817B-DD82F4910FA3}" type="sibTrans" cxnId="{B8B333B9-9375-4052-9282-55CB3AB996CD}">
      <dgm:prSet/>
      <dgm:spPr/>
      <dgm:t>
        <a:bodyPr/>
        <a:lstStyle/>
        <a:p>
          <a:endParaRPr lang="en-US"/>
        </a:p>
      </dgm:t>
    </dgm:pt>
    <dgm:pt modelId="{F439602D-5346-4850-9302-9DB56254A498}">
      <dgm:prSet/>
      <dgm:spPr/>
      <dgm:t>
        <a:bodyPr/>
        <a:lstStyle/>
        <a:p>
          <a:r>
            <a:rPr lang="en-US"/>
            <a:t>451909: transfer revenue code if money was originally federal</a:t>
          </a:r>
          <a:endParaRPr lang="en-US" dirty="0"/>
        </a:p>
      </dgm:t>
    </dgm:pt>
    <dgm:pt modelId="{591E92B5-2BB3-4CD9-A99E-2208738729A9}" type="parTrans" cxnId="{71F945C5-61E7-4624-8F30-9B014201C87D}">
      <dgm:prSet/>
      <dgm:spPr/>
      <dgm:t>
        <a:bodyPr/>
        <a:lstStyle/>
        <a:p>
          <a:endParaRPr lang="en-US"/>
        </a:p>
      </dgm:t>
    </dgm:pt>
    <dgm:pt modelId="{761E1514-13C9-4D9D-8F87-C332F205ADED}" type="sibTrans" cxnId="{71F945C5-61E7-4624-8F30-9B014201C87D}">
      <dgm:prSet/>
      <dgm:spPr/>
      <dgm:t>
        <a:bodyPr/>
        <a:lstStyle/>
        <a:p>
          <a:endParaRPr lang="en-US"/>
        </a:p>
      </dgm:t>
    </dgm:pt>
    <dgm:pt modelId="{E426161E-A98F-4E9D-8967-1E8BF7036E0E}">
      <dgm:prSet/>
      <dgm:spPr/>
      <dgm:t>
        <a:bodyPr/>
        <a:lstStyle/>
        <a:p>
          <a:r>
            <a:rPr lang="en-US" dirty="0"/>
            <a:t>425909: transfer revenue code for all other original funding sources</a:t>
          </a:r>
        </a:p>
      </dgm:t>
    </dgm:pt>
    <dgm:pt modelId="{0DDABA9A-0033-4592-AE2F-FCDED3010952}" type="parTrans" cxnId="{EB2706C9-5ABD-43C3-85B4-F5CF7C1CE9A5}">
      <dgm:prSet/>
      <dgm:spPr/>
      <dgm:t>
        <a:bodyPr/>
        <a:lstStyle/>
        <a:p>
          <a:endParaRPr lang="en-US"/>
        </a:p>
      </dgm:t>
    </dgm:pt>
    <dgm:pt modelId="{4684296F-FF60-46C0-A029-6E4689CEA5BE}" type="sibTrans" cxnId="{EB2706C9-5ABD-43C3-85B4-F5CF7C1CE9A5}">
      <dgm:prSet/>
      <dgm:spPr/>
      <dgm:t>
        <a:bodyPr/>
        <a:lstStyle/>
        <a:p>
          <a:endParaRPr lang="en-US"/>
        </a:p>
      </dgm:t>
    </dgm:pt>
    <dgm:pt modelId="{EA3184DB-D89B-495E-BB84-D28BCB880972}">
      <dgm:prSet/>
      <dgm:spPr/>
      <dgm:t>
        <a:bodyPr/>
        <a:lstStyle/>
        <a:p>
          <a:r>
            <a:rPr lang="en-US" dirty="0">
              <a:solidFill>
                <a:schemeClr val="accent2"/>
              </a:solidFill>
            </a:rPr>
            <a:t>Nonreciprocal transfers</a:t>
          </a:r>
        </a:p>
      </dgm:t>
    </dgm:pt>
    <dgm:pt modelId="{F3E25E1E-3AE8-4E24-A465-591261B783E2}" type="parTrans" cxnId="{13A231AE-47EA-448D-BA83-8EB644024A1A}">
      <dgm:prSet/>
      <dgm:spPr/>
      <dgm:t>
        <a:bodyPr/>
        <a:lstStyle/>
        <a:p>
          <a:endParaRPr lang="en-US"/>
        </a:p>
      </dgm:t>
    </dgm:pt>
    <dgm:pt modelId="{D6D18969-99EE-4BE7-A8B4-5A646A276563}" type="sibTrans" cxnId="{13A231AE-47EA-448D-BA83-8EB644024A1A}">
      <dgm:prSet/>
      <dgm:spPr/>
      <dgm:t>
        <a:bodyPr/>
        <a:lstStyle/>
        <a:p>
          <a:endParaRPr lang="en-US"/>
        </a:p>
      </dgm:t>
    </dgm:pt>
    <dgm:pt modelId="{03BED81A-5F67-44FD-A8EC-20DF457160BA}">
      <dgm:prSet/>
      <dgm:spPr/>
      <dgm:t>
        <a:bodyPr/>
        <a:lstStyle/>
        <a:p>
          <a:r>
            <a:rPr lang="en-US" dirty="0"/>
            <a:t>Money received with “no strings attached,” directed transfers by legislature or within agency, often from a segregated special revenue fund to an operating fund</a:t>
          </a:r>
        </a:p>
      </dgm:t>
    </dgm:pt>
    <dgm:pt modelId="{6945D2EE-4DB9-4014-BC44-82C45C5CA8F3}" type="parTrans" cxnId="{6BE6CF7C-B1F3-4020-9B9A-3CF56C1BF0AB}">
      <dgm:prSet/>
      <dgm:spPr/>
      <dgm:t>
        <a:bodyPr/>
        <a:lstStyle/>
        <a:p>
          <a:endParaRPr lang="en-US"/>
        </a:p>
      </dgm:t>
    </dgm:pt>
    <dgm:pt modelId="{633CEB17-E382-47DD-AA88-B2847D3074CE}" type="sibTrans" cxnId="{6BE6CF7C-B1F3-4020-9B9A-3CF56C1BF0AB}">
      <dgm:prSet/>
      <dgm:spPr/>
      <dgm:t>
        <a:bodyPr/>
        <a:lstStyle/>
        <a:p>
          <a:endParaRPr lang="en-US"/>
        </a:p>
      </dgm:t>
    </dgm:pt>
    <dgm:pt modelId="{1BC4B256-7E69-47B8-9F0B-CA1872DCA419}">
      <dgm:prSet/>
      <dgm:spPr/>
      <dgm:t>
        <a:bodyPr/>
        <a:lstStyle/>
        <a:p>
          <a:r>
            <a:rPr lang="en-US" dirty="0"/>
            <a:t>499905: revenue received from another state agency</a:t>
          </a:r>
        </a:p>
      </dgm:t>
    </dgm:pt>
    <dgm:pt modelId="{3E43895D-8D56-4E3D-95E4-1F5A510306B9}" type="parTrans" cxnId="{87BA8DF4-1ACD-49DF-B442-8D0911DC7614}">
      <dgm:prSet/>
      <dgm:spPr/>
      <dgm:t>
        <a:bodyPr/>
        <a:lstStyle/>
        <a:p>
          <a:endParaRPr lang="en-US"/>
        </a:p>
      </dgm:t>
    </dgm:pt>
    <dgm:pt modelId="{966D4956-F47F-424B-928A-402DFDA0EAEC}" type="sibTrans" cxnId="{87BA8DF4-1ACD-49DF-B442-8D0911DC7614}">
      <dgm:prSet/>
      <dgm:spPr/>
      <dgm:t>
        <a:bodyPr/>
        <a:lstStyle/>
        <a:p>
          <a:endParaRPr lang="en-US"/>
        </a:p>
      </dgm:t>
    </dgm:pt>
    <dgm:pt modelId="{806B1033-8413-41E9-BB48-4F611AA50E83}">
      <dgm:prSet/>
      <dgm:spPr/>
      <dgm:t>
        <a:bodyPr/>
        <a:lstStyle/>
        <a:p>
          <a:r>
            <a:rPr lang="en-US" dirty="0"/>
            <a:t>499906: revenue received from within the same agency</a:t>
          </a:r>
        </a:p>
      </dgm:t>
    </dgm:pt>
    <dgm:pt modelId="{4DCFC3D1-BF33-48EE-A12D-BD60BF4386C4}" type="parTrans" cxnId="{823C5261-EC7D-4C72-BB3C-CACE9AFE66E7}">
      <dgm:prSet/>
      <dgm:spPr/>
      <dgm:t>
        <a:bodyPr/>
        <a:lstStyle/>
        <a:p>
          <a:endParaRPr lang="en-US"/>
        </a:p>
      </dgm:t>
    </dgm:pt>
    <dgm:pt modelId="{32026E97-8FC4-4A1F-96CD-CDDE7A64DD1C}" type="sibTrans" cxnId="{823C5261-EC7D-4C72-BB3C-CACE9AFE66E7}">
      <dgm:prSet/>
      <dgm:spPr/>
      <dgm:t>
        <a:bodyPr/>
        <a:lstStyle/>
        <a:p>
          <a:endParaRPr lang="en-US"/>
        </a:p>
      </dgm:t>
    </dgm:pt>
    <dgm:pt modelId="{05310EA5-6F63-4F85-B5BF-A090C91B5E35}">
      <dgm:prSet/>
      <dgm:spPr/>
      <dgm:t>
        <a:bodyPr/>
        <a:lstStyle/>
        <a:p>
          <a:r>
            <a:rPr lang="en-US" dirty="0"/>
            <a:t>Nonreciprocal transfer revenue must balance to a 500 category transfer expenditure (eliminates double accounting)</a:t>
          </a:r>
        </a:p>
      </dgm:t>
    </dgm:pt>
    <dgm:pt modelId="{2A35D801-ADF4-450A-A6C2-FEECE8FF2F0B}" type="parTrans" cxnId="{9AA6B524-8257-4A18-AB6F-EAACBECC0E7B}">
      <dgm:prSet/>
      <dgm:spPr/>
      <dgm:t>
        <a:bodyPr/>
        <a:lstStyle/>
        <a:p>
          <a:endParaRPr lang="en-US"/>
        </a:p>
      </dgm:t>
    </dgm:pt>
    <dgm:pt modelId="{CF084E0B-1F00-4679-8273-0B65E82A5031}" type="sibTrans" cxnId="{9AA6B524-8257-4A18-AB6F-EAACBECC0E7B}">
      <dgm:prSet/>
      <dgm:spPr/>
      <dgm:t>
        <a:bodyPr/>
        <a:lstStyle/>
        <a:p>
          <a:endParaRPr lang="en-US"/>
        </a:p>
      </dgm:t>
    </dgm:pt>
    <dgm:pt modelId="{FCD44265-0591-44DB-B304-7DD40BACD733}">
      <dgm:prSet/>
      <dgm:spPr/>
      <dgm:t>
        <a:bodyPr/>
        <a:lstStyle/>
        <a:p>
          <a:r>
            <a:rPr lang="en-US" dirty="0"/>
            <a:t>Limited authority to increase during FY, similar to OSF</a:t>
          </a:r>
        </a:p>
      </dgm:t>
    </dgm:pt>
    <dgm:pt modelId="{BDFFBD6D-D1A3-4D0F-9B6B-16FB262D5104}" type="parTrans" cxnId="{6A76B8C4-1866-4550-B2FD-8CEE02B8576F}">
      <dgm:prSet/>
      <dgm:spPr/>
      <dgm:t>
        <a:bodyPr/>
        <a:lstStyle/>
        <a:p>
          <a:endParaRPr lang="en-US"/>
        </a:p>
      </dgm:t>
    </dgm:pt>
    <dgm:pt modelId="{3E189812-3C56-420D-9C16-8D639521B6C3}" type="sibTrans" cxnId="{6A76B8C4-1866-4550-B2FD-8CEE02B8576F}">
      <dgm:prSet/>
      <dgm:spPr/>
      <dgm:t>
        <a:bodyPr/>
        <a:lstStyle/>
        <a:p>
          <a:endParaRPr lang="en-US"/>
        </a:p>
      </dgm:t>
    </dgm:pt>
    <dgm:pt modelId="{9899D191-D92F-45AB-86CE-79088A00A26E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Federal Funds – most common revenue code 451903 (direct grant)</a:t>
          </a:r>
        </a:p>
      </dgm:t>
    </dgm:pt>
    <dgm:pt modelId="{CB8F2B4E-78FD-4194-81B8-A85B683A98A7}" type="parTrans" cxnId="{A6E3B07B-8DB8-41F1-8E7D-631BBEB26DE4}">
      <dgm:prSet/>
      <dgm:spPr/>
      <dgm:t>
        <a:bodyPr/>
        <a:lstStyle/>
        <a:p>
          <a:endParaRPr lang="en-US"/>
        </a:p>
      </dgm:t>
    </dgm:pt>
    <dgm:pt modelId="{5C018553-80CC-4C17-9BED-70217F51F085}" type="sibTrans" cxnId="{A6E3B07B-8DB8-41F1-8E7D-631BBEB26DE4}">
      <dgm:prSet/>
      <dgm:spPr/>
      <dgm:t>
        <a:bodyPr/>
        <a:lstStyle/>
        <a:p>
          <a:endParaRPr lang="en-US"/>
        </a:p>
      </dgm:t>
    </dgm:pt>
    <dgm:pt modelId="{D6AD1F17-68DA-4825-9DFF-86641DA082B9}">
      <dgm:prSet/>
      <dgm:spPr/>
      <dgm:t>
        <a:bodyPr/>
        <a:lstStyle/>
        <a:p>
          <a:r>
            <a:rPr lang="en-US" dirty="0"/>
            <a:t>Money received from the federal government through grants or other funding distributions</a:t>
          </a:r>
        </a:p>
      </dgm:t>
    </dgm:pt>
    <dgm:pt modelId="{1F296949-F8BF-4F29-B8DC-467D9AB6ED5C}" type="parTrans" cxnId="{0BFAF832-9855-4B13-8100-0E57C6202376}">
      <dgm:prSet/>
      <dgm:spPr/>
      <dgm:t>
        <a:bodyPr/>
        <a:lstStyle/>
        <a:p>
          <a:endParaRPr lang="en-US"/>
        </a:p>
      </dgm:t>
    </dgm:pt>
    <dgm:pt modelId="{76F7BD23-6D31-4974-A208-2F22B2008FBB}" type="sibTrans" cxnId="{0BFAF832-9855-4B13-8100-0E57C6202376}">
      <dgm:prSet/>
      <dgm:spPr/>
      <dgm:t>
        <a:bodyPr/>
        <a:lstStyle/>
        <a:p>
          <a:endParaRPr lang="en-US"/>
        </a:p>
      </dgm:t>
    </dgm:pt>
    <dgm:pt modelId="{309D9D54-05C5-4328-AEF4-6F3C3283A5F7}">
      <dgm:prSet/>
      <dgm:spPr/>
      <dgm:t>
        <a:bodyPr/>
        <a:lstStyle/>
        <a:p>
          <a:r>
            <a:rPr lang="en-US" dirty="0"/>
            <a:t>Amounts are listed in the budget bill but those within agencies’ operating budgets are technically not appropriated by the legislature</a:t>
          </a:r>
        </a:p>
      </dgm:t>
    </dgm:pt>
    <dgm:pt modelId="{C9833570-4490-4AE5-BACB-2A788DEE44BB}" type="parTrans" cxnId="{CD82FD3B-55D8-4BF2-B3DC-DE516FB00D6B}">
      <dgm:prSet/>
      <dgm:spPr/>
      <dgm:t>
        <a:bodyPr/>
        <a:lstStyle/>
        <a:p>
          <a:endParaRPr lang="en-US"/>
        </a:p>
      </dgm:t>
    </dgm:pt>
    <dgm:pt modelId="{7A37C60B-CDF6-478B-BB71-1CCC7B887798}" type="sibTrans" cxnId="{CD82FD3B-55D8-4BF2-B3DC-DE516FB00D6B}">
      <dgm:prSet/>
      <dgm:spPr/>
      <dgm:t>
        <a:bodyPr/>
        <a:lstStyle/>
        <a:p>
          <a:endParaRPr lang="en-US"/>
        </a:p>
      </dgm:t>
    </dgm:pt>
    <dgm:pt modelId="{14966A78-688F-4D9C-B39F-23AA7BC131EC}">
      <dgm:prSet/>
      <dgm:spPr/>
      <dgm:t>
        <a:bodyPr/>
        <a:lstStyle/>
        <a:p>
          <a:r>
            <a:rPr lang="en-US" dirty="0"/>
            <a:t>Broad authority to increase during FY if agency can show new funds have been awarded</a:t>
          </a:r>
        </a:p>
      </dgm:t>
    </dgm:pt>
    <dgm:pt modelId="{D0310AF7-3CAC-409F-A0BB-25E6C227EF89}" type="parTrans" cxnId="{57C173BF-CA48-4B5B-A2A9-122905E0118A}">
      <dgm:prSet/>
      <dgm:spPr/>
      <dgm:t>
        <a:bodyPr/>
        <a:lstStyle/>
        <a:p>
          <a:endParaRPr lang="en-US"/>
        </a:p>
      </dgm:t>
    </dgm:pt>
    <dgm:pt modelId="{6927F8A8-3A18-4DAF-8641-D6670A445F96}" type="sibTrans" cxnId="{57C173BF-CA48-4B5B-A2A9-122905E0118A}">
      <dgm:prSet/>
      <dgm:spPr/>
      <dgm:t>
        <a:bodyPr/>
        <a:lstStyle/>
        <a:p>
          <a:endParaRPr lang="en-US"/>
        </a:p>
      </dgm:t>
    </dgm:pt>
    <dgm:pt modelId="{9678554D-C494-4504-8B1E-3C78A4B9E08D}" type="pres">
      <dgm:prSet presAssocID="{5BE15CAB-2D5E-4FD0-9FCF-5859990731D4}" presName="linear" presStyleCnt="0">
        <dgm:presLayoutVars>
          <dgm:animLvl val="lvl"/>
          <dgm:resizeHandles val="exact"/>
        </dgm:presLayoutVars>
      </dgm:prSet>
      <dgm:spPr/>
    </dgm:pt>
    <dgm:pt modelId="{D3AC4BCE-DBC0-4A9C-B38E-904183305765}" type="pres">
      <dgm:prSet presAssocID="{65446168-BDC2-4B52-AA0A-F2823637BA49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929D826F-1E04-4202-8E14-2F655E2650B0}" type="pres">
      <dgm:prSet presAssocID="{65446168-BDC2-4B52-AA0A-F2823637BA49}" presName="childText" presStyleLbl="revTx" presStyleIdx="0" presStyleCnt="2">
        <dgm:presLayoutVars>
          <dgm:bulletEnabled val="1"/>
        </dgm:presLayoutVars>
      </dgm:prSet>
      <dgm:spPr/>
    </dgm:pt>
    <dgm:pt modelId="{D9AA07C3-6E45-46AE-B2F8-64055AF7A73B}" type="pres">
      <dgm:prSet presAssocID="{9899D191-D92F-45AB-86CE-79088A00A26E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41AF3B9B-B49C-4E1D-B07E-EDBE9835A09A}" type="pres">
      <dgm:prSet presAssocID="{9899D191-D92F-45AB-86CE-79088A00A26E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D5EBEC0A-B462-4426-9010-F1F5F6A33652}" srcId="{5BE15CAB-2D5E-4FD0-9FCF-5859990731D4}" destId="{65446168-BDC2-4B52-AA0A-F2823637BA49}" srcOrd="0" destOrd="0" parTransId="{EB94A7BC-9EA0-4375-AAE6-A83B324802F3}" sibTransId="{549133DD-0A0E-4065-BBC2-DBDA364C6FB1}"/>
    <dgm:cxn modelId="{40DCE615-C472-4812-A0AD-2C1721967684}" type="presOf" srcId="{806B1033-8413-41E9-BB48-4F611AA50E83}" destId="{929D826F-1E04-4202-8E14-2F655E2650B0}" srcOrd="0" destOrd="8" presId="urn:microsoft.com/office/officeart/2005/8/layout/vList2"/>
    <dgm:cxn modelId="{9AA6B524-8257-4A18-AB6F-EAACBECC0E7B}" srcId="{EA3184DB-D89B-495E-BB84-D28BCB880972}" destId="{05310EA5-6F63-4F85-B5BF-A090C91B5E35}" srcOrd="3" destOrd="0" parTransId="{2A35D801-ADF4-450A-A6C2-FEECE8FF2F0B}" sibTransId="{CF084E0B-1F00-4679-8273-0B65E82A5031}"/>
    <dgm:cxn modelId="{5792DC2F-9648-4D29-973B-C2AD2B85F7DE}" type="presOf" srcId="{65446168-BDC2-4B52-AA0A-F2823637BA49}" destId="{D3AC4BCE-DBC0-4A9C-B38E-904183305765}" srcOrd="0" destOrd="0" presId="urn:microsoft.com/office/officeart/2005/8/layout/vList2"/>
    <dgm:cxn modelId="{0BFAF832-9855-4B13-8100-0E57C6202376}" srcId="{9899D191-D92F-45AB-86CE-79088A00A26E}" destId="{D6AD1F17-68DA-4825-9DFF-86641DA082B9}" srcOrd="0" destOrd="0" parTransId="{1F296949-F8BF-4F29-B8DC-467D9AB6ED5C}" sibTransId="{76F7BD23-6D31-4974-A208-2F22B2008FBB}"/>
    <dgm:cxn modelId="{D206E635-582E-47A2-9E17-AA4F7E50D98F}" type="presOf" srcId="{F439602D-5346-4850-9302-9DB56254A498}" destId="{929D826F-1E04-4202-8E14-2F655E2650B0}" srcOrd="0" destOrd="3" presId="urn:microsoft.com/office/officeart/2005/8/layout/vList2"/>
    <dgm:cxn modelId="{CD82FD3B-55D8-4BF2-B3DC-DE516FB00D6B}" srcId="{9899D191-D92F-45AB-86CE-79088A00A26E}" destId="{309D9D54-05C5-4328-AEF4-6F3C3283A5F7}" srcOrd="1" destOrd="0" parTransId="{C9833570-4490-4AE5-BACB-2A788DEE44BB}" sibTransId="{7A37C60B-CDF6-478B-BB71-1CCC7B887798}"/>
    <dgm:cxn modelId="{2BF4263E-B591-42B2-AC08-0A58C8BCCA17}" type="presOf" srcId="{1BC4B256-7E69-47B8-9F0B-CA1872DCA419}" destId="{929D826F-1E04-4202-8E14-2F655E2650B0}" srcOrd="0" destOrd="7" presId="urn:microsoft.com/office/officeart/2005/8/layout/vList2"/>
    <dgm:cxn modelId="{584CDD60-BE0D-493B-B528-20E49D8FD9BD}" type="presOf" srcId="{FCD44265-0591-44DB-B304-7DD40BACD733}" destId="{929D826F-1E04-4202-8E14-2F655E2650B0}" srcOrd="0" destOrd="10" presId="urn:microsoft.com/office/officeart/2005/8/layout/vList2"/>
    <dgm:cxn modelId="{823C5261-EC7D-4C72-BB3C-CACE9AFE66E7}" srcId="{EA3184DB-D89B-495E-BB84-D28BCB880972}" destId="{806B1033-8413-41E9-BB48-4F611AA50E83}" srcOrd="2" destOrd="0" parTransId="{4DCFC3D1-BF33-48EE-A12D-BD60BF4386C4}" sibTransId="{32026E97-8FC4-4A1F-96CD-CDDE7A64DD1C}"/>
    <dgm:cxn modelId="{E5618265-8FC3-4060-90FE-4072DBA5BA28}" type="presOf" srcId="{309D9D54-05C5-4328-AEF4-6F3C3283A5F7}" destId="{41AF3B9B-B49C-4E1D-B07E-EDBE9835A09A}" srcOrd="0" destOrd="1" presId="urn:microsoft.com/office/officeart/2005/8/layout/vList2"/>
    <dgm:cxn modelId="{DC9CCC68-2CE3-4C5D-9303-C1B047865FD0}" type="presOf" srcId="{5BE15CAB-2D5E-4FD0-9FCF-5859990731D4}" destId="{9678554D-C494-4504-8B1E-3C78A4B9E08D}" srcOrd="0" destOrd="0" presId="urn:microsoft.com/office/officeart/2005/8/layout/vList2"/>
    <dgm:cxn modelId="{A94F8C70-77DF-4710-AF3A-EA9891C4F69F}" type="presOf" srcId="{9899D191-D92F-45AB-86CE-79088A00A26E}" destId="{D9AA07C3-6E45-46AE-B2F8-64055AF7A73B}" srcOrd="0" destOrd="0" presId="urn:microsoft.com/office/officeart/2005/8/layout/vList2"/>
    <dgm:cxn modelId="{EED66073-DADD-4380-8309-7A8CF4B505BE}" type="presOf" srcId="{EA3184DB-D89B-495E-BB84-D28BCB880972}" destId="{929D826F-1E04-4202-8E14-2F655E2650B0}" srcOrd="0" destOrd="5" presId="urn:microsoft.com/office/officeart/2005/8/layout/vList2"/>
    <dgm:cxn modelId="{A6E3B07B-8DB8-41F1-8E7D-631BBEB26DE4}" srcId="{5BE15CAB-2D5E-4FD0-9FCF-5859990731D4}" destId="{9899D191-D92F-45AB-86CE-79088A00A26E}" srcOrd="1" destOrd="0" parTransId="{CB8F2B4E-78FD-4194-81B8-A85B683A98A7}" sibTransId="{5C018553-80CC-4C17-9BED-70217F51F085}"/>
    <dgm:cxn modelId="{6BE6CF7C-B1F3-4020-9B9A-3CF56C1BF0AB}" srcId="{EA3184DB-D89B-495E-BB84-D28BCB880972}" destId="{03BED81A-5F67-44FD-A8EC-20DF457160BA}" srcOrd="0" destOrd="0" parTransId="{6945D2EE-4DB9-4014-BC44-82C45C5CA8F3}" sibTransId="{633CEB17-E382-47DD-AA88-B2847D3074CE}"/>
    <dgm:cxn modelId="{9ACE2F7F-AAA8-4BDD-B447-B0B56E644931}" type="presOf" srcId="{03BED81A-5F67-44FD-A8EC-20DF457160BA}" destId="{929D826F-1E04-4202-8E14-2F655E2650B0}" srcOrd="0" destOrd="6" presId="urn:microsoft.com/office/officeart/2005/8/layout/vList2"/>
    <dgm:cxn modelId="{CF849283-4E5D-4051-8327-F354A126EF00}" type="presOf" srcId="{C176FAF3-A1BD-4F34-A1C4-D95C9F2320FE}" destId="{929D826F-1E04-4202-8E14-2F655E2650B0}" srcOrd="0" destOrd="1" presId="urn:microsoft.com/office/officeart/2005/8/layout/vList2"/>
    <dgm:cxn modelId="{97E5488C-3A02-4CA5-B382-E8436AE8F1C3}" type="presOf" srcId="{2602E67F-2486-475B-92F0-875FD12E74BF}" destId="{929D826F-1E04-4202-8E14-2F655E2650B0}" srcOrd="0" destOrd="2" presId="urn:microsoft.com/office/officeart/2005/8/layout/vList2"/>
    <dgm:cxn modelId="{409C49A8-C026-4E9C-9FB4-365770726578}" type="presOf" srcId="{14966A78-688F-4D9C-B39F-23AA7BC131EC}" destId="{41AF3B9B-B49C-4E1D-B07E-EDBE9835A09A}" srcOrd="0" destOrd="2" presId="urn:microsoft.com/office/officeart/2005/8/layout/vList2"/>
    <dgm:cxn modelId="{13A231AE-47EA-448D-BA83-8EB644024A1A}" srcId="{65446168-BDC2-4B52-AA0A-F2823637BA49}" destId="{EA3184DB-D89B-495E-BB84-D28BCB880972}" srcOrd="2" destOrd="0" parTransId="{F3E25E1E-3AE8-4E24-A465-591261B783E2}" sibTransId="{D6D18969-99EE-4BE7-A8B4-5A646A276563}"/>
    <dgm:cxn modelId="{527053AE-D5B2-482A-BE91-D1B08DB1CEEB}" type="presOf" srcId="{534ACA3C-3D7A-47DF-A26A-088C076AE9E4}" destId="{929D826F-1E04-4202-8E14-2F655E2650B0}" srcOrd="0" destOrd="0" presId="urn:microsoft.com/office/officeart/2005/8/layout/vList2"/>
    <dgm:cxn modelId="{B8B333B9-9375-4052-9282-55CB3AB996CD}" srcId="{C176FAF3-A1BD-4F34-A1C4-D95C9F2320FE}" destId="{2602E67F-2486-475B-92F0-875FD12E74BF}" srcOrd="0" destOrd="0" parTransId="{E190C00A-6BC4-4A8E-9DDC-979F23A2B84C}" sibTransId="{C9811917-CB7F-495F-817B-DD82F4910FA3}"/>
    <dgm:cxn modelId="{57C173BF-CA48-4B5B-A2A9-122905E0118A}" srcId="{9899D191-D92F-45AB-86CE-79088A00A26E}" destId="{14966A78-688F-4D9C-B39F-23AA7BC131EC}" srcOrd="2" destOrd="0" parTransId="{D0310AF7-3CAC-409F-A0BB-25E6C227EF89}" sibTransId="{6927F8A8-3A18-4DAF-8641-D6670A445F96}"/>
    <dgm:cxn modelId="{80936EC1-5AE3-4CFF-8EBC-63644E605EDC}" type="presOf" srcId="{D6AD1F17-68DA-4825-9DFF-86641DA082B9}" destId="{41AF3B9B-B49C-4E1D-B07E-EDBE9835A09A}" srcOrd="0" destOrd="0" presId="urn:microsoft.com/office/officeart/2005/8/layout/vList2"/>
    <dgm:cxn modelId="{16E136C2-ED37-423C-A486-01E02C62114B}" srcId="{65446168-BDC2-4B52-AA0A-F2823637BA49}" destId="{534ACA3C-3D7A-47DF-A26A-088C076AE9E4}" srcOrd="0" destOrd="0" parTransId="{33FDDE9F-6340-4D8C-8FED-93B452A8B98C}" sibTransId="{8D824497-4957-4790-9474-D0F3B7614AAB}"/>
    <dgm:cxn modelId="{6A76B8C4-1866-4550-B2FD-8CEE02B8576F}" srcId="{65446168-BDC2-4B52-AA0A-F2823637BA49}" destId="{FCD44265-0591-44DB-B304-7DD40BACD733}" srcOrd="3" destOrd="0" parTransId="{BDFFBD6D-D1A3-4D0F-9B6B-16FB262D5104}" sibTransId="{3E189812-3C56-420D-9C16-8D639521B6C3}"/>
    <dgm:cxn modelId="{71F945C5-61E7-4624-8F30-9B014201C87D}" srcId="{C176FAF3-A1BD-4F34-A1C4-D95C9F2320FE}" destId="{F439602D-5346-4850-9302-9DB56254A498}" srcOrd="1" destOrd="0" parTransId="{591E92B5-2BB3-4CD9-A99E-2208738729A9}" sibTransId="{761E1514-13C9-4D9D-8F87-C332F205ADED}"/>
    <dgm:cxn modelId="{0F7BD3C6-46F3-476E-8813-93A34D242CE5}" type="presOf" srcId="{05310EA5-6F63-4F85-B5BF-A090C91B5E35}" destId="{929D826F-1E04-4202-8E14-2F655E2650B0}" srcOrd="0" destOrd="9" presId="urn:microsoft.com/office/officeart/2005/8/layout/vList2"/>
    <dgm:cxn modelId="{EB2706C9-5ABD-43C3-85B4-F5CF7C1CE9A5}" srcId="{C176FAF3-A1BD-4F34-A1C4-D95C9F2320FE}" destId="{E426161E-A98F-4E9D-8967-1E8BF7036E0E}" srcOrd="2" destOrd="0" parTransId="{0DDABA9A-0033-4592-AE2F-FCDED3010952}" sibTransId="{4684296F-FF60-46C0-A029-6E4689CEA5BE}"/>
    <dgm:cxn modelId="{95BEE1DB-C786-4E28-B1A1-E72251AC0D01}" srcId="{65446168-BDC2-4B52-AA0A-F2823637BA49}" destId="{C176FAF3-A1BD-4F34-A1C4-D95C9F2320FE}" srcOrd="1" destOrd="0" parTransId="{981E8A9E-0C85-412B-9C7E-A1CF96FE7E18}" sibTransId="{1490D140-DBC4-4F0F-8082-D3BA3A3584B5}"/>
    <dgm:cxn modelId="{80BFCEDE-500F-4A9A-B4A3-2ED84F3AD5CF}" type="presOf" srcId="{E426161E-A98F-4E9D-8967-1E8BF7036E0E}" destId="{929D826F-1E04-4202-8E14-2F655E2650B0}" srcOrd="0" destOrd="4" presId="urn:microsoft.com/office/officeart/2005/8/layout/vList2"/>
    <dgm:cxn modelId="{87BA8DF4-1ACD-49DF-B442-8D0911DC7614}" srcId="{EA3184DB-D89B-495E-BB84-D28BCB880972}" destId="{1BC4B256-7E69-47B8-9F0B-CA1872DCA419}" srcOrd="1" destOrd="0" parTransId="{3E43895D-8D56-4E3D-95E4-1F5A510306B9}" sibTransId="{966D4956-F47F-424B-928A-402DFDA0EAEC}"/>
    <dgm:cxn modelId="{69CA4D1D-63DB-4660-9314-EDF362907073}" type="presParOf" srcId="{9678554D-C494-4504-8B1E-3C78A4B9E08D}" destId="{D3AC4BCE-DBC0-4A9C-B38E-904183305765}" srcOrd="0" destOrd="0" presId="urn:microsoft.com/office/officeart/2005/8/layout/vList2"/>
    <dgm:cxn modelId="{24ACC8C4-CB71-4DF1-ADB6-97EDC3B2A589}" type="presParOf" srcId="{9678554D-C494-4504-8B1E-3C78A4B9E08D}" destId="{929D826F-1E04-4202-8E14-2F655E2650B0}" srcOrd="1" destOrd="0" presId="urn:microsoft.com/office/officeart/2005/8/layout/vList2"/>
    <dgm:cxn modelId="{0A995D4B-655B-47EF-90BC-B901D69ABDBB}" type="presParOf" srcId="{9678554D-C494-4504-8B1E-3C78A4B9E08D}" destId="{D9AA07C3-6E45-46AE-B2F8-64055AF7A73B}" srcOrd="2" destOrd="0" presId="urn:microsoft.com/office/officeart/2005/8/layout/vList2"/>
    <dgm:cxn modelId="{A07CCED1-C249-46FA-B6E6-23937859189F}" type="presParOf" srcId="{9678554D-C494-4504-8B1E-3C78A4B9E08D}" destId="{41AF3B9B-B49C-4E1D-B07E-EDBE9835A09A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5BE15CAB-2D5E-4FD0-9FCF-5859990731D4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65446168-BDC2-4B52-AA0A-F2823637BA49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Appropriated and budgeted by 3-digit category total; agencies spend by 6-digit line items within each category</a:t>
          </a:r>
        </a:p>
      </dgm:t>
    </dgm:pt>
    <dgm:pt modelId="{EB94A7BC-9EA0-4375-AAE6-A83B324802F3}" type="parTrans" cxnId="{D5EBEC0A-B462-4426-9010-F1F5F6A33652}">
      <dgm:prSet/>
      <dgm:spPr/>
      <dgm:t>
        <a:bodyPr/>
        <a:lstStyle/>
        <a:p>
          <a:endParaRPr lang="en-US"/>
        </a:p>
      </dgm:t>
    </dgm:pt>
    <dgm:pt modelId="{549133DD-0A0E-4065-BBC2-DBDA364C6FB1}" type="sibTrans" cxnId="{D5EBEC0A-B462-4426-9010-F1F5F6A33652}">
      <dgm:prSet/>
      <dgm:spPr/>
      <dgm:t>
        <a:bodyPr/>
        <a:lstStyle/>
        <a:p>
          <a:endParaRPr lang="en-US"/>
        </a:p>
      </dgm:t>
    </dgm:pt>
    <dgm:pt modelId="{07DD3254-F7A1-4CB2-B379-29E2E7989EF6}">
      <dgm:prSet/>
      <dgm:spPr/>
      <dgm:t>
        <a:bodyPr/>
        <a:lstStyle/>
        <a:p>
          <a:r>
            <a:rPr lang="en-US"/>
            <a:t>Budget actuals and requested amounts are reported with 6-digit codes to aid in budget planning and recommendations</a:t>
          </a:r>
          <a:endParaRPr lang="en-US" dirty="0"/>
        </a:p>
      </dgm:t>
    </dgm:pt>
    <dgm:pt modelId="{60D35F82-4B8E-4A3E-B017-934F0AC32CB2}" type="parTrans" cxnId="{A85068A3-9EFA-44CF-AA6D-021991A29482}">
      <dgm:prSet/>
      <dgm:spPr/>
      <dgm:t>
        <a:bodyPr/>
        <a:lstStyle/>
        <a:p>
          <a:endParaRPr lang="en-US"/>
        </a:p>
      </dgm:t>
    </dgm:pt>
    <dgm:pt modelId="{4C35A4EF-BB56-4568-952F-7FA74EFBA95A}" type="sibTrans" cxnId="{A85068A3-9EFA-44CF-AA6D-021991A29482}">
      <dgm:prSet/>
      <dgm:spPr/>
      <dgm:t>
        <a:bodyPr/>
        <a:lstStyle/>
        <a:p>
          <a:endParaRPr lang="en-US"/>
        </a:p>
      </dgm:t>
    </dgm:pt>
    <dgm:pt modelId="{5A2F1D9A-0371-4CEC-95FD-920175C109D5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Personal Services and Employee Benefits (PSEB – 200s)</a:t>
          </a:r>
        </a:p>
      </dgm:t>
    </dgm:pt>
    <dgm:pt modelId="{04548FBC-787E-4FDB-AD9C-4AF3469CAAE6}" type="parTrans" cxnId="{B562FB7F-6BD8-438D-9F7A-B17C600A1405}">
      <dgm:prSet/>
      <dgm:spPr/>
      <dgm:t>
        <a:bodyPr/>
        <a:lstStyle/>
        <a:p>
          <a:endParaRPr lang="en-US"/>
        </a:p>
      </dgm:t>
    </dgm:pt>
    <dgm:pt modelId="{7F54AEC3-410A-4C72-88CA-3D15E2681DDA}" type="sibTrans" cxnId="{B562FB7F-6BD8-438D-9F7A-B17C600A1405}">
      <dgm:prSet/>
      <dgm:spPr/>
      <dgm:t>
        <a:bodyPr/>
        <a:lstStyle/>
        <a:p>
          <a:endParaRPr lang="en-US"/>
        </a:p>
      </dgm:t>
    </dgm:pt>
    <dgm:pt modelId="{9DDFBB5F-2E0F-4458-BC78-0E32F0CAE99C}">
      <dgm:prSet/>
      <dgm:spPr/>
      <dgm:t>
        <a:bodyPr/>
        <a:lstStyle/>
        <a:p>
          <a:r>
            <a:rPr lang="en-US" dirty="0"/>
            <a:t>Costs associated with salaries, employer share of benefits such as insurance and retirement contributions, and costs such as unemployment and workers’ compensation</a:t>
          </a:r>
        </a:p>
      </dgm:t>
    </dgm:pt>
    <dgm:pt modelId="{71E61E8F-D2DA-4EF4-BCE6-FC202560A6A9}" type="parTrans" cxnId="{311B8061-C8C3-46A5-ABA7-236BC8243444}">
      <dgm:prSet/>
      <dgm:spPr/>
      <dgm:t>
        <a:bodyPr/>
        <a:lstStyle/>
        <a:p>
          <a:endParaRPr lang="en-US"/>
        </a:p>
      </dgm:t>
    </dgm:pt>
    <dgm:pt modelId="{CA460F43-AB61-4296-AAC7-81E119BD3E2C}" type="sibTrans" cxnId="{311B8061-C8C3-46A5-ABA7-236BC8243444}">
      <dgm:prSet/>
      <dgm:spPr/>
      <dgm:t>
        <a:bodyPr/>
        <a:lstStyle/>
        <a:p>
          <a:endParaRPr lang="en-US"/>
        </a:p>
      </dgm:t>
    </dgm:pt>
    <dgm:pt modelId="{62E7D355-2582-4058-8DB3-9792BA68F11F}">
      <dgm:prSet/>
      <dgm:spPr/>
      <dgm:t>
        <a:bodyPr/>
        <a:lstStyle/>
        <a:p>
          <a:r>
            <a:rPr lang="en-US" dirty="0"/>
            <a:t>520300: Permanent Full-Time Salaries</a:t>
          </a:r>
        </a:p>
      </dgm:t>
    </dgm:pt>
    <dgm:pt modelId="{A4797C9C-E42A-4A4F-A3AB-B7C23218BDD8}" type="parTrans" cxnId="{9036BDAE-78F3-43C8-BC33-5013711C5405}">
      <dgm:prSet/>
      <dgm:spPr/>
      <dgm:t>
        <a:bodyPr/>
        <a:lstStyle/>
        <a:p>
          <a:endParaRPr lang="en-US"/>
        </a:p>
      </dgm:t>
    </dgm:pt>
    <dgm:pt modelId="{DCC344B0-A95F-4397-9A9A-4D9706ACFDCA}" type="sibTrans" cxnId="{9036BDAE-78F3-43C8-BC33-5013711C5405}">
      <dgm:prSet/>
      <dgm:spPr/>
      <dgm:t>
        <a:bodyPr/>
        <a:lstStyle/>
        <a:p>
          <a:endParaRPr lang="en-US"/>
        </a:p>
      </dgm:t>
    </dgm:pt>
    <dgm:pt modelId="{B92FD878-7E70-46D9-8399-BB9CE1D78CEF}">
      <dgm:prSet/>
      <dgm:spPr/>
      <dgm:t>
        <a:bodyPr/>
        <a:lstStyle/>
        <a:p>
          <a:r>
            <a:rPr lang="en-US" dirty="0"/>
            <a:t>521100: Employer Group Insurance Costs</a:t>
          </a:r>
        </a:p>
      </dgm:t>
    </dgm:pt>
    <dgm:pt modelId="{2F1BE9E6-1152-4A34-A93F-C7363BF2DA19}" type="parTrans" cxnId="{8B23A1AA-6817-4C8E-A52D-78621DB7F57C}">
      <dgm:prSet/>
      <dgm:spPr/>
      <dgm:t>
        <a:bodyPr/>
        <a:lstStyle/>
        <a:p>
          <a:endParaRPr lang="en-US"/>
        </a:p>
      </dgm:t>
    </dgm:pt>
    <dgm:pt modelId="{ADD8ABBA-CC11-47CE-B795-CB6699CE1F23}" type="sibTrans" cxnId="{8B23A1AA-6817-4C8E-A52D-78621DB7F57C}">
      <dgm:prSet/>
      <dgm:spPr/>
      <dgm:t>
        <a:bodyPr/>
        <a:lstStyle/>
        <a:p>
          <a:endParaRPr lang="en-US"/>
        </a:p>
      </dgm:t>
    </dgm:pt>
    <dgm:pt modelId="{229A39F4-C264-49F9-8038-2B17D89AE161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Contracts (300s)</a:t>
          </a:r>
        </a:p>
      </dgm:t>
    </dgm:pt>
    <dgm:pt modelId="{D69387F2-4B8F-4DED-88D9-D4FF08C05BB5}" type="parTrans" cxnId="{105B00BF-AC31-4C9B-87E3-D441E36D3467}">
      <dgm:prSet/>
      <dgm:spPr/>
      <dgm:t>
        <a:bodyPr/>
        <a:lstStyle/>
        <a:p>
          <a:endParaRPr lang="en-US"/>
        </a:p>
      </dgm:t>
    </dgm:pt>
    <dgm:pt modelId="{3B26A689-154B-4406-AF59-E273E827EC9C}" type="sibTrans" cxnId="{105B00BF-AC31-4C9B-87E3-D441E36D3467}">
      <dgm:prSet/>
      <dgm:spPr/>
      <dgm:t>
        <a:bodyPr/>
        <a:lstStyle/>
        <a:p>
          <a:endParaRPr lang="en-US"/>
        </a:p>
      </dgm:t>
    </dgm:pt>
    <dgm:pt modelId="{32F6C801-961A-4F87-9B7E-7901B152BFF5}">
      <dgm:prSet/>
      <dgm:spPr/>
      <dgm:t>
        <a:bodyPr/>
        <a:lstStyle/>
        <a:p>
          <a:r>
            <a:rPr lang="en-US"/>
            <a:t>Contract expenses for services performed by various entities – private firms, nonprofits, other agencies</a:t>
          </a:r>
          <a:endParaRPr lang="en-US" dirty="0"/>
        </a:p>
      </dgm:t>
    </dgm:pt>
    <dgm:pt modelId="{56C9051D-9132-4BA7-B113-14DBA2F42D3E}" type="parTrans" cxnId="{7028A112-B86A-4BEC-869B-6E0CE0707ACF}">
      <dgm:prSet/>
      <dgm:spPr/>
      <dgm:t>
        <a:bodyPr/>
        <a:lstStyle/>
        <a:p>
          <a:endParaRPr lang="en-US"/>
        </a:p>
      </dgm:t>
    </dgm:pt>
    <dgm:pt modelId="{23CE3539-5348-4967-A20F-686D4506512F}" type="sibTrans" cxnId="{7028A112-B86A-4BEC-869B-6E0CE0707ACF}">
      <dgm:prSet/>
      <dgm:spPr/>
      <dgm:t>
        <a:bodyPr/>
        <a:lstStyle/>
        <a:p>
          <a:endParaRPr lang="en-US"/>
        </a:p>
      </dgm:t>
    </dgm:pt>
    <dgm:pt modelId="{7F8272EA-3276-4982-930A-E1A9DEE90DC5}">
      <dgm:prSet/>
      <dgm:spPr/>
      <dgm:t>
        <a:bodyPr/>
        <a:lstStyle/>
        <a:p>
          <a:r>
            <a:rPr lang="en-US"/>
            <a:t>535200: Professional Services Contracts</a:t>
          </a:r>
          <a:endParaRPr lang="en-US" dirty="0"/>
        </a:p>
      </dgm:t>
    </dgm:pt>
    <dgm:pt modelId="{2C18BEDC-47E7-485A-AAD2-1CC1E40A8A5D}" type="parTrans" cxnId="{FF06B10A-BC22-4D85-8AF3-BD54EA8172FC}">
      <dgm:prSet/>
      <dgm:spPr/>
      <dgm:t>
        <a:bodyPr/>
        <a:lstStyle/>
        <a:p>
          <a:endParaRPr lang="en-US"/>
        </a:p>
      </dgm:t>
    </dgm:pt>
    <dgm:pt modelId="{84CD1177-FC90-4FCC-9F9C-EEC6E4C7913E}" type="sibTrans" cxnId="{FF06B10A-BC22-4D85-8AF3-BD54EA8172FC}">
      <dgm:prSet/>
      <dgm:spPr/>
      <dgm:t>
        <a:bodyPr/>
        <a:lstStyle/>
        <a:p>
          <a:endParaRPr lang="en-US"/>
        </a:p>
      </dgm:t>
    </dgm:pt>
    <dgm:pt modelId="{64FBCC19-03BC-4ED3-90C2-78321B301183}">
      <dgm:prSet/>
      <dgm:spPr/>
      <dgm:t>
        <a:bodyPr/>
        <a:lstStyle/>
        <a:p>
          <a:r>
            <a:rPr lang="en-US" dirty="0"/>
            <a:t>535400: Agency Audit Contract (dictated by schedule)</a:t>
          </a:r>
        </a:p>
      </dgm:t>
    </dgm:pt>
    <dgm:pt modelId="{6B0D71EB-1993-49D0-B5F5-C03D2B0D25FF}" type="parTrans" cxnId="{8C8F1143-AA47-4BFF-BDA5-2FD96D81FC7E}">
      <dgm:prSet/>
      <dgm:spPr/>
      <dgm:t>
        <a:bodyPr/>
        <a:lstStyle/>
        <a:p>
          <a:endParaRPr lang="en-US"/>
        </a:p>
      </dgm:t>
    </dgm:pt>
    <dgm:pt modelId="{C458F1F7-1390-4361-9B20-FFC3FDB74D34}" type="sibTrans" cxnId="{8C8F1143-AA47-4BFF-BDA5-2FD96D81FC7E}">
      <dgm:prSet/>
      <dgm:spPr/>
      <dgm:t>
        <a:bodyPr/>
        <a:lstStyle/>
        <a:p>
          <a:endParaRPr lang="en-US"/>
        </a:p>
      </dgm:t>
    </dgm:pt>
    <dgm:pt modelId="{9678554D-C494-4504-8B1E-3C78A4B9E08D}" type="pres">
      <dgm:prSet presAssocID="{5BE15CAB-2D5E-4FD0-9FCF-5859990731D4}" presName="linear" presStyleCnt="0">
        <dgm:presLayoutVars>
          <dgm:animLvl val="lvl"/>
          <dgm:resizeHandles val="exact"/>
        </dgm:presLayoutVars>
      </dgm:prSet>
      <dgm:spPr/>
    </dgm:pt>
    <dgm:pt modelId="{D3AC4BCE-DBC0-4A9C-B38E-904183305765}" type="pres">
      <dgm:prSet presAssocID="{65446168-BDC2-4B52-AA0A-F2823637BA4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29D826F-1E04-4202-8E14-2F655E2650B0}" type="pres">
      <dgm:prSet presAssocID="{65446168-BDC2-4B52-AA0A-F2823637BA49}" presName="childText" presStyleLbl="revTx" presStyleIdx="0" presStyleCnt="3">
        <dgm:presLayoutVars>
          <dgm:bulletEnabled val="1"/>
        </dgm:presLayoutVars>
      </dgm:prSet>
      <dgm:spPr/>
    </dgm:pt>
    <dgm:pt modelId="{C9CDB323-8E57-46F5-9691-FC24F731F66A}" type="pres">
      <dgm:prSet presAssocID="{5A2F1D9A-0371-4CEC-95FD-920175C109D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4181EE5-3C4D-497B-A72E-63229D083BCC}" type="pres">
      <dgm:prSet presAssocID="{5A2F1D9A-0371-4CEC-95FD-920175C109D5}" presName="childText" presStyleLbl="revTx" presStyleIdx="1" presStyleCnt="3">
        <dgm:presLayoutVars>
          <dgm:bulletEnabled val="1"/>
        </dgm:presLayoutVars>
      </dgm:prSet>
      <dgm:spPr/>
    </dgm:pt>
    <dgm:pt modelId="{703ED50D-5CCF-45B2-9F9D-A408E2F790F7}" type="pres">
      <dgm:prSet presAssocID="{229A39F4-C264-49F9-8038-2B17D89AE161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2CF73EAC-A976-4427-B9B5-F247F4EB2DBB}" type="pres">
      <dgm:prSet presAssocID="{229A39F4-C264-49F9-8038-2B17D89AE161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F8098708-29FF-4447-B507-8771861315F5}" type="presOf" srcId="{B92FD878-7E70-46D9-8399-BB9CE1D78CEF}" destId="{A4181EE5-3C4D-497B-A72E-63229D083BCC}" srcOrd="0" destOrd="2" presId="urn:microsoft.com/office/officeart/2005/8/layout/vList2"/>
    <dgm:cxn modelId="{FF06B10A-BC22-4D85-8AF3-BD54EA8172FC}" srcId="{229A39F4-C264-49F9-8038-2B17D89AE161}" destId="{7F8272EA-3276-4982-930A-E1A9DEE90DC5}" srcOrd="1" destOrd="0" parTransId="{2C18BEDC-47E7-485A-AAD2-1CC1E40A8A5D}" sibTransId="{84CD1177-FC90-4FCC-9F9C-EEC6E4C7913E}"/>
    <dgm:cxn modelId="{D5EBEC0A-B462-4426-9010-F1F5F6A33652}" srcId="{5BE15CAB-2D5E-4FD0-9FCF-5859990731D4}" destId="{65446168-BDC2-4B52-AA0A-F2823637BA49}" srcOrd="0" destOrd="0" parTransId="{EB94A7BC-9EA0-4375-AAE6-A83B324802F3}" sibTransId="{549133DD-0A0E-4065-BBC2-DBDA364C6FB1}"/>
    <dgm:cxn modelId="{7028A112-B86A-4BEC-869B-6E0CE0707ACF}" srcId="{229A39F4-C264-49F9-8038-2B17D89AE161}" destId="{32F6C801-961A-4F87-9B7E-7901B152BFF5}" srcOrd="0" destOrd="0" parTransId="{56C9051D-9132-4BA7-B113-14DBA2F42D3E}" sibTransId="{23CE3539-5348-4967-A20F-686D4506512F}"/>
    <dgm:cxn modelId="{4C8DB218-42EC-423C-9947-D34CF5027F3A}" type="presOf" srcId="{64FBCC19-03BC-4ED3-90C2-78321B301183}" destId="{2CF73EAC-A976-4427-B9B5-F247F4EB2DBB}" srcOrd="0" destOrd="2" presId="urn:microsoft.com/office/officeart/2005/8/layout/vList2"/>
    <dgm:cxn modelId="{2C24BB2E-84A6-4035-8A16-63834C4A64F5}" type="presOf" srcId="{62E7D355-2582-4058-8DB3-9792BA68F11F}" destId="{A4181EE5-3C4D-497B-A72E-63229D083BCC}" srcOrd="0" destOrd="1" presId="urn:microsoft.com/office/officeart/2005/8/layout/vList2"/>
    <dgm:cxn modelId="{5792DC2F-9648-4D29-973B-C2AD2B85F7DE}" type="presOf" srcId="{65446168-BDC2-4B52-AA0A-F2823637BA49}" destId="{D3AC4BCE-DBC0-4A9C-B38E-904183305765}" srcOrd="0" destOrd="0" presId="urn:microsoft.com/office/officeart/2005/8/layout/vList2"/>
    <dgm:cxn modelId="{3426C034-DD7D-42D9-9B89-F5F68BE3BB1B}" type="presOf" srcId="{5A2F1D9A-0371-4CEC-95FD-920175C109D5}" destId="{C9CDB323-8E57-46F5-9691-FC24F731F66A}" srcOrd="0" destOrd="0" presId="urn:microsoft.com/office/officeart/2005/8/layout/vList2"/>
    <dgm:cxn modelId="{22F8D440-783F-4BFD-960D-90BC5B117AFD}" type="presOf" srcId="{9DDFBB5F-2E0F-4458-BC78-0E32F0CAE99C}" destId="{A4181EE5-3C4D-497B-A72E-63229D083BCC}" srcOrd="0" destOrd="0" presId="urn:microsoft.com/office/officeart/2005/8/layout/vList2"/>
    <dgm:cxn modelId="{311B8061-C8C3-46A5-ABA7-236BC8243444}" srcId="{5A2F1D9A-0371-4CEC-95FD-920175C109D5}" destId="{9DDFBB5F-2E0F-4458-BC78-0E32F0CAE99C}" srcOrd="0" destOrd="0" parTransId="{71E61E8F-D2DA-4EF4-BCE6-FC202560A6A9}" sibTransId="{CA460F43-AB61-4296-AAC7-81E119BD3E2C}"/>
    <dgm:cxn modelId="{8C8F1143-AA47-4BFF-BDA5-2FD96D81FC7E}" srcId="{229A39F4-C264-49F9-8038-2B17D89AE161}" destId="{64FBCC19-03BC-4ED3-90C2-78321B301183}" srcOrd="2" destOrd="0" parTransId="{6B0D71EB-1993-49D0-B5F5-C03D2B0D25FF}" sibTransId="{C458F1F7-1390-4361-9B20-FFC3FDB74D34}"/>
    <dgm:cxn modelId="{DC9CCC68-2CE3-4C5D-9303-C1B047865FD0}" type="presOf" srcId="{5BE15CAB-2D5E-4FD0-9FCF-5859990731D4}" destId="{9678554D-C494-4504-8B1E-3C78A4B9E08D}" srcOrd="0" destOrd="0" presId="urn:microsoft.com/office/officeart/2005/8/layout/vList2"/>
    <dgm:cxn modelId="{CE8CA969-248A-44E6-B58C-02C5ED38B775}" type="presOf" srcId="{229A39F4-C264-49F9-8038-2B17D89AE161}" destId="{703ED50D-5CCF-45B2-9F9D-A408E2F790F7}" srcOrd="0" destOrd="0" presId="urn:microsoft.com/office/officeart/2005/8/layout/vList2"/>
    <dgm:cxn modelId="{05201B7B-99EA-43EC-91E5-3C049718C3B9}" type="presOf" srcId="{07DD3254-F7A1-4CB2-B379-29E2E7989EF6}" destId="{929D826F-1E04-4202-8E14-2F655E2650B0}" srcOrd="0" destOrd="0" presId="urn:microsoft.com/office/officeart/2005/8/layout/vList2"/>
    <dgm:cxn modelId="{B562FB7F-6BD8-438D-9F7A-B17C600A1405}" srcId="{5BE15CAB-2D5E-4FD0-9FCF-5859990731D4}" destId="{5A2F1D9A-0371-4CEC-95FD-920175C109D5}" srcOrd="1" destOrd="0" parTransId="{04548FBC-787E-4FDB-AD9C-4AF3469CAAE6}" sibTransId="{7F54AEC3-410A-4C72-88CA-3D15E2681DDA}"/>
    <dgm:cxn modelId="{A85068A3-9EFA-44CF-AA6D-021991A29482}" srcId="{65446168-BDC2-4B52-AA0A-F2823637BA49}" destId="{07DD3254-F7A1-4CB2-B379-29E2E7989EF6}" srcOrd="0" destOrd="0" parTransId="{60D35F82-4B8E-4A3E-B017-934F0AC32CB2}" sibTransId="{4C35A4EF-BB56-4568-952F-7FA74EFBA95A}"/>
    <dgm:cxn modelId="{8B23A1AA-6817-4C8E-A52D-78621DB7F57C}" srcId="{5A2F1D9A-0371-4CEC-95FD-920175C109D5}" destId="{B92FD878-7E70-46D9-8399-BB9CE1D78CEF}" srcOrd="2" destOrd="0" parTransId="{2F1BE9E6-1152-4A34-A93F-C7363BF2DA19}" sibTransId="{ADD8ABBA-CC11-47CE-B795-CB6699CE1F23}"/>
    <dgm:cxn modelId="{9036BDAE-78F3-43C8-BC33-5013711C5405}" srcId="{5A2F1D9A-0371-4CEC-95FD-920175C109D5}" destId="{62E7D355-2582-4058-8DB3-9792BA68F11F}" srcOrd="1" destOrd="0" parTransId="{A4797C9C-E42A-4A4F-A3AB-B7C23218BDD8}" sibTransId="{DCC344B0-A95F-4397-9A9A-4D9706ACFDCA}"/>
    <dgm:cxn modelId="{105B00BF-AC31-4C9B-87E3-D441E36D3467}" srcId="{5BE15CAB-2D5E-4FD0-9FCF-5859990731D4}" destId="{229A39F4-C264-49F9-8038-2B17D89AE161}" srcOrd="2" destOrd="0" parTransId="{D69387F2-4B8F-4DED-88D9-D4FF08C05BB5}" sibTransId="{3B26A689-154B-4406-AF59-E273E827EC9C}"/>
    <dgm:cxn modelId="{9DF60DCA-D0F9-40B4-831D-81303D8456FE}" type="presOf" srcId="{7F8272EA-3276-4982-930A-E1A9DEE90DC5}" destId="{2CF73EAC-A976-4427-B9B5-F247F4EB2DBB}" srcOrd="0" destOrd="1" presId="urn:microsoft.com/office/officeart/2005/8/layout/vList2"/>
    <dgm:cxn modelId="{0ADADADB-39F7-4318-AC53-2020CE9B999E}" type="presOf" srcId="{32F6C801-961A-4F87-9B7E-7901B152BFF5}" destId="{2CF73EAC-A976-4427-B9B5-F247F4EB2DBB}" srcOrd="0" destOrd="0" presId="urn:microsoft.com/office/officeart/2005/8/layout/vList2"/>
    <dgm:cxn modelId="{69CA4D1D-63DB-4660-9314-EDF362907073}" type="presParOf" srcId="{9678554D-C494-4504-8B1E-3C78A4B9E08D}" destId="{D3AC4BCE-DBC0-4A9C-B38E-904183305765}" srcOrd="0" destOrd="0" presId="urn:microsoft.com/office/officeart/2005/8/layout/vList2"/>
    <dgm:cxn modelId="{24ACC8C4-CB71-4DF1-ADB6-97EDC3B2A589}" type="presParOf" srcId="{9678554D-C494-4504-8B1E-3C78A4B9E08D}" destId="{929D826F-1E04-4202-8E14-2F655E2650B0}" srcOrd="1" destOrd="0" presId="urn:microsoft.com/office/officeart/2005/8/layout/vList2"/>
    <dgm:cxn modelId="{CFE05AC3-745F-4B94-B529-FDD96358F22F}" type="presParOf" srcId="{9678554D-C494-4504-8B1E-3C78A4B9E08D}" destId="{C9CDB323-8E57-46F5-9691-FC24F731F66A}" srcOrd="2" destOrd="0" presId="urn:microsoft.com/office/officeart/2005/8/layout/vList2"/>
    <dgm:cxn modelId="{C3A1299B-2D55-4E36-B343-255B78D158E9}" type="presParOf" srcId="{9678554D-C494-4504-8B1E-3C78A4B9E08D}" destId="{A4181EE5-3C4D-497B-A72E-63229D083BCC}" srcOrd="3" destOrd="0" presId="urn:microsoft.com/office/officeart/2005/8/layout/vList2"/>
    <dgm:cxn modelId="{F7A401D3-8854-44FE-959E-A8AA1F2CC8FC}" type="presParOf" srcId="{9678554D-C494-4504-8B1E-3C78A4B9E08D}" destId="{703ED50D-5CCF-45B2-9F9D-A408E2F790F7}" srcOrd="4" destOrd="0" presId="urn:microsoft.com/office/officeart/2005/8/layout/vList2"/>
    <dgm:cxn modelId="{2ED0B0BE-4993-4CCE-8156-F822C47458E0}" type="presParOf" srcId="{9678554D-C494-4504-8B1E-3C78A4B9E08D}" destId="{2CF73EAC-A976-4427-B9B5-F247F4EB2DBB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5BE15CAB-2D5E-4FD0-9FCF-5859990731D4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77ECC4A9-C05A-45F6-9229-55E7B719DF08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Other Costs (400s)</a:t>
          </a:r>
        </a:p>
      </dgm:t>
    </dgm:pt>
    <dgm:pt modelId="{99720807-D732-4A80-91DD-84BFFB381A82}" type="parTrans" cxnId="{3C405A2A-F7D2-4485-A46E-8C64F183C847}">
      <dgm:prSet/>
      <dgm:spPr/>
      <dgm:t>
        <a:bodyPr/>
        <a:lstStyle/>
        <a:p>
          <a:endParaRPr lang="en-US"/>
        </a:p>
      </dgm:t>
    </dgm:pt>
    <dgm:pt modelId="{0964BB45-C0CE-4816-B1F2-2A1564E7F71D}" type="sibTrans" cxnId="{3C405A2A-F7D2-4485-A46E-8C64F183C847}">
      <dgm:prSet/>
      <dgm:spPr/>
      <dgm:t>
        <a:bodyPr/>
        <a:lstStyle/>
        <a:p>
          <a:endParaRPr lang="en-US"/>
        </a:p>
      </dgm:t>
    </dgm:pt>
    <dgm:pt modelId="{1EC721EB-1FCA-412B-BB56-B48333717ECD}">
      <dgm:prSet/>
      <dgm:spPr/>
      <dgm:t>
        <a:bodyPr/>
        <a:lstStyle/>
        <a:p>
          <a:r>
            <a:rPr lang="en-US" dirty="0"/>
            <a:t>Basically, everything else – travel, utilities, supplies, grants, maintenance, etc.</a:t>
          </a:r>
        </a:p>
      </dgm:t>
    </dgm:pt>
    <dgm:pt modelId="{5511B54E-FEDD-4001-AA81-A16EE138C267}" type="parTrans" cxnId="{BF112C56-120D-4E23-969F-DB7C24F7FEC6}">
      <dgm:prSet/>
      <dgm:spPr/>
      <dgm:t>
        <a:bodyPr/>
        <a:lstStyle/>
        <a:p>
          <a:endParaRPr lang="en-US"/>
        </a:p>
      </dgm:t>
    </dgm:pt>
    <dgm:pt modelId="{9BC7DA67-F7D2-4329-9EF8-E46D76C2B092}" type="sibTrans" cxnId="{BF112C56-120D-4E23-969F-DB7C24F7FEC6}">
      <dgm:prSet/>
      <dgm:spPr/>
      <dgm:t>
        <a:bodyPr/>
        <a:lstStyle/>
        <a:p>
          <a:endParaRPr lang="en-US"/>
        </a:p>
      </dgm:t>
    </dgm:pt>
    <dgm:pt modelId="{780952AC-7BC7-419A-8FE4-7420CDECC114}">
      <dgm:prSet/>
      <dgm:spPr/>
      <dgm:t>
        <a:bodyPr/>
        <a:lstStyle/>
        <a:p>
          <a:r>
            <a:rPr lang="en-US" dirty="0"/>
            <a:t>Some are fixed costs determined by rate schedules issued by GSD and DoIT</a:t>
          </a:r>
        </a:p>
      </dgm:t>
    </dgm:pt>
    <dgm:pt modelId="{68E9D4F2-F3DE-4B59-AFB6-4BD536ADC7DB}" type="parTrans" cxnId="{B310A221-2480-4B67-B492-FDFB1371F09F}">
      <dgm:prSet/>
      <dgm:spPr/>
      <dgm:t>
        <a:bodyPr/>
        <a:lstStyle/>
        <a:p>
          <a:endParaRPr lang="en-US"/>
        </a:p>
      </dgm:t>
    </dgm:pt>
    <dgm:pt modelId="{A152D101-46C9-4315-A7A0-BFA663E712E5}" type="sibTrans" cxnId="{B310A221-2480-4B67-B492-FDFB1371F09F}">
      <dgm:prSet/>
      <dgm:spPr/>
      <dgm:t>
        <a:bodyPr/>
        <a:lstStyle/>
        <a:p>
          <a:endParaRPr lang="en-US"/>
        </a:p>
      </dgm:t>
    </dgm:pt>
    <dgm:pt modelId="{14575C71-4FA0-4ADB-8942-3D95FDF4335E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Other Financing Uses (500s)</a:t>
          </a:r>
        </a:p>
      </dgm:t>
    </dgm:pt>
    <dgm:pt modelId="{7411F9DE-7B6C-44EA-8783-715F44955D9A}" type="parTrans" cxnId="{65670C99-D447-4918-96B7-E0B097209FFD}">
      <dgm:prSet/>
      <dgm:spPr/>
      <dgm:t>
        <a:bodyPr/>
        <a:lstStyle/>
        <a:p>
          <a:endParaRPr lang="en-US"/>
        </a:p>
      </dgm:t>
    </dgm:pt>
    <dgm:pt modelId="{1478B708-B500-4CA2-B43D-6837C24DFBE5}" type="sibTrans" cxnId="{65670C99-D447-4918-96B7-E0B097209FFD}">
      <dgm:prSet/>
      <dgm:spPr/>
      <dgm:t>
        <a:bodyPr/>
        <a:lstStyle/>
        <a:p>
          <a:endParaRPr lang="en-US"/>
        </a:p>
      </dgm:t>
    </dgm:pt>
    <dgm:pt modelId="{C6BBCFFB-AC66-4573-8495-2F8B3F0C42B5}">
      <dgm:prSet/>
      <dgm:spPr/>
      <dgm:t>
        <a:bodyPr/>
        <a:lstStyle/>
        <a:p>
          <a:r>
            <a:rPr lang="en-US" dirty="0"/>
            <a:t>Nonreciprocal transfers to other agencies, within agency, or to a component unit</a:t>
          </a:r>
        </a:p>
      </dgm:t>
    </dgm:pt>
    <dgm:pt modelId="{4AF8465C-2D71-4C30-BC49-E2234D14138A}" type="parTrans" cxnId="{A121BF49-FAE0-4C97-9062-B3AC83371AB0}">
      <dgm:prSet/>
      <dgm:spPr/>
      <dgm:t>
        <a:bodyPr/>
        <a:lstStyle/>
        <a:p>
          <a:endParaRPr lang="en-US"/>
        </a:p>
      </dgm:t>
    </dgm:pt>
    <dgm:pt modelId="{FBCCB114-F8E0-4C8C-B205-F6B6FBD11E63}" type="sibTrans" cxnId="{A121BF49-FAE0-4C97-9062-B3AC83371AB0}">
      <dgm:prSet/>
      <dgm:spPr/>
      <dgm:t>
        <a:bodyPr/>
        <a:lstStyle/>
        <a:p>
          <a:endParaRPr lang="en-US"/>
        </a:p>
      </dgm:t>
    </dgm:pt>
    <dgm:pt modelId="{3A2F4F48-4AA2-4D6F-A064-BF483AEC0274}">
      <dgm:prSet/>
      <dgm:spPr/>
      <dgm:t>
        <a:bodyPr/>
        <a:lstStyle/>
        <a:p>
          <a:r>
            <a:rPr lang="en-US" dirty="0"/>
            <a:t>555100: Transfer to another agency</a:t>
          </a:r>
        </a:p>
      </dgm:t>
    </dgm:pt>
    <dgm:pt modelId="{B51FFC9C-75A7-4D4D-A889-F48C8DFA984A}" type="parTrans" cxnId="{0C79E3AD-33B4-47B1-AF0E-EB93F88CCAF5}">
      <dgm:prSet/>
      <dgm:spPr/>
      <dgm:t>
        <a:bodyPr/>
        <a:lstStyle/>
        <a:p>
          <a:endParaRPr lang="en-US"/>
        </a:p>
      </dgm:t>
    </dgm:pt>
    <dgm:pt modelId="{B0F80354-46D3-468D-A9C7-87498B5668D1}" type="sibTrans" cxnId="{0C79E3AD-33B4-47B1-AF0E-EB93F88CCAF5}">
      <dgm:prSet/>
      <dgm:spPr/>
      <dgm:t>
        <a:bodyPr/>
        <a:lstStyle/>
        <a:p>
          <a:endParaRPr lang="en-US"/>
        </a:p>
      </dgm:t>
    </dgm:pt>
    <dgm:pt modelId="{FDA7D5C5-9F4C-4B7E-A768-08DEB25876C3}">
      <dgm:prSet/>
      <dgm:spPr/>
      <dgm:t>
        <a:bodyPr/>
        <a:lstStyle/>
        <a:p>
          <a:r>
            <a:rPr lang="en-US" dirty="0"/>
            <a:t>555106: Transfer within the same agency (to another fund / P-code)</a:t>
          </a:r>
        </a:p>
      </dgm:t>
    </dgm:pt>
    <dgm:pt modelId="{CF6391AD-4AF3-42FA-8C68-B0CAAC2B2EC8}" type="parTrans" cxnId="{EEBBBC57-5BD3-4803-94D0-2641F43B5438}">
      <dgm:prSet/>
      <dgm:spPr/>
      <dgm:t>
        <a:bodyPr/>
        <a:lstStyle/>
        <a:p>
          <a:endParaRPr lang="en-US"/>
        </a:p>
      </dgm:t>
    </dgm:pt>
    <dgm:pt modelId="{404FE93D-78D4-4ECC-AF64-D6BEB0999AAE}" type="sibTrans" cxnId="{EEBBBC57-5BD3-4803-94D0-2641F43B5438}">
      <dgm:prSet/>
      <dgm:spPr/>
      <dgm:t>
        <a:bodyPr/>
        <a:lstStyle/>
        <a:p>
          <a:endParaRPr lang="en-US"/>
        </a:p>
      </dgm:t>
    </dgm:pt>
    <dgm:pt modelId="{82E2A777-FBDA-4372-AC74-D31C4BA7522B}">
      <dgm:prSet/>
      <dgm:spPr/>
      <dgm:t>
        <a:bodyPr/>
        <a:lstStyle/>
        <a:p>
          <a:r>
            <a:rPr lang="en-US"/>
            <a:t>555200: Transfer to a component unit of the state (not budgeted in SHARE – universities)</a:t>
          </a:r>
          <a:endParaRPr lang="en-US" dirty="0"/>
        </a:p>
      </dgm:t>
    </dgm:pt>
    <dgm:pt modelId="{7BEB5BC4-D920-424D-BBD8-634F8B0E67B4}" type="parTrans" cxnId="{DECE8EF6-C782-4FA7-9DCF-A5267F55013C}">
      <dgm:prSet/>
      <dgm:spPr/>
      <dgm:t>
        <a:bodyPr/>
        <a:lstStyle/>
        <a:p>
          <a:endParaRPr lang="en-US"/>
        </a:p>
      </dgm:t>
    </dgm:pt>
    <dgm:pt modelId="{69F38E28-C3BF-4E2E-A1B5-397058890695}" type="sibTrans" cxnId="{DECE8EF6-C782-4FA7-9DCF-A5267F55013C}">
      <dgm:prSet/>
      <dgm:spPr/>
      <dgm:t>
        <a:bodyPr/>
        <a:lstStyle/>
        <a:p>
          <a:endParaRPr lang="en-US"/>
        </a:p>
      </dgm:t>
    </dgm:pt>
    <dgm:pt modelId="{F3D23A5F-BBB8-45D2-9826-010AA00B6855}">
      <dgm:prSet/>
      <dgm:spPr/>
      <dgm:t>
        <a:bodyPr/>
        <a:lstStyle/>
        <a:p>
          <a:r>
            <a:rPr lang="en-US" dirty="0"/>
            <a:t>Recipient should recognize as transfer revenue</a:t>
          </a:r>
        </a:p>
      </dgm:t>
    </dgm:pt>
    <dgm:pt modelId="{1388FBAE-3777-4859-B288-419B646FB444}" type="parTrans" cxnId="{DB0E49B6-00BA-4B77-A8F8-236FA6D936E7}">
      <dgm:prSet/>
      <dgm:spPr/>
      <dgm:t>
        <a:bodyPr/>
        <a:lstStyle/>
        <a:p>
          <a:endParaRPr lang="en-US"/>
        </a:p>
      </dgm:t>
    </dgm:pt>
    <dgm:pt modelId="{8AD36974-1C13-4012-AF7D-A7CD65E0E17F}" type="sibTrans" cxnId="{DB0E49B6-00BA-4B77-A8F8-236FA6D936E7}">
      <dgm:prSet/>
      <dgm:spPr/>
      <dgm:t>
        <a:bodyPr/>
        <a:lstStyle/>
        <a:p>
          <a:endParaRPr lang="en-US"/>
        </a:p>
      </dgm:t>
    </dgm:pt>
    <dgm:pt modelId="{9678554D-C494-4504-8B1E-3C78A4B9E08D}" type="pres">
      <dgm:prSet presAssocID="{5BE15CAB-2D5E-4FD0-9FCF-5859990731D4}" presName="linear" presStyleCnt="0">
        <dgm:presLayoutVars>
          <dgm:animLvl val="lvl"/>
          <dgm:resizeHandles val="exact"/>
        </dgm:presLayoutVars>
      </dgm:prSet>
      <dgm:spPr/>
    </dgm:pt>
    <dgm:pt modelId="{E343A434-7B49-4C6C-86C0-1A45AAA7ECE7}" type="pres">
      <dgm:prSet presAssocID="{77ECC4A9-C05A-45F6-9229-55E7B719DF08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DBAB53D4-250C-469D-BE99-899E27C39113}" type="pres">
      <dgm:prSet presAssocID="{77ECC4A9-C05A-45F6-9229-55E7B719DF08}" presName="childText" presStyleLbl="revTx" presStyleIdx="0" presStyleCnt="2">
        <dgm:presLayoutVars>
          <dgm:bulletEnabled val="1"/>
        </dgm:presLayoutVars>
      </dgm:prSet>
      <dgm:spPr/>
    </dgm:pt>
    <dgm:pt modelId="{51DD7E37-53F4-4DAA-A79A-A029B9199A4E}" type="pres">
      <dgm:prSet presAssocID="{14575C71-4FA0-4ADB-8942-3D95FDF4335E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E15180DD-59B5-48DD-9738-807E7AB0583A}" type="pres">
      <dgm:prSet presAssocID="{14575C71-4FA0-4ADB-8942-3D95FDF4335E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74FCD309-9D66-4440-BEAA-0941DA179870}" type="presOf" srcId="{77ECC4A9-C05A-45F6-9229-55E7B719DF08}" destId="{E343A434-7B49-4C6C-86C0-1A45AAA7ECE7}" srcOrd="0" destOrd="0" presId="urn:microsoft.com/office/officeart/2005/8/layout/vList2"/>
    <dgm:cxn modelId="{B310A221-2480-4B67-B492-FDFB1371F09F}" srcId="{77ECC4A9-C05A-45F6-9229-55E7B719DF08}" destId="{780952AC-7BC7-419A-8FE4-7420CDECC114}" srcOrd="1" destOrd="0" parTransId="{68E9D4F2-F3DE-4B59-AFB6-4BD536ADC7DB}" sibTransId="{A152D101-46C9-4315-A7A0-BFA663E712E5}"/>
    <dgm:cxn modelId="{7E577423-1996-423A-B578-6EA11F771426}" type="presOf" srcId="{14575C71-4FA0-4ADB-8942-3D95FDF4335E}" destId="{51DD7E37-53F4-4DAA-A79A-A029B9199A4E}" srcOrd="0" destOrd="0" presId="urn:microsoft.com/office/officeart/2005/8/layout/vList2"/>
    <dgm:cxn modelId="{3C405A2A-F7D2-4485-A46E-8C64F183C847}" srcId="{5BE15CAB-2D5E-4FD0-9FCF-5859990731D4}" destId="{77ECC4A9-C05A-45F6-9229-55E7B719DF08}" srcOrd="0" destOrd="0" parTransId="{99720807-D732-4A80-91DD-84BFFB381A82}" sibTransId="{0964BB45-C0CE-4816-B1F2-2A1564E7F71D}"/>
    <dgm:cxn modelId="{A79B5A2A-6D4D-4898-A2AA-2F7EB39D6AA1}" type="presOf" srcId="{1EC721EB-1FCA-412B-BB56-B48333717ECD}" destId="{DBAB53D4-250C-469D-BE99-899E27C39113}" srcOrd="0" destOrd="0" presId="urn:microsoft.com/office/officeart/2005/8/layout/vList2"/>
    <dgm:cxn modelId="{A98E6C2B-7066-4AE1-9967-349F08E18426}" type="presOf" srcId="{3A2F4F48-4AA2-4D6F-A064-BF483AEC0274}" destId="{E15180DD-59B5-48DD-9738-807E7AB0583A}" srcOrd="0" destOrd="1" presId="urn:microsoft.com/office/officeart/2005/8/layout/vList2"/>
    <dgm:cxn modelId="{F2BD192D-3929-481E-925C-DDB433AFDD80}" type="presOf" srcId="{780952AC-7BC7-419A-8FE4-7420CDECC114}" destId="{DBAB53D4-250C-469D-BE99-899E27C39113}" srcOrd="0" destOrd="1" presId="urn:microsoft.com/office/officeart/2005/8/layout/vList2"/>
    <dgm:cxn modelId="{5C507A5E-99A1-409E-800E-C042806C781F}" type="presOf" srcId="{FDA7D5C5-9F4C-4B7E-A768-08DEB25876C3}" destId="{E15180DD-59B5-48DD-9738-807E7AB0583A}" srcOrd="0" destOrd="2" presId="urn:microsoft.com/office/officeart/2005/8/layout/vList2"/>
    <dgm:cxn modelId="{DC9CCC68-2CE3-4C5D-9303-C1B047865FD0}" type="presOf" srcId="{5BE15CAB-2D5E-4FD0-9FCF-5859990731D4}" destId="{9678554D-C494-4504-8B1E-3C78A4B9E08D}" srcOrd="0" destOrd="0" presId="urn:microsoft.com/office/officeart/2005/8/layout/vList2"/>
    <dgm:cxn modelId="{A121BF49-FAE0-4C97-9062-B3AC83371AB0}" srcId="{14575C71-4FA0-4ADB-8942-3D95FDF4335E}" destId="{C6BBCFFB-AC66-4573-8495-2F8B3F0C42B5}" srcOrd="0" destOrd="0" parTransId="{4AF8465C-2D71-4C30-BC49-E2234D14138A}" sibTransId="{FBCCB114-F8E0-4C8C-B205-F6B6FBD11E63}"/>
    <dgm:cxn modelId="{88BB9351-4BD8-4B67-BB1F-F2869D105E86}" type="presOf" srcId="{C6BBCFFB-AC66-4573-8495-2F8B3F0C42B5}" destId="{E15180DD-59B5-48DD-9738-807E7AB0583A}" srcOrd="0" destOrd="0" presId="urn:microsoft.com/office/officeart/2005/8/layout/vList2"/>
    <dgm:cxn modelId="{BF112C56-120D-4E23-969F-DB7C24F7FEC6}" srcId="{77ECC4A9-C05A-45F6-9229-55E7B719DF08}" destId="{1EC721EB-1FCA-412B-BB56-B48333717ECD}" srcOrd="0" destOrd="0" parTransId="{5511B54E-FEDD-4001-AA81-A16EE138C267}" sibTransId="{9BC7DA67-F7D2-4329-9EF8-E46D76C2B092}"/>
    <dgm:cxn modelId="{EEBBBC57-5BD3-4803-94D0-2641F43B5438}" srcId="{14575C71-4FA0-4ADB-8942-3D95FDF4335E}" destId="{FDA7D5C5-9F4C-4B7E-A768-08DEB25876C3}" srcOrd="2" destOrd="0" parTransId="{CF6391AD-4AF3-42FA-8C68-B0CAAC2B2EC8}" sibTransId="{404FE93D-78D4-4ECC-AF64-D6BEB0999AAE}"/>
    <dgm:cxn modelId="{CE45F089-F3E8-41AB-9E04-82A01B0A7020}" type="presOf" srcId="{F3D23A5F-BBB8-45D2-9826-010AA00B6855}" destId="{E15180DD-59B5-48DD-9738-807E7AB0583A}" srcOrd="0" destOrd="4" presId="urn:microsoft.com/office/officeart/2005/8/layout/vList2"/>
    <dgm:cxn modelId="{65670C99-D447-4918-96B7-E0B097209FFD}" srcId="{5BE15CAB-2D5E-4FD0-9FCF-5859990731D4}" destId="{14575C71-4FA0-4ADB-8942-3D95FDF4335E}" srcOrd="1" destOrd="0" parTransId="{7411F9DE-7B6C-44EA-8783-715F44955D9A}" sibTransId="{1478B708-B500-4CA2-B43D-6837C24DFBE5}"/>
    <dgm:cxn modelId="{0C79E3AD-33B4-47B1-AF0E-EB93F88CCAF5}" srcId="{14575C71-4FA0-4ADB-8942-3D95FDF4335E}" destId="{3A2F4F48-4AA2-4D6F-A064-BF483AEC0274}" srcOrd="1" destOrd="0" parTransId="{B51FFC9C-75A7-4D4D-A889-F48C8DFA984A}" sibTransId="{B0F80354-46D3-468D-A9C7-87498B5668D1}"/>
    <dgm:cxn modelId="{DB0E49B6-00BA-4B77-A8F8-236FA6D936E7}" srcId="{14575C71-4FA0-4ADB-8942-3D95FDF4335E}" destId="{F3D23A5F-BBB8-45D2-9826-010AA00B6855}" srcOrd="4" destOrd="0" parTransId="{1388FBAE-3777-4859-B288-419B646FB444}" sibTransId="{8AD36974-1C13-4012-AF7D-A7CD65E0E17F}"/>
    <dgm:cxn modelId="{FE0132ED-EDFD-43E1-8409-3C1FD1B489F7}" type="presOf" srcId="{82E2A777-FBDA-4372-AC74-D31C4BA7522B}" destId="{E15180DD-59B5-48DD-9738-807E7AB0583A}" srcOrd="0" destOrd="3" presId="urn:microsoft.com/office/officeart/2005/8/layout/vList2"/>
    <dgm:cxn modelId="{DECE8EF6-C782-4FA7-9DCF-A5267F55013C}" srcId="{14575C71-4FA0-4ADB-8942-3D95FDF4335E}" destId="{82E2A777-FBDA-4372-AC74-D31C4BA7522B}" srcOrd="3" destOrd="0" parTransId="{7BEB5BC4-D920-424D-BBD8-634F8B0E67B4}" sibTransId="{69F38E28-C3BF-4E2E-A1B5-397058890695}"/>
    <dgm:cxn modelId="{CE88CB35-24CD-4EB5-A859-1FF513DD4DCB}" type="presParOf" srcId="{9678554D-C494-4504-8B1E-3C78A4B9E08D}" destId="{E343A434-7B49-4C6C-86C0-1A45AAA7ECE7}" srcOrd="0" destOrd="0" presId="urn:microsoft.com/office/officeart/2005/8/layout/vList2"/>
    <dgm:cxn modelId="{9A18C6B0-D59F-41ED-8F61-2283153DEB1F}" type="presParOf" srcId="{9678554D-C494-4504-8B1E-3C78A4B9E08D}" destId="{DBAB53D4-250C-469D-BE99-899E27C39113}" srcOrd="1" destOrd="0" presId="urn:microsoft.com/office/officeart/2005/8/layout/vList2"/>
    <dgm:cxn modelId="{A656CB1B-DA4C-4C27-90DC-CE7BF80F0E3E}" type="presParOf" srcId="{9678554D-C494-4504-8B1E-3C78A4B9E08D}" destId="{51DD7E37-53F4-4DAA-A79A-A029B9199A4E}" srcOrd="2" destOrd="0" presId="urn:microsoft.com/office/officeart/2005/8/layout/vList2"/>
    <dgm:cxn modelId="{744A74D7-58B5-4E7E-BF9B-18CB246DEA4D}" type="presParOf" srcId="{9678554D-C494-4504-8B1E-3C78A4B9E08D}" destId="{E15180DD-59B5-48DD-9738-807E7AB0583A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A5D719E6-EEBF-4C68-B0C7-6A4B1B81ED73}" type="doc">
      <dgm:prSet loTypeId="urn:microsoft.com/office/officeart/2005/8/layout/vList2" loCatId="list" qsTypeId="urn:microsoft.com/office/officeart/2005/8/quickstyle/simple2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93264A64-F9ED-4AB2-8DB5-34D074236997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NM OneSource Statute Lookup: </a:t>
          </a:r>
          <a:r>
            <a:rPr lang="en-US" dirty="0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https://nmonesource.com/nmos/en/nav.do</a:t>
          </a:r>
          <a:endParaRPr lang="en-US" dirty="0">
            <a:solidFill>
              <a:schemeClr val="bg1"/>
            </a:solidFill>
          </a:endParaRPr>
        </a:p>
      </dgm:t>
    </dgm:pt>
    <dgm:pt modelId="{C4A0017B-D8D3-4944-ADC8-9F57A7F55D75}" type="parTrans" cxnId="{1667051B-507D-47DD-8C8C-B8BCBD674A93}">
      <dgm:prSet/>
      <dgm:spPr/>
      <dgm:t>
        <a:bodyPr/>
        <a:lstStyle/>
        <a:p>
          <a:endParaRPr lang="en-US"/>
        </a:p>
      </dgm:t>
    </dgm:pt>
    <dgm:pt modelId="{3649916A-DEF9-4F46-AE8A-3C8CF2718BBB}" type="sibTrans" cxnId="{1667051B-507D-47DD-8C8C-B8BCBD674A93}">
      <dgm:prSet/>
      <dgm:spPr/>
      <dgm:t>
        <a:bodyPr/>
        <a:lstStyle/>
        <a:p>
          <a:endParaRPr lang="en-US"/>
        </a:p>
      </dgm:t>
    </dgm:pt>
    <dgm:pt modelId="{5548F8CF-7A30-4700-BAB0-9333119ED843}">
      <dgm:prSet/>
      <dgm:spPr/>
      <dgm:t>
        <a:bodyPr/>
        <a:lstStyle/>
        <a:p>
          <a:r>
            <a:rPr lang="en-US" dirty="0"/>
            <a:t>Enter search terms (citation or keyword) and click result from dropdown</a:t>
          </a:r>
        </a:p>
      </dgm:t>
    </dgm:pt>
    <dgm:pt modelId="{4A1EE1BF-1ADC-4661-B770-DA0D5137883D}" type="parTrans" cxnId="{2851E955-7D82-49D0-AB0C-D3A4CA04BAA4}">
      <dgm:prSet/>
      <dgm:spPr/>
      <dgm:t>
        <a:bodyPr/>
        <a:lstStyle/>
        <a:p>
          <a:endParaRPr lang="en-US"/>
        </a:p>
      </dgm:t>
    </dgm:pt>
    <dgm:pt modelId="{BAFB962F-B591-44D2-84A5-53AAFA482338}" type="sibTrans" cxnId="{2851E955-7D82-49D0-AB0C-D3A4CA04BAA4}">
      <dgm:prSet/>
      <dgm:spPr/>
      <dgm:t>
        <a:bodyPr/>
        <a:lstStyle/>
        <a:p>
          <a:endParaRPr lang="en-US"/>
        </a:p>
      </dgm:t>
    </dgm:pt>
    <dgm:pt modelId="{0F3E0D30-6F59-4008-B89C-1C110BCBD0E8}">
      <dgm:prSet/>
      <dgm:spPr/>
      <dgm:t>
        <a:bodyPr/>
        <a:lstStyle/>
        <a:p>
          <a:r>
            <a:rPr lang="en-US">
              <a:solidFill>
                <a:schemeClr val="bg1"/>
              </a:solidFill>
            </a:rPr>
            <a:t>State Budget Statutes: 6-3-1 through 6-3-25 NMSA 1978</a:t>
          </a:r>
        </a:p>
      </dgm:t>
    </dgm:pt>
    <dgm:pt modelId="{7317466D-9CDB-4A05-878D-C8FB800130BC}" type="parTrans" cxnId="{B5E0B436-67EC-41B4-BFF0-51B47B789064}">
      <dgm:prSet/>
      <dgm:spPr/>
      <dgm:t>
        <a:bodyPr/>
        <a:lstStyle/>
        <a:p>
          <a:endParaRPr lang="en-US"/>
        </a:p>
      </dgm:t>
    </dgm:pt>
    <dgm:pt modelId="{35F88AF2-2B50-4760-8B14-73F75B1749ED}" type="sibTrans" cxnId="{B5E0B436-67EC-41B4-BFF0-51B47B789064}">
      <dgm:prSet/>
      <dgm:spPr/>
      <dgm:t>
        <a:bodyPr/>
        <a:lstStyle/>
        <a:p>
          <a:endParaRPr lang="en-US"/>
        </a:p>
      </dgm:t>
    </dgm:pt>
    <dgm:pt modelId="{71DD1730-2F59-4131-AC4D-C20D7AB05A2C}">
      <dgm:prSet/>
      <dgm:spPr/>
      <dgm:t>
        <a:bodyPr/>
        <a:lstStyle/>
        <a:p>
          <a:r>
            <a:rPr lang="en-US">
              <a:solidFill>
                <a:schemeClr val="bg1"/>
              </a:solidFill>
            </a:rPr>
            <a:t>Special Revenue Fund Statutes</a:t>
          </a:r>
        </a:p>
      </dgm:t>
    </dgm:pt>
    <dgm:pt modelId="{D9D4A03A-53D7-42DE-9659-35C3290A4EE2}" type="parTrans" cxnId="{B543424A-1DD9-42EA-93FF-DC6CA9231944}">
      <dgm:prSet/>
      <dgm:spPr/>
      <dgm:t>
        <a:bodyPr/>
        <a:lstStyle/>
        <a:p>
          <a:endParaRPr lang="en-US"/>
        </a:p>
      </dgm:t>
    </dgm:pt>
    <dgm:pt modelId="{21A9B64D-D733-4A38-8AD2-61330343B714}" type="sibTrans" cxnId="{B543424A-1DD9-42EA-93FF-DC6CA9231944}">
      <dgm:prSet/>
      <dgm:spPr/>
      <dgm:t>
        <a:bodyPr/>
        <a:lstStyle/>
        <a:p>
          <a:endParaRPr lang="en-US"/>
        </a:p>
      </dgm:t>
    </dgm:pt>
    <dgm:pt modelId="{A378E179-90A2-41A5-8C46-08DA5B9ABE0B}">
      <dgm:prSet/>
      <dgm:spPr/>
      <dgm:t>
        <a:bodyPr/>
        <a:lstStyle/>
        <a:p>
          <a:r>
            <a:rPr lang="en-US"/>
            <a:t>Important to know statutes detailing sources, eligible uses, and managerial authority (ability to increase budget) associated with each of your agency’s special revenue funds</a:t>
          </a:r>
        </a:p>
      </dgm:t>
    </dgm:pt>
    <dgm:pt modelId="{C254EA5B-3D45-45B4-90F7-503D33B3156C}" type="parTrans" cxnId="{0CF2DC64-E346-4E30-A84D-8A7BB27248AB}">
      <dgm:prSet/>
      <dgm:spPr/>
      <dgm:t>
        <a:bodyPr/>
        <a:lstStyle/>
        <a:p>
          <a:endParaRPr lang="en-US"/>
        </a:p>
      </dgm:t>
    </dgm:pt>
    <dgm:pt modelId="{F29EEBEB-9FE8-4D06-92BA-3C35F9495EBC}" type="sibTrans" cxnId="{0CF2DC64-E346-4E30-A84D-8A7BB27248AB}">
      <dgm:prSet/>
      <dgm:spPr/>
      <dgm:t>
        <a:bodyPr/>
        <a:lstStyle/>
        <a:p>
          <a:endParaRPr lang="en-US"/>
        </a:p>
      </dgm:t>
    </dgm:pt>
    <dgm:pt modelId="{FB1ED342-C9A5-4E73-8DB7-7B93E43689DD}" type="pres">
      <dgm:prSet presAssocID="{A5D719E6-EEBF-4C68-B0C7-6A4B1B81ED73}" presName="linear" presStyleCnt="0">
        <dgm:presLayoutVars>
          <dgm:animLvl val="lvl"/>
          <dgm:resizeHandles val="exact"/>
        </dgm:presLayoutVars>
      </dgm:prSet>
      <dgm:spPr/>
    </dgm:pt>
    <dgm:pt modelId="{B7A9B084-50C4-479D-9739-83C9539BA970}" type="pres">
      <dgm:prSet presAssocID="{93264A64-F9ED-4AB2-8DB5-34D07423699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A44526B-7A4B-4D5B-A709-76EBE9F2FD55}" type="pres">
      <dgm:prSet presAssocID="{93264A64-F9ED-4AB2-8DB5-34D074236997}" presName="childText" presStyleLbl="revTx" presStyleIdx="0" presStyleCnt="2">
        <dgm:presLayoutVars>
          <dgm:bulletEnabled val="1"/>
        </dgm:presLayoutVars>
      </dgm:prSet>
      <dgm:spPr/>
    </dgm:pt>
    <dgm:pt modelId="{AE7032FB-B713-4FEE-BF66-D503D7D03DE7}" type="pres">
      <dgm:prSet presAssocID="{0F3E0D30-6F59-4008-B89C-1C110BCBD0E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425CAFA-F8CC-4937-8939-0153CC893EE8}" type="pres">
      <dgm:prSet presAssocID="{35F88AF2-2B50-4760-8B14-73F75B1749ED}" presName="spacer" presStyleCnt="0"/>
      <dgm:spPr/>
    </dgm:pt>
    <dgm:pt modelId="{65ED6AF0-CE3E-441C-BD73-378DC46047CA}" type="pres">
      <dgm:prSet presAssocID="{71DD1730-2F59-4131-AC4D-C20D7AB05A2C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85EEC949-D674-458D-9E6F-B1ADE993C982}" type="pres">
      <dgm:prSet presAssocID="{71DD1730-2F59-4131-AC4D-C20D7AB05A2C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0C9D1915-C34C-40E9-814D-0BE00B101594}" type="presOf" srcId="{5548F8CF-7A30-4700-BAB0-9333119ED843}" destId="{EA44526B-7A4B-4D5B-A709-76EBE9F2FD55}" srcOrd="0" destOrd="0" presId="urn:microsoft.com/office/officeart/2005/8/layout/vList2"/>
    <dgm:cxn modelId="{1667051B-507D-47DD-8C8C-B8BCBD674A93}" srcId="{A5D719E6-EEBF-4C68-B0C7-6A4B1B81ED73}" destId="{93264A64-F9ED-4AB2-8DB5-34D074236997}" srcOrd="0" destOrd="0" parTransId="{C4A0017B-D8D3-4944-ADC8-9F57A7F55D75}" sibTransId="{3649916A-DEF9-4F46-AE8A-3C8CF2718BBB}"/>
    <dgm:cxn modelId="{B5E0B436-67EC-41B4-BFF0-51B47B789064}" srcId="{A5D719E6-EEBF-4C68-B0C7-6A4B1B81ED73}" destId="{0F3E0D30-6F59-4008-B89C-1C110BCBD0E8}" srcOrd="1" destOrd="0" parTransId="{7317466D-9CDB-4A05-878D-C8FB800130BC}" sibTransId="{35F88AF2-2B50-4760-8B14-73F75B1749ED}"/>
    <dgm:cxn modelId="{0CF2DC64-E346-4E30-A84D-8A7BB27248AB}" srcId="{71DD1730-2F59-4131-AC4D-C20D7AB05A2C}" destId="{A378E179-90A2-41A5-8C46-08DA5B9ABE0B}" srcOrd="0" destOrd="0" parTransId="{C254EA5B-3D45-45B4-90F7-503D33B3156C}" sibTransId="{F29EEBEB-9FE8-4D06-92BA-3C35F9495EBC}"/>
    <dgm:cxn modelId="{B543424A-1DD9-42EA-93FF-DC6CA9231944}" srcId="{A5D719E6-EEBF-4C68-B0C7-6A4B1B81ED73}" destId="{71DD1730-2F59-4131-AC4D-C20D7AB05A2C}" srcOrd="2" destOrd="0" parTransId="{D9D4A03A-53D7-42DE-9659-35C3290A4EE2}" sibTransId="{21A9B64D-D733-4A38-8AD2-61330343B714}"/>
    <dgm:cxn modelId="{2851E955-7D82-49D0-AB0C-D3A4CA04BAA4}" srcId="{93264A64-F9ED-4AB2-8DB5-34D074236997}" destId="{5548F8CF-7A30-4700-BAB0-9333119ED843}" srcOrd="0" destOrd="0" parTransId="{4A1EE1BF-1ADC-4661-B770-DA0D5137883D}" sibTransId="{BAFB962F-B591-44D2-84A5-53AAFA482338}"/>
    <dgm:cxn modelId="{6C8A3BAB-8238-4F64-BE9B-FD6199833DA4}" type="presOf" srcId="{71DD1730-2F59-4131-AC4D-C20D7AB05A2C}" destId="{65ED6AF0-CE3E-441C-BD73-378DC46047CA}" srcOrd="0" destOrd="0" presId="urn:microsoft.com/office/officeart/2005/8/layout/vList2"/>
    <dgm:cxn modelId="{5A2862BA-CE3D-4540-9927-B0392828F9C3}" type="presOf" srcId="{A5D719E6-EEBF-4C68-B0C7-6A4B1B81ED73}" destId="{FB1ED342-C9A5-4E73-8DB7-7B93E43689DD}" srcOrd="0" destOrd="0" presId="urn:microsoft.com/office/officeart/2005/8/layout/vList2"/>
    <dgm:cxn modelId="{20D026C8-0B11-4CBB-B60A-4F30908935C2}" type="presOf" srcId="{93264A64-F9ED-4AB2-8DB5-34D074236997}" destId="{B7A9B084-50C4-479D-9739-83C9539BA970}" srcOrd="0" destOrd="0" presId="urn:microsoft.com/office/officeart/2005/8/layout/vList2"/>
    <dgm:cxn modelId="{B24325D0-0B01-4F40-B2F3-7E38EAFCE9E1}" type="presOf" srcId="{A378E179-90A2-41A5-8C46-08DA5B9ABE0B}" destId="{85EEC949-D674-458D-9E6F-B1ADE993C982}" srcOrd="0" destOrd="0" presId="urn:microsoft.com/office/officeart/2005/8/layout/vList2"/>
    <dgm:cxn modelId="{EB04CAD1-E073-4846-8EEB-0BC62CC97672}" type="presOf" srcId="{0F3E0D30-6F59-4008-B89C-1C110BCBD0E8}" destId="{AE7032FB-B713-4FEE-BF66-D503D7D03DE7}" srcOrd="0" destOrd="0" presId="urn:microsoft.com/office/officeart/2005/8/layout/vList2"/>
    <dgm:cxn modelId="{83E5326D-F5F8-435D-A311-B143A0137050}" type="presParOf" srcId="{FB1ED342-C9A5-4E73-8DB7-7B93E43689DD}" destId="{B7A9B084-50C4-479D-9739-83C9539BA970}" srcOrd="0" destOrd="0" presId="urn:microsoft.com/office/officeart/2005/8/layout/vList2"/>
    <dgm:cxn modelId="{390BD747-7AF1-4A46-9118-583ED04CA301}" type="presParOf" srcId="{FB1ED342-C9A5-4E73-8DB7-7B93E43689DD}" destId="{EA44526B-7A4B-4D5B-A709-76EBE9F2FD55}" srcOrd="1" destOrd="0" presId="urn:microsoft.com/office/officeart/2005/8/layout/vList2"/>
    <dgm:cxn modelId="{1AEB25A4-3016-40C3-A795-A90B33732D6A}" type="presParOf" srcId="{FB1ED342-C9A5-4E73-8DB7-7B93E43689DD}" destId="{AE7032FB-B713-4FEE-BF66-D503D7D03DE7}" srcOrd="2" destOrd="0" presId="urn:microsoft.com/office/officeart/2005/8/layout/vList2"/>
    <dgm:cxn modelId="{C90FA1EF-F1B9-42A2-95F2-F1FE0AE617F6}" type="presParOf" srcId="{FB1ED342-C9A5-4E73-8DB7-7B93E43689DD}" destId="{A425CAFA-F8CC-4937-8939-0153CC893EE8}" srcOrd="3" destOrd="0" presId="urn:microsoft.com/office/officeart/2005/8/layout/vList2"/>
    <dgm:cxn modelId="{A798D97F-42F3-4AD0-972D-1F9F0464CAC4}" type="presParOf" srcId="{FB1ED342-C9A5-4E73-8DB7-7B93E43689DD}" destId="{65ED6AF0-CE3E-441C-BD73-378DC46047CA}" srcOrd="4" destOrd="0" presId="urn:microsoft.com/office/officeart/2005/8/layout/vList2"/>
    <dgm:cxn modelId="{3F5616C6-DC5C-4261-BEF8-55BF439B4722}" type="presParOf" srcId="{FB1ED342-C9A5-4E73-8DB7-7B93E43689DD}" destId="{85EEC949-D674-458D-9E6F-B1ADE993C982}" srcOrd="5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65CB1860-C358-4753-8D5E-2082BBDE73CA}" type="doc">
      <dgm:prSet loTypeId="urn:microsoft.com/office/officeart/2005/8/layout/cycle3" loCatId="cycle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C4619D06-97BC-47C4-A259-BBDE72896D30}">
      <dgm:prSet/>
      <dgm:spPr/>
      <dgm:t>
        <a:bodyPr/>
        <a:lstStyle/>
        <a:p>
          <a:r>
            <a:rPr lang="en-US">
              <a:solidFill>
                <a:schemeClr val="bg1"/>
              </a:solidFill>
            </a:rPr>
            <a:t>June 15: SBD issues guidelines to agencies to request changes to their measures for the next budget cycle year (June 2019: changes for FY21)</a:t>
          </a:r>
        </a:p>
      </dgm:t>
    </dgm:pt>
    <dgm:pt modelId="{C39EE596-28E6-4D8B-B1AD-E964CECC3C18}" type="parTrans" cxnId="{E62278C4-2E1D-4EDC-8893-23577C338EC9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70C646F1-8F82-4036-8559-1AA1A0CAAA70}" type="sibTrans" cxnId="{E62278C4-2E1D-4EDC-8893-23577C338EC9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118B0E07-A89A-499F-BBB5-B1B8A8BB9458}">
      <dgm:prSet/>
      <dgm:spPr/>
      <dgm:t>
        <a:bodyPr/>
        <a:lstStyle/>
        <a:p>
          <a:r>
            <a:rPr lang="en-US">
              <a:solidFill>
                <a:schemeClr val="bg1"/>
              </a:solidFill>
            </a:rPr>
            <a:t>July 15: Agencies submit requested changes to SBD and LFC </a:t>
          </a:r>
        </a:p>
      </dgm:t>
    </dgm:pt>
    <dgm:pt modelId="{796FB991-7D00-4309-B7F8-DEC5C72E06FC}" type="parTrans" cxnId="{7AEB58BE-C36B-4228-92C3-EA11145FF312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5B8D5663-B34B-43D0-94AC-F6D41BDF3E69}" type="sibTrans" cxnId="{7AEB58BE-C36B-4228-92C3-EA11145FF312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FABEF8E7-84DD-4AAF-8E15-AEA3540ED272}">
      <dgm:prSet/>
      <dgm:spPr/>
      <dgm:t>
        <a:bodyPr/>
        <a:lstStyle/>
        <a:p>
          <a:r>
            <a:rPr lang="en-US">
              <a:solidFill>
                <a:schemeClr val="bg1"/>
              </a:solidFill>
            </a:rPr>
            <a:t>“Key” agencies must also identify which measures they will report on quarterly in the current FY</a:t>
          </a:r>
        </a:p>
      </dgm:t>
    </dgm:pt>
    <dgm:pt modelId="{E14FC2A2-579E-48E7-9E45-F120C69E210F}" type="parTrans" cxnId="{AF65CD23-70B8-42CF-AB79-481881401C73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A947DC59-485F-45C3-ADD0-E16A09B4C023}" type="sibTrans" cxnId="{AF65CD23-70B8-42CF-AB79-481881401C73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1254D3D0-8BBD-4E5D-8EAA-1566027248CB}">
      <dgm:prSet/>
      <dgm:spPr/>
      <dgm:t>
        <a:bodyPr/>
        <a:lstStyle/>
        <a:p>
          <a:r>
            <a:rPr lang="en-US">
              <a:solidFill>
                <a:schemeClr val="bg1"/>
              </a:solidFill>
            </a:rPr>
            <a:t>July/August: Agencies, SBD and LFC meet as needed to collaborate on requested changes and strive to come to consensus</a:t>
          </a:r>
        </a:p>
      </dgm:t>
    </dgm:pt>
    <dgm:pt modelId="{0A899A22-0FF1-4105-BE68-6CC7B197349E}" type="parTrans" cxnId="{D68EBD94-FEEC-46DB-86F7-F6C85001049C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CB2327E0-C646-4E42-943A-A34586453B33}" type="sibTrans" cxnId="{D68EBD94-FEEC-46DB-86F7-F6C85001049C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71F45330-A15B-4A5A-A7A8-D4E445390EBF}">
      <dgm:prSet/>
      <dgm:spPr/>
      <dgm:t>
        <a:bodyPr/>
        <a:lstStyle/>
        <a:p>
          <a:r>
            <a:rPr lang="en-US">
              <a:solidFill>
                <a:schemeClr val="bg1"/>
              </a:solidFill>
            </a:rPr>
            <a:t>August 15: SBD issues final approved measures to agencies, incorporates changes into performance measure system</a:t>
          </a:r>
        </a:p>
      </dgm:t>
    </dgm:pt>
    <dgm:pt modelId="{5FD3C690-A4DA-4B33-82A6-BA86CB368DCE}" type="parTrans" cxnId="{556DE61A-F43C-4805-A2C4-2BC9FF7C1DF8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015721AE-4CDD-458B-B741-E1613BCBCE2B}" type="sibTrans" cxnId="{556DE61A-F43C-4805-A2C4-2BC9FF7C1DF8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2B06AAEE-22A6-4C19-A8AC-E756DC9D7EB5}">
      <dgm:prSet/>
      <dgm:spPr/>
      <dgm:t>
        <a:bodyPr/>
        <a:lstStyle/>
        <a:p>
          <a:r>
            <a:rPr lang="en-US">
              <a:solidFill>
                <a:schemeClr val="bg1"/>
              </a:solidFill>
            </a:rPr>
            <a:t>Sept. 1: Agencies include requested targets for approved measures as part of their budget request. </a:t>
          </a:r>
        </a:p>
      </dgm:t>
    </dgm:pt>
    <dgm:pt modelId="{C0BEB4B4-D835-447C-81F1-F741B05397B5}" type="parTrans" cxnId="{BACFE238-1E0C-4651-983D-BDD2350537B0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C21C708E-C0FA-48FB-9D3E-41A1183A5480}" type="sibTrans" cxnId="{BACFE238-1E0C-4651-983D-BDD2350537B0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8E59F231-A318-4AD5-BDA6-EF8C49326444}">
      <dgm:prSet/>
      <dgm:spPr/>
      <dgm:t>
        <a:bodyPr/>
        <a:lstStyle/>
        <a:p>
          <a:r>
            <a:rPr lang="en-US">
              <a:solidFill>
                <a:schemeClr val="bg1"/>
              </a:solidFill>
            </a:rPr>
            <a:t>Legislative session: SBD and LFC analysts meet to discuss their target recommendations and strive to come to consensus</a:t>
          </a:r>
        </a:p>
      </dgm:t>
    </dgm:pt>
    <dgm:pt modelId="{737CE942-F1CF-435C-ABF9-07E866B09BC8}" type="parTrans" cxnId="{897BA5C7-E1B9-4404-A992-889E10C9B2BC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52E08C7E-DC52-4BE9-AB85-6BFADFC2AF07}" type="sibTrans" cxnId="{897BA5C7-E1B9-4404-A992-889E10C9B2BC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9C4D2861-7B15-4EFE-932C-986B1223FA3B}">
      <dgm:prSet/>
      <dgm:spPr/>
      <dgm:t>
        <a:bodyPr/>
        <a:lstStyle/>
        <a:p>
          <a:r>
            <a:rPr lang="en-US">
              <a:solidFill>
                <a:schemeClr val="bg1"/>
              </a:solidFill>
            </a:rPr>
            <a:t>Select measures and targets included in GAA</a:t>
          </a:r>
        </a:p>
      </dgm:t>
    </dgm:pt>
    <dgm:pt modelId="{E808FC43-300B-4DB7-9B01-A3F427E2FD3A}" type="parTrans" cxnId="{DDC83C79-25C4-4F68-8FA7-ACDE683A4F2F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F840BE84-9C35-4541-8F48-C4B3FBFA269A}" type="sibTrans" cxnId="{DDC83C79-25C4-4F68-8FA7-ACDE683A4F2F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7DDBCDDE-EDE4-4B09-A7B4-A59D2B2650F9}" type="pres">
      <dgm:prSet presAssocID="{65CB1860-C358-4753-8D5E-2082BBDE73CA}" presName="Name0" presStyleCnt="0">
        <dgm:presLayoutVars>
          <dgm:dir/>
          <dgm:resizeHandles val="exact"/>
        </dgm:presLayoutVars>
      </dgm:prSet>
      <dgm:spPr/>
    </dgm:pt>
    <dgm:pt modelId="{A684AF47-BB64-468B-9816-E1D39DDFA463}" type="pres">
      <dgm:prSet presAssocID="{65CB1860-C358-4753-8D5E-2082BBDE73CA}" presName="cycle" presStyleCnt="0"/>
      <dgm:spPr/>
    </dgm:pt>
    <dgm:pt modelId="{7287201C-2ADC-44E6-B29F-EAE3CDAFCBE1}" type="pres">
      <dgm:prSet presAssocID="{C4619D06-97BC-47C4-A259-BBDE72896D30}" presName="nodeFirstNode" presStyleLbl="node1" presStyleIdx="0" presStyleCnt="6">
        <dgm:presLayoutVars>
          <dgm:bulletEnabled val="1"/>
        </dgm:presLayoutVars>
      </dgm:prSet>
      <dgm:spPr/>
    </dgm:pt>
    <dgm:pt modelId="{6FD2B468-57A5-40EE-9466-495EEB0EB922}" type="pres">
      <dgm:prSet presAssocID="{70C646F1-8F82-4036-8559-1AA1A0CAAA70}" presName="sibTransFirstNode" presStyleLbl="bgShp" presStyleIdx="0" presStyleCnt="1"/>
      <dgm:spPr/>
    </dgm:pt>
    <dgm:pt modelId="{4A2D497D-D55D-433C-BEB8-23E0F1A51C5D}" type="pres">
      <dgm:prSet presAssocID="{118B0E07-A89A-499F-BBB5-B1B8A8BB9458}" presName="nodeFollowingNodes" presStyleLbl="node1" presStyleIdx="1" presStyleCnt="6">
        <dgm:presLayoutVars>
          <dgm:bulletEnabled val="1"/>
        </dgm:presLayoutVars>
      </dgm:prSet>
      <dgm:spPr/>
    </dgm:pt>
    <dgm:pt modelId="{B568ADC2-AB43-48E3-8C3A-E896D8B1AB29}" type="pres">
      <dgm:prSet presAssocID="{1254D3D0-8BBD-4E5D-8EAA-1566027248CB}" presName="nodeFollowingNodes" presStyleLbl="node1" presStyleIdx="2" presStyleCnt="6">
        <dgm:presLayoutVars>
          <dgm:bulletEnabled val="1"/>
        </dgm:presLayoutVars>
      </dgm:prSet>
      <dgm:spPr/>
    </dgm:pt>
    <dgm:pt modelId="{39DF9CA3-8FE2-4036-8255-3E5C301355A2}" type="pres">
      <dgm:prSet presAssocID="{71F45330-A15B-4A5A-A7A8-D4E445390EBF}" presName="nodeFollowingNodes" presStyleLbl="node1" presStyleIdx="3" presStyleCnt="6">
        <dgm:presLayoutVars>
          <dgm:bulletEnabled val="1"/>
        </dgm:presLayoutVars>
      </dgm:prSet>
      <dgm:spPr/>
    </dgm:pt>
    <dgm:pt modelId="{A798EED1-467E-4113-A4B7-0C055F4E4855}" type="pres">
      <dgm:prSet presAssocID="{2B06AAEE-22A6-4C19-A8AC-E756DC9D7EB5}" presName="nodeFollowingNodes" presStyleLbl="node1" presStyleIdx="4" presStyleCnt="6">
        <dgm:presLayoutVars>
          <dgm:bulletEnabled val="1"/>
        </dgm:presLayoutVars>
      </dgm:prSet>
      <dgm:spPr/>
    </dgm:pt>
    <dgm:pt modelId="{9A5AC388-4A27-4272-A6BB-83623CFB0CC5}" type="pres">
      <dgm:prSet presAssocID="{8E59F231-A318-4AD5-BDA6-EF8C49326444}" presName="nodeFollowingNodes" presStyleLbl="node1" presStyleIdx="5" presStyleCnt="6">
        <dgm:presLayoutVars>
          <dgm:bulletEnabled val="1"/>
        </dgm:presLayoutVars>
      </dgm:prSet>
      <dgm:spPr/>
    </dgm:pt>
  </dgm:ptLst>
  <dgm:cxnLst>
    <dgm:cxn modelId="{43CAAC14-1246-410C-914F-43B7134AAD13}" type="presOf" srcId="{1254D3D0-8BBD-4E5D-8EAA-1566027248CB}" destId="{B568ADC2-AB43-48E3-8C3A-E896D8B1AB29}" srcOrd="0" destOrd="0" presId="urn:microsoft.com/office/officeart/2005/8/layout/cycle3"/>
    <dgm:cxn modelId="{556DE61A-F43C-4805-A2C4-2BC9FF7C1DF8}" srcId="{65CB1860-C358-4753-8D5E-2082BBDE73CA}" destId="{71F45330-A15B-4A5A-A7A8-D4E445390EBF}" srcOrd="3" destOrd="0" parTransId="{5FD3C690-A4DA-4B33-82A6-BA86CB368DCE}" sibTransId="{015721AE-4CDD-458B-B741-E1613BCBCE2B}"/>
    <dgm:cxn modelId="{A9FD8A23-917E-4DF2-9DA3-22524158AA2C}" type="presOf" srcId="{118B0E07-A89A-499F-BBB5-B1B8A8BB9458}" destId="{4A2D497D-D55D-433C-BEB8-23E0F1A51C5D}" srcOrd="0" destOrd="0" presId="urn:microsoft.com/office/officeart/2005/8/layout/cycle3"/>
    <dgm:cxn modelId="{AF65CD23-70B8-42CF-AB79-481881401C73}" srcId="{118B0E07-A89A-499F-BBB5-B1B8A8BB9458}" destId="{FABEF8E7-84DD-4AAF-8E15-AEA3540ED272}" srcOrd="0" destOrd="0" parTransId="{E14FC2A2-579E-48E7-9E45-F120C69E210F}" sibTransId="{A947DC59-485F-45C3-ADD0-E16A09B4C023}"/>
    <dgm:cxn modelId="{BACFE238-1E0C-4651-983D-BDD2350537B0}" srcId="{65CB1860-C358-4753-8D5E-2082BBDE73CA}" destId="{2B06AAEE-22A6-4C19-A8AC-E756DC9D7EB5}" srcOrd="4" destOrd="0" parTransId="{C0BEB4B4-D835-447C-81F1-F741B05397B5}" sibTransId="{C21C708E-C0FA-48FB-9D3E-41A1183A5480}"/>
    <dgm:cxn modelId="{2E8EA569-9B27-4DD2-9A88-79DF65E9793D}" type="presOf" srcId="{70C646F1-8F82-4036-8559-1AA1A0CAAA70}" destId="{6FD2B468-57A5-40EE-9466-495EEB0EB922}" srcOrd="0" destOrd="0" presId="urn:microsoft.com/office/officeart/2005/8/layout/cycle3"/>
    <dgm:cxn modelId="{4A73586A-CA31-418C-B665-EDD4DBC14A4B}" type="presOf" srcId="{65CB1860-C358-4753-8D5E-2082BBDE73CA}" destId="{7DDBCDDE-EDE4-4B09-A7B4-A59D2B2650F9}" srcOrd="0" destOrd="0" presId="urn:microsoft.com/office/officeart/2005/8/layout/cycle3"/>
    <dgm:cxn modelId="{396F824A-37C1-4173-91DC-766D70377A31}" type="presOf" srcId="{9C4D2861-7B15-4EFE-932C-986B1223FA3B}" destId="{9A5AC388-4A27-4272-A6BB-83623CFB0CC5}" srcOrd="0" destOrd="1" presId="urn:microsoft.com/office/officeart/2005/8/layout/cycle3"/>
    <dgm:cxn modelId="{DDC83C79-25C4-4F68-8FA7-ACDE683A4F2F}" srcId="{8E59F231-A318-4AD5-BDA6-EF8C49326444}" destId="{9C4D2861-7B15-4EFE-932C-986B1223FA3B}" srcOrd="0" destOrd="0" parTransId="{E808FC43-300B-4DB7-9B01-A3F427E2FD3A}" sibTransId="{F840BE84-9C35-4541-8F48-C4B3FBFA269A}"/>
    <dgm:cxn modelId="{FA35AE8B-AF44-4A66-A9B8-B7C7C9FE0D70}" type="presOf" srcId="{2B06AAEE-22A6-4C19-A8AC-E756DC9D7EB5}" destId="{A798EED1-467E-4113-A4B7-0C055F4E4855}" srcOrd="0" destOrd="0" presId="urn:microsoft.com/office/officeart/2005/8/layout/cycle3"/>
    <dgm:cxn modelId="{D68EBD94-FEEC-46DB-86F7-F6C85001049C}" srcId="{65CB1860-C358-4753-8D5E-2082BBDE73CA}" destId="{1254D3D0-8BBD-4E5D-8EAA-1566027248CB}" srcOrd="2" destOrd="0" parTransId="{0A899A22-0FF1-4105-BE68-6CC7B197349E}" sibTransId="{CB2327E0-C646-4E42-943A-A34586453B33}"/>
    <dgm:cxn modelId="{F3F5F8A1-8F96-4B97-BCDE-96C2B24D70B3}" type="presOf" srcId="{71F45330-A15B-4A5A-A7A8-D4E445390EBF}" destId="{39DF9CA3-8FE2-4036-8255-3E5C301355A2}" srcOrd="0" destOrd="0" presId="urn:microsoft.com/office/officeart/2005/8/layout/cycle3"/>
    <dgm:cxn modelId="{A34D26A2-3993-4EF5-AEBB-4A23B79E93B3}" type="presOf" srcId="{FABEF8E7-84DD-4AAF-8E15-AEA3540ED272}" destId="{4A2D497D-D55D-433C-BEB8-23E0F1A51C5D}" srcOrd="0" destOrd="1" presId="urn:microsoft.com/office/officeart/2005/8/layout/cycle3"/>
    <dgm:cxn modelId="{7AEB58BE-C36B-4228-92C3-EA11145FF312}" srcId="{65CB1860-C358-4753-8D5E-2082BBDE73CA}" destId="{118B0E07-A89A-499F-BBB5-B1B8A8BB9458}" srcOrd="1" destOrd="0" parTransId="{796FB991-7D00-4309-B7F8-DEC5C72E06FC}" sibTransId="{5B8D5663-B34B-43D0-94AC-F6D41BDF3E69}"/>
    <dgm:cxn modelId="{E62278C4-2E1D-4EDC-8893-23577C338EC9}" srcId="{65CB1860-C358-4753-8D5E-2082BBDE73CA}" destId="{C4619D06-97BC-47C4-A259-BBDE72896D30}" srcOrd="0" destOrd="0" parTransId="{C39EE596-28E6-4D8B-B1AD-E964CECC3C18}" sibTransId="{70C646F1-8F82-4036-8559-1AA1A0CAAA70}"/>
    <dgm:cxn modelId="{897BA5C7-E1B9-4404-A992-889E10C9B2BC}" srcId="{65CB1860-C358-4753-8D5E-2082BBDE73CA}" destId="{8E59F231-A318-4AD5-BDA6-EF8C49326444}" srcOrd="5" destOrd="0" parTransId="{737CE942-F1CF-435C-ABF9-07E866B09BC8}" sibTransId="{52E08C7E-DC52-4BE9-AB85-6BFADFC2AF07}"/>
    <dgm:cxn modelId="{508A69D7-6C57-448D-9FF0-F4F10530D01F}" type="presOf" srcId="{8E59F231-A318-4AD5-BDA6-EF8C49326444}" destId="{9A5AC388-4A27-4272-A6BB-83623CFB0CC5}" srcOrd="0" destOrd="0" presId="urn:microsoft.com/office/officeart/2005/8/layout/cycle3"/>
    <dgm:cxn modelId="{5785FBE6-7DB8-40D6-98F0-381539EB5BF7}" type="presOf" srcId="{C4619D06-97BC-47C4-A259-BBDE72896D30}" destId="{7287201C-2ADC-44E6-B29F-EAE3CDAFCBE1}" srcOrd="0" destOrd="0" presId="urn:microsoft.com/office/officeart/2005/8/layout/cycle3"/>
    <dgm:cxn modelId="{2C20D1B9-02AA-4353-A1C9-71468B7AD746}" type="presParOf" srcId="{7DDBCDDE-EDE4-4B09-A7B4-A59D2B2650F9}" destId="{A684AF47-BB64-468B-9816-E1D39DDFA463}" srcOrd="0" destOrd="0" presId="urn:microsoft.com/office/officeart/2005/8/layout/cycle3"/>
    <dgm:cxn modelId="{3B77275A-1863-4471-9D31-272ECE454641}" type="presParOf" srcId="{A684AF47-BB64-468B-9816-E1D39DDFA463}" destId="{7287201C-2ADC-44E6-B29F-EAE3CDAFCBE1}" srcOrd="0" destOrd="0" presId="urn:microsoft.com/office/officeart/2005/8/layout/cycle3"/>
    <dgm:cxn modelId="{86330D24-92C0-491D-B4D2-1190430E8365}" type="presParOf" srcId="{A684AF47-BB64-468B-9816-E1D39DDFA463}" destId="{6FD2B468-57A5-40EE-9466-495EEB0EB922}" srcOrd="1" destOrd="0" presId="urn:microsoft.com/office/officeart/2005/8/layout/cycle3"/>
    <dgm:cxn modelId="{574CA6C1-CA46-415A-8936-22C0D9E961D1}" type="presParOf" srcId="{A684AF47-BB64-468B-9816-E1D39DDFA463}" destId="{4A2D497D-D55D-433C-BEB8-23E0F1A51C5D}" srcOrd="2" destOrd="0" presId="urn:microsoft.com/office/officeart/2005/8/layout/cycle3"/>
    <dgm:cxn modelId="{93B6DBBB-3398-4D4C-932A-68D14B19AA2C}" type="presParOf" srcId="{A684AF47-BB64-468B-9816-E1D39DDFA463}" destId="{B568ADC2-AB43-48E3-8C3A-E896D8B1AB29}" srcOrd="3" destOrd="0" presId="urn:microsoft.com/office/officeart/2005/8/layout/cycle3"/>
    <dgm:cxn modelId="{BDE5BB98-8B81-40DE-9162-D43158179AA8}" type="presParOf" srcId="{A684AF47-BB64-468B-9816-E1D39DDFA463}" destId="{39DF9CA3-8FE2-4036-8255-3E5C301355A2}" srcOrd="4" destOrd="0" presId="urn:microsoft.com/office/officeart/2005/8/layout/cycle3"/>
    <dgm:cxn modelId="{405FE90B-B26A-4486-A86E-1A0DEA67C7F4}" type="presParOf" srcId="{A684AF47-BB64-468B-9816-E1D39DDFA463}" destId="{A798EED1-467E-4113-A4B7-0C055F4E4855}" srcOrd="5" destOrd="0" presId="urn:microsoft.com/office/officeart/2005/8/layout/cycle3"/>
    <dgm:cxn modelId="{107F74D5-11E7-4111-BE93-320747C0075C}" type="presParOf" srcId="{A684AF47-BB64-468B-9816-E1D39DDFA463}" destId="{9A5AC388-4A27-4272-A6BB-83623CFB0CC5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8FA4000-0397-4127-ABFD-5924490250A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E59673D-2ED9-48B0-B065-DEFC89AC89A6}">
      <dgm:prSet phldrT="[Text]"/>
      <dgm:spPr/>
      <dgm:t>
        <a:bodyPr/>
        <a:lstStyle/>
        <a:p>
          <a:r>
            <a:rPr lang="en-US" dirty="0"/>
            <a:t>Andrew Miner</a:t>
          </a:r>
          <a:br>
            <a:rPr lang="en-US" dirty="0"/>
          </a:br>
          <a:r>
            <a:rPr lang="en-US" dirty="0"/>
            <a:t>Acting State Budget Director</a:t>
          </a:r>
        </a:p>
      </dgm:t>
    </dgm:pt>
    <dgm:pt modelId="{328303CC-D4B7-469F-A670-E08D44D74B4A}" type="parTrans" cxnId="{39F424FB-82F5-4870-86F5-A4E2221CE3B0}">
      <dgm:prSet/>
      <dgm:spPr/>
      <dgm:t>
        <a:bodyPr/>
        <a:lstStyle/>
        <a:p>
          <a:endParaRPr lang="en-US"/>
        </a:p>
      </dgm:t>
    </dgm:pt>
    <dgm:pt modelId="{9A598C63-1FC8-4ABC-BE5D-0F6BBEC56E44}" type="sibTrans" cxnId="{39F424FB-82F5-4870-86F5-A4E2221CE3B0}">
      <dgm:prSet/>
      <dgm:spPr/>
      <dgm:t>
        <a:bodyPr/>
        <a:lstStyle/>
        <a:p>
          <a:endParaRPr lang="en-US"/>
        </a:p>
      </dgm:t>
    </dgm:pt>
    <dgm:pt modelId="{2070D434-0750-4CC0-87B9-46BDA3EB0E86}" type="asst">
      <dgm:prSet phldrT="[Text]"/>
      <dgm:spPr/>
      <dgm:t>
        <a:bodyPr/>
        <a:lstStyle/>
        <a:p>
          <a:r>
            <a:rPr lang="en-US" dirty="0"/>
            <a:t>Deputy State Budget Director</a:t>
          </a:r>
        </a:p>
      </dgm:t>
    </dgm:pt>
    <dgm:pt modelId="{A3532548-17CF-40BA-A331-7C4035749B66}" type="parTrans" cxnId="{3A4D719C-87C3-4D9A-9057-7075A9E370A9}">
      <dgm:prSet/>
      <dgm:spPr/>
      <dgm:t>
        <a:bodyPr/>
        <a:lstStyle/>
        <a:p>
          <a:endParaRPr lang="en-US"/>
        </a:p>
      </dgm:t>
    </dgm:pt>
    <dgm:pt modelId="{0E0F00B6-60DB-4FED-B7A4-342F546DF62C}" type="sibTrans" cxnId="{3A4D719C-87C3-4D9A-9057-7075A9E370A9}">
      <dgm:prSet/>
      <dgm:spPr/>
      <dgm:t>
        <a:bodyPr/>
        <a:lstStyle/>
        <a:p>
          <a:endParaRPr lang="en-US"/>
        </a:p>
      </dgm:t>
    </dgm:pt>
    <dgm:pt modelId="{6D4556BF-EE73-40D0-A7C8-275DD071DDC8}">
      <dgm:prSet phldrT="[Text]"/>
      <dgm:spPr/>
      <dgm:t>
        <a:bodyPr/>
        <a:lstStyle/>
        <a:p>
          <a:r>
            <a:rPr lang="en-US" dirty="0"/>
            <a:t>Simon Miller Principal Analyst</a:t>
          </a:r>
        </a:p>
      </dgm:t>
    </dgm:pt>
    <dgm:pt modelId="{9A2AC62B-440C-40FC-AAA6-BB3C58F0A355}" type="parTrans" cxnId="{6D65AE38-DCB9-40DB-81FC-A6127188E640}">
      <dgm:prSet/>
      <dgm:spPr/>
      <dgm:t>
        <a:bodyPr/>
        <a:lstStyle/>
        <a:p>
          <a:endParaRPr lang="en-US"/>
        </a:p>
      </dgm:t>
    </dgm:pt>
    <dgm:pt modelId="{A9D646FC-BDA0-4CB4-8779-BE65C5582B2E}" type="sibTrans" cxnId="{6D65AE38-DCB9-40DB-81FC-A6127188E640}">
      <dgm:prSet/>
      <dgm:spPr/>
      <dgm:t>
        <a:bodyPr/>
        <a:lstStyle/>
        <a:p>
          <a:endParaRPr lang="en-US"/>
        </a:p>
      </dgm:t>
    </dgm:pt>
    <dgm:pt modelId="{FEAF0514-0E53-4A85-AC2C-44795D24B962}">
      <dgm:prSet phldrT="[Text]"/>
      <dgm:spPr/>
      <dgm:t>
        <a:bodyPr/>
        <a:lstStyle/>
        <a:p>
          <a:r>
            <a:rPr lang="en-US" dirty="0"/>
            <a:t>Nicole Macias Principal Analyst</a:t>
          </a:r>
        </a:p>
      </dgm:t>
    </dgm:pt>
    <dgm:pt modelId="{A1D7DA4D-DD92-4006-A145-371290AE7906}" type="parTrans" cxnId="{E5EE3373-E107-40EE-AF38-74BF3A5C0A5F}">
      <dgm:prSet/>
      <dgm:spPr/>
      <dgm:t>
        <a:bodyPr/>
        <a:lstStyle/>
        <a:p>
          <a:endParaRPr lang="en-US"/>
        </a:p>
      </dgm:t>
    </dgm:pt>
    <dgm:pt modelId="{D6D8909B-F597-41B4-8048-E6A7299C4E90}" type="sibTrans" cxnId="{E5EE3373-E107-40EE-AF38-74BF3A5C0A5F}">
      <dgm:prSet/>
      <dgm:spPr/>
      <dgm:t>
        <a:bodyPr/>
        <a:lstStyle/>
        <a:p>
          <a:endParaRPr lang="en-US"/>
        </a:p>
      </dgm:t>
    </dgm:pt>
    <dgm:pt modelId="{B5EBA555-9B2A-4FAC-8388-8C54792EE873}">
      <dgm:prSet phldrT="[Text]"/>
      <dgm:spPr/>
      <dgm:t>
        <a:bodyPr/>
        <a:lstStyle/>
        <a:p>
          <a:r>
            <a:rPr lang="en-US" dirty="0"/>
            <a:t>Diego Jimenez Principal Analyst</a:t>
          </a:r>
        </a:p>
      </dgm:t>
    </dgm:pt>
    <dgm:pt modelId="{DBA540AE-5682-4276-8F0C-64F796F13557}" type="parTrans" cxnId="{45F42669-2848-4B13-9EC1-AD6B65922E25}">
      <dgm:prSet/>
      <dgm:spPr/>
      <dgm:t>
        <a:bodyPr/>
        <a:lstStyle/>
        <a:p>
          <a:endParaRPr lang="en-US"/>
        </a:p>
      </dgm:t>
    </dgm:pt>
    <dgm:pt modelId="{BE34475A-408B-4DE3-BD41-7682FEDF5C09}" type="sibTrans" cxnId="{45F42669-2848-4B13-9EC1-AD6B65922E25}">
      <dgm:prSet/>
      <dgm:spPr/>
      <dgm:t>
        <a:bodyPr/>
        <a:lstStyle/>
        <a:p>
          <a:endParaRPr lang="en-US"/>
        </a:p>
      </dgm:t>
    </dgm:pt>
    <dgm:pt modelId="{F2147208-3507-4FFE-99AF-153F6BCF6397}">
      <dgm:prSet phldrT="[Text]"/>
      <dgm:spPr/>
      <dgm:t>
        <a:bodyPr/>
        <a:lstStyle/>
        <a:p>
          <a:r>
            <a:rPr lang="en-US" dirty="0"/>
            <a:t>Cecilia Mavrommatis Senior Analyst</a:t>
          </a:r>
        </a:p>
      </dgm:t>
    </dgm:pt>
    <dgm:pt modelId="{B940A2D4-1BA8-4A14-8DF6-517409B05A85}" type="parTrans" cxnId="{77799C63-1C90-4D1C-B2CC-A8C6F6811760}">
      <dgm:prSet/>
      <dgm:spPr/>
      <dgm:t>
        <a:bodyPr/>
        <a:lstStyle/>
        <a:p>
          <a:endParaRPr lang="en-US"/>
        </a:p>
      </dgm:t>
    </dgm:pt>
    <dgm:pt modelId="{00D09C34-AF22-4BE8-A21F-14B44340678B}" type="sibTrans" cxnId="{77799C63-1C90-4D1C-B2CC-A8C6F6811760}">
      <dgm:prSet/>
      <dgm:spPr/>
      <dgm:t>
        <a:bodyPr/>
        <a:lstStyle/>
        <a:p>
          <a:endParaRPr lang="en-US"/>
        </a:p>
      </dgm:t>
    </dgm:pt>
    <dgm:pt modelId="{068A14E4-6522-488F-B8F5-40361B8C9A05}">
      <dgm:prSet phldrT="[Text]"/>
      <dgm:spPr/>
      <dgm:t>
        <a:bodyPr/>
        <a:lstStyle/>
        <a:p>
          <a:r>
            <a:rPr lang="en-US" dirty="0"/>
            <a:t>Mario Semiglia Analyst</a:t>
          </a:r>
        </a:p>
      </dgm:t>
    </dgm:pt>
    <dgm:pt modelId="{0AB8B1CB-3849-4C88-99D2-466A9911F04C}" type="parTrans" cxnId="{FFD7AAB6-0C60-4BBA-8081-6FEFF8940982}">
      <dgm:prSet/>
      <dgm:spPr/>
      <dgm:t>
        <a:bodyPr/>
        <a:lstStyle/>
        <a:p>
          <a:endParaRPr lang="en-US"/>
        </a:p>
      </dgm:t>
    </dgm:pt>
    <dgm:pt modelId="{BC893BA0-6455-44B5-BB6C-769F14AC9E92}" type="sibTrans" cxnId="{FFD7AAB6-0C60-4BBA-8081-6FEFF8940982}">
      <dgm:prSet/>
      <dgm:spPr/>
      <dgm:t>
        <a:bodyPr/>
        <a:lstStyle/>
        <a:p>
          <a:endParaRPr lang="en-US"/>
        </a:p>
      </dgm:t>
    </dgm:pt>
    <dgm:pt modelId="{C3F2ED37-AE08-4BF8-AFDE-6FC5D76A1DFB}">
      <dgm:prSet phldrT="[Text]"/>
      <dgm:spPr/>
      <dgm:t>
        <a:bodyPr/>
        <a:lstStyle/>
        <a:p>
          <a:r>
            <a:rPr lang="en-US" dirty="0"/>
            <a:t>Meribeth Densmore Principal Analyst</a:t>
          </a:r>
        </a:p>
      </dgm:t>
    </dgm:pt>
    <dgm:pt modelId="{EE389F7B-2721-4253-9195-16A6F2C75632}" type="parTrans" cxnId="{7A0097E9-1CAE-4C79-8C9A-52A7C22793E7}">
      <dgm:prSet/>
      <dgm:spPr/>
      <dgm:t>
        <a:bodyPr/>
        <a:lstStyle/>
        <a:p>
          <a:endParaRPr lang="en-US"/>
        </a:p>
      </dgm:t>
    </dgm:pt>
    <dgm:pt modelId="{4CA5B574-B597-4618-8CB4-09EC003555B1}" type="sibTrans" cxnId="{7A0097E9-1CAE-4C79-8C9A-52A7C22793E7}">
      <dgm:prSet/>
      <dgm:spPr/>
      <dgm:t>
        <a:bodyPr/>
        <a:lstStyle/>
        <a:p>
          <a:endParaRPr lang="en-US"/>
        </a:p>
      </dgm:t>
    </dgm:pt>
    <dgm:pt modelId="{F5A76F26-B9F0-4C34-AB1C-A8765AE1A066}">
      <dgm:prSet phldrT="[Text]"/>
      <dgm:spPr/>
      <dgm:t>
        <a:bodyPr/>
        <a:lstStyle/>
        <a:p>
          <a:r>
            <a:rPr lang="en-US" dirty="0"/>
            <a:t>Lori Sciacca Senior Analyst</a:t>
          </a:r>
        </a:p>
      </dgm:t>
    </dgm:pt>
    <dgm:pt modelId="{A90A522D-F7F7-4E0D-B5F9-AEF56A76B9F4}" type="parTrans" cxnId="{98E87A31-DB49-4109-B1E9-8EBD060CE73E}">
      <dgm:prSet/>
      <dgm:spPr/>
      <dgm:t>
        <a:bodyPr/>
        <a:lstStyle/>
        <a:p>
          <a:endParaRPr lang="en-US"/>
        </a:p>
      </dgm:t>
    </dgm:pt>
    <dgm:pt modelId="{4BA6E43D-E201-4F03-9ABD-06C5B3ABF85B}" type="sibTrans" cxnId="{98E87A31-DB49-4109-B1E9-8EBD060CE73E}">
      <dgm:prSet/>
      <dgm:spPr/>
      <dgm:t>
        <a:bodyPr/>
        <a:lstStyle/>
        <a:p>
          <a:endParaRPr lang="en-US"/>
        </a:p>
      </dgm:t>
    </dgm:pt>
    <dgm:pt modelId="{98B87228-1460-4C79-8523-AB63D2A5A971}">
      <dgm:prSet phldrT="[Text]"/>
      <dgm:spPr/>
      <dgm:t>
        <a:bodyPr/>
        <a:lstStyle/>
        <a:p>
          <a:r>
            <a:rPr lang="en-US" dirty="0"/>
            <a:t>Ariana Vigil Senior Analyst</a:t>
          </a:r>
        </a:p>
      </dgm:t>
    </dgm:pt>
    <dgm:pt modelId="{A582A210-1411-4A43-805B-E404AA1E7D71}" type="parTrans" cxnId="{50FFA0CB-E2D7-4464-9DF7-BE0FB08848F3}">
      <dgm:prSet/>
      <dgm:spPr/>
      <dgm:t>
        <a:bodyPr/>
        <a:lstStyle/>
        <a:p>
          <a:endParaRPr lang="en-US"/>
        </a:p>
      </dgm:t>
    </dgm:pt>
    <dgm:pt modelId="{98658387-7627-490C-A14A-61B6BC848A2C}" type="sibTrans" cxnId="{50FFA0CB-E2D7-4464-9DF7-BE0FB08848F3}">
      <dgm:prSet/>
      <dgm:spPr/>
      <dgm:t>
        <a:bodyPr/>
        <a:lstStyle/>
        <a:p>
          <a:endParaRPr lang="en-US"/>
        </a:p>
      </dgm:t>
    </dgm:pt>
    <dgm:pt modelId="{AC3B0890-1385-4BAF-8F94-3472C2C11BE5}">
      <dgm:prSet phldrT="[Text]"/>
      <dgm:spPr/>
      <dgm:t>
        <a:bodyPr/>
        <a:lstStyle/>
        <a:p>
          <a:r>
            <a:rPr lang="en-US" dirty="0"/>
            <a:t>Vacant </a:t>
          </a:r>
          <a:br>
            <a:rPr lang="en-US" dirty="0"/>
          </a:br>
          <a:r>
            <a:rPr lang="en-US" dirty="0"/>
            <a:t>Principal Analyst</a:t>
          </a:r>
        </a:p>
      </dgm:t>
    </dgm:pt>
    <dgm:pt modelId="{2731448C-77BD-46CE-BA9E-FAB8CE738C80}" type="parTrans" cxnId="{BE42FDEB-6DD8-45CB-A7A9-48BE00C32CC5}">
      <dgm:prSet/>
      <dgm:spPr/>
      <dgm:t>
        <a:bodyPr/>
        <a:lstStyle/>
        <a:p>
          <a:endParaRPr lang="en-US"/>
        </a:p>
      </dgm:t>
    </dgm:pt>
    <dgm:pt modelId="{0D5511A7-3789-4551-ADF4-D464B76FF760}" type="sibTrans" cxnId="{BE42FDEB-6DD8-45CB-A7A9-48BE00C32CC5}">
      <dgm:prSet/>
      <dgm:spPr/>
      <dgm:t>
        <a:bodyPr/>
        <a:lstStyle/>
        <a:p>
          <a:endParaRPr lang="en-US"/>
        </a:p>
      </dgm:t>
    </dgm:pt>
    <dgm:pt modelId="{0307C020-8A9E-4F49-983E-6CC179A8D986}">
      <dgm:prSet phldrT="[Text]"/>
      <dgm:spPr/>
      <dgm:t>
        <a:bodyPr/>
        <a:lstStyle/>
        <a:p>
          <a:r>
            <a:rPr lang="en-US" dirty="0"/>
            <a:t>Donna Rivera Senior Analyst</a:t>
          </a:r>
        </a:p>
      </dgm:t>
    </dgm:pt>
    <dgm:pt modelId="{95E8186E-320F-43F0-83FD-9AE2F2C11A73}" type="parTrans" cxnId="{3913FFA0-49D9-4532-A7B5-5AE3DBB084AA}">
      <dgm:prSet/>
      <dgm:spPr/>
      <dgm:t>
        <a:bodyPr/>
        <a:lstStyle/>
        <a:p>
          <a:endParaRPr lang="en-US"/>
        </a:p>
      </dgm:t>
    </dgm:pt>
    <dgm:pt modelId="{0E5F5882-C6A1-4BDF-BAB0-BD73DB2BF573}" type="sibTrans" cxnId="{3913FFA0-49D9-4532-A7B5-5AE3DBB084AA}">
      <dgm:prSet/>
      <dgm:spPr/>
      <dgm:t>
        <a:bodyPr/>
        <a:lstStyle/>
        <a:p>
          <a:endParaRPr lang="en-US"/>
        </a:p>
      </dgm:t>
    </dgm:pt>
    <dgm:pt modelId="{B6C117B2-8EDC-4A30-A657-896D76126CA0}">
      <dgm:prSet phldrT="[Text]"/>
      <dgm:spPr/>
      <dgm:t>
        <a:bodyPr/>
        <a:lstStyle/>
        <a:p>
          <a:r>
            <a:rPr lang="en-US" dirty="0"/>
            <a:t>Cyndi Montoya Principal Analyst</a:t>
          </a:r>
        </a:p>
      </dgm:t>
    </dgm:pt>
    <dgm:pt modelId="{F3AA648B-E951-4359-841D-A16835527806}" type="parTrans" cxnId="{B72FE1EC-8F95-42EF-8CAB-68379559624B}">
      <dgm:prSet/>
      <dgm:spPr/>
      <dgm:t>
        <a:bodyPr/>
        <a:lstStyle/>
        <a:p>
          <a:endParaRPr lang="en-US"/>
        </a:p>
      </dgm:t>
    </dgm:pt>
    <dgm:pt modelId="{FB9948AF-0A75-48AB-B7FF-AEA1F8B45F11}" type="sibTrans" cxnId="{B72FE1EC-8F95-42EF-8CAB-68379559624B}">
      <dgm:prSet/>
      <dgm:spPr/>
      <dgm:t>
        <a:bodyPr/>
        <a:lstStyle/>
        <a:p>
          <a:endParaRPr lang="en-US"/>
        </a:p>
      </dgm:t>
    </dgm:pt>
    <dgm:pt modelId="{40EAAE66-8E3C-48D0-9C39-E756A1F1E979}">
      <dgm:prSet phldrT="[Text]"/>
      <dgm:spPr/>
      <dgm:t>
        <a:bodyPr/>
        <a:lstStyle/>
        <a:p>
          <a:r>
            <a:rPr lang="en-US" dirty="0"/>
            <a:t>Sarah Delarosa Office Manager</a:t>
          </a:r>
        </a:p>
      </dgm:t>
    </dgm:pt>
    <dgm:pt modelId="{93DD7F11-CB3A-4C8C-B531-2BCFF1031C48}" type="parTrans" cxnId="{9D6B0CF0-8649-4052-8EE1-30E2ED0701CA}">
      <dgm:prSet/>
      <dgm:spPr/>
      <dgm:t>
        <a:bodyPr/>
        <a:lstStyle/>
        <a:p>
          <a:endParaRPr lang="en-US"/>
        </a:p>
      </dgm:t>
    </dgm:pt>
    <dgm:pt modelId="{F0768BF6-4C06-473B-8214-523C868F5765}" type="sibTrans" cxnId="{9D6B0CF0-8649-4052-8EE1-30E2ED0701CA}">
      <dgm:prSet/>
      <dgm:spPr/>
      <dgm:t>
        <a:bodyPr/>
        <a:lstStyle/>
        <a:p>
          <a:endParaRPr lang="en-US"/>
        </a:p>
      </dgm:t>
    </dgm:pt>
    <dgm:pt modelId="{BB84ABFB-8DD8-4A8C-8B98-62BAB8853CD4}" type="pres">
      <dgm:prSet presAssocID="{F8FA4000-0397-4127-ABFD-5924490250A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C1F8DCE-60D0-4ADF-8F7D-2E65D36D1BF4}" type="pres">
      <dgm:prSet presAssocID="{AE59673D-2ED9-48B0-B065-DEFC89AC89A6}" presName="hierRoot1" presStyleCnt="0">
        <dgm:presLayoutVars>
          <dgm:hierBranch val="init"/>
        </dgm:presLayoutVars>
      </dgm:prSet>
      <dgm:spPr/>
    </dgm:pt>
    <dgm:pt modelId="{6D352CFF-7129-493B-8130-9E1BC669E786}" type="pres">
      <dgm:prSet presAssocID="{AE59673D-2ED9-48B0-B065-DEFC89AC89A6}" presName="rootComposite1" presStyleCnt="0"/>
      <dgm:spPr/>
    </dgm:pt>
    <dgm:pt modelId="{61DEE17F-0CD8-4419-B3EC-AF5CCF3DBEE4}" type="pres">
      <dgm:prSet presAssocID="{AE59673D-2ED9-48B0-B065-DEFC89AC89A6}" presName="rootText1" presStyleLbl="node0" presStyleIdx="0" presStyleCnt="1">
        <dgm:presLayoutVars>
          <dgm:chPref val="3"/>
        </dgm:presLayoutVars>
      </dgm:prSet>
      <dgm:spPr/>
    </dgm:pt>
    <dgm:pt modelId="{15660BD4-8429-4A63-BA01-30C07325D890}" type="pres">
      <dgm:prSet presAssocID="{AE59673D-2ED9-48B0-B065-DEFC89AC89A6}" presName="rootConnector1" presStyleLbl="node1" presStyleIdx="0" presStyleCnt="0"/>
      <dgm:spPr/>
    </dgm:pt>
    <dgm:pt modelId="{2E4498D1-F0C7-4CB4-9B68-5DAFD190E53C}" type="pres">
      <dgm:prSet presAssocID="{AE59673D-2ED9-48B0-B065-DEFC89AC89A6}" presName="hierChild2" presStyleCnt="0"/>
      <dgm:spPr/>
    </dgm:pt>
    <dgm:pt modelId="{EC673B88-DD2A-4007-BF86-8C8B3BBAB728}" type="pres">
      <dgm:prSet presAssocID="{9A2AC62B-440C-40FC-AAA6-BB3C58F0A355}" presName="Name37" presStyleLbl="parChTrans1D2" presStyleIdx="0" presStyleCnt="8"/>
      <dgm:spPr/>
    </dgm:pt>
    <dgm:pt modelId="{47EFCA1A-5D56-48E7-929B-43834B76D081}" type="pres">
      <dgm:prSet presAssocID="{6D4556BF-EE73-40D0-A7C8-275DD071DDC8}" presName="hierRoot2" presStyleCnt="0">
        <dgm:presLayoutVars>
          <dgm:hierBranch val="init"/>
        </dgm:presLayoutVars>
      </dgm:prSet>
      <dgm:spPr/>
    </dgm:pt>
    <dgm:pt modelId="{71C379AB-41F8-43F2-96A7-23444DC41AE4}" type="pres">
      <dgm:prSet presAssocID="{6D4556BF-EE73-40D0-A7C8-275DD071DDC8}" presName="rootComposite" presStyleCnt="0"/>
      <dgm:spPr/>
    </dgm:pt>
    <dgm:pt modelId="{2C41FD24-55FF-4595-A794-FEA12FC5B718}" type="pres">
      <dgm:prSet presAssocID="{6D4556BF-EE73-40D0-A7C8-275DD071DDC8}" presName="rootText" presStyleLbl="node2" presStyleIdx="0" presStyleCnt="7">
        <dgm:presLayoutVars>
          <dgm:chPref val="3"/>
        </dgm:presLayoutVars>
      </dgm:prSet>
      <dgm:spPr/>
    </dgm:pt>
    <dgm:pt modelId="{2E38A224-7BA5-4860-8F1D-1C2F08368E7C}" type="pres">
      <dgm:prSet presAssocID="{6D4556BF-EE73-40D0-A7C8-275DD071DDC8}" presName="rootConnector" presStyleLbl="node2" presStyleIdx="0" presStyleCnt="7"/>
      <dgm:spPr/>
    </dgm:pt>
    <dgm:pt modelId="{DAB6580A-D2B2-496B-A418-82ACE523752D}" type="pres">
      <dgm:prSet presAssocID="{6D4556BF-EE73-40D0-A7C8-275DD071DDC8}" presName="hierChild4" presStyleCnt="0"/>
      <dgm:spPr/>
    </dgm:pt>
    <dgm:pt modelId="{BA8D7E4E-BB78-4B22-9C6A-5C09D20AB36D}" type="pres">
      <dgm:prSet presAssocID="{B940A2D4-1BA8-4A14-8DF6-517409B05A85}" presName="Name37" presStyleLbl="parChTrans1D3" presStyleIdx="0" presStyleCnt="5"/>
      <dgm:spPr/>
    </dgm:pt>
    <dgm:pt modelId="{E7FA225E-AD3A-40DE-9090-F43B3BBF5FC3}" type="pres">
      <dgm:prSet presAssocID="{F2147208-3507-4FFE-99AF-153F6BCF6397}" presName="hierRoot2" presStyleCnt="0">
        <dgm:presLayoutVars>
          <dgm:hierBranch val="init"/>
        </dgm:presLayoutVars>
      </dgm:prSet>
      <dgm:spPr/>
    </dgm:pt>
    <dgm:pt modelId="{94C36671-7E8D-4ABD-911B-B1CE89D5C763}" type="pres">
      <dgm:prSet presAssocID="{F2147208-3507-4FFE-99AF-153F6BCF6397}" presName="rootComposite" presStyleCnt="0"/>
      <dgm:spPr/>
    </dgm:pt>
    <dgm:pt modelId="{79BEF97A-BD69-4A2A-9138-59B744EA80F2}" type="pres">
      <dgm:prSet presAssocID="{F2147208-3507-4FFE-99AF-153F6BCF6397}" presName="rootText" presStyleLbl="node3" presStyleIdx="0" presStyleCnt="5">
        <dgm:presLayoutVars>
          <dgm:chPref val="3"/>
        </dgm:presLayoutVars>
      </dgm:prSet>
      <dgm:spPr/>
    </dgm:pt>
    <dgm:pt modelId="{BB06AEC3-C8B7-4C14-8237-D4AF5B3096F1}" type="pres">
      <dgm:prSet presAssocID="{F2147208-3507-4FFE-99AF-153F6BCF6397}" presName="rootConnector" presStyleLbl="node3" presStyleIdx="0" presStyleCnt="5"/>
      <dgm:spPr/>
    </dgm:pt>
    <dgm:pt modelId="{EC00A3BE-48C0-431D-A2F0-9F5BE0B785E4}" type="pres">
      <dgm:prSet presAssocID="{F2147208-3507-4FFE-99AF-153F6BCF6397}" presName="hierChild4" presStyleCnt="0"/>
      <dgm:spPr/>
    </dgm:pt>
    <dgm:pt modelId="{36033850-FA99-4688-8B26-81B788B950EC}" type="pres">
      <dgm:prSet presAssocID="{F2147208-3507-4FFE-99AF-153F6BCF6397}" presName="hierChild5" presStyleCnt="0"/>
      <dgm:spPr/>
    </dgm:pt>
    <dgm:pt modelId="{8EA1B75F-FF34-4A96-9F1B-2D243D876BE4}" type="pres">
      <dgm:prSet presAssocID="{6D4556BF-EE73-40D0-A7C8-275DD071DDC8}" presName="hierChild5" presStyleCnt="0"/>
      <dgm:spPr/>
    </dgm:pt>
    <dgm:pt modelId="{69467574-637B-46F7-98CB-C9B300ADF1BD}" type="pres">
      <dgm:prSet presAssocID="{A1D7DA4D-DD92-4006-A145-371290AE7906}" presName="Name37" presStyleLbl="parChTrans1D2" presStyleIdx="1" presStyleCnt="8"/>
      <dgm:spPr/>
    </dgm:pt>
    <dgm:pt modelId="{AAF70638-D8CE-4441-85FB-439704138D58}" type="pres">
      <dgm:prSet presAssocID="{FEAF0514-0E53-4A85-AC2C-44795D24B962}" presName="hierRoot2" presStyleCnt="0">
        <dgm:presLayoutVars>
          <dgm:hierBranch val="init"/>
        </dgm:presLayoutVars>
      </dgm:prSet>
      <dgm:spPr/>
    </dgm:pt>
    <dgm:pt modelId="{F2F76FB5-8958-4624-82B9-F5EA47A5D062}" type="pres">
      <dgm:prSet presAssocID="{FEAF0514-0E53-4A85-AC2C-44795D24B962}" presName="rootComposite" presStyleCnt="0"/>
      <dgm:spPr/>
    </dgm:pt>
    <dgm:pt modelId="{CA4A2E24-E7D3-443B-8BE8-2C7D2557F1EB}" type="pres">
      <dgm:prSet presAssocID="{FEAF0514-0E53-4A85-AC2C-44795D24B962}" presName="rootText" presStyleLbl="node2" presStyleIdx="1" presStyleCnt="7">
        <dgm:presLayoutVars>
          <dgm:chPref val="3"/>
        </dgm:presLayoutVars>
      </dgm:prSet>
      <dgm:spPr/>
    </dgm:pt>
    <dgm:pt modelId="{91FFF462-531A-43B4-BC9C-CE28B298FA74}" type="pres">
      <dgm:prSet presAssocID="{FEAF0514-0E53-4A85-AC2C-44795D24B962}" presName="rootConnector" presStyleLbl="node2" presStyleIdx="1" presStyleCnt="7"/>
      <dgm:spPr/>
    </dgm:pt>
    <dgm:pt modelId="{D5AB6B6A-FD5F-4E07-9078-72763C12FAA9}" type="pres">
      <dgm:prSet presAssocID="{FEAF0514-0E53-4A85-AC2C-44795D24B962}" presName="hierChild4" presStyleCnt="0"/>
      <dgm:spPr/>
    </dgm:pt>
    <dgm:pt modelId="{CA62B2D5-4DAD-4EA4-907A-B572802C5B69}" type="pres">
      <dgm:prSet presAssocID="{FEAF0514-0E53-4A85-AC2C-44795D24B962}" presName="hierChild5" presStyleCnt="0"/>
      <dgm:spPr/>
    </dgm:pt>
    <dgm:pt modelId="{E98B18E8-BA15-4528-98C2-8C9D07387F8A}" type="pres">
      <dgm:prSet presAssocID="{DBA540AE-5682-4276-8F0C-64F796F13557}" presName="Name37" presStyleLbl="parChTrans1D2" presStyleIdx="2" presStyleCnt="8"/>
      <dgm:spPr/>
    </dgm:pt>
    <dgm:pt modelId="{789DEB56-3228-4A8B-88D8-0AAA025B38E3}" type="pres">
      <dgm:prSet presAssocID="{B5EBA555-9B2A-4FAC-8388-8C54792EE873}" presName="hierRoot2" presStyleCnt="0">
        <dgm:presLayoutVars>
          <dgm:hierBranch val="init"/>
        </dgm:presLayoutVars>
      </dgm:prSet>
      <dgm:spPr/>
    </dgm:pt>
    <dgm:pt modelId="{6A3B13B6-5233-4DF6-B686-096F3EFD1F2D}" type="pres">
      <dgm:prSet presAssocID="{B5EBA555-9B2A-4FAC-8388-8C54792EE873}" presName="rootComposite" presStyleCnt="0"/>
      <dgm:spPr/>
    </dgm:pt>
    <dgm:pt modelId="{5A718714-DB8B-43BA-82B0-E866D5BA96CF}" type="pres">
      <dgm:prSet presAssocID="{B5EBA555-9B2A-4FAC-8388-8C54792EE873}" presName="rootText" presStyleLbl="node2" presStyleIdx="2" presStyleCnt="7">
        <dgm:presLayoutVars>
          <dgm:chPref val="3"/>
        </dgm:presLayoutVars>
      </dgm:prSet>
      <dgm:spPr/>
    </dgm:pt>
    <dgm:pt modelId="{4B0F3D74-5BCB-4220-A7D7-CA00BA177B3A}" type="pres">
      <dgm:prSet presAssocID="{B5EBA555-9B2A-4FAC-8388-8C54792EE873}" presName="rootConnector" presStyleLbl="node2" presStyleIdx="2" presStyleCnt="7"/>
      <dgm:spPr/>
    </dgm:pt>
    <dgm:pt modelId="{62BE297F-6F8C-4AF3-9795-22D6C93A6A5E}" type="pres">
      <dgm:prSet presAssocID="{B5EBA555-9B2A-4FAC-8388-8C54792EE873}" presName="hierChild4" presStyleCnt="0"/>
      <dgm:spPr/>
    </dgm:pt>
    <dgm:pt modelId="{8B469958-41DE-4195-B00B-2A1EABAE508C}" type="pres">
      <dgm:prSet presAssocID="{0AB8B1CB-3849-4C88-99D2-466A9911F04C}" presName="Name37" presStyleLbl="parChTrans1D3" presStyleIdx="1" presStyleCnt="5"/>
      <dgm:spPr/>
    </dgm:pt>
    <dgm:pt modelId="{5437607A-5E56-4D0E-AB6C-52A54B54FE31}" type="pres">
      <dgm:prSet presAssocID="{068A14E4-6522-488F-B8F5-40361B8C9A05}" presName="hierRoot2" presStyleCnt="0">
        <dgm:presLayoutVars>
          <dgm:hierBranch val="init"/>
        </dgm:presLayoutVars>
      </dgm:prSet>
      <dgm:spPr/>
    </dgm:pt>
    <dgm:pt modelId="{C6A446E5-1C7E-42F1-B3D9-1B109C4B6FEC}" type="pres">
      <dgm:prSet presAssocID="{068A14E4-6522-488F-B8F5-40361B8C9A05}" presName="rootComposite" presStyleCnt="0"/>
      <dgm:spPr/>
    </dgm:pt>
    <dgm:pt modelId="{6C8CD406-2195-4316-A96D-ABB1F4F81745}" type="pres">
      <dgm:prSet presAssocID="{068A14E4-6522-488F-B8F5-40361B8C9A05}" presName="rootText" presStyleLbl="node3" presStyleIdx="1" presStyleCnt="5" custLinFactX="-22265" custLinFactNeighborX="-100000" custLinFactNeighborY="1868">
        <dgm:presLayoutVars>
          <dgm:chPref val="3"/>
        </dgm:presLayoutVars>
      </dgm:prSet>
      <dgm:spPr/>
    </dgm:pt>
    <dgm:pt modelId="{A84F16D3-8474-4C1B-815D-D7AE66808CED}" type="pres">
      <dgm:prSet presAssocID="{068A14E4-6522-488F-B8F5-40361B8C9A05}" presName="rootConnector" presStyleLbl="node3" presStyleIdx="1" presStyleCnt="5"/>
      <dgm:spPr/>
    </dgm:pt>
    <dgm:pt modelId="{F5E4442D-E804-452B-9D2C-74330BCF7003}" type="pres">
      <dgm:prSet presAssocID="{068A14E4-6522-488F-B8F5-40361B8C9A05}" presName="hierChild4" presStyleCnt="0"/>
      <dgm:spPr/>
    </dgm:pt>
    <dgm:pt modelId="{F26450F7-4AEC-4482-8A89-4DA12B63FB36}" type="pres">
      <dgm:prSet presAssocID="{068A14E4-6522-488F-B8F5-40361B8C9A05}" presName="hierChild5" presStyleCnt="0"/>
      <dgm:spPr/>
    </dgm:pt>
    <dgm:pt modelId="{7EF41488-EC8D-43DF-A56D-17FE3FEEDD52}" type="pres">
      <dgm:prSet presAssocID="{B5EBA555-9B2A-4FAC-8388-8C54792EE873}" presName="hierChild5" presStyleCnt="0"/>
      <dgm:spPr/>
    </dgm:pt>
    <dgm:pt modelId="{7644DC5F-3EE9-4750-B865-62A5164CB76C}" type="pres">
      <dgm:prSet presAssocID="{EE389F7B-2721-4253-9195-16A6F2C75632}" presName="Name37" presStyleLbl="parChTrans1D2" presStyleIdx="3" presStyleCnt="8"/>
      <dgm:spPr/>
    </dgm:pt>
    <dgm:pt modelId="{8DD184A5-3DB5-449A-BC9C-56F08B645897}" type="pres">
      <dgm:prSet presAssocID="{C3F2ED37-AE08-4BF8-AFDE-6FC5D76A1DFB}" presName="hierRoot2" presStyleCnt="0">
        <dgm:presLayoutVars>
          <dgm:hierBranch val="init"/>
        </dgm:presLayoutVars>
      </dgm:prSet>
      <dgm:spPr/>
    </dgm:pt>
    <dgm:pt modelId="{F3EFA0B9-CD0F-4ED6-88E8-4DBA4FC742AE}" type="pres">
      <dgm:prSet presAssocID="{C3F2ED37-AE08-4BF8-AFDE-6FC5D76A1DFB}" presName="rootComposite" presStyleCnt="0"/>
      <dgm:spPr/>
    </dgm:pt>
    <dgm:pt modelId="{D383849A-0177-444D-9340-DA42D3AA825A}" type="pres">
      <dgm:prSet presAssocID="{C3F2ED37-AE08-4BF8-AFDE-6FC5D76A1DFB}" presName="rootText" presStyleLbl="node2" presStyleIdx="3" presStyleCnt="7">
        <dgm:presLayoutVars>
          <dgm:chPref val="3"/>
        </dgm:presLayoutVars>
      </dgm:prSet>
      <dgm:spPr/>
    </dgm:pt>
    <dgm:pt modelId="{34D7841B-8AA5-44F8-AB55-C17AB731BBFD}" type="pres">
      <dgm:prSet presAssocID="{C3F2ED37-AE08-4BF8-AFDE-6FC5D76A1DFB}" presName="rootConnector" presStyleLbl="node2" presStyleIdx="3" presStyleCnt="7"/>
      <dgm:spPr/>
    </dgm:pt>
    <dgm:pt modelId="{7E3A225A-38BA-4BC6-A218-8DA755954620}" type="pres">
      <dgm:prSet presAssocID="{C3F2ED37-AE08-4BF8-AFDE-6FC5D76A1DFB}" presName="hierChild4" presStyleCnt="0"/>
      <dgm:spPr/>
    </dgm:pt>
    <dgm:pt modelId="{BC94EFC9-607D-48FA-A044-B0174C49FB43}" type="pres">
      <dgm:prSet presAssocID="{A90A522D-F7F7-4E0D-B5F9-AEF56A76B9F4}" presName="Name37" presStyleLbl="parChTrans1D3" presStyleIdx="2" presStyleCnt="5"/>
      <dgm:spPr/>
    </dgm:pt>
    <dgm:pt modelId="{A0A2F0D7-0D78-42C6-9CBB-3F27C758F36A}" type="pres">
      <dgm:prSet presAssocID="{F5A76F26-B9F0-4C34-AB1C-A8765AE1A066}" presName="hierRoot2" presStyleCnt="0">
        <dgm:presLayoutVars>
          <dgm:hierBranch val="init"/>
        </dgm:presLayoutVars>
      </dgm:prSet>
      <dgm:spPr/>
    </dgm:pt>
    <dgm:pt modelId="{FB431BC4-E5FF-4E4F-AE16-2F3A40A97324}" type="pres">
      <dgm:prSet presAssocID="{F5A76F26-B9F0-4C34-AB1C-A8765AE1A066}" presName="rootComposite" presStyleCnt="0"/>
      <dgm:spPr/>
    </dgm:pt>
    <dgm:pt modelId="{A96280C0-C5C0-423E-95A5-D894907A678B}" type="pres">
      <dgm:prSet presAssocID="{F5A76F26-B9F0-4C34-AB1C-A8765AE1A066}" presName="rootText" presStyleLbl="node3" presStyleIdx="2" presStyleCnt="5">
        <dgm:presLayoutVars>
          <dgm:chPref val="3"/>
        </dgm:presLayoutVars>
      </dgm:prSet>
      <dgm:spPr/>
    </dgm:pt>
    <dgm:pt modelId="{99030DCE-2B01-4331-9D61-AE7A6E0C9EED}" type="pres">
      <dgm:prSet presAssocID="{F5A76F26-B9F0-4C34-AB1C-A8765AE1A066}" presName="rootConnector" presStyleLbl="node3" presStyleIdx="2" presStyleCnt="5"/>
      <dgm:spPr/>
    </dgm:pt>
    <dgm:pt modelId="{D764D95B-7FD3-471A-8C61-4C9122BA31BB}" type="pres">
      <dgm:prSet presAssocID="{F5A76F26-B9F0-4C34-AB1C-A8765AE1A066}" presName="hierChild4" presStyleCnt="0"/>
      <dgm:spPr/>
    </dgm:pt>
    <dgm:pt modelId="{71FECB58-524A-4690-B113-25147A0FBAAA}" type="pres">
      <dgm:prSet presAssocID="{F5A76F26-B9F0-4C34-AB1C-A8765AE1A066}" presName="hierChild5" presStyleCnt="0"/>
      <dgm:spPr/>
    </dgm:pt>
    <dgm:pt modelId="{B48E9EF9-38D5-4E7B-9BBB-78975CE8D3A4}" type="pres">
      <dgm:prSet presAssocID="{A582A210-1411-4A43-805B-E404AA1E7D71}" presName="Name37" presStyleLbl="parChTrans1D3" presStyleIdx="3" presStyleCnt="5"/>
      <dgm:spPr/>
    </dgm:pt>
    <dgm:pt modelId="{20C3061C-98AF-4DA8-88BB-8F93AFC424AE}" type="pres">
      <dgm:prSet presAssocID="{98B87228-1460-4C79-8523-AB63D2A5A971}" presName="hierRoot2" presStyleCnt="0">
        <dgm:presLayoutVars>
          <dgm:hierBranch val="init"/>
        </dgm:presLayoutVars>
      </dgm:prSet>
      <dgm:spPr/>
    </dgm:pt>
    <dgm:pt modelId="{891CF478-4824-4C6A-841E-B97B4AC1A8BC}" type="pres">
      <dgm:prSet presAssocID="{98B87228-1460-4C79-8523-AB63D2A5A971}" presName="rootComposite" presStyleCnt="0"/>
      <dgm:spPr/>
    </dgm:pt>
    <dgm:pt modelId="{B3B5F8C9-BBA4-4C38-A437-125CB37100EB}" type="pres">
      <dgm:prSet presAssocID="{98B87228-1460-4C79-8523-AB63D2A5A971}" presName="rootText" presStyleLbl="node3" presStyleIdx="3" presStyleCnt="5" custLinFactX="-21873" custLinFactY="-41574" custLinFactNeighborX="-100000" custLinFactNeighborY="-100000">
        <dgm:presLayoutVars>
          <dgm:chPref val="3"/>
        </dgm:presLayoutVars>
      </dgm:prSet>
      <dgm:spPr/>
    </dgm:pt>
    <dgm:pt modelId="{B379AE4F-AEFC-452A-985C-128ECE4B3792}" type="pres">
      <dgm:prSet presAssocID="{98B87228-1460-4C79-8523-AB63D2A5A971}" presName="rootConnector" presStyleLbl="node3" presStyleIdx="3" presStyleCnt="5"/>
      <dgm:spPr/>
    </dgm:pt>
    <dgm:pt modelId="{6AA210FD-57B9-4470-B023-A03F3FA39DAA}" type="pres">
      <dgm:prSet presAssocID="{98B87228-1460-4C79-8523-AB63D2A5A971}" presName="hierChild4" presStyleCnt="0"/>
      <dgm:spPr/>
    </dgm:pt>
    <dgm:pt modelId="{1B744202-4C35-4037-A731-4DECE03B584C}" type="pres">
      <dgm:prSet presAssocID="{98B87228-1460-4C79-8523-AB63D2A5A971}" presName="hierChild5" presStyleCnt="0"/>
      <dgm:spPr/>
    </dgm:pt>
    <dgm:pt modelId="{0FCF9A4C-6762-488A-889E-0FFF6286156C}" type="pres">
      <dgm:prSet presAssocID="{C3F2ED37-AE08-4BF8-AFDE-6FC5D76A1DFB}" presName="hierChild5" presStyleCnt="0"/>
      <dgm:spPr/>
    </dgm:pt>
    <dgm:pt modelId="{FFEFE56C-B42A-46E4-9062-3B3D4EA3443B}" type="pres">
      <dgm:prSet presAssocID="{2731448C-77BD-46CE-BA9E-FAB8CE738C80}" presName="Name37" presStyleLbl="parChTrans1D2" presStyleIdx="4" presStyleCnt="8"/>
      <dgm:spPr/>
    </dgm:pt>
    <dgm:pt modelId="{CC65FAC6-1563-4C84-817B-1AC63F9486C2}" type="pres">
      <dgm:prSet presAssocID="{AC3B0890-1385-4BAF-8F94-3472C2C11BE5}" presName="hierRoot2" presStyleCnt="0">
        <dgm:presLayoutVars>
          <dgm:hierBranch val="init"/>
        </dgm:presLayoutVars>
      </dgm:prSet>
      <dgm:spPr/>
    </dgm:pt>
    <dgm:pt modelId="{742E56AD-A69E-4B77-843E-067069E278B0}" type="pres">
      <dgm:prSet presAssocID="{AC3B0890-1385-4BAF-8F94-3472C2C11BE5}" presName="rootComposite" presStyleCnt="0"/>
      <dgm:spPr/>
    </dgm:pt>
    <dgm:pt modelId="{DF504942-ACFC-455C-9790-3D3B571B166A}" type="pres">
      <dgm:prSet presAssocID="{AC3B0890-1385-4BAF-8F94-3472C2C11BE5}" presName="rootText" presStyleLbl="node2" presStyleIdx="4" presStyleCnt="7">
        <dgm:presLayoutVars>
          <dgm:chPref val="3"/>
        </dgm:presLayoutVars>
      </dgm:prSet>
      <dgm:spPr/>
    </dgm:pt>
    <dgm:pt modelId="{E5BCD947-3177-4862-9F0D-458AF33746C3}" type="pres">
      <dgm:prSet presAssocID="{AC3B0890-1385-4BAF-8F94-3472C2C11BE5}" presName="rootConnector" presStyleLbl="node2" presStyleIdx="4" presStyleCnt="7"/>
      <dgm:spPr/>
    </dgm:pt>
    <dgm:pt modelId="{A450346F-39DE-455E-8999-7D7229FEE4A5}" type="pres">
      <dgm:prSet presAssocID="{AC3B0890-1385-4BAF-8F94-3472C2C11BE5}" presName="hierChild4" presStyleCnt="0"/>
      <dgm:spPr/>
    </dgm:pt>
    <dgm:pt modelId="{447292EB-63F3-41DF-B3C1-9BEC2255B621}" type="pres">
      <dgm:prSet presAssocID="{95E8186E-320F-43F0-83FD-9AE2F2C11A73}" presName="Name37" presStyleLbl="parChTrans1D3" presStyleIdx="4" presStyleCnt="5"/>
      <dgm:spPr/>
    </dgm:pt>
    <dgm:pt modelId="{DC29043D-17C4-4D34-8F65-47AECC9544CB}" type="pres">
      <dgm:prSet presAssocID="{0307C020-8A9E-4F49-983E-6CC179A8D986}" presName="hierRoot2" presStyleCnt="0">
        <dgm:presLayoutVars>
          <dgm:hierBranch val="init"/>
        </dgm:presLayoutVars>
      </dgm:prSet>
      <dgm:spPr/>
    </dgm:pt>
    <dgm:pt modelId="{3F96E7F7-7F66-411B-85A8-E60FCF2292B4}" type="pres">
      <dgm:prSet presAssocID="{0307C020-8A9E-4F49-983E-6CC179A8D986}" presName="rootComposite" presStyleCnt="0"/>
      <dgm:spPr/>
    </dgm:pt>
    <dgm:pt modelId="{C1901164-92A4-4916-B631-D483005C974D}" type="pres">
      <dgm:prSet presAssocID="{0307C020-8A9E-4F49-983E-6CC179A8D986}" presName="rootText" presStyleLbl="node3" presStyleIdx="4" presStyleCnt="5">
        <dgm:presLayoutVars>
          <dgm:chPref val="3"/>
        </dgm:presLayoutVars>
      </dgm:prSet>
      <dgm:spPr/>
    </dgm:pt>
    <dgm:pt modelId="{7382D14B-DB91-4F6D-9AAA-24C30F5FA33F}" type="pres">
      <dgm:prSet presAssocID="{0307C020-8A9E-4F49-983E-6CC179A8D986}" presName="rootConnector" presStyleLbl="node3" presStyleIdx="4" presStyleCnt="5"/>
      <dgm:spPr/>
    </dgm:pt>
    <dgm:pt modelId="{7CF51D22-E5E8-4CFE-9F39-9BBE21769A48}" type="pres">
      <dgm:prSet presAssocID="{0307C020-8A9E-4F49-983E-6CC179A8D986}" presName="hierChild4" presStyleCnt="0"/>
      <dgm:spPr/>
    </dgm:pt>
    <dgm:pt modelId="{D3E2621F-50B0-4529-9347-7EF82A50A707}" type="pres">
      <dgm:prSet presAssocID="{0307C020-8A9E-4F49-983E-6CC179A8D986}" presName="hierChild5" presStyleCnt="0"/>
      <dgm:spPr/>
    </dgm:pt>
    <dgm:pt modelId="{7331FDF3-C935-432E-86AD-33E4A0A2A6CE}" type="pres">
      <dgm:prSet presAssocID="{AC3B0890-1385-4BAF-8F94-3472C2C11BE5}" presName="hierChild5" presStyleCnt="0"/>
      <dgm:spPr/>
    </dgm:pt>
    <dgm:pt modelId="{778C8089-9E3B-48F4-AEBD-D4D81EE33C96}" type="pres">
      <dgm:prSet presAssocID="{F3AA648B-E951-4359-841D-A16835527806}" presName="Name37" presStyleLbl="parChTrans1D2" presStyleIdx="5" presStyleCnt="8"/>
      <dgm:spPr/>
    </dgm:pt>
    <dgm:pt modelId="{BE7DEC57-3DF9-45E4-975B-A50602C54FC2}" type="pres">
      <dgm:prSet presAssocID="{B6C117B2-8EDC-4A30-A657-896D76126CA0}" presName="hierRoot2" presStyleCnt="0">
        <dgm:presLayoutVars>
          <dgm:hierBranch val="init"/>
        </dgm:presLayoutVars>
      </dgm:prSet>
      <dgm:spPr/>
    </dgm:pt>
    <dgm:pt modelId="{38EC79CC-9B25-4AA7-97BF-BFCE9D1645AD}" type="pres">
      <dgm:prSet presAssocID="{B6C117B2-8EDC-4A30-A657-896D76126CA0}" presName="rootComposite" presStyleCnt="0"/>
      <dgm:spPr/>
    </dgm:pt>
    <dgm:pt modelId="{2F5CE0A2-4BCA-49AB-9769-907A59891649}" type="pres">
      <dgm:prSet presAssocID="{B6C117B2-8EDC-4A30-A657-896D76126CA0}" presName="rootText" presStyleLbl="node2" presStyleIdx="5" presStyleCnt="7">
        <dgm:presLayoutVars>
          <dgm:chPref val="3"/>
        </dgm:presLayoutVars>
      </dgm:prSet>
      <dgm:spPr/>
    </dgm:pt>
    <dgm:pt modelId="{C367A14F-3457-4512-A8AB-3EA005CDEA25}" type="pres">
      <dgm:prSet presAssocID="{B6C117B2-8EDC-4A30-A657-896D76126CA0}" presName="rootConnector" presStyleLbl="node2" presStyleIdx="5" presStyleCnt="7"/>
      <dgm:spPr/>
    </dgm:pt>
    <dgm:pt modelId="{5DF17A6F-EA9B-4267-8165-86F0EF9F1034}" type="pres">
      <dgm:prSet presAssocID="{B6C117B2-8EDC-4A30-A657-896D76126CA0}" presName="hierChild4" presStyleCnt="0"/>
      <dgm:spPr/>
    </dgm:pt>
    <dgm:pt modelId="{3EA30AD2-B25B-4F55-809E-8BFC18C54A76}" type="pres">
      <dgm:prSet presAssocID="{B6C117B2-8EDC-4A30-A657-896D76126CA0}" presName="hierChild5" presStyleCnt="0"/>
      <dgm:spPr/>
    </dgm:pt>
    <dgm:pt modelId="{19E8E630-534E-4E5C-B806-AD06A3BDFD40}" type="pres">
      <dgm:prSet presAssocID="{93DD7F11-CB3A-4C8C-B531-2BCFF1031C48}" presName="Name37" presStyleLbl="parChTrans1D2" presStyleIdx="6" presStyleCnt="8"/>
      <dgm:spPr/>
    </dgm:pt>
    <dgm:pt modelId="{6FD0711F-7F94-4EFD-BF07-44E22CF2F383}" type="pres">
      <dgm:prSet presAssocID="{40EAAE66-8E3C-48D0-9C39-E756A1F1E979}" presName="hierRoot2" presStyleCnt="0">
        <dgm:presLayoutVars>
          <dgm:hierBranch val="init"/>
        </dgm:presLayoutVars>
      </dgm:prSet>
      <dgm:spPr/>
    </dgm:pt>
    <dgm:pt modelId="{52181A61-BE1C-4332-8E89-2349276EE4BD}" type="pres">
      <dgm:prSet presAssocID="{40EAAE66-8E3C-48D0-9C39-E756A1F1E979}" presName="rootComposite" presStyleCnt="0"/>
      <dgm:spPr/>
    </dgm:pt>
    <dgm:pt modelId="{CF113D40-727D-46FA-9512-6BB0D584818F}" type="pres">
      <dgm:prSet presAssocID="{40EAAE66-8E3C-48D0-9C39-E756A1F1E979}" presName="rootText" presStyleLbl="node2" presStyleIdx="6" presStyleCnt="7">
        <dgm:presLayoutVars>
          <dgm:chPref val="3"/>
        </dgm:presLayoutVars>
      </dgm:prSet>
      <dgm:spPr/>
    </dgm:pt>
    <dgm:pt modelId="{F8F5F6A5-F9DB-48AD-8429-D04FD9B6A79C}" type="pres">
      <dgm:prSet presAssocID="{40EAAE66-8E3C-48D0-9C39-E756A1F1E979}" presName="rootConnector" presStyleLbl="node2" presStyleIdx="6" presStyleCnt="7"/>
      <dgm:spPr/>
    </dgm:pt>
    <dgm:pt modelId="{5D46A79F-1CF8-4D28-8D7C-D116BE6DCF97}" type="pres">
      <dgm:prSet presAssocID="{40EAAE66-8E3C-48D0-9C39-E756A1F1E979}" presName="hierChild4" presStyleCnt="0"/>
      <dgm:spPr/>
    </dgm:pt>
    <dgm:pt modelId="{3AB38ADE-F378-49E3-BABB-0CB7674BC5BE}" type="pres">
      <dgm:prSet presAssocID="{40EAAE66-8E3C-48D0-9C39-E756A1F1E979}" presName="hierChild5" presStyleCnt="0"/>
      <dgm:spPr/>
    </dgm:pt>
    <dgm:pt modelId="{4CB6AFEE-CDAB-4687-82C6-63B9ABA2DFEB}" type="pres">
      <dgm:prSet presAssocID="{AE59673D-2ED9-48B0-B065-DEFC89AC89A6}" presName="hierChild3" presStyleCnt="0"/>
      <dgm:spPr/>
    </dgm:pt>
    <dgm:pt modelId="{DA1D2DD4-B2CF-4905-8965-B4DEFFCDDCF3}" type="pres">
      <dgm:prSet presAssocID="{A3532548-17CF-40BA-A331-7C4035749B66}" presName="Name111" presStyleLbl="parChTrans1D2" presStyleIdx="7" presStyleCnt="8"/>
      <dgm:spPr/>
    </dgm:pt>
    <dgm:pt modelId="{CBDB6931-DCBC-4E7B-B1DD-1E0AF6D73EA2}" type="pres">
      <dgm:prSet presAssocID="{2070D434-0750-4CC0-87B9-46BDA3EB0E86}" presName="hierRoot3" presStyleCnt="0">
        <dgm:presLayoutVars>
          <dgm:hierBranch val="init"/>
        </dgm:presLayoutVars>
      </dgm:prSet>
      <dgm:spPr/>
    </dgm:pt>
    <dgm:pt modelId="{600A45C2-B8BA-417D-BECC-0A3C7FBEA72A}" type="pres">
      <dgm:prSet presAssocID="{2070D434-0750-4CC0-87B9-46BDA3EB0E86}" presName="rootComposite3" presStyleCnt="0"/>
      <dgm:spPr/>
    </dgm:pt>
    <dgm:pt modelId="{488C4898-21DE-42A7-BD05-661015E493AF}" type="pres">
      <dgm:prSet presAssocID="{2070D434-0750-4CC0-87B9-46BDA3EB0E86}" presName="rootText3" presStyleLbl="asst1" presStyleIdx="0" presStyleCnt="1">
        <dgm:presLayoutVars>
          <dgm:chPref val="3"/>
        </dgm:presLayoutVars>
      </dgm:prSet>
      <dgm:spPr/>
    </dgm:pt>
    <dgm:pt modelId="{CEA59353-B89E-4702-B297-263006ADAF68}" type="pres">
      <dgm:prSet presAssocID="{2070D434-0750-4CC0-87B9-46BDA3EB0E86}" presName="rootConnector3" presStyleLbl="asst1" presStyleIdx="0" presStyleCnt="1"/>
      <dgm:spPr/>
    </dgm:pt>
    <dgm:pt modelId="{47EA52F5-10D7-45BB-8328-59B5295C149B}" type="pres">
      <dgm:prSet presAssocID="{2070D434-0750-4CC0-87B9-46BDA3EB0E86}" presName="hierChild6" presStyleCnt="0"/>
      <dgm:spPr/>
    </dgm:pt>
    <dgm:pt modelId="{9E225734-0B09-4786-AB02-99A958FBD02E}" type="pres">
      <dgm:prSet presAssocID="{2070D434-0750-4CC0-87B9-46BDA3EB0E86}" presName="hierChild7" presStyleCnt="0"/>
      <dgm:spPr/>
    </dgm:pt>
  </dgm:ptLst>
  <dgm:cxnLst>
    <dgm:cxn modelId="{0759FE05-B5D8-4649-97C5-AC896FBFB4B6}" type="presOf" srcId="{B6C117B2-8EDC-4A30-A657-896D76126CA0}" destId="{2F5CE0A2-4BCA-49AB-9769-907A59891649}" srcOrd="0" destOrd="0" presId="urn:microsoft.com/office/officeart/2005/8/layout/orgChart1"/>
    <dgm:cxn modelId="{07B1790B-7D39-47FC-99DD-45EC71652527}" type="presOf" srcId="{9A2AC62B-440C-40FC-AAA6-BB3C58F0A355}" destId="{EC673B88-DD2A-4007-BF86-8C8B3BBAB728}" srcOrd="0" destOrd="0" presId="urn:microsoft.com/office/officeart/2005/8/layout/orgChart1"/>
    <dgm:cxn modelId="{0AB6B10E-22BD-47A7-B8B1-2933CFD25CCE}" type="presOf" srcId="{DBA540AE-5682-4276-8F0C-64F796F13557}" destId="{E98B18E8-BA15-4528-98C2-8C9D07387F8A}" srcOrd="0" destOrd="0" presId="urn:microsoft.com/office/officeart/2005/8/layout/orgChart1"/>
    <dgm:cxn modelId="{704F4D11-00DD-46DF-9AF9-250788F921BB}" type="presOf" srcId="{40EAAE66-8E3C-48D0-9C39-E756A1F1E979}" destId="{CF113D40-727D-46FA-9512-6BB0D584818F}" srcOrd="0" destOrd="0" presId="urn:microsoft.com/office/officeart/2005/8/layout/orgChart1"/>
    <dgm:cxn modelId="{83A89714-DE17-496F-A61A-89418034C37C}" type="presOf" srcId="{A582A210-1411-4A43-805B-E404AA1E7D71}" destId="{B48E9EF9-38D5-4E7B-9BBB-78975CE8D3A4}" srcOrd="0" destOrd="0" presId="urn:microsoft.com/office/officeart/2005/8/layout/orgChart1"/>
    <dgm:cxn modelId="{5F3A8F1B-4FA6-464F-81C8-40F80C2DDB18}" type="presOf" srcId="{EE389F7B-2721-4253-9195-16A6F2C75632}" destId="{7644DC5F-3EE9-4750-B865-62A5164CB76C}" srcOrd="0" destOrd="0" presId="urn:microsoft.com/office/officeart/2005/8/layout/orgChart1"/>
    <dgm:cxn modelId="{B65ADE1D-AC0C-4253-A33B-807BBE84EC72}" type="presOf" srcId="{AE59673D-2ED9-48B0-B065-DEFC89AC89A6}" destId="{61DEE17F-0CD8-4419-B3EC-AF5CCF3DBEE4}" srcOrd="0" destOrd="0" presId="urn:microsoft.com/office/officeart/2005/8/layout/orgChart1"/>
    <dgm:cxn modelId="{CC8FCE21-7843-4CC5-8828-19EABFE07342}" type="presOf" srcId="{2070D434-0750-4CC0-87B9-46BDA3EB0E86}" destId="{488C4898-21DE-42A7-BD05-661015E493AF}" srcOrd="0" destOrd="0" presId="urn:microsoft.com/office/officeart/2005/8/layout/orgChart1"/>
    <dgm:cxn modelId="{4B0E7A27-D643-4ED2-BAD4-0B84737A7CD0}" type="presOf" srcId="{F8FA4000-0397-4127-ABFD-5924490250AE}" destId="{BB84ABFB-8DD8-4A8C-8B98-62BAB8853CD4}" srcOrd="0" destOrd="0" presId="urn:microsoft.com/office/officeart/2005/8/layout/orgChart1"/>
    <dgm:cxn modelId="{06CC342A-FC07-40E3-9435-402B3E74DD4B}" type="presOf" srcId="{C3F2ED37-AE08-4BF8-AFDE-6FC5D76A1DFB}" destId="{D383849A-0177-444D-9340-DA42D3AA825A}" srcOrd="0" destOrd="0" presId="urn:microsoft.com/office/officeart/2005/8/layout/orgChart1"/>
    <dgm:cxn modelId="{98E87A31-DB49-4109-B1E9-8EBD060CE73E}" srcId="{C3F2ED37-AE08-4BF8-AFDE-6FC5D76A1DFB}" destId="{F5A76F26-B9F0-4C34-AB1C-A8765AE1A066}" srcOrd="0" destOrd="0" parTransId="{A90A522D-F7F7-4E0D-B5F9-AEF56A76B9F4}" sibTransId="{4BA6E43D-E201-4F03-9ABD-06C5B3ABF85B}"/>
    <dgm:cxn modelId="{6D65AE38-DCB9-40DB-81FC-A6127188E640}" srcId="{AE59673D-2ED9-48B0-B065-DEFC89AC89A6}" destId="{6D4556BF-EE73-40D0-A7C8-275DD071DDC8}" srcOrd="1" destOrd="0" parTransId="{9A2AC62B-440C-40FC-AAA6-BB3C58F0A355}" sibTransId="{A9D646FC-BDA0-4CB4-8779-BE65C5582B2E}"/>
    <dgm:cxn modelId="{5405855E-1EB1-4C05-BEC1-72A36E7A8241}" type="presOf" srcId="{068A14E4-6522-488F-B8F5-40361B8C9A05}" destId="{6C8CD406-2195-4316-A96D-ABB1F4F81745}" srcOrd="0" destOrd="0" presId="urn:microsoft.com/office/officeart/2005/8/layout/orgChart1"/>
    <dgm:cxn modelId="{77799C63-1C90-4D1C-B2CC-A8C6F6811760}" srcId="{6D4556BF-EE73-40D0-A7C8-275DD071DDC8}" destId="{F2147208-3507-4FFE-99AF-153F6BCF6397}" srcOrd="0" destOrd="0" parTransId="{B940A2D4-1BA8-4A14-8DF6-517409B05A85}" sibTransId="{00D09C34-AF22-4BE8-A21F-14B44340678B}"/>
    <dgm:cxn modelId="{AC8C9A67-DAA6-41DB-8B1B-10AE96A4FBF8}" type="presOf" srcId="{93DD7F11-CB3A-4C8C-B531-2BCFF1031C48}" destId="{19E8E630-534E-4E5C-B806-AD06A3BDFD40}" srcOrd="0" destOrd="0" presId="urn:microsoft.com/office/officeart/2005/8/layout/orgChart1"/>
    <dgm:cxn modelId="{45F42669-2848-4B13-9EC1-AD6B65922E25}" srcId="{AE59673D-2ED9-48B0-B065-DEFC89AC89A6}" destId="{B5EBA555-9B2A-4FAC-8388-8C54792EE873}" srcOrd="3" destOrd="0" parTransId="{DBA540AE-5682-4276-8F0C-64F796F13557}" sibTransId="{BE34475A-408B-4DE3-BD41-7682FEDF5C09}"/>
    <dgm:cxn modelId="{CAC4266C-E25A-41BD-8CFD-2876AEEFFB80}" type="presOf" srcId="{2070D434-0750-4CC0-87B9-46BDA3EB0E86}" destId="{CEA59353-B89E-4702-B297-263006ADAF68}" srcOrd="1" destOrd="0" presId="urn:microsoft.com/office/officeart/2005/8/layout/orgChart1"/>
    <dgm:cxn modelId="{CCE12A6C-884E-47B2-9E35-645D6835EC62}" type="presOf" srcId="{0307C020-8A9E-4F49-983E-6CC179A8D986}" destId="{7382D14B-DB91-4F6D-9AAA-24C30F5FA33F}" srcOrd="1" destOrd="0" presId="urn:microsoft.com/office/officeart/2005/8/layout/orgChart1"/>
    <dgm:cxn modelId="{9DB1C96E-7B20-4A7A-8756-DFF5E55E2145}" type="presOf" srcId="{B940A2D4-1BA8-4A14-8DF6-517409B05A85}" destId="{BA8D7E4E-BB78-4B22-9C6A-5C09D20AB36D}" srcOrd="0" destOrd="0" presId="urn:microsoft.com/office/officeart/2005/8/layout/orgChart1"/>
    <dgm:cxn modelId="{2944256F-62A4-4C7A-B5C9-02FD6E61C181}" type="presOf" srcId="{068A14E4-6522-488F-B8F5-40361B8C9A05}" destId="{A84F16D3-8474-4C1B-815D-D7AE66808CED}" srcOrd="1" destOrd="0" presId="urn:microsoft.com/office/officeart/2005/8/layout/orgChart1"/>
    <dgm:cxn modelId="{C91D2673-9437-49E4-897F-A56B74A437A2}" type="presOf" srcId="{98B87228-1460-4C79-8523-AB63D2A5A971}" destId="{B3B5F8C9-BBA4-4C38-A437-125CB37100EB}" srcOrd="0" destOrd="0" presId="urn:microsoft.com/office/officeart/2005/8/layout/orgChart1"/>
    <dgm:cxn modelId="{E5EE3373-E107-40EE-AF38-74BF3A5C0A5F}" srcId="{AE59673D-2ED9-48B0-B065-DEFC89AC89A6}" destId="{FEAF0514-0E53-4A85-AC2C-44795D24B962}" srcOrd="2" destOrd="0" parTransId="{A1D7DA4D-DD92-4006-A145-371290AE7906}" sibTransId="{D6D8909B-F597-41B4-8048-E6A7299C4E90}"/>
    <dgm:cxn modelId="{F8466673-B178-4EA0-BB9A-D1C90DA74CE7}" type="presOf" srcId="{6D4556BF-EE73-40D0-A7C8-275DD071DDC8}" destId="{2C41FD24-55FF-4595-A794-FEA12FC5B718}" srcOrd="0" destOrd="0" presId="urn:microsoft.com/office/officeart/2005/8/layout/orgChart1"/>
    <dgm:cxn modelId="{7F5DC274-FCBF-44F9-8AB4-C13DAEE817CB}" type="presOf" srcId="{FEAF0514-0E53-4A85-AC2C-44795D24B962}" destId="{91FFF462-531A-43B4-BC9C-CE28B298FA74}" srcOrd="1" destOrd="0" presId="urn:microsoft.com/office/officeart/2005/8/layout/orgChart1"/>
    <dgm:cxn modelId="{4F7D0679-D184-4CB8-8C58-A7F288A06AFA}" type="presOf" srcId="{AC3B0890-1385-4BAF-8F94-3472C2C11BE5}" destId="{E5BCD947-3177-4862-9F0D-458AF33746C3}" srcOrd="1" destOrd="0" presId="urn:microsoft.com/office/officeart/2005/8/layout/orgChart1"/>
    <dgm:cxn modelId="{AE39595A-369D-4649-94B1-30FBD70A2158}" type="presOf" srcId="{F2147208-3507-4FFE-99AF-153F6BCF6397}" destId="{79BEF97A-BD69-4A2A-9138-59B744EA80F2}" srcOrd="0" destOrd="0" presId="urn:microsoft.com/office/officeart/2005/8/layout/orgChart1"/>
    <dgm:cxn modelId="{BC347F7A-71F6-4AD1-A29F-16DE23746D20}" type="presOf" srcId="{98B87228-1460-4C79-8523-AB63D2A5A971}" destId="{B379AE4F-AEFC-452A-985C-128ECE4B3792}" srcOrd="1" destOrd="0" presId="urn:microsoft.com/office/officeart/2005/8/layout/orgChart1"/>
    <dgm:cxn modelId="{E3A65787-8520-4833-BB5D-EB70027387DC}" type="presOf" srcId="{A90A522D-F7F7-4E0D-B5F9-AEF56A76B9F4}" destId="{BC94EFC9-607D-48FA-A044-B0174C49FB43}" srcOrd="0" destOrd="0" presId="urn:microsoft.com/office/officeart/2005/8/layout/orgChart1"/>
    <dgm:cxn modelId="{30F0FA89-B79D-474E-A941-2ABEDFAF6B45}" type="presOf" srcId="{6D4556BF-EE73-40D0-A7C8-275DD071DDC8}" destId="{2E38A224-7BA5-4860-8F1D-1C2F08368E7C}" srcOrd="1" destOrd="0" presId="urn:microsoft.com/office/officeart/2005/8/layout/orgChart1"/>
    <dgm:cxn modelId="{2C68F19A-7995-4146-9BA1-3C662ABC9652}" type="presOf" srcId="{0AB8B1CB-3849-4C88-99D2-466A9911F04C}" destId="{8B469958-41DE-4195-B00B-2A1EABAE508C}" srcOrd="0" destOrd="0" presId="urn:microsoft.com/office/officeart/2005/8/layout/orgChart1"/>
    <dgm:cxn modelId="{3A4D719C-87C3-4D9A-9057-7075A9E370A9}" srcId="{AE59673D-2ED9-48B0-B065-DEFC89AC89A6}" destId="{2070D434-0750-4CC0-87B9-46BDA3EB0E86}" srcOrd="0" destOrd="0" parTransId="{A3532548-17CF-40BA-A331-7C4035749B66}" sibTransId="{0E0F00B6-60DB-4FED-B7A4-342F546DF62C}"/>
    <dgm:cxn modelId="{1296539C-30FB-4BC4-8E8E-1CA812358462}" type="presOf" srcId="{B5EBA555-9B2A-4FAC-8388-8C54792EE873}" destId="{5A718714-DB8B-43BA-82B0-E866D5BA96CF}" srcOrd="0" destOrd="0" presId="urn:microsoft.com/office/officeart/2005/8/layout/orgChart1"/>
    <dgm:cxn modelId="{97D1A89C-EE1B-41EF-93E5-6E6184B3168F}" type="presOf" srcId="{A3532548-17CF-40BA-A331-7C4035749B66}" destId="{DA1D2DD4-B2CF-4905-8965-B4DEFFCDDCF3}" srcOrd="0" destOrd="0" presId="urn:microsoft.com/office/officeart/2005/8/layout/orgChart1"/>
    <dgm:cxn modelId="{A70C20A0-168E-4006-8B39-94F4918E7D7C}" type="presOf" srcId="{AE59673D-2ED9-48B0-B065-DEFC89AC89A6}" destId="{15660BD4-8429-4A63-BA01-30C07325D890}" srcOrd="1" destOrd="0" presId="urn:microsoft.com/office/officeart/2005/8/layout/orgChart1"/>
    <dgm:cxn modelId="{3913FFA0-49D9-4532-A7B5-5AE3DBB084AA}" srcId="{AC3B0890-1385-4BAF-8F94-3472C2C11BE5}" destId="{0307C020-8A9E-4F49-983E-6CC179A8D986}" srcOrd="0" destOrd="0" parTransId="{95E8186E-320F-43F0-83FD-9AE2F2C11A73}" sibTransId="{0E5F5882-C6A1-4BDF-BAB0-BD73DB2BF573}"/>
    <dgm:cxn modelId="{3E2E4FA8-C313-4DC0-8727-045EB869E975}" type="presOf" srcId="{F5A76F26-B9F0-4C34-AB1C-A8765AE1A066}" destId="{A96280C0-C5C0-423E-95A5-D894907A678B}" srcOrd="0" destOrd="0" presId="urn:microsoft.com/office/officeart/2005/8/layout/orgChart1"/>
    <dgm:cxn modelId="{A7BE31AE-0D4F-428B-A858-04538D8CEC10}" type="presOf" srcId="{AC3B0890-1385-4BAF-8F94-3472C2C11BE5}" destId="{DF504942-ACFC-455C-9790-3D3B571B166A}" srcOrd="0" destOrd="0" presId="urn:microsoft.com/office/officeart/2005/8/layout/orgChart1"/>
    <dgm:cxn modelId="{7C32DFB0-BD9C-422F-84D3-1EBF3752EE94}" type="presOf" srcId="{2731448C-77BD-46CE-BA9E-FAB8CE738C80}" destId="{FFEFE56C-B42A-46E4-9062-3B3D4EA3443B}" srcOrd="0" destOrd="0" presId="urn:microsoft.com/office/officeart/2005/8/layout/orgChart1"/>
    <dgm:cxn modelId="{CF8A9DB6-CC19-4C4E-A8CC-3C4780329165}" type="presOf" srcId="{B5EBA555-9B2A-4FAC-8388-8C54792EE873}" destId="{4B0F3D74-5BCB-4220-A7D7-CA00BA177B3A}" srcOrd="1" destOrd="0" presId="urn:microsoft.com/office/officeart/2005/8/layout/orgChart1"/>
    <dgm:cxn modelId="{FFD7AAB6-0C60-4BBA-8081-6FEFF8940982}" srcId="{B5EBA555-9B2A-4FAC-8388-8C54792EE873}" destId="{068A14E4-6522-488F-B8F5-40361B8C9A05}" srcOrd="0" destOrd="0" parTransId="{0AB8B1CB-3849-4C88-99D2-466A9911F04C}" sibTransId="{BC893BA0-6455-44B5-BB6C-769F14AC9E92}"/>
    <dgm:cxn modelId="{84D45CBB-BB71-44F7-920D-7A2C00232EAC}" type="presOf" srcId="{FEAF0514-0E53-4A85-AC2C-44795D24B962}" destId="{CA4A2E24-E7D3-443B-8BE8-2C7D2557F1EB}" srcOrd="0" destOrd="0" presId="urn:microsoft.com/office/officeart/2005/8/layout/orgChart1"/>
    <dgm:cxn modelId="{3C1A20BE-60C8-4B37-9BAE-3A7B39A62C3E}" type="presOf" srcId="{F5A76F26-B9F0-4C34-AB1C-A8765AE1A066}" destId="{99030DCE-2B01-4331-9D61-AE7A6E0C9EED}" srcOrd="1" destOrd="0" presId="urn:microsoft.com/office/officeart/2005/8/layout/orgChart1"/>
    <dgm:cxn modelId="{C59757BF-A41E-4207-A6DC-52DFF24EB0E5}" type="presOf" srcId="{C3F2ED37-AE08-4BF8-AFDE-6FC5D76A1DFB}" destId="{34D7841B-8AA5-44F8-AB55-C17AB731BBFD}" srcOrd="1" destOrd="0" presId="urn:microsoft.com/office/officeart/2005/8/layout/orgChart1"/>
    <dgm:cxn modelId="{DCF492C7-86F7-43BC-B418-B2CCF93BA617}" type="presOf" srcId="{F3AA648B-E951-4359-841D-A16835527806}" destId="{778C8089-9E3B-48F4-AEBD-D4D81EE33C96}" srcOrd="0" destOrd="0" presId="urn:microsoft.com/office/officeart/2005/8/layout/orgChart1"/>
    <dgm:cxn modelId="{50FFA0CB-E2D7-4464-9DF7-BE0FB08848F3}" srcId="{C3F2ED37-AE08-4BF8-AFDE-6FC5D76A1DFB}" destId="{98B87228-1460-4C79-8523-AB63D2A5A971}" srcOrd="1" destOrd="0" parTransId="{A582A210-1411-4A43-805B-E404AA1E7D71}" sibTransId="{98658387-7627-490C-A14A-61B6BC848A2C}"/>
    <dgm:cxn modelId="{B3E86BD0-FE63-4A76-9E32-11C1FD16FC83}" type="presOf" srcId="{B6C117B2-8EDC-4A30-A657-896D76126CA0}" destId="{C367A14F-3457-4512-A8AB-3EA005CDEA25}" srcOrd="1" destOrd="0" presId="urn:microsoft.com/office/officeart/2005/8/layout/orgChart1"/>
    <dgm:cxn modelId="{D505CFDA-BC1D-473E-B477-A7EDB8247C91}" type="presOf" srcId="{0307C020-8A9E-4F49-983E-6CC179A8D986}" destId="{C1901164-92A4-4916-B631-D483005C974D}" srcOrd="0" destOrd="0" presId="urn:microsoft.com/office/officeart/2005/8/layout/orgChart1"/>
    <dgm:cxn modelId="{BEBD94E0-B1CF-42D1-BB29-FCD96A2DEEF8}" type="presOf" srcId="{A1D7DA4D-DD92-4006-A145-371290AE7906}" destId="{69467574-637B-46F7-98CB-C9B300ADF1BD}" srcOrd="0" destOrd="0" presId="urn:microsoft.com/office/officeart/2005/8/layout/orgChart1"/>
    <dgm:cxn modelId="{7A0097E9-1CAE-4C79-8C9A-52A7C22793E7}" srcId="{AE59673D-2ED9-48B0-B065-DEFC89AC89A6}" destId="{C3F2ED37-AE08-4BF8-AFDE-6FC5D76A1DFB}" srcOrd="4" destOrd="0" parTransId="{EE389F7B-2721-4253-9195-16A6F2C75632}" sibTransId="{4CA5B574-B597-4618-8CB4-09EC003555B1}"/>
    <dgm:cxn modelId="{BE42FDEB-6DD8-45CB-A7A9-48BE00C32CC5}" srcId="{AE59673D-2ED9-48B0-B065-DEFC89AC89A6}" destId="{AC3B0890-1385-4BAF-8F94-3472C2C11BE5}" srcOrd="5" destOrd="0" parTransId="{2731448C-77BD-46CE-BA9E-FAB8CE738C80}" sibTransId="{0D5511A7-3789-4551-ADF4-D464B76FF760}"/>
    <dgm:cxn modelId="{B72FE1EC-8F95-42EF-8CAB-68379559624B}" srcId="{AE59673D-2ED9-48B0-B065-DEFC89AC89A6}" destId="{B6C117B2-8EDC-4A30-A657-896D76126CA0}" srcOrd="6" destOrd="0" parTransId="{F3AA648B-E951-4359-841D-A16835527806}" sibTransId="{FB9948AF-0A75-48AB-B7FF-AEA1F8B45F11}"/>
    <dgm:cxn modelId="{9D6B0CF0-8649-4052-8EE1-30E2ED0701CA}" srcId="{AE59673D-2ED9-48B0-B065-DEFC89AC89A6}" destId="{40EAAE66-8E3C-48D0-9C39-E756A1F1E979}" srcOrd="7" destOrd="0" parTransId="{93DD7F11-CB3A-4C8C-B531-2BCFF1031C48}" sibTransId="{F0768BF6-4C06-473B-8214-523C868F5765}"/>
    <dgm:cxn modelId="{AF167DF9-F096-4DB2-B96E-9D277BA54F22}" type="presOf" srcId="{40EAAE66-8E3C-48D0-9C39-E756A1F1E979}" destId="{F8F5F6A5-F9DB-48AD-8429-D04FD9B6A79C}" srcOrd="1" destOrd="0" presId="urn:microsoft.com/office/officeart/2005/8/layout/orgChart1"/>
    <dgm:cxn modelId="{1069ACF9-D2A2-4657-B7B8-58E050409A73}" type="presOf" srcId="{95E8186E-320F-43F0-83FD-9AE2F2C11A73}" destId="{447292EB-63F3-41DF-B3C1-9BEC2255B621}" srcOrd="0" destOrd="0" presId="urn:microsoft.com/office/officeart/2005/8/layout/orgChart1"/>
    <dgm:cxn modelId="{FB5EC5F9-725C-446E-B7C1-5875DB5D2A8A}" type="presOf" srcId="{F2147208-3507-4FFE-99AF-153F6BCF6397}" destId="{BB06AEC3-C8B7-4C14-8237-D4AF5B3096F1}" srcOrd="1" destOrd="0" presId="urn:microsoft.com/office/officeart/2005/8/layout/orgChart1"/>
    <dgm:cxn modelId="{39F424FB-82F5-4870-86F5-A4E2221CE3B0}" srcId="{F8FA4000-0397-4127-ABFD-5924490250AE}" destId="{AE59673D-2ED9-48B0-B065-DEFC89AC89A6}" srcOrd="0" destOrd="0" parTransId="{328303CC-D4B7-469F-A670-E08D44D74B4A}" sibTransId="{9A598C63-1FC8-4ABC-BE5D-0F6BBEC56E44}"/>
    <dgm:cxn modelId="{6325BB5B-1466-43B2-B78F-FBEAAB826EAE}" type="presParOf" srcId="{BB84ABFB-8DD8-4A8C-8B98-62BAB8853CD4}" destId="{DC1F8DCE-60D0-4ADF-8F7D-2E65D36D1BF4}" srcOrd="0" destOrd="0" presId="urn:microsoft.com/office/officeart/2005/8/layout/orgChart1"/>
    <dgm:cxn modelId="{8B57C9F1-CB93-4E73-AEDB-2EB274055482}" type="presParOf" srcId="{DC1F8DCE-60D0-4ADF-8F7D-2E65D36D1BF4}" destId="{6D352CFF-7129-493B-8130-9E1BC669E786}" srcOrd="0" destOrd="0" presId="urn:microsoft.com/office/officeart/2005/8/layout/orgChart1"/>
    <dgm:cxn modelId="{1A1F4170-F021-4A76-A7C0-954626B1D146}" type="presParOf" srcId="{6D352CFF-7129-493B-8130-9E1BC669E786}" destId="{61DEE17F-0CD8-4419-B3EC-AF5CCF3DBEE4}" srcOrd="0" destOrd="0" presId="urn:microsoft.com/office/officeart/2005/8/layout/orgChart1"/>
    <dgm:cxn modelId="{FAADB610-B347-403A-9169-A4BB674B15F7}" type="presParOf" srcId="{6D352CFF-7129-493B-8130-9E1BC669E786}" destId="{15660BD4-8429-4A63-BA01-30C07325D890}" srcOrd="1" destOrd="0" presId="urn:microsoft.com/office/officeart/2005/8/layout/orgChart1"/>
    <dgm:cxn modelId="{2CD362B7-7449-4193-B03E-046B25C9FAE6}" type="presParOf" srcId="{DC1F8DCE-60D0-4ADF-8F7D-2E65D36D1BF4}" destId="{2E4498D1-F0C7-4CB4-9B68-5DAFD190E53C}" srcOrd="1" destOrd="0" presId="urn:microsoft.com/office/officeart/2005/8/layout/orgChart1"/>
    <dgm:cxn modelId="{E1111405-3502-43F6-9449-97A402273BB5}" type="presParOf" srcId="{2E4498D1-F0C7-4CB4-9B68-5DAFD190E53C}" destId="{EC673B88-DD2A-4007-BF86-8C8B3BBAB728}" srcOrd="0" destOrd="0" presId="urn:microsoft.com/office/officeart/2005/8/layout/orgChart1"/>
    <dgm:cxn modelId="{FC3EDCC4-A337-4217-960D-F02A49A219E4}" type="presParOf" srcId="{2E4498D1-F0C7-4CB4-9B68-5DAFD190E53C}" destId="{47EFCA1A-5D56-48E7-929B-43834B76D081}" srcOrd="1" destOrd="0" presId="urn:microsoft.com/office/officeart/2005/8/layout/orgChart1"/>
    <dgm:cxn modelId="{6723B39E-7A48-4BBA-8D36-464D9EFBD52E}" type="presParOf" srcId="{47EFCA1A-5D56-48E7-929B-43834B76D081}" destId="{71C379AB-41F8-43F2-96A7-23444DC41AE4}" srcOrd="0" destOrd="0" presId="urn:microsoft.com/office/officeart/2005/8/layout/orgChart1"/>
    <dgm:cxn modelId="{A3D70ED9-278C-437D-AA0A-D42C07681981}" type="presParOf" srcId="{71C379AB-41F8-43F2-96A7-23444DC41AE4}" destId="{2C41FD24-55FF-4595-A794-FEA12FC5B718}" srcOrd="0" destOrd="0" presId="urn:microsoft.com/office/officeart/2005/8/layout/orgChart1"/>
    <dgm:cxn modelId="{E3FC0E90-40FB-42CD-A7B9-F6D76D643240}" type="presParOf" srcId="{71C379AB-41F8-43F2-96A7-23444DC41AE4}" destId="{2E38A224-7BA5-4860-8F1D-1C2F08368E7C}" srcOrd="1" destOrd="0" presId="urn:microsoft.com/office/officeart/2005/8/layout/orgChart1"/>
    <dgm:cxn modelId="{029B8FB1-EEE1-4D3F-BC2B-B12AF8B2CEE6}" type="presParOf" srcId="{47EFCA1A-5D56-48E7-929B-43834B76D081}" destId="{DAB6580A-D2B2-496B-A418-82ACE523752D}" srcOrd="1" destOrd="0" presId="urn:microsoft.com/office/officeart/2005/8/layout/orgChart1"/>
    <dgm:cxn modelId="{ACE12ECC-3286-40B3-965E-24F435469297}" type="presParOf" srcId="{DAB6580A-D2B2-496B-A418-82ACE523752D}" destId="{BA8D7E4E-BB78-4B22-9C6A-5C09D20AB36D}" srcOrd="0" destOrd="0" presId="urn:microsoft.com/office/officeart/2005/8/layout/orgChart1"/>
    <dgm:cxn modelId="{4AD97EBF-E73C-4654-94B0-E89100E1FB2A}" type="presParOf" srcId="{DAB6580A-D2B2-496B-A418-82ACE523752D}" destId="{E7FA225E-AD3A-40DE-9090-F43B3BBF5FC3}" srcOrd="1" destOrd="0" presId="urn:microsoft.com/office/officeart/2005/8/layout/orgChart1"/>
    <dgm:cxn modelId="{F5787FB4-3CB4-4BFA-A940-D95836D5444B}" type="presParOf" srcId="{E7FA225E-AD3A-40DE-9090-F43B3BBF5FC3}" destId="{94C36671-7E8D-4ABD-911B-B1CE89D5C763}" srcOrd="0" destOrd="0" presId="urn:microsoft.com/office/officeart/2005/8/layout/orgChart1"/>
    <dgm:cxn modelId="{0CD061B7-9F52-4EAB-BE1E-9592598A74C4}" type="presParOf" srcId="{94C36671-7E8D-4ABD-911B-B1CE89D5C763}" destId="{79BEF97A-BD69-4A2A-9138-59B744EA80F2}" srcOrd="0" destOrd="0" presId="urn:microsoft.com/office/officeart/2005/8/layout/orgChart1"/>
    <dgm:cxn modelId="{45D77428-B19F-4CA6-ADF1-FD956C49BC9B}" type="presParOf" srcId="{94C36671-7E8D-4ABD-911B-B1CE89D5C763}" destId="{BB06AEC3-C8B7-4C14-8237-D4AF5B3096F1}" srcOrd="1" destOrd="0" presId="urn:microsoft.com/office/officeart/2005/8/layout/orgChart1"/>
    <dgm:cxn modelId="{D89A8D78-6711-42E0-93FF-E6FD151FCC53}" type="presParOf" srcId="{E7FA225E-AD3A-40DE-9090-F43B3BBF5FC3}" destId="{EC00A3BE-48C0-431D-A2F0-9F5BE0B785E4}" srcOrd="1" destOrd="0" presId="urn:microsoft.com/office/officeart/2005/8/layout/orgChart1"/>
    <dgm:cxn modelId="{B01BDAA5-7618-4F8C-AF10-05E207D3FDDD}" type="presParOf" srcId="{E7FA225E-AD3A-40DE-9090-F43B3BBF5FC3}" destId="{36033850-FA99-4688-8B26-81B788B950EC}" srcOrd="2" destOrd="0" presId="urn:microsoft.com/office/officeart/2005/8/layout/orgChart1"/>
    <dgm:cxn modelId="{8173FD7F-7DA1-4B11-948A-B0FFC413DD4E}" type="presParOf" srcId="{47EFCA1A-5D56-48E7-929B-43834B76D081}" destId="{8EA1B75F-FF34-4A96-9F1B-2D243D876BE4}" srcOrd="2" destOrd="0" presId="urn:microsoft.com/office/officeart/2005/8/layout/orgChart1"/>
    <dgm:cxn modelId="{091BB69D-FC2D-45A8-B1B7-764DC7769449}" type="presParOf" srcId="{2E4498D1-F0C7-4CB4-9B68-5DAFD190E53C}" destId="{69467574-637B-46F7-98CB-C9B300ADF1BD}" srcOrd="2" destOrd="0" presId="urn:microsoft.com/office/officeart/2005/8/layout/orgChart1"/>
    <dgm:cxn modelId="{5C718971-A092-442D-95D1-CAD97371F60E}" type="presParOf" srcId="{2E4498D1-F0C7-4CB4-9B68-5DAFD190E53C}" destId="{AAF70638-D8CE-4441-85FB-439704138D58}" srcOrd="3" destOrd="0" presId="urn:microsoft.com/office/officeart/2005/8/layout/orgChart1"/>
    <dgm:cxn modelId="{43E990C8-C3CD-496C-9E23-2F706D4A335F}" type="presParOf" srcId="{AAF70638-D8CE-4441-85FB-439704138D58}" destId="{F2F76FB5-8958-4624-82B9-F5EA47A5D062}" srcOrd="0" destOrd="0" presId="urn:microsoft.com/office/officeart/2005/8/layout/orgChart1"/>
    <dgm:cxn modelId="{3E4CD6F4-D516-415C-97F0-4D3463DAEEC0}" type="presParOf" srcId="{F2F76FB5-8958-4624-82B9-F5EA47A5D062}" destId="{CA4A2E24-E7D3-443B-8BE8-2C7D2557F1EB}" srcOrd="0" destOrd="0" presId="urn:microsoft.com/office/officeart/2005/8/layout/orgChart1"/>
    <dgm:cxn modelId="{0C0DB878-579B-4995-A841-7BA427822E07}" type="presParOf" srcId="{F2F76FB5-8958-4624-82B9-F5EA47A5D062}" destId="{91FFF462-531A-43B4-BC9C-CE28B298FA74}" srcOrd="1" destOrd="0" presId="urn:microsoft.com/office/officeart/2005/8/layout/orgChart1"/>
    <dgm:cxn modelId="{E65571D9-DF4E-415E-B772-5EE33A107DA7}" type="presParOf" srcId="{AAF70638-D8CE-4441-85FB-439704138D58}" destId="{D5AB6B6A-FD5F-4E07-9078-72763C12FAA9}" srcOrd="1" destOrd="0" presId="urn:microsoft.com/office/officeart/2005/8/layout/orgChart1"/>
    <dgm:cxn modelId="{D49334C9-60A7-48A4-BC1D-4E7E30553335}" type="presParOf" srcId="{AAF70638-D8CE-4441-85FB-439704138D58}" destId="{CA62B2D5-4DAD-4EA4-907A-B572802C5B69}" srcOrd="2" destOrd="0" presId="urn:microsoft.com/office/officeart/2005/8/layout/orgChart1"/>
    <dgm:cxn modelId="{64D89CB5-A426-40EE-BB98-364366670056}" type="presParOf" srcId="{2E4498D1-F0C7-4CB4-9B68-5DAFD190E53C}" destId="{E98B18E8-BA15-4528-98C2-8C9D07387F8A}" srcOrd="4" destOrd="0" presId="urn:microsoft.com/office/officeart/2005/8/layout/orgChart1"/>
    <dgm:cxn modelId="{14421771-5B2E-45ED-886C-CC922AEC26DA}" type="presParOf" srcId="{2E4498D1-F0C7-4CB4-9B68-5DAFD190E53C}" destId="{789DEB56-3228-4A8B-88D8-0AAA025B38E3}" srcOrd="5" destOrd="0" presId="urn:microsoft.com/office/officeart/2005/8/layout/orgChart1"/>
    <dgm:cxn modelId="{99C42AE4-5075-4AE5-9152-5F9CA246D17D}" type="presParOf" srcId="{789DEB56-3228-4A8B-88D8-0AAA025B38E3}" destId="{6A3B13B6-5233-4DF6-B686-096F3EFD1F2D}" srcOrd="0" destOrd="0" presId="urn:microsoft.com/office/officeart/2005/8/layout/orgChart1"/>
    <dgm:cxn modelId="{E722812A-87F9-4DD8-B5CB-41A072425669}" type="presParOf" srcId="{6A3B13B6-5233-4DF6-B686-096F3EFD1F2D}" destId="{5A718714-DB8B-43BA-82B0-E866D5BA96CF}" srcOrd="0" destOrd="0" presId="urn:microsoft.com/office/officeart/2005/8/layout/orgChart1"/>
    <dgm:cxn modelId="{9F8E8904-6108-4E8B-9BB2-C5D6334A6DD0}" type="presParOf" srcId="{6A3B13B6-5233-4DF6-B686-096F3EFD1F2D}" destId="{4B0F3D74-5BCB-4220-A7D7-CA00BA177B3A}" srcOrd="1" destOrd="0" presId="urn:microsoft.com/office/officeart/2005/8/layout/orgChart1"/>
    <dgm:cxn modelId="{EF623362-3B47-4362-AFC8-D9AC6D081D9C}" type="presParOf" srcId="{789DEB56-3228-4A8B-88D8-0AAA025B38E3}" destId="{62BE297F-6F8C-4AF3-9795-22D6C93A6A5E}" srcOrd="1" destOrd="0" presId="urn:microsoft.com/office/officeart/2005/8/layout/orgChart1"/>
    <dgm:cxn modelId="{AE550DAC-9B69-41A2-A7E5-E57E8B3D84CD}" type="presParOf" srcId="{62BE297F-6F8C-4AF3-9795-22D6C93A6A5E}" destId="{8B469958-41DE-4195-B00B-2A1EABAE508C}" srcOrd="0" destOrd="0" presId="urn:microsoft.com/office/officeart/2005/8/layout/orgChart1"/>
    <dgm:cxn modelId="{B091BA60-FD28-4A32-9C91-D3771D258D96}" type="presParOf" srcId="{62BE297F-6F8C-4AF3-9795-22D6C93A6A5E}" destId="{5437607A-5E56-4D0E-AB6C-52A54B54FE31}" srcOrd="1" destOrd="0" presId="urn:microsoft.com/office/officeart/2005/8/layout/orgChart1"/>
    <dgm:cxn modelId="{EA1AC24B-7184-474F-A0C0-76B5B9C0F07B}" type="presParOf" srcId="{5437607A-5E56-4D0E-AB6C-52A54B54FE31}" destId="{C6A446E5-1C7E-42F1-B3D9-1B109C4B6FEC}" srcOrd="0" destOrd="0" presId="urn:microsoft.com/office/officeart/2005/8/layout/orgChart1"/>
    <dgm:cxn modelId="{3471C173-A433-4276-909A-628E3205CFE8}" type="presParOf" srcId="{C6A446E5-1C7E-42F1-B3D9-1B109C4B6FEC}" destId="{6C8CD406-2195-4316-A96D-ABB1F4F81745}" srcOrd="0" destOrd="0" presId="urn:microsoft.com/office/officeart/2005/8/layout/orgChart1"/>
    <dgm:cxn modelId="{1B7B01EE-3A47-4454-9FEC-0B92A895F14B}" type="presParOf" srcId="{C6A446E5-1C7E-42F1-B3D9-1B109C4B6FEC}" destId="{A84F16D3-8474-4C1B-815D-D7AE66808CED}" srcOrd="1" destOrd="0" presId="urn:microsoft.com/office/officeart/2005/8/layout/orgChart1"/>
    <dgm:cxn modelId="{CE77D436-7CE0-4B9F-ABB4-BF4ED93B5606}" type="presParOf" srcId="{5437607A-5E56-4D0E-AB6C-52A54B54FE31}" destId="{F5E4442D-E804-452B-9D2C-74330BCF7003}" srcOrd="1" destOrd="0" presId="urn:microsoft.com/office/officeart/2005/8/layout/orgChart1"/>
    <dgm:cxn modelId="{F576B291-6CE5-4F97-B767-513451B5FC28}" type="presParOf" srcId="{5437607A-5E56-4D0E-AB6C-52A54B54FE31}" destId="{F26450F7-4AEC-4482-8A89-4DA12B63FB36}" srcOrd="2" destOrd="0" presId="urn:microsoft.com/office/officeart/2005/8/layout/orgChart1"/>
    <dgm:cxn modelId="{F0C62F55-F3D8-41B8-9A29-E131964138F4}" type="presParOf" srcId="{789DEB56-3228-4A8B-88D8-0AAA025B38E3}" destId="{7EF41488-EC8D-43DF-A56D-17FE3FEEDD52}" srcOrd="2" destOrd="0" presId="urn:microsoft.com/office/officeart/2005/8/layout/orgChart1"/>
    <dgm:cxn modelId="{072E956C-5C24-444B-BE64-37A5678F4827}" type="presParOf" srcId="{2E4498D1-F0C7-4CB4-9B68-5DAFD190E53C}" destId="{7644DC5F-3EE9-4750-B865-62A5164CB76C}" srcOrd="6" destOrd="0" presId="urn:microsoft.com/office/officeart/2005/8/layout/orgChart1"/>
    <dgm:cxn modelId="{BC5D3ED7-6864-4AC7-8C6B-69696FAC27F9}" type="presParOf" srcId="{2E4498D1-F0C7-4CB4-9B68-5DAFD190E53C}" destId="{8DD184A5-3DB5-449A-BC9C-56F08B645897}" srcOrd="7" destOrd="0" presId="urn:microsoft.com/office/officeart/2005/8/layout/orgChart1"/>
    <dgm:cxn modelId="{ACAD3AD0-2CF1-4F30-AD8A-CF1210383BAE}" type="presParOf" srcId="{8DD184A5-3DB5-449A-BC9C-56F08B645897}" destId="{F3EFA0B9-CD0F-4ED6-88E8-4DBA4FC742AE}" srcOrd="0" destOrd="0" presId="urn:microsoft.com/office/officeart/2005/8/layout/orgChart1"/>
    <dgm:cxn modelId="{DD3EF593-231A-47CB-BF78-3DCF0FBED4B4}" type="presParOf" srcId="{F3EFA0B9-CD0F-4ED6-88E8-4DBA4FC742AE}" destId="{D383849A-0177-444D-9340-DA42D3AA825A}" srcOrd="0" destOrd="0" presId="urn:microsoft.com/office/officeart/2005/8/layout/orgChart1"/>
    <dgm:cxn modelId="{05FAB80F-9E95-4B2F-B1D4-9B8EB57E15EB}" type="presParOf" srcId="{F3EFA0B9-CD0F-4ED6-88E8-4DBA4FC742AE}" destId="{34D7841B-8AA5-44F8-AB55-C17AB731BBFD}" srcOrd="1" destOrd="0" presId="urn:microsoft.com/office/officeart/2005/8/layout/orgChart1"/>
    <dgm:cxn modelId="{44C1FEE1-DC51-4FF7-9815-C05739FB73B8}" type="presParOf" srcId="{8DD184A5-3DB5-449A-BC9C-56F08B645897}" destId="{7E3A225A-38BA-4BC6-A218-8DA755954620}" srcOrd="1" destOrd="0" presId="urn:microsoft.com/office/officeart/2005/8/layout/orgChart1"/>
    <dgm:cxn modelId="{F0B8E4E3-AA76-4D4B-8994-B2D1DDC7DA08}" type="presParOf" srcId="{7E3A225A-38BA-4BC6-A218-8DA755954620}" destId="{BC94EFC9-607D-48FA-A044-B0174C49FB43}" srcOrd="0" destOrd="0" presId="urn:microsoft.com/office/officeart/2005/8/layout/orgChart1"/>
    <dgm:cxn modelId="{05EFFA54-9D26-4E4D-8B4A-988CCB41C0BC}" type="presParOf" srcId="{7E3A225A-38BA-4BC6-A218-8DA755954620}" destId="{A0A2F0D7-0D78-42C6-9CBB-3F27C758F36A}" srcOrd="1" destOrd="0" presId="urn:microsoft.com/office/officeart/2005/8/layout/orgChart1"/>
    <dgm:cxn modelId="{036B8E91-919A-4165-8A21-47E248E749C6}" type="presParOf" srcId="{A0A2F0D7-0D78-42C6-9CBB-3F27C758F36A}" destId="{FB431BC4-E5FF-4E4F-AE16-2F3A40A97324}" srcOrd="0" destOrd="0" presId="urn:microsoft.com/office/officeart/2005/8/layout/orgChart1"/>
    <dgm:cxn modelId="{4033040A-BF07-47E1-97BF-2F96DB3E4DC4}" type="presParOf" srcId="{FB431BC4-E5FF-4E4F-AE16-2F3A40A97324}" destId="{A96280C0-C5C0-423E-95A5-D894907A678B}" srcOrd="0" destOrd="0" presId="urn:microsoft.com/office/officeart/2005/8/layout/orgChart1"/>
    <dgm:cxn modelId="{68664ACA-364F-4E93-B139-1F4D2D4AF90D}" type="presParOf" srcId="{FB431BC4-E5FF-4E4F-AE16-2F3A40A97324}" destId="{99030DCE-2B01-4331-9D61-AE7A6E0C9EED}" srcOrd="1" destOrd="0" presId="urn:microsoft.com/office/officeart/2005/8/layout/orgChart1"/>
    <dgm:cxn modelId="{EC86730B-77DF-47FC-A9C4-D962BE5C2A77}" type="presParOf" srcId="{A0A2F0D7-0D78-42C6-9CBB-3F27C758F36A}" destId="{D764D95B-7FD3-471A-8C61-4C9122BA31BB}" srcOrd="1" destOrd="0" presId="urn:microsoft.com/office/officeart/2005/8/layout/orgChart1"/>
    <dgm:cxn modelId="{C7A6C6BC-FC05-4874-879D-EDB84CACA099}" type="presParOf" srcId="{A0A2F0D7-0D78-42C6-9CBB-3F27C758F36A}" destId="{71FECB58-524A-4690-B113-25147A0FBAAA}" srcOrd="2" destOrd="0" presId="urn:microsoft.com/office/officeart/2005/8/layout/orgChart1"/>
    <dgm:cxn modelId="{3F80AE05-A6FE-4748-AE7C-B83924AEA400}" type="presParOf" srcId="{7E3A225A-38BA-4BC6-A218-8DA755954620}" destId="{B48E9EF9-38D5-4E7B-9BBB-78975CE8D3A4}" srcOrd="2" destOrd="0" presId="urn:microsoft.com/office/officeart/2005/8/layout/orgChart1"/>
    <dgm:cxn modelId="{EE67FF6B-D79F-409B-B188-793C9954A031}" type="presParOf" srcId="{7E3A225A-38BA-4BC6-A218-8DA755954620}" destId="{20C3061C-98AF-4DA8-88BB-8F93AFC424AE}" srcOrd="3" destOrd="0" presId="urn:microsoft.com/office/officeart/2005/8/layout/orgChart1"/>
    <dgm:cxn modelId="{15CC283F-2A6D-4E07-986C-842DF99E8B4A}" type="presParOf" srcId="{20C3061C-98AF-4DA8-88BB-8F93AFC424AE}" destId="{891CF478-4824-4C6A-841E-B97B4AC1A8BC}" srcOrd="0" destOrd="0" presId="urn:microsoft.com/office/officeart/2005/8/layout/orgChart1"/>
    <dgm:cxn modelId="{D1D8CD82-53B5-4C16-90F5-185B413358EB}" type="presParOf" srcId="{891CF478-4824-4C6A-841E-B97B4AC1A8BC}" destId="{B3B5F8C9-BBA4-4C38-A437-125CB37100EB}" srcOrd="0" destOrd="0" presId="urn:microsoft.com/office/officeart/2005/8/layout/orgChart1"/>
    <dgm:cxn modelId="{3EE6847A-EBFB-49FA-8FAA-279993B680A8}" type="presParOf" srcId="{891CF478-4824-4C6A-841E-B97B4AC1A8BC}" destId="{B379AE4F-AEFC-452A-985C-128ECE4B3792}" srcOrd="1" destOrd="0" presId="urn:microsoft.com/office/officeart/2005/8/layout/orgChart1"/>
    <dgm:cxn modelId="{A04760A0-CFDD-4765-9F35-97D40EA0EAC5}" type="presParOf" srcId="{20C3061C-98AF-4DA8-88BB-8F93AFC424AE}" destId="{6AA210FD-57B9-4470-B023-A03F3FA39DAA}" srcOrd="1" destOrd="0" presId="urn:microsoft.com/office/officeart/2005/8/layout/orgChart1"/>
    <dgm:cxn modelId="{46ECDCD0-B188-490D-8FF7-128AEEC4314F}" type="presParOf" srcId="{20C3061C-98AF-4DA8-88BB-8F93AFC424AE}" destId="{1B744202-4C35-4037-A731-4DECE03B584C}" srcOrd="2" destOrd="0" presId="urn:microsoft.com/office/officeart/2005/8/layout/orgChart1"/>
    <dgm:cxn modelId="{0228951A-7482-4051-B229-A5E53E379DCD}" type="presParOf" srcId="{8DD184A5-3DB5-449A-BC9C-56F08B645897}" destId="{0FCF9A4C-6762-488A-889E-0FFF6286156C}" srcOrd="2" destOrd="0" presId="urn:microsoft.com/office/officeart/2005/8/layout/orgChart1"/>
    <dgm:cxn modelId="{4AC3552B-F415-4F26-9C38-827D78CDC996}" type="presParOf" srcId="{2E4498D1-F0C7-4CB4-9B68-5DAFD190E53C}" destId="{FFEFE56C-B42A-46E4-9062-3B3D4EA3443B}" srcOrd="8" destOrd="0" presId="urn:microsoft.com/office/officeart/2005/8/layout/orgChart1"/>
    <dgm:cxn modelId="{2058051B-7236-42D9-A888-BA3CB87AE0E7}" type="presParOf" srcId="{2E4498D1-F0C7-4CB4-9B68-5DAFD190E53C}" destId="{CC65FAC6-1563-4C84-817B-1AC63F9486C2}" srcOrd="9" destOrd="0" presId="urn:microsoft.com/office/officeart/2005/8/layout/orgChart1"/>
    <dgm:cxn modelId="{DDB5A414-2ADF-4290-A681-856A19D1B1B2}" type="presParOf" srcId="{CC65FAC6-1563-4C84-817B-1AC63F9486C2}" destId="{742E56AD-A69E-4B77-843E-067069E278B0}" srcOrd="0" destOrd="0" presId="urn:microsoft.com/office/officeart/2005/8/layout/orgChart1"/>
    <dgm:cxn modelId="{559D0E1B-F3DB-4CB2-9195-E0274062CC07}" type="presParOf" srcId="{742E56AD-A69E-4B77-843E-067069E278B0}" destId="{DF504942-ACFC-455C-9790-3D3B571B166A}" srcOrd="0" destOrd="0" presId="urn:microsoft.com/office/officeart/2005/8/layout/orgChart1"/>
    <dgm:cxn modelId="{C0292A82-9CD2-4D73-9947-DB872AFA2849}" type="presParOf" srcId="{742E56AD-A69E-4B77-843E-067069E278B0}" destId="{E5BCD947-3177-4862-9F0D-458AF33746C3}" srcOrd="1" destOrd="0" presId="urn:microsoft.com/office/officeart/2005/8/layout/orgChart1"/>
    <dgm:cxn modelId="{0AE7DC4C-1CD5-4279-8FDB-343CFC7C9340}" type="presParOf" srcId="{CC65FAC6-1563-4C84-817B-1AC63F9486C2}" destId="{A450346F-39DE-455E-8999-7D7229FEE4A5}" srcOrd="1" destOrd="0" presId="urn:microsoft.com/office/officeart/2005/8/layout/orgChart1"/>
    <dgm:cxn modelId="{666BF9B6-662A-4D0E-99E7-947C3D0BF38A}" type="presParOf" srcId="{A450346F-39DE-455E-8999-7D7229FEE4A5}" destId="{447292EB-63F3-41DF-B3C1-9BEC2255B621}" srcOrd="0" destOrd="0" presId="urn:microsoft.com/office/officeart/2005/8/layout/orgChart1"/>
    <dgm:cxn modelId="{9FC63C49-32D6-4CE3-9E6B-0F5F4B28A783}" type="presParOf" srcId="{A450346F-39DE-455E-8999-7D7229FEE4A5}" destId="{DC29043D-17C4-4D34-8F65-47AECC9544CB}" srcOrd="1" destOrd="0" presId="urn:microsoft.com/office/officeart/2005/8/layout/orgChart1"/>
    <dgm:cxn modelId="{9E3A1BDD-E262-4685-A795-2432E988E388}" type="presParOf" srcId="{DC29043D-17C4-4D34-8F65-47AECC9544CB}" destId="{3F96E7F7-7F66-411B-85A8-E60FCF2292B4}" srcOrd="0" destOrd="0" presId="urn:microsoft.com/office/officeart/2005/8/layout/orgChart1"/>
    <dgm:cxn modelId="{45ED41F1-1BBF-42A1-9B7D-20FEBA73BD75}" type="presParOf" srcId="{3F96E7F7-7F66-411B-85A8-E60FCF2292B4}" destId="{C1901164-92A4-4916-B631-D483005C974D}" srcOrd="0" destOrd="0" presId="urn:microsoft.com/office/officeart/2005/8/layout/orgChart1"/>
    <dgm:cxn modelId="{A44F4E9B-1C5E-487A-9B8E-2DAA3EA25056}" type="presParOf" srcId="{3F96E7F7-7F66-411B-85A8-E60FCF2292B4}" destId="{7382D14B-DB91-4F6D-9AAA-24C30F5FA33F}" srcOrd="1" destOrd="0" presId="urn:microsoft.com/office/officeart/2005/8/layout/orgChart1"/>
    <dgm:cxn modelId="{B36E2171-5D34-4AAB-9728-C4DCCE17E694}" type="presParOf" srcId="{DC29043D-17C4-4D34-8F65-47AECC9544CB}" destId="{7CF51D22-E5E8-4CFE-9F39-9BBE21769A48}" srcOrd="1" destOrd="0" presId="urn:microsoft.com/office/officeart/2005/8/layout/orgChart1"/>
    <dgm:cxn modelId="{156274A3-D452-48BD-8A2B-5E54B3B78FE1}" type="presParOf" srcId="{DC29043D-17C4-4D34-8F65-47AECC9544CB}" destId="{D3E2621F-50B0-4529-9347-7EF82A50A707}" srcOrd="2" destOrd="0" presId="urn:microsoft.com/office/officeart/2005/8/layout/orgChart1"/>
    <dgm:cxn modelId="{810B3696-C650-4B9D-AF99-CA98CB40BF6D}" type="presParOf" srcId="{CC65FAC6-1563-4C84-817B-1AC63F9486C2}" destId="{7331FDF3-C935-432E-86AD-33E4A0A2A6CE}" srcOrd="2" destOrd="0" presId="urn:microsoft.com/office/officeart/2005/8/layout/orgChart1"/>
    <dgm:cxn modelId="{D7BFEC14-6AD7-4A4D-A2A9-B21354D95B82}" type="presParOf" srcId="{2E4498D1-F0C7-4CB4-9B68-5DAFD190E53C}" destId="{778C8089-9E3B-48F4-AEBD-D4D81EE33C96}" srcOrd="10" destOrd="0" presId="urn:microsoft.com/office/officeart/2005/8/layout/orgChart1"/>
    <dgm:cxn modelId="{322DBE25-4934-48C9-BFF5-69FFD9E2E3A6}" type="presParOf" srcId="{2E4498D1-F0C7-4CB4-9B68-5DAFD190E53C}" destId="{BE7DEC57-3DF9-45E4-975B-A50602C54FC2}" srcOrd="11" destOrd="0" presId="urn:microsoft.com/office/officeart/2005/8/layout/orgChart1"/>
    <dgm:cxn modelId="{3F45FFBB-E2C3-4184-B684-64244763FFEE}" type="presParOf" srcId="{BE7DEC57-3DF9-45E4-975B-A50602C54FC2}" destId="{38EC79CC-9B25-4AA7-97BF-BFCE9D1645AD}" srcOrd="0" destOrd="0" presId="urn:microsoft.com/office/officeart/2005/8/layout/orgChart1"/>
    <dgm:cxn modelId="{C3A69337-4152-4B3A-B2E8-82E7AA89E6FA}" type="presParOf" srcId="{38EC79CC-9B25-4AA7-97BF-BFCE9D1645AD}" destId="{2F5CE0A2-4BCA-49AB-9769-907A59891649}" srcOrd="0" destOrd="0" presId="urn:microsoft.com/office/officeart/2005/8/layout/orgChart1"/>
    <dgm:cxn modelId="{BA274B90-E326-4E31-BA96-FD287F886BCE}" type="presParOf" srcId="{38EC79CC-9B25-4AA7-97BF-BFCE9D1645AD}" destId="{C367A14F-3457-4512-A8AB-3EA005CDEA25}" srcOrd="1" destOrd="0" presId="urn:microsoft.com/office/officeart/2005/8/layout/orgChart1"/>
    <dgm:cxn modelId="{AFF7FA3E-EAB1-4F7F-AAEB-066504A20364}" type="presParOf" srcId="{BE7DEC57-3DF9-45E4-975B-A50602C54FC2}" destId="{5DF17A6F-EA9B-4267-8165-86F0EF9F1034}" srcOrd="1" destOrd="0" presId="urn:microsoft.com/office/officeart/2005/8/layout/orgChart1"/>
    <dgm:cxn modelId="{6A303B35-F21D-40F8-BAA8-9928058A8EB5}" type="presParOf" srcId="{BE7DEC57-3DF9-45E4-975B-A50602C54FC2}" destId="{3EA30AD2-B25B-4F55-809E-8BFC18C54A76}" srcOrd="2" destOrd="0" presId="urn:microsoft.com/office/officeart/2005/8/layout/orgChart1"/>
    <dgm:cxn modelId="{34858AF9-72F6-47C1-AE59-2C22704CE910}" type="presParOf" srcId="{2E4498D1-F0C7-4CB4-9B68-5DAFD190E53C}" destId="{19E8E630-534E-4E5C-B806-AD06A3BDFD40}" srcOrd="12" destOrd="0" presId="urn:microsoft.com/office/officeart/2005/8/layout/orgChart1"/>
    <dgm:cxn modelId="{B37F27E5-6F28-4FD3-AEBE-26855CFA3AD9}" type="presParOf" srcId="{2E4498D1-F0C7-4CB4-9B68-5DAFD190E53C}" destId="{6FD0711F-7F94-4EFD-BF07-44E22CF2F383}" srcOrd="13" destOrd="0" presId="urn:microsoft.com/office/officeart/2005/8/layout/orgChart1"/>
    <dgm:cxn modelId="{5596CF18-B39F-4E0C-A627-66C27606BF25}" type="presParOf" srcId="{6FD0711F-7F94-4EFD-BF07-44E22CF2F383}" destId="{52181A61-BE1C-4332-8E89-2349276EE4BD}" srcOrd="0" destOrd="0" presId="urn:microsoft.com/office/officeart/2005/8/layout/orgChart1"/>
    <dgm:cxn modelId="{1BA4011D-FBCD-4D48-8A61-6837B499C43C}" type="presParOf" srcId="{52181A61-BE1C-4332-8E89-2349276EE4BD}" destId="{CF113D40-727D-46FA-9512-6BB0D584818F}" srcOrd="0" destOrd="0" presId="urn:microsoft.com/office/officeart/2005/8/layout/orgChart1"/>
    <dgm:cxn modelId="{4F178101-D93C-41DE-B94F-F84E962968CB}" type="presParOf" srcId="{52181A61-BE1C-4332-8E89-2349276EE4BD}" destId="{F8F5F6A5-F9DB-48AD-8429-D04FD9B6A79C}" srcOrd="1" destOrd="0" presId="urn:microsoft.com/office/officeart/2005/8/layout/orgChart1"/>
    <dgm:cxn modelId="{5ECF9376-A628-443F-BFDB-40FCE10D72AB}" type="presParOf" srcId="{6FD0711F-7F94-4EFD-BF07-44E22CF2F383}" destId="{5D46A79F-1CF8-4D28-8D7C-D116BE6DCF97}" srcOrd="1" destOrd="0" presId="urn:microsoft.com/office/officeart/2005/8/layout/orgChart1"/>
    <dgm:cxn modelId="{DE272066-C936-40B5-849C-0F2B39ACD55E}" type="presParOf" srcId="{6FD0711F-7F94-4EFD-BF07-44E22CF2F383}" destId="{3AB38ADE-F378-49E3-BABB-0CB7674BC5BE}" srcOrd="2" destOrd="0" presId="urn:microsoft.com/office/officeart/2005/8/layout/orgChart1"/>
    <dgm:cxn modelId="{514042A0-EA54-4CCD-817A-1488FE700A0E}" type="presParOf" srcId="{DC1F8DCE-60D0-4ADF-8F7D-2E65D36D1BF4}" destId="{4CB6AFEE-CDAB-4687-82C6-63B9ABA2DFEB}" srcOrd="2" destOrd="0" presId="urn:microsoft.com/office/officeart/2005/8/layout/orgChart1"/>
    <dgm:cxn modelId="{404B3EA5-7E2A-47DE-9CE3-26D7340C33A3}" type="presParOf" srcId="{4CB6AFEE-CDAB-4687-82C6-63B9ABA2DFEB}" destId="{DA1D2DD4-B2CF-4905-8965-B4DEFFCDDCF3}" srcOrd="0" destOrd="0" presId="urn:microsoft.com/office/officeart/2005/8/layout/orgChart1"/>
    <dgm:cxn modelId="{0D9DE0B8-AC4B-4961-BAA2-83069FB6D89A}" type="presParOf" srcId="{4CB6AFEE-CDAB-4687-82C6-63B9ABA2DFEB}" destId="{CBDB6931-DCBC-4E7B-B1DD-1E0AF6D73EA2}" srcOrd="1" destOrd="0" presId="urn:microsoft.com/office/officeart/2005/8/layout/orgChart1"/>
    <dgm:cxn modelId="{0295E8D6-C47A-4E21-A263-8B955CC25585}" type="presParOf" srcId="{CBDB6931-DCBC-4E7B-B1DD-1E0AF6D73EA2}" destId="{600A45C2-B8BA-417D-BECC-0A3C7FBEA72A}" srcOrd="0" destOrd="0" presId="urn:microsoft.com/office/officeart/2005/8/layout/orgChart1"/>
    <dgm:cxn modelId="{66CCA1A7-C555-41FD-B189-5853B510D3A0}" type="presParOf" srcId="{600A45C2-B8BA-417D-BECC-0A3C7FBEA72A}" destId="{488C4898-21DE-42A7-BD05-661015E493AF}" srcOrd="0" destOrd="0" presId="urn:microsoft.com/office/officeart/2005/8/layout/orgChart1"/>
    <dgm:cxn modelId="{E66CAF8D-915F-45B3-8688-B5BA2FB3D9BB}" type="presParOf" srcId="{600A45C2-B8BA-417D-BECC-0A3C7FBEA72A}" destId="{CEA59353-B89E-4702-B297-263006ADAF68}" srcOrd="1" destOrd="0" presId="urn:microsoft.com/office/officeart/2005/8/layout/orgChart1"/>
    <dgm:cxn modelId="{22A4CD6E-1D17-46A8-925B-EC8522EF8013}" type="presParOf" srcId="{CBDB6931-DCBC-4E7B-B1DD-1E0AF6D73EA2}" destId="{47EA52F5-10D7-45BB-8328-59B5295C149B}" srcOrd="1" destOrd="0" presId="urn:microsoft.com/office/officeart/2005/8/layout/orgChart1"/>
    <dgm:cxn modelId="{84E42643-6AFB-437D-A01C-B3AECDA81A9A}" type="presParOf" srcId="{CBDB6931-DCBC-4E7B-B1DD-1E0AF6D73EA2}" destId="{9E225734-0B09-4786-AB02-99A958FBD02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AFB06D7-CA7D-4BEE-BA79-C8BF966D53C9}" type="doc">
      <dgm:prSet loTypeId="urn:microsoft.com/office/officeart/2005/8/layout/orgChart1" loCatId="hierarchy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A61F7780-D9C0-407D-9022-B218C28EAD5E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Capital Outlay Bureau</a:t>
          </a:r>
          <a:br>
            <a:rPr lang="en-US" dirty="0">
              <a:solidFill>
                <a:schemeClr val="bg1"/>
              </a:solidFill>
            </a:rPr>
          </a:br>
          <a:r>
            <a:rPr lang="en-US" dirty="0">
              <a:solidFill>
                <a:schemeClr val="bg1"/>
              </a:solidFill>
            </a:rPr>
            <a:t>Wesley Billingsley, Director/LGD Director</a:t>
          </a:r>
        </a:p>
      </dgm:t>
    </dgm:pt>
    <dgm:pt modelId="{DC50324F-C688-4F35-8CF4-D542780B73DB}" type="parTrans" cxnId="{BEDCAE0D-AD2F-4605-845F-0DFF53945281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40238E76-5610-4663-A8F9-3909E4C2B9DE}" type="sibTrans" cxnId="{BEDCAE0D-AD2F-4605-845F-0DFF53945281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475ACF9B-B5D7-46ED-8BDF-2EC39FFD72BB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Ryan Serrano</a:t>
          </a:r>
          <a:br>
            <a:rPr lang="en-US" dirty="0">
              <a:solidFill>
                <a:schemeClr val="bg1"/>
              </a:solidFill>
            </a:rPr>
          </a:br>
          <a:r>
            <a:rPr lang="en-US" dirty="0">
              <a:solidFill>
                <a:schemeClr val="bg1"/>
              </a:solidFill>
            </a:rPr>
            <a:t>Executive Capital Analyst</a:t>
          </a:r>
        </a:p>
      </dgm:t>
    </dgm:pt>
    <dgm:pt modelId="{FE0E182B-A72B-4BA1-96BB-9C6106BA3BE9}" type="parTrans" cxnId="{F7883D22-4275-40B4-A198-6F6CC6AB9B42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1C418BF1-FF58-43CC-A18F-E8363814ED90}" type="sibTrans" cxnId="{F7883D22-4275-40B4-A198-6F6CC6AB9B42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6574CEC5-484C-4C3A-B44D-9BCFE59A3C96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Melody Montoya</a:t>
          </a:r>
          <a:br>
            <a:rPr lang="en-US" dirty="0">
              <a:solidFill>
                <a:schemeClr val="bg1"/>
              </a:solidFill>
            </a:rPr>
          </a:br>
          <a:r>
            <a:rPr lang="en-US" dirty="0">
              <a:solidFill>
                <a:schemeClr val="bg1"/>
              </a:solidFill>
            </a:rPr>
            <a:t>Office Manager</a:t>
          </a:r>
        </a:p>
      </dgm:t>
    </dgm:pt>
    <dgm:pt modelId="{227DFAEA-6EC4-4922-AFDC-8510475CAA78}" type="parTrans" cxnId="{EA2B8B4E-B02C-4515-B85C-91C7ECF858B4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784A980C-A66F-47E3-A338-B6B1E668589E}" type="sibTrans" cxnId="{EA2B8B4E-B02C-4515-B85C-91C7ECF858B4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CB002A15-976B-4504-9BC3-DFCA2114FB0A}">
      <dgm:prSet phldrT="[Text]"/>
      <dgm:spPr/>
      <dgm:t>
        <a:bodyPr/>
        <a:lstStyle/>
        <a:p>
          <a:r>
            <a:rPr lang="en-US">
              <a:solidFill>
                <a:schemeClr val="bg1"/>
              </a:solidFill>
            </a:rPr>
            <a:t>Tonantzin Roybal </a:t>
          </a:r>
          <a:br>
            <a:rPr lang="en-US">
              <a:solidFill>
                <a:schemeClr val="bg1"/>
              </a:solidFill>
            </a:rPr>
          </a:br>
          <a:r>
            <a:rPr lang="en-US">
              <a:solidFill>
                <a:schemeClr val="bg1"/>
              </a:solidFill>
            </a:rPr>
            <a:t>Executive Capital Analyst</a:t>
          </a:r>
          <a:endParaRPr lang="en-US" dirty="0">
            <a:solidFill>
              <a:schemeClr val="bg1"/>
            </a:solidFill>
          </a:endParaRPr>
        </a:p>
      </dgm:t>
    </dgm:pt>
    <dgm:pt modelId="{B43B949C-8ADE-485F-AA1E-73E9A80E5CEE}" type="parTrans" cxnId="{ECDB0FC8-5F03-43AF-A07B-2DEB9CE5ACE6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8E4063D5-0583-42AC-9B1F-6BB2BDF2DFD6}" type="sibTrans" cxnId="{ECDB0FC8-5F03-43AF-A07B-2DEB9CE5ACE6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DE89732E-71FA-4F8F-8CFE-17FD941155F1}" type="pres">
      <dgm:prSet presAssocID="{8AFB06D7-CA7D-4BEE-BA79-C8BF966D53C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4926F95-D0DF-4278-A83D-604128C1AAE9}" type="pres">
      <dgm:prSet presAssocID="{A61F7780-D9C0-407D-9022-B218C28EAD5E}" presName="hierRoot1" presStyleCnt="0">
        <dgm:presLayoutVars>
          <dgm:hierBranch val="init"/>
        </dgm:presLayoutVars>
      </dgm:prSet>
      <dgm:spPr/>
    </dgm:pt>
    <dgm:pt modelId="{84FFBDE0-6A94-455C-9C53-DEEC6A8AAE2C}" type="pres">
      <dgm:prSet presAssocID="{A61F7780-D9C0-407D-9022-B218C28EAD5E}" presName="rootComposite1" presStyleCnt="0"/>
      <dgm:spPr/>
    </dgm:pt>
    <dgm:pt modelId="{4F362646-0C0F-4DC0-B8A3-CFA97A5BBC49}" type="pres">
      <dgm:prSet presAssocID="{A61F7780-D9C0-407D-9022-B218C28EAD5E}" presName="rootText1" presStyleLbl="node0" presStyleIdx="0" presStyleCnt="1" custScaleX="142833" custScaleY="179372">
        <dgm:presLayoutVars>
          <dgm:chPref val="3"/>
        </dgm:presLayoutVars>
      </dgm:prSet>
      <dgm:spPr/>
    </dgm:pt>
    <dgm:pt modelId="{4A5D9A94-2D26-479F-A491-C00D429AA7D8}" type="pres">
      <dgm:prSet presAssocID="{A61F7780-D9C0-407D-9022-B218C28EAD5E}" presName="rootConnector1" presStyleLbl="node1" presStyleIdx="0" presStyleCnt="0"/>
      <dgm:spPr/>
    </dgm:pt>
    <dgm:pt modelId="{057F2880-ED07-47CB-9232-45F006745156}" type="pres">
      <dgm:prSet presAssocID="{A61F7780-D9C0-407D-9022-B218C28EAD5E}" presName="hierChild2" presStyleCnt="0"/>
      <dgm:spPr/>
    </dgm:pt>
    <dgm:pt modelId="{2F9DC416-B96E-462A-BDEC-8B06EC653718}" type="pres">
      <dgm:prSet presAssocID="{B43B949C-8ADE-485F-AA1E-73E9A80E5CEE}" presName="Name37" presStyleLbl="parChTrans1D2" presStyleIdx="0" presStyleCnt="3"/>
      <dgm:spPr/>
    </dgm:pt>
    <dgm:pt modelId="{8892BD10-8881-42CF-9F05-62655B3B9D49}" type="pres">
      <dgm:prSet presAssocID="{CB002A15-976B-4504-9BC3-DFCA2114FB0A}" presName="hierRoot2" presStyleCnt="0">
        <dgm:presLayoutVars>
          <dgm:hierBranch val="init"/>
        </dgm:presLayoutVars>
      </dgm:prSet>
      <dgm:spPr/>
    </dgm:pt>
    <dgm:pt modelId="{02155AC6-9840-4550-80B4-89671DD1B616}" type="pres">
      <dgm:prSet presAssocID="{CB002A15-976B-4504-9BC3-DFCA2114FB0A}" presName="rootComposite" presStyleCnt="0"/>
      <dgm:spPr/>
    </dgm:pt>
    <dgm:pt modelId="{B9D161EF-74C9-416C-9EEE-F640853EADD1}" type="pres">
      <dgm:prSet presAssocID="{CB002A15-976B-4504-9BC3-DFCA2114FB0A}" presName="rootText" presStyleLbl="node2" presStyleIdx="0" presStyleCnt="3">
        <dgm:presLayoutVars>
          <dgm:chPref val="3"/>
        </dgm:presLayoutVars>
      </dgm:prSet>
      <dgm:spPr/>
    </dgm:pt>
    <dgm:pt modelId="{B8497E54-3F99-43AA-B7B9-15995882C46C}" type="pres">
      <dgm:prSet presAssocID="{CB002A15-976B-4504-9BC3-DFCA2114FB0A}" presName="rootConnector" presStyleLbl="node2" presStyleIdx="0" presStyleCnt="3"/>
      <dgm:spPr/>
    </dgm:pt>
    <dgm:pt modelId="{A154DD65-458E-466F-8267-12B1FDD20127}" type="pres">
      <dgm:prSet presAssocID="{CB002A15-976B-4504-9BC3-DFCA2114FB0A}" presName="hierChild4" presStyleCnt="0"/>
      <dgm:spPr/>
    </dgm:pt>
    <dgm:pt modelId="{1240EF49-A604-499B-8EFC-2C6864BA2C25}" type="pres">
      <dgm:prSet presAssocID="{CB002A15-976B-4504-9BC3-DFCA2114FB0A}" presName="hierChild5" presStyleCnt="0"/>
      <dgm:spPr/>
    </dgm:pt>
    <dgm:pt modelId="{E7407B29-4EBD-441B-98FB-170274F41EDD}" type="pres">
      <dgm:prSet presAssocID="{FE0E182B-A72B-4BA1-96BB-9C6106BA3BE9}" presName="Name37" presStyleLbl="parChTrans1D2" presStyleIdx="1" presStyleCnt="3"/>
      <dgm:spPr/>
    </dgm:pt>
    <dgm:pt modelId="{7882E9B0-3A3B-4745-965A-E5252BCAD8AB}" type="pres">
      <dgm:prSet presAssocID="{475ACF9B-B5D7-46ED-8BDF-2EC39FFD72BB}" presName="hierRoot2" presStyleCnt="0">
        <dgm:presLayoutVars>
          <dgm:hierBranch val="init"/>
        </dgm:presLayoutVars>
      </dgm:prSet>
      <dgm:spPr/>
    </dgm:pt>
    <dgm:pt modelId="{D09CD19A-E8F9-4A14-A6E6-F9436E9ED36A}" type="pres">
      <dgm:prSet presAssocID="{475ACF9B-B5D7-46ED-8BDF-2EC39FFD72BB}" presName="rootComposite" presStyleCnt="0"/>
      <dgm:spPr/>
    </dgm:pt>
    <dgm:pt modelId="{34A5340B-3478-48C8-86CA-52A1CBD3DA37}" type="pres">
      <dgm:prSet presAssocID="{475ACF9B-B5D7-46ED-8BDF-2EC39FFD72BB}" presName="rootText" presStyleLbl="node2" presStyleIdx="1" presStyleCnt="3">
        <dgm:presLayoutVars>
          <dgm:chPref val="3"/>
        </dgm:presLayoutVars>
      </dgm:prSet>
      <dgm:spPr/>
    </dgm:pt>
    <dgm:pt modelId="{63E47E80-DB47-42AF-9B65-87D497BB5983}" type="pres">
      <dgm:prSet presAssocID="{475ACF9B-B5D7-46ED-8BDF-2EC39FFD72BB}" presName="rootConnector" presStyleLbl="node2" presStyleIdx="1" presStyleCnt="3"/>
      <dgm:spPr/>
    </dgm:pt>
    <dgm:pt modelId="{C637E7D5-2DD2-41B3-A81F-D13C6CDC72A9}" type="pres">
      <dgm:prSet presAssocID="{475ACF9B-B5D7-46ED-8BDF-2EC39FFD72BB}" presName="hierChild4" presStyleCnt="0"/>
      <dgm:spPr/>
    </dgm:pt>
    <dgm:pt modelId="{AE7D4846-6D1F-4966-BE1E-25E74F22AD84}" type="pres">
      <dgm:prSet presAssocID="{475ACF9B-B5D7-46ED-8BDF-2EC39FFD72BB}" presName="hierChild5" presStyleCnt="0"/>
      <dgm:spPr/>
    </dgm:pt>
    <dgm:pt modelId="{C88DE8F2-51B6-4135-BCE8-A9765731C69D}" type="pres">
      <dgm:prSet presAssocID="{227DFAEA-6EC4-4922-AFDC-8510475CAA78}" presName="Name37" presStyleLbl="parChTrans1D2" presStyleIdx="2" presStyleCnt="3"/>
      <dgm:spPr/>
    </dgm:pt>
    <dgm:pt modelId="{AA9983F3-D862-4709-9F03-7FBF25FCB68B}" type="pres">
      <dgm:prSet presAssocID="{6574CEC5-484C-4C3A-B44D-9BCFE59A3C96}" presName="hierRoot2" presStyleCnt="0">
        <dgm:presLayoutVars>
          <dgm:hierBranch val="init"/>
        </dgm:presLayoutVars>
      </dgm:prSet>
      <dgm:spPr/>
    </dgm:pt>
    <dgm:pt modelId="{E2536002-AFDB-4A9F-AF3F-03BDAC499CBA}" type="pres">
      <dgm:prSet presAssocID="{6574CEC5-484C-4C3A-B44D-9BCFE59A3C96}" presName="rootComposite" presStyleCnt="0"/>
      <dgm:spPr/>
    </dgm:pt>
    <dgm:pt modelId="{13876793-936D-4F5C-84CE-2E735BFC5510}" type="pres">
      <dgm:prSet presAssocID="{6574CEC5-484C-4C3A-B44D-9BCFE59A3C96}" presName="rootText" presStyleLbl="node2" presStyleIdx="2" presStyleCnt="3">
        <dgm:presLayoutVars>
          <dgm:chPref val="3"/>
        </dgm:presLayoutVars>
      </dgm:prSet>
      <dgm:spPr/>
    </dgm:pt>
    <dgm:pt modelId="{67E9A619-EEE4-4E78-B4E5-EF14F6DC7239}" type="pres">
      <dgm:prSet presAssocID="{6574CEC5-484C-4C3A-B44D-9BCFE59A3C96}" presName="rootConnector" presStyleLbl="node2" presStyleIdx="2" presStyleCnt="3"/>
      <dgm:spPr/>
    </dgm:pt>
    <dgm:pt modelId="{2AD84CCC-24D6-4E05-8DA6-5B3FB6737E30}" type="pres">
      <dgm:prSet presAssocID="{6574CEC5-484C-4C3A-B44D-9BCFE59A3C96}" presName="hierChild4" presStyleCnt="0"/>
      <dgm:spPr/>
    </dgm:pt>
    <dgm:pt modelId="{465DA3C2-9D2E-47E3-9950-F49782A1C80B}" type="pres">
      <dgm:prSet presAssocID="{6574CEC5-484C-4C3A-B44D-9BCFE59A3C96}" presName="hierChild5" presStyleCnt="0"/>
      <dgm:spPr/>
    </dgm:pt>
    <dgm:pt modelId="{A4A707A9-29D1-4FDD-9B3F-6F7E557703EC}" type="pres">
      <dgm:prSet presAssocID="{A61F7780-D9C0-407D-9022-B218C28EAD5E}" presName="hierChild3" presStyleCnt="0"/>
      <dgm:spPr/>
    </dgm:pt>
  </dgm:ptLst>
  <dgm:cxnLst>
    <dgm:cxn modelId="{5761D505-AD1E-4258-B1FA-0D9A1D95F4B8}" type="presOf" srcId="{8AFB06D7-CA7D-4BEE-BA79-C8BF966D53C9}" destId="{DE89732E-71FA-4F8F-8CFE-17FD941155F1}" srcOrd="0" destOrd="0" presId="urn:microsoft.com/office/officeart/2005/8/layout/orgChart1"/>
    <dgm:cxn modelId="{BEDCAE0D-AD2F-4605-845F-0DFF53945281}" srcId="{8AFB06D7-CA7D-4BEE-BA79-C8BF966D53C9}" destId="{A61F7780-D9C0-407D-9022-B218C28EAD5E}" srcOrd="0" destOrd="0" parTransId="{DC50324F-C688-4F35-8CF4-D542780B73DB}" sibTransId="{40238E76-5610-4663-A8F9-3909E4C2B9DE}"/>
    <dgm:cxn modelId="{F7883D22-4275-40B4-A198-6F6CC6AB9B42}" srcId="{A61F7780-D9C0-407D-9022-B218C28EAD5E}" destId="{475ACF9B-B5D7-46ED-8BDF-2EC39FFD72BB}" srcOrd="1" destOrd="0" parTransId="{FE0E182B-A72B-4BA1-96BB-9C6106BA3BE9}" sibTransId="{1C418BF1-FF58-43CC-A18F-E8363814ED90}"/>
    <dgm:cxn modelId="{EA2B8B4E-B02C-4515-B85C-91C7ECF858B4}" srcId="{A61F7780-D9C0-407D-9022-B218C28EAD5E}" destId="{6574CEC5-484C-4C3A-B44D-9BCFE59A3C96}" srcOrd="2" destOrd="0" parTransId="{227DFAEA-6EC4-4922-AFDC-8510475CAA78}" sibTransId="{784A980C-A66F-47E3-A338-B6B1E668589E}"/>
    <dgm:cxn modelId="{C2B38570-E80D-4FFA-A4F0-187698C80047}" type="presOf" srcId="{CB002A15-976B-4504-9BC3-DFCA2114FB0A}" destId="{B8497E54-3F99-43AA-B7B9-15995882C46C}" srcOrd="1" destOrd="0" presId="urn:microsoft.com/office/officeart/2005/8/layout/orgChart1"/>
    <dgm:cxn modelId="{B52D5373-F42B-4793-96DA-1CA0463E3872}" type="presOf" srcId="{227DFAEA-6EC4-4922-AFDC-8510475CAA78}" destId="{C88DE8F2-51B6-4135-BCE8-A9765731C69D}" srcOrd="0" destOrd="0" presId="urn:microsoft.com/office/officeart/2005/8/layout/orgChart1"/>
    <dgm:cxn modelId="{0B058255-F7D1-485E-AF43-92F081A2AAFC}" type="presOf" srcId="{B43B949C-8ADE-485F-AA1E-73E9A80E5CEE}" destId="{2F9DC416-B96E-462A-BDEC-8B06EC653718}" srcOrd="0" destOrd="0" presId="urn:microsoft.com/office/officeart/2005/8/layout/orgChart1"/>
    <dgm:cxn modelId="{1F90F388-5B83-40D8-B5A1-D11F4CAAB6B7}" type="presOf" srcId="{475ACF9B-B5D7-46ED-8BDF-2EC39FFD72BB}" destId="{34A5340B-3478-48C8-86CA-52A1CBD3DA37}" srcOrd="0" destOrd="0" presId="urn:microsoft.com/office/officeart/2005/8/layout/orgChart1"/>
    <dgm:cxn modelId="{39B58393-A647-4C16-AF1F-A7177CEFDBB0}" type="presOf" srcId="{FE0E182B-A72B-4BA1-96BB-9C6106BA3BE9}" destId="{E7407B29-4EBD-441B-98FB-170274F41EDD}" srcOrd="0" destOrd="0" presId="urn:microsoft.com/office/officeart/2005/8/layout/orgChart1"/>
    <dgm:cxn modelId="{B0DE0798-2925-49FE-847D-0755694111CB}" type="presOf" srcId="{A61F7780-D9C0-407D-9022-B218C28EAD5E}" destId="{4F362646-0C0F-4DC0-B8A3-CFA97A5BBC49}" srcOrd="0" destOrd="0" presId="urn:microsoft.com/office/officeart/2005/8/layout/orgChart1"/>
    <dgm:cxn modelId="{4A34929E-504D-4B73-B77C-6FFBA80B934B}" type="presOf" srcId="{475ACF9B-B5D7-46ED-8BDF-2EC39FFD72BB}" destId="{63E47E80-DB47-42AF-9B65-87D497BB5983}" srcOrd="1" destOrd="0" presId="urn:microsoft.com/office/officeart/2005/8/layout/orgChart1"/>
    <dgm:cxn modelId="{5E58DEBA-B9BC-448B-BE2E-9FF6A0205BFD}" type="presOf" srcId="{6574CEC5-484C-4C3A-B44D-9BCFE59A3C96}" destId="{67E9A619-EEE4-4E78-B4E5-EF14F6DC7239}" srcOrd="1" destOrd="0" presId="urn:microsoft.com/office/officeart/2005/8/layout/orgChart1"/>
    <dgm:cxn modelId="{026F0CC1-278F-484A-9AFD-9102EDAE3DB2}" type="presOf" srcId="{A61F7780-D9C0-407D-9022-B218C28EAD5E}" destId="{4A5D9A94-2D26-479F-A491-C00D429AA7D8}" srcOrd="1" destOrd="0" presId="urn:microsoft.com/office/officeart/2005/8/layout/orgChart1"/>
    <dgm:cxn modelId="{ECDB0FC8-5F03-43AF-A07B-2DEB9CE5ACE6}" srcId="{A61F7780-D9C0-407D-9022-B218C28EAD5E}" destId="{CB002A15-976B-4504-9BC3-DFCA2114FB0A}" srcOrd="0" destOrd="0" parTransId="{B43B949C-8ADE-485F-AA1E-73E9A80E5CEE}" sibTransId="{8E4063D5-0583-42AC-9B1F-6BB2BDF2DFD6}"/>
    <dgm:cxn modelId="{4DBA3AE2-0F4C-4F4F-A0B7-E0627B687EA4}" type="presOf" srcId="{6574CEC5-484C-4C3A-B44D-9BCFE59A3C96}" destId="{13876793-936D-4F5C-84CE-2E735BFC5510}" srcOrd="0" destOrd="0" presId="urn:microsoft.com/office/officeart/2005/8/layout/orgChart1"/>
    <dgm:cxn modelId="{3C90BDF2-A6AA-4AF0-93ED-9EDE7C74EC09}" type="presOf" srcId="{CB002A15-976B-4504-9BC3-DFCA2114FB0A}" destId="{B9D161EF-74C9-416C-9EEE-F640853EADD1}" srcOrd="0" destOrd="0" presId="urn:microsoft.com/office/officeart/2005/8/layout/orgChart1"/>
    <dgm:cxn modelId="{94B38586-E4A1-4E50-A629-5D3A61C41688}" type="presParOf" srcId="{DE89732E-71FA-4F8F-8CFE-17FD941155F1}" destId="{04926F95-D0DF-4278-A83D-604128C1AAE9}" srcOrd="0" destOrd="0" presId="urn:microsoft.com/office/officeart/2005/8/layout/orgChart1"/>
    <dgm:cxn modelId="{CC409139-C801-4ADC-9D1C-7EE8C1B48C38}" type="presParOf" srcId="{04926F95-D0DF-4278-A83D-604128C1AAE9}" destId="{84FFBDE0-6A94-455C-9C53-DEEC6A8AAE2C}" srcOrd="0" destOrd="0" presId="urn:microsoft.com/office/officeart/2005/8/layout/orgChart1"/>
    <dgm:cxn modelId="{F273FF92-7B46-434A-B090-4C0E67013132}" type="presParOf" srcId="{84FFBDE0-6A94-455C-9C53-DEEC6A8AAE2C}" destId="{4F362646-0C0F-4DC0-B8A3-CFA97A5BBC49}" srcOrd="0" destOrd="0" presId="urn:microsoft.com/office/officeart/2005/8/layout/orgChart1"/>
    <dgm:cxn modelId="{B57082CA-E25C-4E9A-9C75-5ADB05551D35}" type="presParOf" srcId="{84FFBDE0-6A94-455C-9C53-DEEC6A8AAE2C}" destId="{4A5D9A94-2D26-479F-A491-C00D429AA7D8}" srcOrd="1" destOrd="0" presId="urn:microsoft.com/office/officeart/2005/8/layout/orgChart1"/>
    <dgm:cxn modelId="{2F03DA03-8613-40EF-8919-1FCC31C6120F}" type="presParOf" srcId="{04926F95-D0DF-4278-A83D-604128C1AAE9}" destId="{057F2880-ED07-47CB-9232-45F006745156}" srcOrd="1" destOrd="0" presId="urn:microsoft.com/office/officeart/2005/8/layout/orgChart1"/>
    <dgm:cxn modelId="{9BD1B7D2-4B23-4A16-B276-1FA0ACFBBDB1}" type="presParOf" srcId="{057F2880-ED07-47CB-9232-45F006745156}" destId="{2F9DC416-B96E-462A-BDEC-8B06EC653718}" srcOrd="0" destOrd="0" presId="urn:microsoft.com/office/officeart/2005/8/layout/orgChart1"/>
    <dgm:cxn modelId="{4011654B-D587-4AC4-897A-39B87922C63C}" type="presParOf" srcId="{057F2880-ED07-47CB-9232-45F006745156}" destId="{8892BD10-8881-42CF-9F05-62655B3B9D49}" srcOrd="1" destOrd="0" presId="urn:microsoft.com/office/officeart/2005/8/layout/orgChart1"/>
    <dgm:cxn modelId="{B57A197C-F50B-40C1-B2A8-DAA064FB9618}" type="presParOf" srcId="{8892BD10-8881-42CF-9F05-62655B3B9D49}" destId="{02155AC6-9840-4550-80B4-89671DD1B616}" srcOrd="0" destOrd="0" presId="urn:microsoft.com/office/officeart/2005/8/layout/orgChart1"/>
    <dgm:cxn modelId="{014442D5-F1D4-4836-9DA8-DE4E3759F338}" type="presParOf" srcId="{02155AC6-9840-4550-80B4-89671DD1B616}" destId="{B9D161EF-74C9-416C-9EEE-F640853EADD1}" srcOrd="0" destOrd="0" presId="urn:microsoft.com/office/officeart/2005/8/layout/orgChart1"/>
    <dgm:cxn modelId="{21C7100A-C718-482B-B07E-FF37D0B09FC8}" type="presParOf" srcId="{02155AC6-9840-4550-80B4-89671DD1B616}" destId="{B8497E54-3F99-43AA-B7B9-15995882C46C}" srcOrd="1" destOrd="0" presId="urn:microsoft.com/office/officeart/2005/8/layout/orgChart1"/>
    <dgm:cxn modelId="{FA4588B0-C6DA-41B2-AD50-6AE990D550AA}" type="presParOf" srcId="{8892BD10-8881-42CF-9F05-62655B3B9D49}" destId="{A154DD65-458E-466F-8267-12B1FDD20127}" srcOrd="1" destOrd="0" presId="urn:microsoft.com/office/officeart/2005/8/layout/orgChart1"/>
    <dgm:cxn modelId="{4BF5E0F1-3E91-4F97-B48C-270490641BE9}" type="presParOf" srcId="{8892BD10-8881-42CF-9F05-62655B3B9D49}" destId="{1240EF49-A604-499B-8EFC-2C6864BA2C25}" srcOrd="2" destOrd="0" presId="urn:microsoft.com/office/officeart/2005/8/layout/orgChart1"/>
    <dgm:cxn modelId="{70FE2FD5-38E5-446F-B8BC-F852A05247E4}" type="presParOf" srcId="{057F2880-ED07-47CB-9232-45F006745156}" destId="{E7407B29-4EBD-441B-98FB-170274F41EDD}" srcOrd="2" destOrd="0" presId="urn:microsoft.com/office/officeart/2005/8/layout/orgChart1"/>
    <dgm:cxn modelId="{1F2712DF-BBC3-423E-8C04-768931428E63}" type="presParOf" srcId="{057F2880-ED07-47CB-9232-45F006745156}" destId="{7882E9B0-3A3B-4745-965A-E5252BCAD8AB}" srcOrd="3" destOrd="0" presId="urn:microsoft.com/office/officeart/2005/8/layout/orgChart1"/>
    <dgm:cxn modelId="{86DBB99F-DE77-440D-8B1C-3E24ABC68C60}" type="presParOf" srcId="{7882E9B0-3A3B-4745-965A-E5252BCAD8AB}" destId="{D09CD19A-E8F9-4A14-A6E6-F9436E9ED36A}" srcOrd="0" destOrd="0" presId="urn:microsoft.com/office/officeart/2005/8/layout/orgChart1"/>
    <dgm:cxn modelId="{95A19F13-068D-4BF2-B83B-35A0D2F62196}" type="presParOf" srcId="{D09CD19A-E8F9-4A14-A6E6-F9436E9ED36A}" destId="{34A5340B-3478-48C8-86CA-52A1CBD3DA37}" srcOrd="0" destOrd="0" presId="urn:microsoft.com/office/officeart/2005/8/layout/orgChart1"/>
    <dgm:cxn modelId="{C7DA492E-9083-4307-91CD-776203B2F2C3}" type="presParOf" srcId="{D09CD19A-E8F9-4A14-A6E6-F9436E9ED36A}" destId="{63E47E80-DB47-42AF-9B65-87D497BB5983}" srcOrd="1" destOrd="0" presId="urn:microsoft.com/office/officeart/2005/8/layout/orgChart1"/>
    <dgm:cxn modelId="{B22ABD01-ADC6-40CF-B73A-AF3CA7CD69D2}" type="presParOf" srcId="{7882E9B0-3A3B-4745-965A-E5252BCAD8AB}" destId="{C637E7D5-2DD2-41B3-A81F-D13C6CDC72A9}" srcOrd="1" destOrd="0" presId="urn:microsoft.com/office/officeart/2005/8/layout/orgChart1"/>
    <dgm:cxn modelId="{864EFBE9-6652-4421-B390-1F1A0EA05100}" type="presParOf" srcId="{7882E9B0-3A3B-4745-965A-E5252BCAD8AB}" destId="{AE7D4846-6D1F-4966-BE1E-25E74F22AD84}" srcOrd="2" destOrd="0" presId="urn:microsoft.com/office/officeart/2005/8/layout/orgChart1"/>
    <dgm:cxn modelId="{7176F35E-FF2C-4775-BF95-37AE113AF156}" type="presParOf" srcId="{057F2880-ED07-47CB-9232-45F006745156}" destId="{C88DE8F2-51B6-4135-BCE8-A9765731C69D}" srcOrd="4" destOrd="0" presId="urn:microsoft.com/office/officeart/2005/8/layout/orgChart1"/>
    <dgm:cxn modelId="{F532A57E-EDA3-43F3-82F9-4F31B51BA806}" type="presParOf" srcId="{057F2880-ED07-47CB-9232-45F006745156}" destId="{AA9983F3-D862-4709-9F03-7FBF25FCB68B}" srcOrd="5" destOrd="0" presId="urn:microsoft.com/office/officeart/2005/8/layout/orgChart1"/>
    <dgm:cxn modelId="{6E41413D-7EE7-43B4-8106-CFE132E44A30}" type="presParOf" srcId="{AA9983F3-D862-4709-9F03-7FBF25FCB68B}" destId="{E2536002-AFDB-4A9F-AF3F-03BDAC499CBA}" srcOrd="0" destOrd="0" presId="urn:microsoft.com/office/officeart/2005/8/layout/orgChart1"/>
    <dgm:cxn modelId="{4D5B516A-E30A-4598-B1B4-AE883E484D48}" type="presParOf" srcId="{E2536002-AFDB-4A9F-AF3F-03BDAC499CBA}" destId="{13876793-936D-4F5C-84CE-2E735BFC5510}" srcOrd="0" destOrd="0" presId="urn:microsoft.com/office/officeart/2005/8/layout/orgChart1"/>
    <dgm:cxn modelId="{31BEF74C-ADAC-462B-8BFA-8ACD6864A484}" type="presParOf" srcId="{E2536002-AFDB-4A9F-AF3F-03BDAC499CBA}" destId="{67E9A619-EEE4-4E78-B4E5-EF14F6DC7239}" srcOrd="1" destOrd="0" presId="urn:microsoft.com/office/officeart/2005/8/layout/orgChart1"/>
    <dgm:cxn modelId="{3D6F44F1-4A58-4604-8AE2-E401F94DBB1D}" type="presParOf" srcId="{AA9983F3-D862-4709-9F03-7FBF25FCB68B}" destId="{2AD84CCC-24D6-4E05-8DA6-5B3FB6737E30}" srcOrd="1" destOrd="0" presId="urn:microsoft.com/office/officeart/2005/8/layout/orgChart1"/>
    <dgm:cxn modelId="{67B49A45-3546-470F-9E67-4CACCC577979}" type="presParOf" srcId="{AA9983F3-D862-4709-9F03-7FBF25FCB68B}" destId="{465DA3C2-9D2E-47E3-9950-F49782A1C80B}" srcOrd="2" destOrd="0" presId="urn:microsoft.com/office/officeart/2005/8/layout/orgChart1"/>
    <dgm:cxn modelId="{5E522DAA-DF4E-4F87-B41A-91B3F62EB096}" type="presParOf" srcId="{04926F95-D0DF-4278-A83D-604128C1AAE9}" destId="{A4A707A9-29D1-4FDD-9B3F-6F7E557703E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56491E6-B8EC-4C80-AA47-D54491A0FF0F}" type="doc">
      <dgm:prSet loTypeId="urn:microsoft.com/office/officeart/2005/8/layout/default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AD54728-4805-4EE4-AB73-38A70DEB660E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DFA Financial Control Division</a:t>
          </a:r>
        </a:p>
      </dgm:t>
    </dgm:pt>
    <dgm:pt modelId="{B1405532-BB87-411A-99FE-0E766F9EEA0F}" type="parTrans" cxnId="{CFD6421D-0AAF-4D7A-85D6-7FEEF0EA6B6C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E812447E-781D-4CBF-8EB3-8195BCB5B6AA}" type="sibTrans" cxnId="{CFD6421D-0AAF-4D7A-85D6-7FEEF0EA6B6C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65488386-B2A0-4ED5-80FE-88C2790B7AE7}">
      <dgm:prSet/>
      <dgm:spPr/>
      <dgm:t>
        <a:bodyPr/>
        <a:lstStyle/>
        <a:p>
          <a:r>
            <a:rPr lang="en-US">
              <a:solidFill>
                <a:schemeClr val="bg1"/>
              </a:solidFill>
            </a:rPr>
            <a:t>Process general fund allotments</a:t>
          </a:r>
        </a:p>
      </dgm:t>
    </dgm:pt>
    <dgm:pt modelId="{60D08070-8ECC-4EF1-940B-C3F31C0AD25F}" type="parTrans" cxnId="{4F4FC36A-9DA0-440E-BF31-89138ED06F5F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2F208302-BC98-43AF-8F1B-1F223BB187C4}" type="sibTrans" cxnId="{4F4FC36A-9DA0-440E-BF31-89138ED06F5F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75401A61-DB6B-4B14-94B4-25ACEB2CF824}">
      <dgm:prSet/>
      <dgm:spPr/>
      <dgm:t>
        <a:bodyPr/>
        <a:lstStyle/>
        <a:p>
          <a:r>
            <a:rPr lang="en-US">
              <a:solidFill>
                <a:schemeClr val="bg1"/>
              </a:solidFill>
            </a:rPr>
            <a:t>Work with SBD and agencies to resolve budget and accounting issues</a:t>
          </a:r>
        </a:p>
      </dgm:t>
    </dgm:pt>
    <dgm:pt modelId="{CAB87F66-0017-4470-BD07-76C120B03FFD}" type="parTrans" cxnId="{A581881F-7C02-4065-B5A1-7732E75A5FA3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3A13CBE7-4E93-445C-BCA3-FD8F18CFD22F}" type="sibTrans" cxnId="{A581881F-7C02-4065-B5A1-7732E75A5FA3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58C4E544-7D07-4F71-BCB7-680AB3ED65E8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Governor’s Office and Cabinet Directors</a:t>
          </a:r>
        </a:p>
      </dgm:t>
    </dgm:pt>
    <dgm:pt modelId="{52043254-7CFD-4AC0-8CF3-B449241F1A6F}" type="parTrans" cxnId="{8A4B35A5-F19F-463F-9253-CE2B911949A6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EDF39E0C-B32F-494C-87D1-BD76407D1C4B}" type="sibTrans" cxnId="{8A4B35A5-F19F-463F-9253-CE2B911949A6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96D5B4D4-97AB-49B0-B117-24E71BDF5A75}">
      <dgm:prSet/>
      <dgm:spPr/>
      <dgm:t>
        <a:bodyPr/>
        <a:lstStyle/>
        <a:p>
          <a:r>
            <a:rPr lang="en-US">
              <a:solidFill>
                <a:schemeClr val="bg1"/>
              </a:solidFill>
            </a:rPr>
            <a:t>Work with SBD and agencies to address Executive budget priorities</a:t>
          </a:r>
        </a:p>
      </dgm:t>
    </dgm:pt>
    <dgm:pt modelId="{87B9E3B8-E17C-404B-945E-C96B5188E6E3}" type="parTrans" cxnId="{9AC9CC60-84B1-4D2E-8234-82D29DC50D92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0C904202-599B-4C79-8DE1-8E244F6B3E5B}" type="sibTrans" cxnId="{9AC9CC60-84B1-4D2E-8234-82D29DC50D92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1E315EA0-9261-4731-81A3-3385E0705CA9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Legislative Finance Committee</a:t>
          </a:r>
        </a:p>
      </dgm:t>
    </dgm:pt>
    <dgm:pt modelId="{1B6AA288-E750-414F-A660-02362647407B}" type="parTrans" cxnId="{60959B69-F236-43A3-ABDC-FD47D6326BE6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E78FF1E6-8330-4428-9321-091EA74807C8}" type="sibTrans" cxnId="{60959B69-F236-43A3-ABDC-FD47D6326BE6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5C9A7E84-AE91-482F-B0CF-1422856AC131}">
      <dgm:prSet/>
      <dgm:spPr/>
      <dgm:t>
        <a:bodyPr/>
        <a:lstStyle/>
        <a:p>
          <a:r>
            <a:rPr lang="en-US">
              <a:solidFill>
                <a:schemeClr val="bg1"/>
              </a:solidFill>
            </a:rPr>
            <a:t>Legislature’s budget office – also produce a budget recommendation</a:t>
          </a:r>
        </a:p>
      </dgm:t>
    </dgm:pt>
    <dgm:pt modelId="{EFE27A7C-7189-4B30-9DB2-8EB72CC34766}" type="parTrans" cxnId="{EC3CF3C0-51BE-494B-B108-A14C666DE514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01300158-E1D1-4500-B741-A953FE285F69}" type="sibTrans" cxnId="{EC3CF3C0-51BE-494B-B108-A14C666DE514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9B4E410B-A60E-4656-AB22-50BD2C726DD6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Review agency budget activities (including BARs) and performance</a:t>
          </a:r>
        </a:p>
      </dgm:t>
    </dgm:pt>
    <dgm:pt modelId="{6691404A-522D-495E-B295-024A1C8D10F2}" type="parTrans" cxnId="{96AA6E16-D61B-47CD-9797-C79FABE11B1E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61BAB254-28CE-484A-849F-94432C108389}" type="sibTrans" cxnId="{96AA6E16-D61B-47CD-9797-C79FABE11B1E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3B7513F5-270C-44E4-B4D6-66130A77F480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Other Legislative Committees </a:t>
          </a:r>
        </a:p>
      </dgm:t>
    </dgm:pt>
    <dgm:pt modelId="{37CE5DCE-8752-49A0-9A07-734738948D96}" type="parTrans" cxnId="{5C05E017-7415-4E69-BE89-D94D10708686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71DEA415-3253-473D-AC3A-F7D75A62AA24}" type="sibTrans" cxnId="{5C05E017-7415-4E69-BE89-D94D10708686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FF0870F6-DBA4-487E-B6DC-9150AFE9341D}">
      <dgm:prSet/>
      <dgm:spPr/>
      <dgm:t>
        <a:bodyPr/>
        <a:lstStyle/>
        <a:p>
          <a:r>
            <a:rPr lang="en-US">
              <a:solidFill>
                <a:schemeClr val="bg1"/>
              </a:solidFill>
            </a:rPr>
            <a:t>House Appropriations and Finance (HAFC), Senate Finance (SFC), Legislative Education Study Committee (LESC)</a:t>
          </a:r>
        </a:p>
      </dgm:t>
    </dgm:pt>
    <dgm:pt modelId="{6BFB04CC-2548-47E8-AEB0-884C7D47FA72}" type="parTrans" cxnId="{8A6BA532-C748-47F3-9FBB-58ABEE6A475E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B08AAAC4-91AC-4AE5-BF2B-4ED03AB3EEDB}" type="sibTrans" cxnId="{8A6BA532-C748-47F3-9FBB-58ABEE6A475E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444C30D6-FA2B-496D-B5BE-9DE8211EBACD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Consensus Revenue Estimation Group (CREG)</a:t>
          </a:r>
        </a:p>
      </dgm:t>
    </dgm:pt>
    <dgm:pt modelId="{B980599D-E4F3-48BB-80D3-C7EE41C169EF}" type="parTrans" cxnId="{E8B0D8DC-E896-4BC0-9D5F-2092110FD656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A47FD8EC-B16C-4527-869D-809105E3246B}" type="sibTrans" cxnId="{E8B0D8DC-E896-4BC0-9D5F-2092110FD656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E44E2EAA-FA7F-4D1C-918D-24BE5F1BC9B8}">
      <dgm:prSet/>
      <dgm:spPr/>
      <dgm:t>
        <a:bodyPr/>
        <a:lstStyle/>
        <a:p>
          <a:r>
            <a:rPr lang="en-US">
              <a:solidFill>
                <a:schemeClr val="bg1"/>
              </a:solidFill>
            </a:rPr>
            <a:t>DFA, LFC, TRD, and DOT economists</a:t>
          </a:r>
        </a:p>
      </dgm:t>
    </dgm:pt>
    <dgm:pt modelId="{924CBB5C-0ABC-400F-AEAF-4EA874FCF05E}" type="parTrans" cxnId="{D35E71C8-1491-4115-A467-FF70241C9AFB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BCBCCCC8-A5AC-4C41-BB49-67AB49B241E2}" type="sibTrans" cxnId="{D35E71C8-1491-4115-A467-FF70241C9AFB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29D37F39-38D5-4C20-8EF3-8AA621EBBFED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Outside of State Government</a:t>
          </a:r>
        </a:p>
      </dgm:t>
    </dgm:pt>
    <dgm:pt modelId="{E7D59758-5BE6-475B-A8DE-FACF666A93C2}" type="parTrans" cxnId="{CC580D5A-E2B9-4869-A3AE-B51CA024C52B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236FBA78-C88B-49D9-ADE8-D055768A507F}" type="sibTrans" cxnId="{CC580D5A-E2B9-4869-A3AE-B51CA024C52B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0AEA8809-6398-42A3-8F5B-F6F84B573D3F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Advocacy groups, schools, local governments, etc.</a:t>
          </a:r>
        </a:p>
      </dgm:t>
    </dgm:pt>
    <dgm:pt modelId="{0F4ED158-E761-45A9-9866-3AC956932A7A}" type="parTrans" cxnId="{065B8757-D06B-43DA-AFB7-9AF1510811ED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B73B9EF3-2375-4D20-9DCC-A2E47B2665F4}" type="sibTrans" cxnId="{065B8757-D06B-43DA-AFB7-9AF1510811ED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DC35664A-84B7-414E-B190-849CF23CF519}" type="pres">
      <dgm:prSet presAssocID="{556491E6-B8EC-4C80-AA47-D54491A0FF0F}" presName="diagram" presStyleCnt="0">
        <dgm:presLayoutVars>
          <dgm:dir/>
          <dgm:resizeHandles val="exact"/>
        </dgm:presLayoutVars>
      </dgm:prSet>
      <dgm:spPr/>
    </dgm:pt>
    <dgm:pt modelId="{52A661F5-9124-491E-B188-4A3C3275D430}" type="pres">
      <dgm:prSet presAssocID="{1AD54728-4805-4EE4-AB73-38A70DEB660E}" presName="node" presStyleLbl="node1" presStyleIdx="0" presStyleCnt="6">
        <dgm:presLayoutVars>
          <dgm:bulletEnabled val="1"/>
        </dgm:presLayoutVars>
      </dgm:prSet>
      <dgm:spPr/>
    </dgm:pt>
    <dgm:pt modelId="{DCAA41AD-C7A8-45E7-AED9-63534435A76E}" type="pres">
      <dgm:prSet presAssocID="{E812447E-781D-4CBF-8EB3-8195BCB5B6AA}" presName="sibTrans" presStyleCnt="0"/>
      <dgm:spPr/>
    </dgm:pt>
    <dgm:pt modelId="{63AAA44A-489B-4D0C-BE4A-BF4DDC4FFCEF}" type="pres">
      <dgm:prSet presAssocID="{58C4E544-7D07-4F71-BCB7-680AB3ED65E8}" presName="node" presStyleLbl="node1" presStyleIdx="1" presStyleCnt="6">
        <dgm:presLayoutVars>
          <dgm:bulletEnabled val="1"/>
        </dgm:presLayoutVars>
      </dgm:prSet>
      <dgm:spPr/>
    </dgm:pt>
    <dgm:pt modelId="{BF98EFF2-3221-40AE-84BF-D7929FFF56CF}" type="pres">
      <dgm:prSet presAssocID="{EDF39E0C-B32F-494C-87D1-BD76407D1C4B}" presName="sibTrans" presStyleCnt="0"/>
      <dgm:spPr/>
    </dgm:pt>
    <dgm:pt modelId="{F9A794B2-5C92-431B-B15D-1F11BB2AC27B}" type="pres">
      <dgm:prSet presAssocID="{1E315EA0-9261-4731-81A3-3385E0705CA9}" presName="node" presStyleLbl="node1" presStyleIdx="2" presStyleCnt="6">
        <dgm:presLayoutVars>
          <dgm:bulletEnabled val="1"/>
        </dgm:presLayoutVars>
      </dgm:prSet>
      <dgm:spPr/>
    </dgm:pt>
    <dgm:pt modelId="{F7AFAA22-9FF4-48AE-BE73-F5FEC51BF8EE}" type="pres">
      <dgm:prSet presAssocID="{E78FF1E6-8330-4428-9321-091EA74807C8}" presName="sibTrans" presStyleCnt="0"/>
      <dgm:spPr/>
    </dgm:pt>
    <dgm:pt modelId="{722A67E8-7531-4C5C-8DDD-91524B8613BA}" type="pres">
      <dgm:prSet presAssocID="{3B7513F5-270C-44E4-B4D6-66130A77F480}" presName="node" presStyleLbl="node1" presStyleIdx="3" presStyleCnt="6">
        <dgm:presLayoutVars>
          <dgm:bulletEnabled val="1"/>
        </dgm:presLayoutVars>
      </dgm:prSet>
      <dgm:spPr/>
    </dgm:pt>
    <dgm:pt modelId="{BD631BD6-D5CA-40E2-8F08-2F0CCB70A6EF}" type="pres">
      <dgm:prSet presAssocID="{71DEA415-3253-473D-AC3A-F7D75A62AA24}" presName="sibTrans" presStyleCnt="0"/>
      <dgm:spPr/>
    </dgm:pt>
    <dgm:pt modelId="{C9605BB1-101F-4302-87E8-D9FA6235407D}" type="pres">
      <dgm:prSet presAssocID="{444C30D6-FA2B-496D-B5BE-9DE8211EBACD}" presName="node" presStyleLbl="node1" presStyleIdx="4" presStyleCnt="6">
        <dgm:presLayoutVars>
          <dgm:bulletEnabled val="1"/>
        </dgm:presLayoutVars>
      </dgm:prSet>
      <dgm:spPr/>
    </dgm:pt>
    <dgm:pt modelId="{B718A26F-9BA9-4F03-A835-B0AD562D04EC}" type="pres">
      <dgm:prSet presAssocID="{A47FD8EC-B16C-4527-869D-809105E3246B}" presName="sibTrans" presStyleCnt="0"/>
      <dgm:spPr/>
    </dgm:pt>
    <dgm:pt modelId="{EBAD792A-5556-47D6-9BE9-6B88EC982130}" type="pres">
      <dgm:prSet presAssocID="{29D37F39-38D5-4C20-8EF3-8AA621EBBFED}" presName="node" presStyleLbl="node1" presStyleIdx="5" presStyleCnt="6">
        <dgm:presLayoutVars>
          <dgm:bulletEnabled val="1"/>
        </dgm:presLayoutVars>
      </dgm:prSet>
      <dgm:spPr/>
    </dgm:pt>
  </dgm:ptLst>
  <dgm:cxnLst>
    <dgm:cxn modelId="{AC4FCA0C-B0F6-4119-A6F3-92AA31112BC0}" type="presOf" srcId="{3B7513F5-270C-44E4-B4D6-66130A77F480}" destId="{722A67E8-7531-4C5C-8DDD-91524B8613BA}" srcOrd="0" destOrd="0" presId="urn:microsoft.com/office/officeart/2005/8/layout/default"/>
    <dgm:cxn modelId="{7EFA3F16-D2CB-4FF7-B76D-20CEE6FC7F97}" type="presOf" srcId="{58C4E544-7D07-4F71-BCB7-680AB3ED65E8}" destId="{63AAA44A-489B-4D0C-BE4A-BF4DDC4FFCEF}" srcOrd="0" destOrd="0" presId="urn:microsoft.com/office/officeart/2005/8/layout/default"/>
    <dgm:cxn modelId="{96AA6E16-D61B-47CD-9797-C79FABE11B1E}" srcId="{1E315EA0-9261-4731-81A3-3385E0705CA9}" destId="{9B4E410B-A60E-4656-AB22-50BD2C726DD6}" srcOrd="1" destOrd="0" parTransId="{6691404A-522D-495E-B295-024A1C8D10F2}" sibTransId="{61BAB254-28CE-484A-849F-94432C108389}"/>
    <dgm:cxn modelId="{5C05E017-7415-4E69-BE89-D94D10708686}" srcId="{556491E6-B8EC-4C80-AA47-D54491A0FF0F}" destId="{3B7513F5-270C-44E4-B4D6-66130A77F480}" srcOrd="3" destOrd="0" parTransId="{37CE5DCE-8752-49A0-9A07-734738948D96}" sibTransId="{71DEA415-3253-473D-AC3A-F7D75A62AA24}"/>
    <dgm:cxn modelId="{CFD6421D-0AAF-4D7A-85D6-7FEEF0EA6B6C}" srcId="{556491E6-B8EC-4C80-AA47-D54491A0FF0F}" destId="{1AD54728-4805-4EE4-AB73-38A70DEB660E}" srcOrd="0" destOrd="0" parTransId="{B1405532-BB87-411A-99FE-0E766F9EEA0F}" sibTransId="{E812447E-781D-4CBF-8EB3-8195BCB5B6AA}"/>
    <dgm:cxn modelId="{A581881F-7C02-4065-B5A1-7732E75A5FA3}" srcId="{1AD54728-4805-4EE4-AB73-38A70DEB660E}" destId="{75401A61-DB6B-4B14-94B4-25ACEB2CF824}" srcOrd="1" destOrd="0" parTransId="{CAB87F66-0017-4470-BD07-76C120B03FFD}" sibTransId="{3A13CBE7-4E93-445C-BCA3-FD8F18CFD22F}"/>
    <dgm:cxn modelId="{5B3BFA21-BAB2-4A7E-A775-881991E0C88C}" type="presOf" srcId="{29D37F39-38D5-4C20-8EF3-8AA621EBBFED}" destId="{EBAD792A-5556-47D6-9BE9-6B88EC982130}" srcOrd="0" destOrd="0" presId="urn:microsoft.com/office/officeart/2005/8/layout/default"/>
    <dgm:cxn modelId="{1495A82B-B49C-49EC-8E42-9CB21B915159}" type="presOf" srcId="{0AEA8809-6398-42A3-8F5B-F6F84B573D3F}" destId="{EBAD792A-5556-47D6-9BE9-6B88EC982130}" srcOrd="0" destOrd="1" presId="urn:microsoft.com/office/officeart/2005/8/layout/default"/>
    <dgm:cxn modelId="{8A6BA532-C748-47F3-9FBB-58ABEE6A475E}" srcId="{3B7513F5-270C-44E4-B4D6-66130A77F480}" destId="{FF0870F6-DBA4-487E-B6DC-9150AFE9341D}" srcOrd="0" destOrd="0" parTransId="{6BFB04CC-2548-47E8-AEB0-884C7D47FA72}" sibTransId="{B08AAAC4-91AC-4AE5-BF2B-4ED03AB3EEDB}"/>
    <dgm:cxn modelId="{958F663B-F196-43BB-B413-C30B5066E125}" type="presOf" srcId="{444C30D6-FA2B-496D-B5BE-9DE8211EBACD}" destId="{C9605BB1-101F-4302-87E8-D9FA6235407D}" srcOrd="0" destOrd="0" presId="urn:microsoft.com/office/officeart/2005/8/layout/default"/>
    <dgm:cxn modelId="{F0DCB53F-B76C-4BD4-B140-CA7FE786CDC8}" type="presOf" srcId="{75401A61-DB6B-4B14-94B4-25ACEB2CF824}" destId="{52A661F5-9124-491E-B188-4A3C3275D430}" srcOrd="0" destOrd="2" presId="urn:microsoft.com/office/officeart/2005/8/layout/default"/>
    <dgm:cxn modelId="{9AC9CC60-84B1-4D2E-8234-82D29DC50D92}" srcId="{58C4E544-7D07-4F71-BCB7-680AB3ED65E8}" destId="{96D5B4D4-97AB-49B0-B117-24E71BDF5A75}" srcOrd="0" destOrd="0" parTransId="{87B9E3B8-E17C-404B-945E-C96B5188E6E3}" sibTransId="{0C904202-599B-4C79-8DE1-8E244F6B3E5B}"/>
    <dgm:cxn modelId="{76CD3E65-67AA-4A5B-B64B-B1ABC069128F}" type="presOf" srcId="{E44E2EAA-FA7F-4D1C-918D-24BE5F1BC9B8}" destId="{C9605BB1-101F-4302-87E8-D9FA6235407D}" srcOrd="0" destOrd="1" presId="urn:microsoft.com/office/officeart/2005/8/layout/default"/>
    <dgm:cxn modelId="{80D1F266-AB21-4124-ACAF-58C64716BABA}" type="presOf" srcId="{5C9A7E84-AE91-482F-B0CF-1422856AC131}" destId="{F9A794B2-5C92-431B-B15D-1F11BB2AC27B}" srcOrd="0" destOrd="1" presId="urn:microsoft.com/office/officeart/2005/8/layout/default"/>
    <dgm:cxn modelId="{27150768-0C98-4EAE-9E97-9EE6AD6A53C0}" type="presOf" srcId="{96D5B4D4-97AB-49B0-B117-24E71BDF5A75}" destId="{63AAA44A-489B-4D0C-BE4A-BF4DDC4FFCEF}" srcOrd="0" destOrd="1" presId="urn:microsoft.com/office/officeart/2005/8/layout/default"/>
    <dgm:cxn modelId="{60959B69-F236-43A3-ABDC-FD47D6326BE6}" srcId="{556491E6-B8EC-4C80-AA47-D54491A0FF0F}" destId="{1E315EA0-9261-4731-81A3-3385E0705CA9}" srcOrd="2" destOrd="0" parTransId="{1B6AA288-E750-414F-A660-02362647407B}" sibTransId="{E78FF1E6-8330-4428-9321-091EA74807C8}"/>
    <dgm:cxn modelId="{4F4FC36A-9DA0-440E-BF31-89138ED06F5F}" srcId="{1AD54728-4805-4EE4-AB73-38A70DEB660E}" destId="{65488386-B2A0-4ED5-80FE-88C2790B7AE7}" srcOrd="0" destOrd="0" parTransId="{60D08070-8ECC-4EF1-940B-C3F31C0AD25F}" sibTransId="{2F208302-BC98-43AF-8F1B-1F223BB187C4}"/>
    <dgm:cxn modelId="{16D64D71-03D8-4979-ABC7-EA66D7B5A32E}" type="presOf" srcId="{556491E6-B8EC-4C80-AA47-D54491A0FF0F}" destId="{DC35664A-84B7-414E-B190-849CF23CF519}" srcOrd="0" destOrd="0" presId="urn:microsoft.com/office/officeart/2005/8/layout/default"/>
    <dgm:cxn modelId="{065B8757-D06B-43DA-AFB7-9AF1510811ED}" srcId="{29D37F39-38D5-4C20-8EF3-8AA621EBBFED}" destId="{0AEA8809-6398-42A3-8F5B-F6F84B573D3F}" srcOrd="0" destOrd="0" parTransId="{0F4ED158-E761-45A9-9866-3AC956932A7A}" sibTransId="{B73B9EF3-2375-4D20-9DCC-A2E47B2665F4}"/>
    <dgm:cxn modelId="{A50FCF79-07CF-4007-BE7E-6E7D0D9783AF}" type="presOf" srcId="{9B4E410B-A60E-4656-AB22-50BD2C726DD6}" destId="{F9A794B2-5C92-431B-B15D-1F11BB2AC27B}" srcOrd="0" destOrd="2" presId="urn:microsoft.com/office/officeart/2005/8/layout/default"/>
    <dgm:cxn modelId="{CC580D5A-E2B9-4869-A3AE-B51CA024C52B}" srcId="{556491E6-B8EC-4C80-AA47-D54491A0FF0F}" destId="{29D37F39-38D5-4C20-8EF3-8AA621EBBFED}" srcOrd="5" destOrd="0" parTransId="{E7D59758-5BE6-475B-A8DE-FACF666A93C2}" sibTransId="{236FBA78-C88B-49D9-ADE8-D055768A507F}"/>
    <dgm:cxn modelId="{33DE509D-C471-4AF6-ACBB-27164DAD8702}" type="presOf" srcId="{65488386-B2A0-4ED5-80FE-88C2790B7AE7}" destId="{52A661F5-9124-491E-B188-4A3C3275D430}" srcOrd="0" destOrd="1" presId="urn:microsoft.com/office/officeart/2005/8/layout/default"/>
    <dgm:cxn modelId="{8A4B35A5-F19F-463F-9253-CE2B911949A6}" srcId="{556491E6-B8EC-4C80-AA47-D54491A0FF0F}" destId="{58C4E544-7D07-4F71-BCB7-680AB3ED65E8}" srcOrd="1" destOrd="0" parTransId="{52043254-7CFD-4AC0-8CF3-B449241F1A6F}" sibTransId="{EDF39E0C-B32F-494C-87D1-BD76407D1C4B}"/>
    <dgm:cxn modelId="{EC3CF3C0-51BE-494B-B108-A14C666DE514}" srcId="{1E315EA0-9261-4731-81A3-3385E0705CA9}" destId="{5C9A7E84-AE91-482F-B0CF-1422856AC131}" srcOrd="0" destOrd="0" parTransId="{EFE27A7C-7189-4B30-9DB2-8EB72CC34766}" sibTransId="{01300158-E1D1-4500-B741-A953FE285F69}"/>
    <dgm:cxn modelId="{8412CEC4-50A5-4129-909F-5D046D80EA98}" type="presOf" srcId="{1E315EA0-9261-4731-81A3-3385E0705CA9}" destId="{F9A794B2-5C92-431B-B15D-1F11BB2AC27B}" srcOrd="0" destOrd="0" presId="urn:microsoft.com/office/officeart/2005/8/layout/default"/>
    <dgm:cxn modelId="{785091C6-EE3D-4092-9D14-788CF3B3F74A}" type="presOf" srcId="{FF0870F6-DBA4-487E-B6DC-9150AFE9341D}" destId="{722A67E8-7531-4C5C-8DDD-91524B8613BA}" srcOrd="0" destOrd="1" presId="urn:microsoft.com/office/officeart/2005/8/layout/default"/>
    <dgm:cxn modelId="{D35E71C8-1491-4115-A467-FF70241C9AFB}" srcId="{444C30D6-FA2B-496D-B5BE-9DE8211EBACD}" destId="{E44E2EAA-FA7F-4D1C-918D-24BE5F1BC9B8}" srcOrd="0" destOrd="0" parTransId="{924CBB5C-0ABC-400F-AEAF-4EA874FCF05E}" sibTransId="{BCBCCCC8-A5AC-4C41-BB49-67AB49B241E2}"/>
    <dgm:cxn modelId="{40C5CACC-04E6-4AE6-AA9A-F21A8360619F}" type="presOf" srcId="{1AD54728-4805-4EE4-AB73-38A70DEB660E}" destId="{52A661F5-9124-491E-B188-4A3C3275D430}" srcOrd="0" destOrd="0" presId="urn:microsoft.com/office/officeart/2005/8/layout/default"/>
    <dgm:cxn modelId="{E8B0D8DC-E896-4BC0-9D5F-2092110FD656}" srcId="{556491E6-B8EC-4C80-AA47-D54491A0FF0F}" destId="{444C30D6-FA2B-496D-B5BE-9DE8211EBACD}" srcOrd="4" destOrd="0" parTransId="{B980599D-E4F3-48BB-80D3-C7EE41C169EF}" sibTransId="{A47FD8EC-B16C-4527-869D-809105E3246B}"/>
    <dgm:cxn modelId="{8576AE9D-10D2-4A07-AEB7-0E0C11D335C2}" type="presParOf" srcId="{DC35664A-84B7-414E-B190-849CF23CF519}" destId="{52A661F5-9124-491E-B188-4A3C3275D430}" srcOrd="0" destOrd="0" presId="urn:microsoft.com/office/officeart/2005/8/layout/default"/>
    <dgm:cxn modelId="{2019C32B-768A-46EE-AE7A-16DE951FB82B}" type="presParOf" srcId="{DC35664A-84B7-414E-B190-849CF23CF519}" destId="{DCAA41AD-C7A8-45E7-AED9-63534435A76E}" srcOrd="1" destOrd="0" presId="urn:microsoft.com/office/officeart/2005/8/layout/default"/>
    <dgm:cxn modelId="{2E46A9AC-FEBB-4CFA-90F3-EF9D991A380F}" type="presParOf" srcId="{DC35664A-84B7-414E-B190-849CF23CF519}" destId="{63AAA44A-489B-4D0C-BE4A-BF4DDC4FFCEF}" srcOrd="2" destOrd="0" presId="urn:microsoft.com/office/officeart/2005/8/layout/default"/>
    <dgm:cxn modelId="{5EA4685F-984E-4BDD-8379-A13A07D032FB}" type="presParOf" srcId="{DC35664A-84B7-414E-B190-849CF23CF519}" destId="{BF98EFF2-3221-40AE-84BF-D7929FFF56CF}" srcOrd="3" destOrd="0" presId="urn:microsoft.com/office/officeart/2005/8/layout/default"/>
    <dgm:cxn modelId="{74A451F7-6194-4A4E-8E67-452F67EBF447}" type="presParOf" srcId="{DC35664A-84B7-414E-B190-849CF23CF519}" destId="{F9A794B2-5C92-431B-B15D-1F11BB2AC27B}" srcOrd="4" destOrd="0" presId="urn:microsoft.com/office/officeart/2005/8/layout/default"/>
    <dgm:cxn modelId="{B19EA656-1B2C-40BA-B6EC-4E7CCE5553E8}" type="presParOf" srcId="{DC35664A-84B7-414E-B190-849CF23CF519}" destId="{F7AFAA22-9FF4-48AE-BE73-F5FEC51BF8EE}" srcOrd="5" destOrd="0" presId="urn:microsoft.com/office/officeart/2005/8/layout/default"/>
    <dgm:cxn modelId="{8E32BEBD-CE47-4BB6-830F-3440D804E89F}" type="presParOf" srcId="{DC35664A-84B7-414E-B190-849CF23CF519}" destId="{722A67E8-7531-4C5C-8DDD-91524B8613BA}" srcOrd="6" destOrd="0" presId="urn:microsoft.com/office/officeart/2005/8/layout/default"/>
    <dgm:cxn modelId="{ADF1F172-80C3-4A7C-B30C-56642825DD46}" type="presParOf" srcId="{DC35664A-84B7-414E-B190-849CF23CF519}" destId="{BD631BD6-D5CA-40E2-8F08-2F0CCB70A6EF}" srcOrd="7" destOrd="0" presId="urn:microsoft.com/office/officeart/2005/8/layout/default"/>
    <dgm:cxn modelId="{4CE0AB1C-7032-4C2E-B6D5-EC7D240441DE}" type="presParOf" srcId="{DC35664A-84B7-414E-B190-849CF23CF519}" destId="{C9605BB1-101F-4302-87E8-D9FA6235407D}" srcOrd="8" destOrd="0" presId="urn:microsoft.com/office/officeart/2005/8/layout/default"/>
    <dgm:cxn modelId="{3D3ED634-3A40-47E4-A472-CF47AF488E89}" type="presParOf" srcId="{DC35664A-84B7-414E-B190-849CF23CF519}" destId="{B718A26F-9BA9-4F03-A835-B0AD562D04EC}" srcOrd="9" destOrd="0" presId="urn:microsoft.com/office/officeart/2005/8/layout/default"/>
    <dgm:cxn modelId="{F86D6007-43BA-427D-A604-AFF3B8324443}" type="presParOf" srcId="{DC35664A-84B7-414E-B190-849CF23CF519}" destId="{EBAD792A-5556-47D6-9BE9-6B88EC982130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56563AE-CD87-4C42-9CA5-6FFE74369413}" type="doc">
      <dgm:prSet loTypeId="urn:microsoft.com/office/officeart/2005/8/layout/vList2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8B61ADC-3BB3-4FB8-94FE-6583164E473C}">
      <dgm:prSet/>
      <dgm:spPr/>
      <dgm:t>
        <a:bodyPr/>
        <a:lstStyle/>
        <a:p>
          <a:r>
            <a:rPr lang="en-US">
              <a:solidFill>
                <a:schemeClr val="bg1"/>
              </a:solidFill>
            </a:rPr>
            <a:t>July/August</a:t>
          </a:r>
        </a:p>
      </dgm:t>
    </dgm:pt>
    <dgm:pt modelId="{26722939-AC5C-472E-ACA7-11CC32507857}" type="parTrans" cxnId="{3FAB86E7-7A07-418B-9DE9-24F2DE72127C}">
      <dgm:prSet/>
      <dgm:spPr/>
      <dgm:t>
        <a:bodyPr/>
        <a:lstStyle/>
        <a:p>
          <a:endParaRPr lang="en-US"/>
        </a:p>
      </dgm:t>
    </dgm:pt>
    <dgm:pt modelId="{41A8F8C4-1674-4772-9585-7BF3D9370A5F}" type="sibTrans" cxnId="{3FAB86E7-7A07-418B-9DE9-24F2DE72127C}">
      <dgm:prSet/>
      <dgm:spPr/>
      <dgm:t>
        <a:bodyPr/>
        <a:lstStyle/>
        <a:p>
          <a:endParaRPr lang="en-US"/>
        </a:p>
      </dgm:t>
    </dgm:pt>
    <dgm:pt modelId="{17A60B20-FBF0-42F2-BC4B-A0C160B26C94}">
      <dgm:prSet/>
      <dgm:spPr/>
      <dgm:t>
        <a:bodyPr/>
        <a:lstStyle/>
        <a:p>
          <a:r>
            <a:rPr lang="en-US" dirty="0"/>
            <a:t>SBD and Governor’s Office may meet with agencies to discuss budget needs and executive priorities</a:t>
          </a:r>
        </a:p>
      </dgm:t>
    </dgm:pt>
    <dgm:pt modelId="{B7537F9D-84CA-47A8-BED1-1206A6FE386B}" type="parTrans" cxnId="{052A118F-DC29-47EC-82F9-46C778F01005}">
      <dgm:prSet/>
      <dgm:spPr/>
      <dgm:t>
        <a:bodyPr/>
        <a:lstStyle/>
        <a:p>
          <a:endParaRPr lang="en-US"/>
        </a:p>
      </dgm:t>
    </dgm:pt>
    <dgm:pt modelId="{BBFE1EAA-6FB3-4C7B-9221-6AF820D2C5F7}" type="sibTrans" cxnId="{052A118F-DC29-47EC-82F9-46C778F01005}">
      <dgm:prSet/>
      <dgm:spPr/>
      <dgm:t>
        <a:bodyPr/>
        <a:lstStyle/>
        <a:p>
          <a:endParaRPr lang="en-US"/>
        </a:p>
      </dgm:t>
    </dgm:pt>
    <dgm:pt modelId="{33778C68-294C-4156-866A-021044242A10}">
      <dgm:prSet/>
      <dgm:spPr/>
      <dgm:t>
        <a:bodyPr/>
        <a:lstStyle/>
        <a:p>
          <a:r>
            <a:rPr lang="en-US" dirty="0"/>
            <a:t>SBD and LFC may issue budget guidelines to agencies</a:t>
          </a:r>
        </a:p>
      </dgm:t>
    </dgm:pt>
    <dgm:pt modelId="{CCCB5EF8-C5D2-49A5-8D40-B332DB195752}" type="parTrans" cxnId="{A6F1AB37-E7BF-410B-BC86-EA33D4686B97}">
      <dgm:prSet/>
      <dgm:spPr/>
      <dgm:t>
        <a:bodyPr/>
        <a:lstStyle/>
        <a:p>
          <a:endParaRPr lang="en-US"/>
        </a:p>
      </dgm:t>
    </dgm:pt>
    <dgm:pt modelId="{3C2611E2-5EEF-4ACB-80DC-B044C15CB72B}" type="sibTrans" cxnId="{A6F1AB37-E7BF-410B-BC86-EA33D4686B97}">
      <dgm:prSet/>
      <dgm:spPr/>
      <dgm:t>
        <a:bodyPr/>
        <a:lstStyle/>
        <a:p>
          <a:endParaRPr lang="en-US"/>
        </a:p>
      </dgm:t>
    </dgm:pt>
    <dgm:pt modelId="{BB7FF76B-635D-4CCB-924F-B86CDC78E826}">
      <dgm:prSet/>
      <dgm:spPr/>
      <dgm:t>
        <a:bodyPr/>
        <a:lstStyle/>
        <a:p>
          <a:r>
            <a:rPr lang="en-US" dirty="0"/>
            <a:t>SBD provides training and instructions, facilitates BRS and PBB system use, troubleshoots technical problems and otherwise assists as needed</a:t>
          </a:r>
        </a:p>
      </dgm:t>
    </dgm:pt>
    <dgm:pt modelId="{15424800-D451-46E1-A682-BAEAD58EEB05}" type="parTrans" cxnId="{1C33FC53-DA8C-4428-9BBD-A75A79291727}">
      <dgm:prSet/>
      <dgm:spPr/>
      <dgm:t>
        <a:bodyPr/>
        <a:lstStyle/>
        <a:p>
          <a:endParaRPr lang="en-US"/>
        </a:p>
      </dgm:t>
    </dgm:pt>
    <dgm:pt modelId="{4DCBA3C5-AC70-4B49-94D9-429B3CA7FBC5}" type="sibTrans" cxnId="{1C33FC53-DA8C-4428-9BBD-A75A79291727}">
      <dgm:prSet/>
      <dgm:spPr/>
      <dgm:t>
        <a:bodyPr/>
        <a:lstStyle/>
        <a:p>
          <a:endParaRPr lang="en-US"/>
        </a:p>
      </dgm:t>
    </dgm:pt>
    <dgm:pt modelId="{068CC3B8-DE3C-4DB8-85D5-942B4E29CA48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September – December</a:t>
          </a:r>
        </a:p>
      </dgm:t>
    </dgm:pt>
    <dgm:pt modelId="{C5F6FA12-C07A-41F2-92AE-10D0D747B7ED}" type="parTrans" cxnId="{DCBE3BA0-CF5D-4F42-9742-E8DE750A2F92}">
      <dgm:prSet/>
      <dgm:spPr/>
      <dgm:t>
        <a:bodyPr/>
        <a:lstStyle/>
        <a:p>
          <a:endParaRPr lang="en-US"/>
        </a:p>
      </dgm:t>
    </dgm:pt>
    <dgm:pt modelId="{69022569-50F2-4702-8575-37636570BC17}" type="sibTrans" cxnId="{DCBE3BA0-CF5D-4F42-9742-E8DE750A2F92}">
      <dgm:prSet/>
      <dgm:spPr/>
      <dgm:t>
        <a:bodyPr/>
        <a:lstStyle/>
        <a:p>
          <a:endParaRPr lang="en-US"/>
        </a:p>
      </dgm:t>
    </dgm:pt>
    <dgm:pt modelId="{EC2C056D-E8B7-4250-B648-86BD03FA9CAB}">
      <dgm:prSet/>
      <dgm:spPr/>
      <dgm:t>
        <a:bodyPr/>
        <a:lstStyle/>
        <a:p>
          <a:r>
            <a:rPr lang="en-US" dirty="0"/>
            <a:t>LFC holds fall budget hearings for all agencies, discuss their requests</a:t>
          </a:r>
        </a:p>
      </dgm:t>
    </dgm:pt>
    <dgm:pt modelId="{24FB5842-6EDA-4B88-9FF6-D94ECFD26D7D}" type="parTrans" cxnId="{4CBF813E-4E4F-4F2F-998B-2FFF211F7FFB}">
      <dgm:prSet/>
      <dgm:spPr/>
      <dgm:t>
        <a:bodyPr/>
        <a:lstStyle/>
        <a:p>
          <a:endParaRPr lang="en-US"/>
        </a:p>
      </dgm:t>
    </dgm:pt>
    <dgm:pt modelId="{8557A24C-8248-45AB-8133-B2B8B7AFE8AA}" type="sibTrans" cxnId="{4CBF813E-4E4F-4F2F-998B-2FFF211F7FFB}">
      <dgm:prSet/>
      <dgm:spPr/>
      <dgm:t>
        <a:bodyPr/>
        <a:lstStyle/>
        <a:p>
          <a:endParaRPr lang="en-US"/>
        </a:p>
      </dgm:t>
    </dgm:pt>
    <dgm:pt modelId="{35B8C301-D122-4783-A328-A727B9EFAA38}">
      <dgm:prSet/>
      <dgm:spPr/>
      <dgm:t>
        <a:bodyPr/>
        <a:lstStyle/>
        <a:p>
          <a:r>
            <a:rPr lang="en-US" dirty="0"/>
            <a:t>Review submissions for technical accuracy, request more info from agencies, meet as needed</a:t>
          </a:r>
        </a:p>
      </dgm:t>
    </dgm:pt>
    <dgm:pt modelId="{81D31836-40C6-44A1-A86F-4FDE8FED7BCB}" type="parTrans" cxnId="{19086930-09F1-4A16-A751-F22A85905A32}">
      <dgm:prSet/>
      <dgm:spPr/>
      <dgm:t>
        <a:bodyPr/>
        <a:lstStyle/>
        <a:p>
          <a:endParaRPr lang="en-US"/>
        </a:p>
      </dgm:t>
    </dgm:pt>
    <dgm:pt modelId="{9AB182DB-77A2-41C9-AA70-31137E13A321}" type="sibTrans" cxnId="{19086930-09F1-4A16-A751-F22A85905A32}">
      <dgm:prSet/>
      <dgm:spPr/>
      <dgm:t>
        <a:bodyPr/>
        <a:lstStyle/>
        <a:p>
          <a:endParaRPr lang="en-US"/>
        </a:p>
      </dgm:t>
    </dgm:pt>
    <dgm:pt modelId="{041637B4-9E82-464F-A87A-598B063FD57B}">
      <dgm:prSet/>
      <dgm:spPr/>
      <dgm:t>
        <a:bodyPr/>
        <a:lstStyle/>
        <a:p>
          <a:r>
            <a:rPr lang="en-US" dirty="0"/>
            <a:t>Finalize and publish recommendations according to executive (SBD) and legislative (LFC) priorities in early January</a:t>
          </a:r>
        </a:p>
      </dgm:t>
    </dgm:pt>
    <dgm:pt modelId="{95FE31EA-1279-460F-B569-F74958C6B67F}" type="parTrans" cxnId="{A6357F05-B777-4A7E-BFB8-B4420D98CD86}">
      <dgm:prSet/>
      <dgm:spPr/>
      <dgm:t>
        <a:bodyPr/>
        <a:lstStyle/>
        <a:p>
          <a:endParaRPr lang="en-US"/>
        </a:p>
      </dgm:t>
    </dgm:pt>
    <dgm:pt modelId="{F09713AC-2F59-4F8A-8C71-335C07C73877}" type="sibTrans" cxnId="{A6357F05-B777-4A7E-BFB8-B4420D98CD86}">
      <dgm:prSet/>
      <dgm:spPr/>
      <dgm:t>
        <a:bodyPr/>
        <a:lstStyle/>
        <a:p>
          <a:endParaRPr lang="en-US"/>
        </a:p>
      </dgm:t>
    </dgm:pt>
    <dgm:pt modelId="{D3C1DD60-5255-4CB7-9882-DE88C72D392B}">
      <dgm:prSet/>
      <dgm:spPr/>
      <dgm:t>
        <a:bodyPr/>
        <a:lstStyle/>
        <a:p>
          <a:r>
            <a:rPr lang="en-US" dirty="0"/>
            <a:t>New Mexico is one of only a few states where the executive and legislative branches release concurrent budget recommendations </a:t>
          </a:r>
        </a:p>
      </dgm:t>
    </dgm:pt>
    <dgm:pt modelId="{C90A4001-C570-4E69-A80C-D172CA6C3A6B}" type="parTrans" cxnId="{E72AF7C7-B620-4024-ADEE-800A458FDE65}">
      <dgm:prSet/>
      <dgm:spPr/>
      <dgm:t>
        <a:bodyPr/>
        <a:lstStyle/>
        <a:p>
          <a:endParaRPr lang="en-US"/>
        </a:p>
      </dgm:t>
    </dgm:pt>
    <dgm:pt modelId="{93CE4DB0-DA9A-46E7-BF9F-03143FEBCCDF}" type="sibTrans" cxnId="{E72AF7C7-B620-4024-ADEE-800A458FDE65}">
      <dgm:prSet/>
      <dgm:spPr/>
      <dgm:t>
        <a:bodyPr/>
        <a:lstStyle/>
        <a:p>
          <a:endParaRPr lang="en-US"/>
        </a:p>
      </dgm:t>
    </dgm:pt>
    <dgm:pt modelId="{AD08713B-4FC9-430A-8543-8F374F745735}">
      <dgm:prSet/>
      <dgm:spPr/>
      <dgm:t>
        <a:bodyPr/>
        <a:lstStyle/>
        <a:p>
          <a:r>
            <a:rPr lang="en-US">
              <a:solidFill>
                <a:schemeClr val="bg1"/>
              </a:solidFill>
            </a:rPr>
            <a:t>October</a:t>
          </a:r>
        </a:p>
      </dgm:t>
    </dgm:pt>
    <dgm:pt modelId="{6D4689F7-F6C7-46F3-943C-D9B63120ECF6}" type="parTrans" cxnId="{1BE492D4-8948-438C-978C-F35F18A33133}">
      <dgm:prSet/>
      <dgm:spPr/>
      <dgm:t>
        <a:bodyPr/>
        <a:lstStyle/>
        <a:p>
          <a:endParaRPr lang="en-US"/>
        </a:p>
      </dgm:t>
    </dgm:pt>
    <dgm:pt modelId="{0514359C-1043-439A-91D9-507D348E0593}" type="sibTrans" cxnId="{1BE492D4-8948-438C-978C-F35F18A33133}">
      <dgm:prSet/>
      <dgm:spPr/>
      <dgm:t>
        <a:bodyPr/>
        <a:lstStyle/>
        <a:p>
          <a:endParaRPr lang="en-US"/>
        </a:p>
      </dgm:t>
    </dgm:pt>
    <dgm:pt modelId="{196957A3-8A40-440A-BB7A-BFA4EB0E5C9B}">
      <dgm:prSet/>
      <dgm:spPr/>
      <dgm:t>
        <a:bodyPr/>
        <a:lstStyle/>
        <a:p>
          <a:r>
            <a:rPr lang="en-US" dirty="0"/>
            <a:t>Appropriation request preparation by agencies (due Sept. 1 by statute)</a:t>
          </a:r>
        </a:p>
      </dgm:t>
    </dgm:pt>
    <dgm:pt modelId="{F82BFD27-2F84-4EC6-8928-876D261FF62E}" type="parTrans" cxnId="{5F9B3A7D-DDA1-4C80-85EA-FC35560B8F6F}">
      <dgm:prSet/>
      <dgm:spPr/>
      <dgm:t>
        <a:bodyPr/>
        <a:lstStyle/>
        <a:p>
          <a:endParaRPr lang="en-US"/>
        </a:p>
      </dgm:t>
    </dgm:pt>
    <dgm:pt modelId="{B29DA0A6-AD48-4E04-90D0-35BEFBEEBC15}" type="sibTrans" cxnId="{5F9B3A7D-DDA1-4C80-85EA-FC35560B8F6F}">
      <dgm:prSet/>
      <dgm:spPr/>
      <dgm:t>
        <a:bodyPr/>
        <a:lstStyle/>
        <a:p>
          <a:endParaRPr lang="en-US"/>
        </a:p>
      </dgm:t>
    </dgm:pt>
    <dgm:pt modelId="{D35ADD90-5CF0-4D3E-9C64-C55C9F3774C6}">
      <dgm:prSet/>
      <dgm:spPr/>
      <dgm:t>
        <a:bodyPr/>
        <a:lstStyle/>
        <a:p>
          <a:r>
            <a:rPr lang="en-US" dirty="0"/>
            <a:t>SBD and LFC prepare budget recommendations</a:t>
          </a:r>
        </a:p>
      </dgm:t>
    </dgm:pt>
    <dgm:pt modelId="{5F476537-F2C5-46F3-89D4-EE3ECDC0E5F8}" type="parTrans" cxnId="{B6035A62-A2A9-4034-97C8-CE15A2CC888D}">
      <dgm:prSet/>
      <dgm:spPr/>
      <dgm:t>
        <a:bodyPr/>
        <a:lstStyle/>
        <a:p>
          <a:endParaRPr lang="en-US"/>
        </a:p>
      </dgm:t>
    </dgm:pt>
    <dgm:pt modelId="{563771DE-6B3E-42DC-8F20-7ECDB593CFC7}" type="sibTrans" cxnId="{B6035A62-A2A9-4034-97C8-CE15A2CC888D}">
      <dgm:prSet/>
      <dgm:spPr/>
      <dgm:t>
        <a:bodyPr/>
        <a:lstStyle/>
        <a:p>
          <a:endParaRPr lang="en-US"/>
        </a:p>
      </dgm:t>
    </dgm:pt>
    <dgm:pt modelId="{F3B3C776-E21D-4648-9C9F-75EC569ACE5E}">
      <dgm:prSet/>
      <dgm:spPr/>
      <dgm:t>
        <a:bodyPr/>
        <a:lstStyle/>
        <a:p>
          <a:r>
            <a:rPr lang="en-US" dirty="0"/>
            <a:t>Agencies request nonrecurring appropriations, Section 4 special language, and budget adjustment authority language for incorporation into executive and LFC recommendations</a:t>
          </a:r>
        </a:p>
      </dgm:t>
    </dgm:pt>
    <dgm:pt modelId="{2C9C2AB6-AEA7-454C-BA37-E74AF95C9FC3}" type="parTrans" cxnId="{D237CA8E-44DA-487C-8414-006C451C4E1D}">
      <dgm:prSet/>
      <dgm:spPr/>
      <dgm:t>
        <a:bodyPr/>
        <a:lstStyle/>
        <a:p>
          <a:endParaRPr lang="en-US"/>
        </a:p>
      </dgm:t>
    </dgm:pt>
    <dgm:pt modelId="{6802C3D4-CCD6-40A6-BF1F-C077C297705B}" type="sibTrans" cxnId="{D237CA8E-44DA-487C-8414-006C451C4E1D}">
      <dgm:prSet/>
      <dgm:spPr/>
      <dgm:t>
        <a:bodyPr/>
        <a:lstStyle/>
        <a:p>
          <a:endParaRPr lang="en-US"/>
        </a:p>
      </dgm:t>
    </dgm:pt>
    <dgm:pt modelId="{1EEDDC60-8558-4C16-9AD0-86A998956404}" type="pres">
      <dgm:prSet presAssocID="{B56563AE-CD87-4C42-9CA5-6FFE74369413}" presName="linear" presStyleCnt="0">
        <dgm:presLayoutVars>
          <dgm:animLvl val="lvl"/>
          <dgm:resizeHandles val="exact"/>
        </dgm:presLayoutVars>
      </dgm:prSet>
      <dgm:spPr/>
    </dgm:pt>
    <dgm:pt modelId="{7A0C6D7C-9A1C-40D5-8655-303611213801}" type="pres">
      <dgm:prSet presAssocID="{78B61ADC-3BB3-4FB8-94FE-6583164E473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7EF6131-02D7-4D97-87AB-0E4CB37F93FC}" type="pres">
      <dgm:prSet presAssocID="{78B61ADC-3BB3-4FB8-94FE-6583164E473C}" presName="childText" presStyleLbl="revTx" presStyleIdx="0" presStyleCnt="3">
        <dgm:presLayoutVars>
          <dgm:bulletEnabled val="1"/>
        </dgm:presLayoutVars>
      </dgm:prSet>
      <dgm:spPr/>
    </dgm:pt>
    <dgm:pt modelId="{C0B38153-FAB5-4749-B980-8E9FF26E7C36}" type="pres">
      <dgm:prSet presAssocID="{068CC3B8-DE3C-4DB8-85D5-942B4E29CA4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D8A8465-1DBC-4456-A308-3F96CB48C869}" type="pres">
      <dgm:prSet presAssocID="{068CC3B8-DE3C-4DB8-85D5-942B4E29CA48}" presName="childText" presStyleLbl="revTx" presStyleIdx="1" presStyleCnt="3">
        <dgm:presLayoutVars>
          <dgm:bulletEnabled val="1"/>
        </dgm:presLayoutVars>
      </dgm:prSet>
      <dgm:spPr/>
    </dgm:pt>
    <dgm:pt modelId="{5D3CA129-3336-483C-B051-7FD9BAC41E79}" type="pres">
      <dgm:prSet presAssocID="{AD08713B-4FC9-430A-8543-8F374F745735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93615A19-C594-4868-8C3E-11ED62953B7A}" type="pres">
      <dgm:prSet presAssocID="{AD08713B-4FC9-430A-8543-8F374F745735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A6357F05-B777-4A7E-BFB8-B4420D98CD86}" srcId="{D35ADD90-5CF0-4D3E-9C64-C55C9F3774C6}" destId="{041637B4-9E82-464F-A87A-598B063FD57B}" srcOrd="2" destOrd="0" parTransId="{95FE31EA-1279-460F-B569-F74958C6B67F}" sibTransId="{F09713AC-2F59-4F8A-8C71-335C07C73877}"/>
    <dgm:cxn modelId="{B7349B06-CC41-4C02-8909-668F4B4A12DC}" type="presOf" srcId="{068CC3B8-DE3C-4DB8-85D5-942B4E29CA48}" destId="{C0B38153-FAB5-4749-B980-8E9FF26E7C36}" srcOrd="0" destOrd="0" presId="urn:microsoft.com/office/officeart/2005/8/layout/vList2"/>
    <dgm:cxn modelId="{31334D24-3FC4-4763-BA5C-8CBD323FDD59}" type="presOf" srcId="{17A60B20-FBF0-42F2-BC4B-A0C160B26C94}" destId="{B7EF6131-02D7-4D97-87AB-0E4CB37F93FC}" srcOrd="0" destOrd="1" presId="urn:microsoft.com/office/officeart/2005/8/layout/vList2"/>
    <dgm:cxn modelId="{19086930-09F1-4A16-A751-F22A85905A32}" srcId="{D35ADD90-5CF0-4D3E-9C64-C55C9F3774C6}" destId="{35B8C301-D122-4783-A328-A727B9EFAA38}" srcOrd="1" destOrd="0" parTransId="{81D31836-40C6-44A1-A86F-4FDE8FED7BCB}" sibTransId="{9AB182DB-77A2-41C9-AA70-31137E13A321}"/>
    <dgm:cxn modelId="{A6F1AB37-E7BF-410B-BC86-EA33D4686B97}" srcId="{196957A3-8A40-440A-BB7A-BFA4EB0E5C9B}" destId="{33778C68-294C-4156-866A-021044242A10}" srcOrd="1" destOrd="0" parTransId="{CCCB5EF8-C5D2-49A5-8D40-B332DB195752}" sibTransId="{3C2611E2-5EEF-4ACB-80DC-B044C15CB72B}"/>
    <dgm:cxn modelId="{4CBF813E-4E4F-4F2F-998B-2FFF211F7FFB}" srcId="{D35ADD90-5CF0-4D3E-9C64-C55C9F3774C6}" destId="{EC2C056D-E8B7-4250-B648-86BD03FA9CAB}" srcOrd="0" destOrd="0" parTransId="{24FB5842-6EDA-4B88-9FF6-D94ECFD26D7D}" sibTransId="{8557A24C-8248-45AB-8133-B2B8B7AFE8AA}"/>
    <dgm:cxn modelId="{B6035A62-A2A9-4034-97C8-CE15A2CC888D}" srcId="{068CC3B8-DE3C-4DB8-85D5-942B4E29CA48}" destId="{D35ADD90-5CF0-4D3E-9C64-C55C9F3774C6}" srcOrd="0" destOrd="0" parTransId="{5F476537-F2C5-46F3-89D4-EE3ECDC0E5F8}" sibTransId="{563771DE-6B3E-42DC-8F20-7ECDB593CFC7}"/>
    <dgm:cxn modelId="{7281AD42-738E-47B1-AB4B-E59E95DF96C7}" type="presOf" srcId="{AD08713B-4FC9-430A-8543-8F374F745735}" destId="{5D3CA129-3336-483C-B051-7FD9BAC41E79}" srcOrd="0" destOrd="0" presId="urn:microsoft.com/office/officeart/2005/8/layout/vList2"/>
    <dgm:cxn modelId="{4D273C49-8ED8-4E71-B5F9-B435D1BA4FD6}" type="presOf" srcId="{D35ADD90-5CF0-4D3E-9C64-C55C9F3774C6}" destId="{4D8A8465-1DBC-4456-A308-3F96CB48C869}" srcOrd="0" destOrd="0" presId="urn:microsoft.com/office/officeart/2005/8/layout/vList2"/>
    <dgm:cxn modelId="{AF666E6A-61B8-4882-BD97-DFFEE1EB4559}" type="presOf" srcId="{78B61ADC-3BB3-4FB8-94FE-6583164E473C}" destId="{7A0C6D7C-9A1C-40D5-8655-303611213801}" srcOrd="0" destOrd="0" presId="urn:microsoft.com/office/officeart/2005/8/layout/vList2"/>
    <dgm:cxn modelId="{1C33FC53-DA8C-4428-9BBD-A75A79291727}" srcId="{196957A3-8A40-440A-BB7A-BFA4EB0E5C9B}" destId="{BB7FF76B-635D-4CCB-924F-B86CDC78E826}" srcOrd="2" destOrd="0" parTransId="{15424800-D451-46E1-A682-BAEAD58EEB05}" sibTransId="{4DCBA3C5-AC70-4B49-94D9-429B3CA7FBC5}"/>
    <dgm:cxn modelId="{5F9B3A7D-DDA1-4C80-85EA-FC35560B8F6F}" srcId="{78B61ADC-3BB3-4FB8-94FE-6583164E473C}" destId="{196957A3-8A40-440A-BB7A-BFA4EB0E5C9B}" srcOrd="0" destOrd="0" parTransId="{F82BFD27-2F84-4EC6-8928-876D261FF62E}" sibTransId="{B29DA0A6-AD48-4E04-90D0-35BEFBEEBC15}"/>
    <dgm:cxn modelId="{CB608781-8408-4A0E-B497-281E308DEDCC}" type="presOf" srcId="{33778C68-294C-4156-866A-021044242A10}" destId="{B7EF6131-02D7-4D97-87AB-0E4CB37F93FC}" srcOrd="0" destOrd="2" presId="urn:microsoft.com/office/officeart/2005/8/layout/vList2"/>
    <dgm:cxn modelId="{4A52CE84-AB49-45B3-B1B0-C4E87BD7C497}" type="presOf" srcId="{F3B3C776-E21D-4648-9C9F-75EC569ACE5E}" destId="{93615A19-C594-4868-8C3E-11ED62953B7A}" srcOrd="0" destOrd="0" presId="urn:microsoft.com/office/officeart/2005/8/layout/vList2"/>
    <dgm:cxn modelId="{D237CA8E-44DA-487C-8414-006C451C4E1D}" srcId="{AD08713B-4FC9-430A-8543-8F374F745735}" destId="{F3B3C776-E21D-4648-9C9F-75EC569ACE5E}" srcOrd="0" destOrd="0" parTransId="{2C9C2AB6-AEA7-454C-BA37-E74AF95C9FC3}" sibTransId="{6802C3D4-CCD6-40A6-BF1F-C077C297705B}"/>
    <dgm:cxn modelId="{052A118F-DC29-47EC-82F9-46C778F01005}" srcId="{196957A3-8A40-440A-BB7A-BFA4EB0E5C9B}" destId="{17A60B20-FBF0-42F2-BC4B-A0C160B26C94}" srcOrd="0" destOrd="0" parTransId="{B7537F9D-84CA-47A8-BED1-1206A6FE386B}" sibTransId="{BBFE1EAA-6FB3-4C7B-9221-6AF820D2C5F7}"/>
    <dgm:cxn modelId="{1F478E9F-0EB6-427A-850A-0244EE13A568}" type="presOf" srcId="{EC2C056D-E8B7-4250-B648-86BD03FA9CAB}" destId="{4D8A8465-1DBC-4456-A308-3F96CB48C869}" srcOrd="0" destOrd="1" presId="urn:microsoft.com/office/officeart/2005/8/layout/vList2"/>
    <dgm:cxn modelId="{DCBE3BA0-CF5D-4F42-9742-E8DE750A2F92}" srcId="{B56563AE-CD87-4C42-9CA5-6FFE74369413}" destId="{068CC3B8-DE3C-4DB8-85D5-942B4E29CA48}" srcOrd="1" destOrd="0" parTransId="{C5F6FA12-C07A-41F2-92AE-10D0D747B7ED}" sibTransId="{69022569-50F2-4702-8575-37636570BC17}"/>
    <dgm:cxn modelId="{BF5AD7A0-3B71-4C7A-8C70-6994C957FBA4}" type="presOf" srcId="{041637B4-9E82-464F-A87A-598B063FD57B}" destId="{4D8A8465-1DBC-4456-A308-3F96CB48C869}" srcOrd="0" destOrd="3" presId="urn:microsoft.com/office/officeart/2005/8/layout/vList2"/>
    <dgm:cxn modelId="{8FAAB3B4-D2E0-4955-8199-BFCB86E09675}" type="presOf" srcId="{196957A3-8A40-440A-BB7A-BFA4EB0E5C9B}" destId="{B7EF6131-02D7-4D97-87AB-0E4CB37F93FC}" srcOrd="0" destOrd="0" presId="urn:microsoft.com/office/officeart/2005/8/layout/vList2"/>
    <dgm:cxn modelId="{BFFB25B5-4D4F-44A9-8258-11E7BC95424E}" type="presOf" srcId="{35B8C301-D122-4783-A328-A727B9EFAA38}" destId="{4D8A8465-1DBC-4456-A308-3F96CB48C869}" srcOrd="0" destOrd="2" presId="urn:microsoft.com/office/officeart/2005/8/layout/vList2"/>
    <dgm:cxn modelId="{E72AF7C7-B620-4024-ADEE-800A458FDE65}" srcId="{D35ADD90-5CF0-4D3E-9C64-C55C9F3774C6}" destId="{D3C1DD60-5255-4CB7-9882-DE88C72D392B}" srcOrd="3" destOrd="0" parTransId="{C90A4001-C570-4E69-A80C-D172CA6C3A6B}" sibTransId="{93CE4DB0-DA9A-46E7-BF9F-03143FEBCCDF}"/>
    <dgm:cxn modelId="{1BE492D4-8948-438C-978C-F35F18A33133}" srcId="{B56563AE-CD87-4C42-9CA5-6FFE74369413}" destId="{AD08713B-4FC9-430A-8543-8F374F745735}" srcOrd="2" destOrd="0" parTransId="{6D4689F7-F6C7-46F3-943C-D9B63120ECF6}" sibTransId="{0514359C-1043-439A-91D9-507D348E0593}"/>
    <dgm:cxn modelId="{42D51AD7-CAD8-4E87-BF91-26B2A885884E}" type="presOf" srcId="{D3C1DD60-5255-4CB7-9882-DE88C72D392B}" destId="{4D8A8465-1DBC-4456-A308-3F96CB48C869}" srcOrd="0" destOrd="4" presId="urn:microsoft.com/office/officeart/2005/8/layout/vList2"/>
    <dgm:cxn modelId="{36330FE2-5136-4376-AA02-7FBA0EBCCEC3}" type="presOf" srcId="{BB7FF76B-635D-4CCB-924F-B86CDC78E826}" destId="{B7EF6131-02D7-4D97-87AB-0E4CB37F93FC}" srcOrd="0" destOrd="3" presId="urn:microsoft.com/office/officeart/2005/8/layout/vList2"/>
    <dgm:cxn modelId="{6A4911E6-2ECF-4419-AE65-94EEB73B82A7}" type="presOf" srcId="{B56563AE-CD87-4C42-9CA5-6FFE74369413}" destId="{1EEDDC60-8558-4C16-9AD0-86A998956404}" srcOrd="0" destOrd="0" presId="urn:microsoft.com/office/officeart/2005/8/layout/vList2"/>
    <dgm:cxn modelId="{3FAB86E7-7A07-418B-9DE9-24F2DE72127C}" srcId="{B56563AE-CD87-4C42-9CA5-6FFE74369413}" destId="{78B61ADC-3BB3-4FB8-94FE-6583164E473C}" srcOrd="0" destOrd="0" parTransId="{26722939-AC5C-472E-ACA7-11CC32507857}" sibTransId="{41A8F8C4-1674-4772-9585-7BF3D9370A5F}"/>
    <dgm:cxn modelId="{BE20C89E-F3A6-40AB-AF84-4475683DF6B4}" type="presParOf" srcId="{1EEDDC60-8558-4C16-9AD0-86A998956404}" destId="{7A0C6D7C-9A1C-40D5-8655-303611213801}" srcOrd="0" destOrd="0" presId="urn:microsoft.com/office/officeart/2005/8/layout/vList2"/>
    <dgm:cxn modelId="{0BD36442-FD45-4404-A5D7-14CF5707E2E6}" type="presParOf" srcId="{1EEDDC60-8558-4C16-9AD0-86A998956404}" destId="{B7EF6131-02D7-4D97-87AB-0E4CB37F93FC}" srcOrd="1" destOrd="0" presId="urn:microsoft.com/office/officeart/2005/8/layout/vList2"/>
    <dgm:cxn modelId="{F909C496-073B-4E78-9B14-F0D2437EF589}" type="presParOf" srcId="{1EEDDC60-8558-4C16-9AD0-86A998956404}" destId="{C0B38153-FAB5-4749-B980-8E9FF26E7C36}" srcOrd="2" destOrd="0" presId="urn:microsoft.com/office/officeart/2005/8/layout/vList2"/>
    <dgm:cxn modelId="{06F8CCC8-B51D-4E94-B3EF-90608981A93C}" type="presParOf" srcId="{1EEDDC60-8558-4C16-9AD0-86A998956404}" destId="{4D8A8465-1DBC-4456-A308-3F96CB48C869}" srcOrd="3" destOrd="0" presId="urn:microsoft.com/office/officeart/2005/8/layout/vList2"/>
    <dgm:cxn modelId="{2D1BE8E1-69AB-40ED-96BF-C8735C68FD8E}" type="presParOf" srcId="{1EEDDC60-8558-4C16-9AD0-86A998956404}" destId="{5D3CA129-3336-483C-B051-7FD9BAC41E79}" srcOrd="4" destOrd="0" presId="urn:microsoft.com/office/officeart/2005/8/layout/vList2"/>
    <dgm:cxn modelId="{8EFC7AFB-15A2-4E96-8953-6C4A1ACDA343}" type="presParOf" srcId="{1EEDDC60-8558-4C16-9AD0-86A998956404}" destId="{93615A19-C594-4868-8C3E-11ED62953B7A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56563AE-CD87-4C42-9CA5-6FFE74369413}" type="doc">
      <dgm:prSet loTypeId="urn:microsoft.com/office/officeart/2005/8/layout/vList2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A5FD0D6-E7BF-43D4-BE06-118244FE9235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January – March</a:t>
          </a:r>
        </a:p>
      </dgm:t>
    </dgm:pt>
    <dgm:pt modelId="{5713E42C-8E46-4F4F-99A0-9E3D72A44638}" type="parTrans" cxnId="{6FB31D33-EC63-4997-BF03-543AE25CA224}">
      <dgm:prSet/>
      <dgm:spPr/>
      <dgm:t>
        <a:bodyPr/>
        <a:lstStyle/>
        <a:p>
          <a:endParaRPr lang="en-US"/>
        </a:p>
      </dgm:t>
    </dgm:pt>
    <dgm:pt modelId="{E11A5974-C766-486A-AF8A-1DBA122D6B8B}" type="sibTrans" cxnId="{6FB31D33-EC63-4997-BF03-543AE25CA224}">
      <dgm:prSet/>
      <dgm:spPr/>
      <dgm:t>
        <a:bodyPr/>
        <a:lstStyle/>
        <a:p>
          <a:endParaRPr lang="en-US"/>
        </a:p>
      </dgm:t>
    </dgm:pt>
    <dgm:pt modelId="{6BDA8502-937B-4ADD-AAF9-37CE0BB681A6}">
      <dgm:prSet/>
      <dgm:spPr/>
      <dgm:t>
        <a:bodyPr/>
        <a:lstStyle/>
        <a:p>
          <a:r>
            <a:rPr lang="en-US" dirty="0"/>
            <a:t>Legislative session, passage of the General Appropriations Act (GAA)</a:t>
          </a:r>
        </a:p>
      </dgm:t>
    </dgm:pt>
    <dgm:pt modelId="{CBBDC122-749C-4EFD-9230-AD8D078D8211}" type="parTrans" cxnId="{7E191318-C0D4-4B9F-8FEA-3E6BF49573CD}">
      <dgm:prSet/>
      <dgm:spPr/>
      <dgm:t>
        <a:bodyPr/>
        <a:lstStyle/>
        <a:p>
          <a:endParaRPr lang="en-US"/>
        </a:p>
      </dgm:t>
    </dgm:pt>
    <dgm:pt modelId="{51EC445D-A2FF-401C-8CDA-131CD2D1589F}" type="sibTrans" cxnId="{7E191318-C0D4-4B9F-8FEA-3E6BF49573CD}">
      <dgm:prSet/>
      <dgm:spPr/>
      <dgm:t>
        <a:bodyPr/>
        <a:lstStyle/>
        <a:p>
          <a:endParaRPr lang="en-US"/>
        </a:p>
      </dgm:t>
    </dgm:pt>
    <dgm:pt modelId="{4EA2F9F2-3614-4067-BBC2-A58D851EDE03}">
      <dgm:prSet/>
      <dgm:spPr/>
      <dgm:t>
        <a:bodyPr/>
        <a:lstStyle/>
        <a:p>
          <a:r>
            <a:rPr lang="en-US" dirty="0"/>
            <a:t>Alternate 60-day (odd years) and 30-day (even years) sessions</a:t>
          </a:r>
        </a:p>
      </dgm:t>
    </dgm:pt>
    <dgm:pt modelId="{4E024CB5-64A0-4C19-8CF8-962C12829B64}" type="parTrans" cxnId="{3934CD79-E9E2-4110-9E15-1A13E162A651}">
      <dgm:prSet/>
      <dgm:spPr/>
      <dgm:t>
        <a:bodyPr/>
        <a:lstStyle/>
        <a:p>
          <a:endParaRPr lang="en-US"/>
        </a:p>
      </dgm:t>
    </dgm:pt>
    <dgm:pt modelId="{CE9E2916-C570-4B92-BDC7-98D8B3C6EA9C}" type="sibTrans" cxnId="{3934CD79-E9E2-4110-9E15-1A13E162A651}">
      <dgm:prSet/>
      <dgm:spPr/>
      <dgm:t>
        <a:bodyPr/>
        <a:lstStyle/>
        <a:p>
          <a:endParaRPr lang="en-US"/>
        </a:p>
      </dgm:t>
    </dgm:pt>
    <dgm:pt modelId="{15DEFF68-1027-4FE7-82DB-2D1398B31CF1}">
      <dgm:prSet/>
      <dgm:spPr/>
      <dgm:t>
        <a:bodyPr/>
        <a:lstStyle/>
        <a:p>
          <a:r>
            <a:rPr lang="en-US" dirty="0"/>
            <a:t>Budget hearings at House Appropriations and Finance Committee (HAFC) – Committee adopts LFC or executive recommendation or requests reconciliation</a:t>
          </a:r>
        </a:p>
      </dgm:t>
    </dgm:pt>
    <dgm:pt modelId="{3699B136-D131-4855-94A5-169D2B736A8A}" type="parTrans" cxnId="{68A84332-B637-4BA0-BACD-93037B73699E}">
      <dgm:prSet/>
      <dgm:spPr/>
      <dgm:t>
        <a:bodyPr/>
        <a:lstStyle/>
        <a:p>
          <a:endParaRPr lang="en-US"/>
        </a:p>
      </dgm:t>
    </dgm:pt>
    <dgm:pt modelId="{6D2CF57D-5ABD-497A-B580-9418823A9DC6}" type="sibTrans" cxnId="{68A84332-B637-4BA0-BACD-93037B73699E}">
      <dgm:prSet/>
      <dgm:spPr/>
      <dgm:t>
        <a:bodyPr/>
        <a:lstStyle/>
        <a:p>
          <a:endParaRPr lang="en-US"/>
        </a:p>
      </dgm:t>
    </dgm:pt>
    <dgm:pt modelId="{F8940E08-D51E-44BF-AFB1-A33BA3FC6F4C}">
      <dgm:prSet/>
      <dgm:spPr/>
      <dgm:t>
        <a:bodyPr/>
        <a:lstStyle/>
        <a:p>
          <a:r>
            <a:rPr lang="en-US" dirty="0"/>
            <a:t>Concurrently – SFC holds informational budget hearings with selected agencies</a:t>
          </a:r>
        </a:p>
      </dgm:t>
    </dgm:pt>
    <dgm:pt modelId="{9D3F310C-3812-466E-B650-1CB4A004D50F}" type="parTrans" cxnId="{F5092B78-8FA2-439E-ADC2-D09E67BEF9D4}">
      <dgm:prSet/>
      <dgm:spPr/>
      <dgm:t>
        <a:bodyPr/>
        <a:lstStyle/>
        <a:p>
          <a:endParaRPr lang="en-US"/>
        </a:p>
      </dgm:t>
    </dgm:pt>
    <dgm:pt modelId="{D22F1CC6-1233-46B8-B8A1-5D227544F82A}" type="sibTrans" cxnId="{F5092B78-8FA2-439E-ADC2-D09E67BEF9D4}">
      <dgm:prSet/>
      <dgm:spPr/>
      <dgm:t>
        <a:bodyPr/>
        <a:lstStyle/>
        <a:p>
          <a:endParaRPr lang="en-US"/>
        </a:p>
      </dgm:t>
    </dgm:pt>
    <dgm:pt modelId="{9C73E863-AEF7-4841-B8AE-4EB692B82F8C}">
      <dgm:prSet/>
      <dgm:spPr/>
      <dgm:t>
        <a:bodyPr/>
        <a:lstStyle/>
        <a:p>
          <a:r>
            <a:rPr lang="en-US" dirty="0"/>
            <a:t>House passes budget bill (usually HB2) and moves to Senate</a:t>
          </a:r>
        </a:p>
      </dgm:t>
    </dgm:pt>
    <dgm:pt modelId="{F15389EF-82DE-4DC1-B6B5-903F508DA882}" type="parTrans" cxnId="{F64407D3-C412-49AE-AECD-666A66DE990C}">
      <dgm:prSet/>
      <dgm:spPr/>
      <dgm:t>
        <a:bodyPr/>
        <a:lstStyle/>
        <a:p>
          <a:endParaRPr lang="en-US"/>
        </a:p>
      </dgm:t>
    </dgm:pt>
    <dgm:pt modelId="{907AAC8A-D868-4BE6-B9DC-A9B2755F9B3D}" type="sibTrans" cxnId="{F64407D3-C412-49AE-AECD-666A66DE990C}">
      <dgm:prSet/>
      <dgm:spPr/>
      <dgm:t>
        <a:bodyPr/>
        <a:lstStyle/>
        <a:p>
          <a:endParaRPr lang="en-US"/>
        </a:p>
      </dgm:t>
    </dgm:pt>
    <dgm:pt modelId="{7510630C-1AD1-4CFB-9AFB-834C115E2D02}">
      <dgm:prSet/>
      <dgm:spPr/>
      <dgm:t>
        <a:bodyPr/>
        <a:lstStyle/>
        <a:p>
          <a:r>
            <a:rPr lang="en-US" dirty="0"/>
            <a:t>Executive agencies work with SBD to submit Senate amendment requests, non-Executive branch agencies may request amendments independently</a:t>
          </a:r>
        </a:p>
      </dgm:t>
    </dgm:pt>
    <dgm:pt modelId="{8793B762-C10D-4C51-9072-8F586329EA1A}" type="parTrans" cxnId="{ACD21C50-0503-4464-9728-74784431ADE0}">
      <dgm:prSet/>
      <dgm:spPr/>
      <dgm:t>
        <a:bodyPr/>
        <a:lstStyle/>
        <a:p>
          <a:endParaRPr lang="en-US"/>
        </a:p>
      </dgm:t>
    </dgm:pt>
    <dgm:pt modelId="{10B6B90E-CE78-46B8-8C69-3B40196B9C9D}" type="sibTrans" cxnId="{ACD21C50-0503-4464-9728-74784431ADE0}">
      <dgm:prSet/>
      <dgm:spPr/>
      <dgm:t>
        <a:bodyPr/>
        <a:lstStyle/>
        <a:p>
          <a:endParaRPr lang="en-US"/>
        </a:p>
      </dgm:t>
    </dgm:pt>
    <dgm:pt modelId="{613BB569-6429-4406-BE2B-4F2A2A6B171F}">
      <dgm:prSet/>
      <dgm:spPr/>
      <dgm:t>
        <a:bodyPr/>
        <a:lstStyle/>
        <a:p>
          <a:r>
            <a:rPr lang="en-US" dirty="0"/>
            <a:t>Once budget passes Senate and concurred in House, SBD and Governor’s Office work together to draft line-item vetoes.   Generally, governor may veto appropriations or language, but may not change appropriations or create new language through deletion</a:t>
          </a:r>
        </a:p>
      </dgm:t>
    </dgm:pt>
    <dgm:pt modelId="{5ECF0D57-5B02-4F3A-B5CB-6C17A839677F}" type="parTrans" cxnId="{6B1B8ADA-60C3-4D64-B412-C1BF45896FB4}">
      <dgm:prSet/>
      <dgm:spPr/>
      <dgm:t>
        <a:bodyPr/>
        <a:lstStyle/>
        <a:p>
          <a:endParaRPr lang="en-US"/>
        </a:p>
      </dgm:t>
    </dgm:pt>
    <dgm:pt modelId="{5DA108FF-A0F5-43B0-8BA1-2D62525F43CD}" type="sibTrans" cxnId="{6B1B8ADA-60C3-4D64-B412-C1BF45896FB4}">
      <dgm:prSet/>
      <dgm:spPr/>
      <dgm:t>
        <a:bodyPr/>
        <a:lstStyle/>
        <a:p>
          <a:endParaRPr lang="en-US"/>
        </a:p>
      </dgm:t>
    </dgm:pt>
    <dgm:pt modelId="{3216C5AE-1FD3-4E13-9B4E-7CDF747CF1F7}">
      <dgm:prSet/>
      <dgm:spPr/>
      <dgm:t>
        <a:bodyPr/>
        <a:lstStyle/>
        <a:p>
          <a:r>
            <a:rPr lang="en-US">
              <a:solidFill>
                <a:schemeClr val="bg1"/>
              </a:solidFill>
            </a:rPr>
            <a:t>April</a:t>
          </a:r>
          <a:endParaRPr lang="en-US" dirty="0">
            <a:solidFill>
              <a:schemeClr val="bg1"/>
            </a:solidFill>
          </a:endParaRPr>
        </a:p>
      </dgm:t>
    </dgm:pt>
    <dgm:pt modelId="{993104A7-AF2D-4DCF-8B54-0A124700CA16}" type="parTrans" cxnId="{11F3F6D8-2CC1-4FF0-A9B9-B286E67DD39D}">
      <dgm:prSet/>
      <dgm:spPr/>
      <dgm:t>
        <a:bodyPr/>
        <a:lstStyle/>
        <a:p>
          <a:endParaRPr lang="en-US"/>
        </a:p>
      </dgm:t>
    </dgm:pt>
    <dgm:pt modelId="{6C99BEF1-1DD4-42FF-B305-28ED7BCF49B7}" type="sibTrans" cxnId="{11F3F6D8-2CC1-4FF0-A9B9-B286E67DD39D}">
      <dgm:prSet/>
      <dgm:spPr/>
      <dgm:t>
        <a:bodyPr/>
        <a:lstStyle/>
        <a:p>
          <a:endParaRPr lang="en-US"/>
        </a:p>
      </dgm:t>
    </dgm:pt>
    <dgm:pt modelId="{5D1D3217-0D61-4089-AB46-5FB9155DC8D2}">
      <dgm:prSet/>
      <dgm:spPr/>
      <dgm:t>
        <a:bodyPr/>
        <a:lstStyle/>
        <a:p>
          <a:r>
            <a:rPr lang="en-US"/>
            <a:t>agencies </a:t>
          </a:r>
          <a:r>
            <a:rPr lang="en-US" dirty="0"/>
            <a:t>prepare operating budget (due May 1 by statute)</a:t>
          </a:r>
        </a:p>
      </dgm:t>
    </dgm:pt>
    <dgm:pt modelId="{339363E5-389F-43F3-A061-15140C57C63D}" type="parTrans" cxnId="{8167F3F0-C773-49BB-9AB4-E1DF671259D7}">
      <dgm:prSet/>
      <dgm:spPr/>
      <dgm:t>
        <a:bodyPr/>
        <a:lstStyle/>
        <a:p>
          <a:endParaRPr lang="en-US"/>
        </a:p>
      </dgm:t>
    </dgm:pt>
    <dgm:pt modelId="{12816916-8E2B-4085-ADE2-EB0168D9C17B}" type="sibTrans" cxnId="{8167F3F0-C773-49BB-9AB4-E1DF671259D7}">
      <dgm:prSet/>
      <dgm:spPr/>
      <dgm:t>
        <a:bodyPr/>
        <a:lstStyle/>
        <a:p>
          <a:endParaRPr lang="en-US"/>
        </a:p>
      </dgm:t>
    </dgm:pt>
    <dgm:pt modelId="{BB22574B-533B-4046-A03F-5C1102271A10}">
      <dgm:prSet/>
      <dgm:spPr/>
      <dgm:t>
        <a:bodyPr/>
        <a:lstStyle/>
        <a:p>
          <a:r>
            <a:rPr lang="en-US" dirty="0"/>
            <a:t>SBD issues guidelines based on enacted budget and provides training, assists as needed</a:t>
          </a:r>
        </a:p>
      </dgm:t>
    </dgm:pt>
    <dgm:pt modelId="{3AC3D22A-158B-4E15-B7E4-555B8724E7AA}" type="parTrans" cxnId="{543EF060-3E35-4DE6-B7A2-322F5FE5F0D3}">
      <dgm:prSet/>
      <dgm:spPr/>
      <dgm:t>
        <a:bodyPr/>
        <a:lstStyle/>
        <a:p>
          <a:endParaRPr lang="en-US"/>
        </a:p>
      </dgm:t>
    </dgm:pt>
    <dgm:pt modelId="{39ADBA41-E89E-4CB5-ACC8-E7BA09AD24B0}" type="sibTrans" cxnId="{543EF060-3E35-4DE6-B7A2-322F5FE5F0D3}">
      <dgm:prSet/>
      <dgm:spPr/>
      <dgm:t>
        <a:bodyPr/>
        <a:lstStyle/>
        <a:p>
          <a:endParaRPr lang="en-US"/>
        </a:p>
      </dgm:t>
    </dgm:pt>
    <dgm:pt modelId="{19E8DB4D-7661-4B42-8138-360B0E7581E8}">
      <dgm:prSet/>
      <dgm:spPr/>
      <dgm:t>
        <a:bodyPr/>
        <a:lstStyle/>
        <a:p>
          <a:r>
            <a:rPr lang="en-US" dirty="0"/>
            <a:t>May begin to budget nonrecurring appropriations as authorized in budget bill</a:t>
          </a:r>
        </a:p>
      </dgm:t>
    </dgm:pt>
    <dgm:pt modelId="{4DB62B41-11DC-44F2-B979-12368B66068C}" type="parTrans" cxnId="{929EB430-A4D9-4591-9B5E-A07BA8E8BC9C}">
      <dgm:prSet/>
      <dgm:spPr/>
      <dgm:t>
        <a:bodyPr/>
        <a:lstStyle/>
        <a:p>
          <a:endParaRPr lang="en-US"/>
        </a:p>
      </dgm:t>
    </dgm:pt>
    <dgm:pt modelId="{E2AA8E4D-CE07-4C54-9914-052313A774D6}" type="sibTrans" cxnId="{929EB430-A4D9-4591-9B5E-A07BA8E8BC9C}">
      <dgm:prSet/>
      <dgm:spPr/>
      <dgm:t>
        <a:bodyPr/>
        <a:lstStyle/>
        <a:p>
          <a:endParaRPr lang="en-US"/>
        </a:p>
      </dgm:t>
    </dgm:pt>
    <dgm:pt modelId="{1D4CEAC4-48CE-45B7-8A32-00F1BE1BB46A}">
      <dgm:prSet/>
      <dgm:spPr/>
      <dgm:t>
        <a:bodyPr/>
        <a:lstStyle/>
        <a:p>
          <a:r>
            <a:rPr lang="en-US">
              <a:solidFill>
                <a:schemeClr val="bg1"/>
              </a:solidFill>
            </a:rPr>
            <a:t>May/June</a:t>
          </a:r>
          <a:endParaRPr lang="en-US" dirty="0">
            <a:solidFill>
              <a:schemeClr val="bg1"/>
            </a:solidFill>
          </a:endParaRPr>
        </a:p>
      </dgm:t>
    </dgm:pt>
    <dgm:pt modelId="{B8B1C7D2-310E-42CD-96F2-74C49BA2D856}" type="parTrans" cxnId="{FF60FC65-D01B-40D7-ADA1-813FFB40F4BF}">
      <dgm:prSet/>
      <dgm:spPr/>
      <dgm:t>
        <a:bodyPr/>
        <a:lstStyle/>
        <a:p>
          <a:endParaRPr lang="en-US"/>
        </a:p>
      </dgm:t>
    </dgm:pt>
    <dgm:pt modelId="{EE4E043E-F393-487F-9771-B59F15BAA967}" type="sibTrans" cxnId="{FF60FC65-D01B-40D7-ADA1-813FFB40F4BF}">
      <dgm:prSet/>
      <dgm:spPr/>
      <dgm:t>
        <a:bodyPr/>
        <a:lstStyle/>
        <a:p>
          <a:endParaRPr lang="en-US"/>
        </a:p>
      </dgm:t>
    </dgm:pt>
    <dgm:pt modelId="{5C85381D-DECB-402C-9A30-11090BD662C6}">
      <dgm:prSet/>
      <dgm:spPr/>
      <dgm:t>
        <a:bodyPr/>
        <a:lstStyle/>
        <a:p>
          <a:r>
            <a:rPr lang="en-US" dirty="0"/>
            <a:t>SBD reviews operating budget submissions for accuracy, prepares and posts budget journals in SHARE by July 1 for use in new FY</a:t>
          </a:r>
        </a:p>
      </dgm:t>
    </dgm:pt>
    <dgm:pt modelId="{9C460662-2851-4827-85E2-EAFD79C5DCB4}" type="parTrans" cxnId="{F3151CEB-0F9C-47A1-B348-61D14CAB16D0}">
      <dgm:prSet/>
      <dgm:spPr/>
      <dgm:t>
        <a:bodyPr/>
        <a:lstStyle/>
        <a:p>
          <a:endParaRPr lang="en-US"/>
        </a:p>
      </dgm:t>
    </dgm:pt>
    <dgm:pt modelId="{85CC8CB3-FCAD-4CE5-B7E0-D2A11C3EF6F4}" type="sibTrans" cxnId="{F3151CEB-0F9C-47A1-B348-61D14CAB16D0}">
      <dgm:prSet/>
      <dgm:spPr/>
      <dgm:t>
        <a:bodyPr/>
        <a:lstStyle/>
        <a:p>
          <a:endParaRPr lang="en-US"/>
        </a:p>
      </dgm:t>
    </dgm:pt>
    <dgm:pt modelId="{1EEDDC60-8558-4C16-9AD0-86A998956404}" type="pres">
      <dgm:prSet presAssocID="{B56563AE-CD87-4C42-9CA5-6FFE74369413}" presName="linear" presStyleCnt="0">
        <dgm:presLayoutVars>
          <dgm:animLvl val="lvl"/>
          <dgm:resizeHandles val="exact"/>
        </dgm:presLayoutVars>
      </dgm:prSet>
      <dgm:spPr/>
    </dgm:pt>
    <dgm:pt modelId="{A5F5BAC0-3E7F-4FFF-A91D-3EDDA6DEAA55}" type="pres">
      <dgm:prSet presAssocID="{0A5FD0D6-E7BF-43D4-BE06-118244FE923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A56099E-1250-4F8E-B06B-B2C5DB04F5F9}" type="pres">
      <dgm:prSet presAssocID="{0A5FD0D6-E7BF-43D4-BE06-118244FE9235}" presName="childText" presStyleLbl="revTx" presStyleIdx="0" presStyleCnt="3">
        <dgm:presLayoutVars>
          <dgm:bulletEnabled val="1"/>
        </dgm:presLayoutVars>
      </dgm:prSet>
      <dgm:spPr/>
    </dgm:pt>
    <dgm:pt modelId="{863618FC-66CE-43FF-A025-DA7535FD816F}" type="pres">
      <dgm:prSet presAssocID="{3216C5AE-1FD3-4E13-9B4E-7CDF747CF1F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6EEEA97-A606-4EAE-A3D9-8546CCAED08F}" type="pres">
      <dgm:prSet presAssocID="{3216C5AE-1FD3-4E13-9B4E-7CDF747CF1F7}" presName="childText" presStyleLbl="revTx" presStyleIdx="1" presStyleCnt="3">
        <dgm:presLayoutVars>
          <dgm:bulletEnabled val="1"/>
        </dgm:presLayoutVars>
      </dgm:prSet>
      <dgm:spPr/>
    </dgm:pt>
    <dgm:pt modelId="{45D89470-EBAE-4458-8CE9-3AC7C4FE4AA8}" type="pres">
      <dgm:prSet presAssocID="{1D4CEAC4-48CE-45B7-8A32-00F1BE1BB46A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3ABBFDE1-BB1C-455B-9985-B4420643B0BA}" type="pres">
      <dgm:prSet presAssocID="{1D4CEAC4-48CE-45B7-8A32-00F1BE1BB46A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7E191318-C0D4-4B9F-8FEA-3E6BF49573CD}" srcId="{0A5FD0D6-E7BF-43D4-BE06-118244FE9235}" destId="{6BDA8502-937B-4ADD-AAF9-37CE0BB681A6}" srcOrd="0" destOrd="0" parTransId="{CBBDC122-749C-4EFD-9230-AD8D078D8211}" sibTransId="{51EC445D-A2FF-401C-8CDA-131CD2D1589F}"/>
    <dgm:cxn modelId="{5FFBA428-0286-4E85-9949-506F52188932}" type="presOf" srcId="{9C73E863-AEF7-4841-B8AE-4EB692B82F8C}" destId="{7A56099E-1250-4F8E-B06B-B2C5DB04F5F9}" srcOrd="0" destOrd="4" presId="urn:microsoft.com/office/officeart/2005/8/layout/vList2"/>
    <dgm:cxn modelId="{929EB430-A4D9-4591-9B5E-A07BA8E8BC9C}" srcId="{5D1D3217-0D61-4089-AB46-5FB9155DC8D2}" destId="{19E8DB4D-7661-4B42-8138-360B0E7581E8}" srcOrd="1" destOrd="0" parTransId="{4DB62B41-11DC-44F2-B979-12368B66068C}" sibTransId="{E2AA8E4D-CE07-4C54-9914-052313A774D6}"/>
    <dgm:cxn modelId="{68A84332-B637-4BA0-BACD-93037B73699E}" srcId="{6BDA8502-937B-4ADD-AAF9-37CE0BB681A6}" destId="{15DEFF68-1027-4FE7-82DB-2D1398B31CF1}" srcOrd="1" destOrd="0" parTransId="{3699B136-D131-4855-94A5-169D2B736A8A}" sibTransId="{6D2CF57D-5ABD-497A-B580-9418823A9DC6}"/>
    <dgm:cxn modelId="{6FB31D33-EC63-4997-BF03-543AE25CA224}" srcId="{B56563AE-CD87-4C42-9CA5-6FFE74369413}" destId="{0A5FD0D6-E7BF-43D4-BE06-118244FE9235}" srcOrd="0" destOrd="0" parTransId="{5713E42C-8E46-4F4F-99A0-9E3D72A44638}" sibTransId="{E11A5974-C766-486A-AF8A-1DBA122D6B8B}"/>
    <dgm:cxn modelId="{D712AC40-461C-46C4-B116-B42E7F9A8052}" type="presOf" srcId="{613BB569-6429-4406-BE2B-4F2A2A6B171F}" destId="{7A56099E-1250-4F8E-B06B-B2C5DB04F5F9}" srcOrd="0" destOrd="6" presId="urn:microsoft.com/office/officeart/2005/8/layout/vList2"/>
    <dgm:cxn modelId="{543EF060-3E35-4DE6-B7A2-322F5FE5F0D3}" srcId="{5D1D3217-0D61-4089-AB46-5FB9155DC8D2}" destId="{BB22574B-533B-4046-A03F-5C1102271A10}" srcOrd="0" destOrd="0" parTransId="{3AC3D22A-158B-4E15-B7E4-555B8724E7AA}" sibTransId="{39ADBA41-E89E-4CB5-ACC8-E7BA09AD24B0}"/>
    <dgm:cxn modelId="{FF60FC65-D01B-40D7-ADA1-813FFB40F4BF}" srcId="{B56563AE-CD87-4C42-9CA5-6FFE74369413}" destId="{1D4CEAC4-48CE-45B7-8A32-00F1BE1BB46A}" srcOrd="2" destOrd="0" parTransId="{B8B1C7D2-310E-42CD-96F2-74C49BA2D856}" sibTransId="{EE4E043E-F393-487F-9771-B59F15BAA967}"/>
    <dgm:cxn modelId="{64099667-60F6-450B-979D-0E1BBE355CBE}" type="presOf" srcId="{4EA2F9F2-3614-4067-BBC2-A58D851EDE03}" destId="{7A56099E-1250-4F8E-B06B-B2C5DB04F5F9}" srcOrd="0" destOrd="1" presId="urn:microsoft.com/office/officeart/2005/8/layout/vList2"/>
    <dgm:cxn modelId="{FFF4FB6A-8013-448A-AE2B-6BDBE0FEC4C8}" type="presOf" srcId="{5C85381D-DECB-402C-9A30-11090BD662C6}" destId="{3ABBFDE1-BB1C-455B-9985-B4420643B0BA}" srcOrd="0" destOrd="0" presId="urn:microsoft.com/office/officeart/2005/8/layout/vList2"/>
    <dgm:cxn modelId="{B10B074D-7665-4CA3-B49F-E5AB15A86BEF}" type="presOf" srcId="{1D4CEAC4-48CE-45B7-8A32-00F1BE1BB46A}" destId="{45D89470-EBAE-4458-8CE9-3AC7C4FE4AA8}" srcOrd="0" destOrd="0" presId="urn:microsoft.com/office/officeart/2005/8/layout/vList2"/>
    <dgm:cxn modelId="{ACD21C50-0503-4464-9728-74784431ADE0}" srcId="{6BDA8502-937B-4ADD-AAF9-37CE0BB681A6}" destId="{7510630C-1AD1-4CFB-9AFB-834C115E2D02}" srcOrd="3" destOrd="0" parTransId="{8793B762-C10D-4C51-9072-8F586329EA1A}" sibTransId="{10B6B90E-CE78-46B8-8C69-3B40196B9C9D}"/>
    <dgm:cxn modelId="{78B72B50-F2D0-445D-9580-DC8B54C54D51}" type="presOf" srcId="{15DEFF68-1027-4FE7-82DB-2D1398B31CF1}" destId="{7A56099E-1250-4F8E-B06B-B2C5DB04F5F9}" srcOrd="0" destOrd="2" presId="urn:microsoft.com/office/officeart/2005/8/layout/vList2"/>
    <dgm:cxn modelId="{F5092B78-8FA2-439E-ADC2-D09E67BEF9D4}" srcId="{15DEFF68-1027-4FE7-82DB-2D1398B31CF1}" destId="{F8940E08-D51E-44BF-AFB1-A33BA3FC6F4C}" srcOrd="0" destOrd="0" parTransId="{9D3F310C-3812-466E-B650-1CB4A004D50F}" sibTransId="{D22F1CC6-1233-46B8-B8A1-5D227544F82A}"/>
    <dgm:cxn modelId="{3934CD79-E9E2-4110-9E15-1A13E162A651}" srcId="{6BDA8502-937B-4ADD-AAF9-37CE0BB681A6}" destId="{4EA2F9F2-3614-4067-BBC2-A58D851EDE03}" srcOrd="0" destOrd="0" parTransId="{4E024CB5-64A0-4C19-8CF8-962C12829B64}" sibTransId="{CE9E2916-C570-4B92-BDC7-98D8B3C6EA9C}"/>
    <dgm:cxn modelId="{51C63A5A-F051-4925-9CC7-DAB06F0D3D40}" type="presOf" srcId="{7510630C-1AD1-4CFB-9AFB-834C115E2D02}" destId="{7A56099E-1250-4F8E-B06B-B2C5DB04F5F9}" srcOrd="0" destOrd="5" presId="urn:microsoft.com/office/officeart/2005/8/layout/vList2"/>
    <dgm:cxn modelId="{D446939C-1D33-49FB-84F8-A6C9C664189F}" type="presOf" srcId="{6BDA8502-937B-4ADD-AAF9-37CE0BB681A6}" destId="{7A56099E-1250-4F8E-B06B-B2C5DB04F5F9}" srcOrd="0" destOrd="0" presId="urn:microsoft.com/office/officeart/2005/8/layout/vList2"/>
    <dgm:cxn modelId="{E0DB56A0-6916-41DD-BC91-4D4F5ADD469E}" type="presOf" srcId="{BB22574B-533B-4046-A03F-5C1102271A10}" destId="{B6EEEA97-A606-4EAE-A3D9-8546CCAED08F}" srcOrd="0" destOrd="1" presId="urn:microsoft.com/office/officeart/2005/8/layout/vList2"/>
    <dgm:cxn modelId="{F64407D3-C412-49AE-AECD-666A66DE990C}" srcId="{6BDA8502-937B-4ADD-AAF9-37CE0BB681A6}" destId="{9C73E863-AEF7-4841-B8AE-4EB692B82F8C}" srcOrd="2" destOrd="0" parTransId="{F15389EF-82DE-4DC1-B6B5-903F508DA882}" sibTransId="{907AAC8A-D868-4BE6-B9DC-A9B2755F9B3D}"/>
    <dgm:cxn modelId="{11F3F6D8-2CC1-4FF0-A9B9-B286E67DD39D}" srcId="{B56563AE-CD87-4C42-9CA5-6FFE74369413}" destId="{3216C5AE-1FD3-4E13-9B4E-7CDF747CF1F7}" srcOrd="1" destOrd="0" parTransId="{993104A7-AF2D-4DCF-8B54-0A124700CA16}" sibTransId="{6C99BEF1-1DD4-42FF-B305-28ED7BCF49B7}"/>
    <dgm:cxn modelId="{6B1B8ADA-60C3-4D64-B412-C1BF45896FB4}" srcId="{6BDA8502-937B-4ADD-AAF9-37CE0BB681A6}" destId="{613BB569-6429-4406-BE2B-4F2A2A6B171F}" srcOrd="4" destOrd="0" parTransId="{5ECF0D57-5B02-4F3A-B5CB-6C17A839677F}" sibTransId="{5DA108FF-A0F5-43B0-8BA1-2D62525F43CD}"/>
    <dgm:cxn modelId="{8879B1E4-0D28-4178-9937-EE3039490E29}" type="presOf" srcId="{3216C5AE-1FD3-4E13-9B4E-7CDF747CF1F7}" destId="{863618FC-66CE-43FF-A025-DA7535FD816F}" srcOrd="0" destOrd="0" presId="urn:microsoft.com/office/officeart/2005/8/layout/vList2"/>
    <dgm:cxn modelId="{6A4911E6-2ECF-4419-AE65-94EEB73B82A7}" type="presOf" srcId="{B56563AE-CD87-4C42-9CA5-6FFE74369413}" destId="{1EEDDC60-8558-4C16-9AD0-86A998956404}" srcOrd="0" destOrd="0" presId="urn:microsoft.com/office/officeart/2005/8/layout/vList2"/>
    <dgm:cxn modelId="{F3151CEB-0F9C-47A1-B348-61D14CAB16D0}" srcId="{1D4CEAC4-48CE-45B7-8A32-00F1BE1BB46A}" destId="{5C85381D-DECB-402C-9A30-11090BD662C6}" srcOrd="0" destOrd="0" parTransId="{9C460662-2851-4827-85E2-EAFD79C5DCB4}" sibTransId="{85CC8CB3-FCAD-4CE5-B7E0-D2A11C3EF6F4}"/>
    <dgm:cxn modelId="{8167F3F0-C773-49BB-9AB4-E1DF671259D7}" srcId="{3216C5AE-1FD3-4E13-9B4E-7CDF747CF1F7}" destId="{5D1D3217-0D61-4089-AB46-5FB9155DC8D2}" srcOrd="0" destOrd="0" parTransId="{339363E5-389F-43F3-A061-15140C57C63D}" sibTransId="{12816916-8E2B-4085-ADE2-EB0168D9C17B}"/>
    <dgm:cxn modelId="{69B9DDF1-4AE3-4736-9AC5-648AF44B6DEA}" type="presOf" srcId="{19E8DB4D-7661-4B42-8138-360B0E7581E8}" destId="{B6EEEA97-A606-4EAE-A3D9-8546CCAED08F}" srcOrd="0" destOrd="2" presId="urn:microsoft.com/office/officeart/2005/8/layout/vList2"/>
    <dgm:cxn modelId="{9967A8F2-EB98-4819-BCB8-27EA02E1E8AB}" type="presOf" srcId="{0A5FD0D6-E7BF-43D4-BE06-118244FE9235}" destId="{A5F5BAC0-3E7F-4FFF-A91D-3EDDA6DEAA55}" srcOrd="0" destOrd="0" presId="urn:microsoft.com/office/officeart/2005/8/layout/vList2"/>
    <dgm:cxn modelId="{9592C1FD-3AEC-4A3E-B0CB-FB4D57E428B2}" type="presOf" srcId="{5D1D3217-0D61-4089-AB46-5FB9155DC8D2}" destId="{B6EEEA97-A606-4EAE-A3D9-8546CCAED08F}" srcOrd="0" destOrd="0" presId="urn:microsoft.com/office/officeart/2005/8/layout/vList2"/>
    <dgm:cxn modelId="{AE09EFFD-7D9E-4BF8-B567-A51F3D294C98}" type="presOf" srcId="{F8940E08-D51E-44BF-AFB1-A33BA3FC6F4C}" destId="{7A56099E-1250-4F8E-B06B-B2C5DB04F5F9}" srcOrd="0" destOrd="3" presId="urn:microsoft.com/office/officeart/2005/8/layout/vList2"/>
    <dgm:cxn modelId="{1BBFB8C8-FDB2-4CB9-A2CC-78AC227D21A2}" type="presParOf" srcId="{1EEDDC60-8558-4C16-9AD0-86A998956404}" destId="{A5F5BAC0-3E7F-4FFF-A91D-3EDDA6DEAA55}" srcOrd="0" destOrd="0" presId="urn:microsoft.com/office/officeart/2005/8/layout/vList2"/>
    <dgm:cxn modelId="{BB95B592-C158-44CD-8836-0EFE07AC36E7}" type="presParOf" srcId="{1EEDDC60-8558-4C16-9AD0-86A998956404}" destId="{7A56099E-1250-4F8E-B06B-B2C5DB04F5F9}" srcOrd="1" destOrd="0" presId="urn:microsoft.com/office/officeart/2005/8/layout/vList2"/>
    <dgm:cxn modelId="{5E4343E9-2666-43F7-91C7-C6A1D34146E4}" type="presParOf" srcId="{1EEDDC60-8558-4C16-9AD0-86A998956404}" destId="{863618FC-66CE-43FF-A025-DA7535FD816F}" srcOrd="2" destOrd="0" presId="urn:microsoft.com/office/officeart/2005/8/layout/vList2"/>
    <dgm:cxn modelId="{FC8A0FE5-6DDF-47F7-9B02-38FEA8E30CCF}" type="presParOf" srcId="{1EEDDC60-8558-4C16-9AD0-86A998956404}" destId="{B6EEEA97-A606-4EAE-A3D9-8546CCAED08F}" srcOrd="3" destOrd="0" presId="urn:microsoft.com/office/officeart/2005/8/layout/vList2"/>
    <dgm:cxn modelId="{08A540B2-19EC-4B3A-BC68-927E217E6A1B}" type="presParOf" srcId="{1EEDDC60-8558-4C16-9AD0-86A998956404}" destId="{45D89470-EBAE-4458-8CE9-3AC7C4FE4AA8}" srcOrd="4" destOrd="0" presId="urn:microsoft.com/office/officeart/2005/8/layout/vList2"/>
    <dgm:cxn modelId="{5BB97B83-9B2A-4177-B087-A44343721F85}" type="presParOf" srcId="{1EEDDC60-8558-4C16-9AD0-86A998956404}" destId="{3ABBFDE1-BB1C-455B-9985-B4420643B0BA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D82D31C-83A9-41D2-9E86-18A101F67DE2}" type="doc">
      <dgm:prSet loTypeId="urn:microsoft.com/office/officeart/2005/8/layout/hList1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DB67078F-CCAC-4376-8C7D-7245E18C0143}">
      <dgm:prSet/>
      <dgm:spPr/>
      <dgm:t>
        <a:bodyPr/>
        <a:lstStyle/>
        <a:p>
          <a:r>
            <a:rPr lang="en-US" b="1" dirty="0">
              <a:solidFill>
                <a:schemeClr val="bg1"/>
              </a:solidFill>
            </a:rPr>
            <a:t>Business Unit (BU) – state agency </a:t>
          </a:r>
        </a:p>
      </dgm:t>
    </dgm:pt>
    <dgm:pt modelId="{F01A8528-63D8-4C95-8D92-153E7B5B54F2}" type="parTrans" cxnId="{1275D74C-4F2B-4CE7-91CE-AD76ABCE0038}">
      <dgm:prSet/>
      <dgm:spPr/>
      <dgm:t>
        <a:bodyPr/>
        <a:lstStyle/>
        <a:p>
          <a:endParaRPr lang="en-US"/>
        </a:p>
      </dgm:t>
    </dgm:pt>
    <dgm:pt modelId="{5FB022FF-9C55-47B3-BE7F-97F1E220DE35}" type="sibTrans" cxnId="{1275D74C-4F2B-4CE7-91CE-AD76ABCE0038}">
      <dgm:prSet/>
      <dgm:spPr/>
      <dgm:t>
        <a:bodyPr/>
        <a:lstStyle/>
        <a:p>
          <a:endParaRPr lang="en-US"/>
        </a:p>
      </dgm:t>
    </dgm:pt>
    <dgm:pt modelId="{F7239A05-8B15-4169-8C7C-EBD76DC330EC}">
      <dgm:prSet/>
      <dgm:spPr/>
      <dgm:t>
        <a:bodyPr/>
        <a:lstStyle/>
        <a:p>
          <a:r>
            <a:rPr lang="en-US" dirty="0"/>
            <a:t>5-digit code in SHARE, often shortened to first 3 digits</a:t>
          </a:r>
        </a:p>
      </dgm:t>
    </dgm:pt>
    <dgm:pt modelId="{539DE488-3A4C-4C86-A6D0-21C705DC0B0A}" type="parTrans" cxnId="{9E2F6DC0-9144-4BBB-94DD-DB5B46CFE424}">
      <dgm:prSet/>
      <dgm:spPr/>
      <dgm:t>
        <a:bodyPr/>
        <a:lstStyle/>
        <a:p>
          <a:endParaRPr lang="en-US"/>
        </a:p>
      </dgm:t>
    </dgm:pt>
    <dgm:pt modelId="{BBF15E10-0E9F-4C2E-859F-D5C37D57C059}" type="sibTrans" cxnId="{9E2F6DC0-9144-4BBB-94DD-DB5B46CFE424}">
      <dgm:prSet/>
      <dgm:spPr/>
      <dgm:t>
        <a:bodyPr/>
        <a:lstStyle/>
        <a:p>
          <a:endParaRPr lang="en-US"/>
        </a:p>
      </dgm:t>
    </dgm:pt>
    <dgm:pt modelId="{F09139C9-E10D-4924-9618-A15D203350AD}">
      <dgm:prSet/>
      <dgm:spPr/>
      <dgm:t>
        <a:bodyPr/>
        <a:lstStyle/>
        <a:p>
          <a:r>
            <a:rPr lang="en-US" dirty="0"/>
            <a:t>First number refers to functional group of agencies</a:t>
          </a:r>
        </a:p>
      </dgm:t>
    </dgm:pt>
    <dgm:pt modelId="{0DAEDB5F-33C6-41E1-9293-C33A7D57B08C}" type="parTrans" cxnId="{1B6472DC-BC26-4782-B491-8A1F052527A1}">
      <dgm:prSet/>
      <dgm:spPr/>
      <dgm:t>
        <a:bodyPr/>
        <a:lstStyle/>
        <a:p>
          <a:endParaRPr lang="en-US"/>
        </a:p>
      </dgm:t>
    </dgm:pt>
    <dgm:pt modelId="{6B3DA862-EB2D-494C-8EE5-D9CD9A0678D7}" type="sibTrans" cxnId="{1B6472DC-BC26-4782-B491-8A1F052527A1}">
      <dgm:prSet/>
      <dgm:spPr/>
      <dgm:t>
        <a:bodyPr/>
        <a:lstStyle/>
        <a:p>
          <a:endParaRPr lang="en-US"/>
        </a:p>
      </dgm:t>
    </dgm:pt>
    <dgm:pt modelId="{7432BCD5-98FF-49D5-B40C-44589A0CF934}" type="pres">
      <dgm:prSet presAssocID="{BD82D31C-83A9-41D2-9E86-18A101F67DE2}" presName="Name0" presStyleCnt="0">
        <dgm:presLayoutVars>
          <dgm:dir/>
          <dgm:animLvl val="lvl"/>
          <dgm:resizeHandles val="exact"/>
        </dgm:presLayoutVars>
      </dgm:prSet>
      <dgm:spPr/>
    </dgm:pt>
    <dgm:pt modelId="{A0372069-3A18-4887-BB96-637921350B32}" type="pres">
      <dgm:prSet presAssocID="{DB67078F-CCAC-4376-8C7D-7245E18C0143}" presName="composite" presStyleCnt="0"/>
      <dgm:spPr/>
    </dgm:pt>
    <dgm:pt modelId="{F0A2471E-205C-48E7-99BE-5E91550069B2}" type="pres">
      <dgm:prSet presAssocID="{DB67078F-CCAC-4376-8C7D-7245E18C0143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C2C32742-6EEA-4261-9A98-8EB9EE709120}" type="pres">
      <dgm:prSet presAssocID="{DB67078F-CCAC-4376-8C7D-7245E18C0143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1B993E01-D3E9-4C3D-92CE-38E93FA5AA3E}" type="presOf" srcId="{DB67078F-CCAC-4376-8C7D-7245E18C0143}" destId="{F0A2471E-205C-48E7-99BE-5E91550069B2}" srcOrd="0" destOrd="0" presId="urn:microsoft.com/office/officeart/2005/8/layout/hList1"/>
    <dgm:cxn modelId="{9370BF0B-BCBE-432F-9CA5-FB5310EA8B9E}" type="presOf" srcId="{F7239A05-8B15-4169-8C7C-EBD76DC330EC}" destId="{C2C32742-6EEA-4261-9A98-8EB9EE709120}" srcOrd="0" destOrd="0" presId="urn:microsoft.com/office/officeart/2005/8/layout/hList1"/>
    <dgm:cxn modelId="{1275D74C-4F2B-4CE7-91CE-AD76ABCE0038}" srcId="{BD82D31C-83A9-41D2-9E86-18A101F67DE2}" destId="{DB67078F-CCAC-4376-8C7D-7245E18C0143}" srcOrd="0" destOrd="0" parTransId="{F01A8528-63D8-4C95-8D92-153E7B5B54F2}" sibTransId="{5FB022FF-9C55-47B3-BE7F-97F1E220DE35}"/>
    <dgm:cxn modelId="{673EB693-BD6B-498C-B6EF-6346CC8C908D}" type="presOf" srcId="{BD82D31C-83A9-41D2-9E86-18A101F67DE2}" destId="{7432BCD5-98FF-49D5-B40C-44589A0CF934}" srcOrd="0" destOrd="0" presId="urn:microsoft.com/office/officeart/2005/8/layout/hList1"/>
    <dgm:cxn modelId="{9E2F6DC0-9144-4BBB-94DD-DB5B46CFE424}" srcId="{DB67078F-CCAC-4376-8C7D-7245E18C0143}" destId="{F7239A05-8B15-4169-8C7C-EBD76DC330EC}" srcOrd="0" destOrd="0" parTransId="{539DE488-3A4C-4C86-A6D0-21C705DC0B0A}" sibTransId="{BBF15E10-0E9F-4C2E-859F-D5C37D57C059}"/>
    <dgm:cxn modelId="{1B6472DC-BC26-4782-B491-8A1F052527A1}" srcId="{DB67078F-CCAC-4376-8C7D-7245E18C0143}" destId="{F09139C9-E10D-4924-9618-A15D203350AD}" srcOrd="1" destOrd="0" parTransId="{0DAEDB5F-33C6-41E1-9293-C33A7D57B08C}" sibTransId="{6B3DA862-EB2D-494C-8EE5-D9CD9A0678D7}"/>
    <dgm:cxn modelId="{7A61BEF7-B3D8-4DD5-A8D9-DC8E6CA1D431}" type="presOf" srcId="{F09139C9-E10D-4924-9618-A15D203350AD}" destId="{C2C32742-6EEA-4261-9A98-8EB9EE709120}" srcOrd="0" destOrd="1" presId="urn:microsoft.com/office/officeart/2005/8/layout/hList1"/>
    <dgm:cxn modelId="{6CBD8F71-E786-4565-8134-693072E2F6CF}" type="presParOf" srcId="{7432BCD5-98FF-49D5-B40C-44589A0CF934}" destId="{A0372069-3A18-4887-BB96-637921350B32}" srcOrd="0" destOrd="0" presId="urn:microsoft.com/office/officeart/2005/8/layout/hList1"/>
    <dgm:cxn modelId="{5C26D4DC-FEAC-488F-8703-F18370DC54DC}" type="presParOf" srcId="{A0372069-3A18-4887-BB96-637921350B32}" destId="{F0A2471E-205C-48E7-99BE-5E91550069B2}" srcOrd="0" destOrd="0" presId="urn:microsoft.com/office/officeart/2005/8/layout/hList1"/>
    <dgm:cxn modelId="{F0CCED93-CB72-4E79-9962-12D0322C6D2D}" type="presParOf" srcId="{A0372069-3A18-4887-BB96-637921350B32}" destId="{C2C32742-6EEA-4261-9A98-8EB9EE70912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0C6A7A3-25E0-48D8-B1FC-D121398A8AA3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F3AF5F2-FCF9-486D-BEA4-AFD7069ECDF8}">
      <dgm:prSet phldrT="[Text]"/>
      <dgm:spPr/>
      <dgm:t>
        <a:bodyPr/>
        <a:lstStyle/>
        <a:p>
          <a:r>
            <a:rPr lang="en-US" dirty="0"/>
            <a:t>1 Legislative Agencies</a:t>
          </a:r>
        </a:p>
      </dgm:t>
    </dgm:pt>
    <dgm:pt modelId="{C5F6DDC5-8CC1-4087-8B1E-15C5E24D326E}" type="parTrans" cxnId="{240030F7-ACA6-47ED-8DF1-DC3BD567BEEE}">
      <dgm:prSet/>
      <dgm:spPr/>
      <dgm:t>
        <a:bodyPr/>
        <a:lstStyle/>
        <a:p>
          <a:endParaRPr lang="en-US"/>
        </a:p>
      </dgm:t>
    </dgm:pt>
    <dgm:pt modelId="{23751E0E-C4D1-4ACE-965B-F9544FBD81F7}" type="sibTrans" cxnId="{240030F7-ACA6-47ED-8DF1-DC3BD567BEEE}">
      <dgm:prSet/>
      <dgm:spPr/>
      <dgm:t>
        <a:bodyPr/>
        <a:lstStyle/>
        <a:p>
          <a:endParaRPr lang="en-US"/>
        </a:p>
      </dgm:t>
    </dgm:pt>
    <dgm:pt modelId="{2C5B08C9-6FCC-4EA6-A74D-17586DF9AC1B}">
      <dgm:prSet phldrT="[Text]"/>
      <dgm:spPr/>
      <dgm:t>
        <a:bodyPr/>
        <a:lstStyle/>
        <a:p>
          <a:r>
            <a:rPr lang="en-US" dirty="0"/>
            <a:t>2 Judicial Agencies</a:t>
          </a:r>
        </a:p>
      </dgm:t>
    </dgm:pt>
    <dgm:pt modelId="{E5F15AE3-0136-484F-B59F-7DA773F1921A}" type="parTrans" cxnId="{1624E719-BE99-4339-A2F4-99EED48F2D2D}">
      <dgm:prSet/>
      <dgm:spPr/>
      <dgm:t>
        <a:bodyPr/>
        <a:lstStyle/>
        <a:p>
          <a:endParaRPr lang="en-US"/>
        </a:p>
      </dgm:t>
    </dgm:pt>
    <dgm:pt modelId="{2E65F49D-1ED7-407A-99EC-A2AB5CA2B47E}" type="sibTrans" cxnId="{1624E719-BE99-4339-A2F4-99EED48F2D2D}">
      <dgm:prSet/>
      <dgm:spPr/>
      <dgm:t>
        <a:bodyPr/>
        <a:lstStyle/>
        <a:p>
          <a:endParaRPr lang="en-US"/>
        </a:p>
      </dgm:t>
    </dgm:pt>
    <dgm:pt modelId="{542BCB76-934C-4053-A1F2-D03F152EAC35}">
      <dgm:prSet phldrT="[Text]"/>
      <dgm:spPr/>
      <dgm:t>
        <a:bodyPr/>
        <a:lstStyle/>
        <a:p>
          <a:r>
            <a:rPr lang="en-US" dirty="0"/>
            <a:t>3 General Control</a:t>
          </a:r>
        </a:p>
      </dgm:t>
    </dgm:pt>
    <dgm:pt modelId="{C95EA8EC-196A-4B21-AEF1-E4D07977E14F}" type="parTrans" cxnId="{38B331B9-E212-41D7-8587-E708251AEDB7}">
      <dgm:prSet/>
      <dgm:spPr/>
      <dgm:t>
        <a:bodyPr/>
        <a:lstStyle/>
        <a:p>
          <a:endParaRPr lang="en-US"/>
        </a:p>
      </dgm:t>
    </dgm:pt>
    <dgm:pt modelId="{935A569B-9F4A-4D4C-8F64-B863C4E7D667}" type="sibTrans" cxnId="{38B331B9-E212-41D7-8587-E708251AEDB7}">
      <dgm:prSet/>
      <dgm:spPr/>
      <dgm:t>
        <a:bodyPr/>
        <a:lstStyle/>
        <a:p>
          <a:endParaRPr lang="en-US"/>
        </a:p>
      </dgm:t>
    </dgm:pt>
    <dgm:pt modelId="{E842909C-AEAE-47B8-A62D-0532A86EEAAA}">
      <dgm:prSet phldrT="[Text]"/>
      <dgm:spPr/>
      <dgm:t>
        <a:bodyPr/>
        <a:lstStyle/>
        <a:p>
          <a:r>
            <a:rPr lang="en-US" dirty="0"/>
            <a:t>4 Commerce and Industry</a:t>
          </a:r>
        </a:p>
      </dgm:t>
    </dgm:pt>
    <dgm:pt modelId="{B408A567-E96F-4198-9149-AEB390FA6EBD}" type="parTrans" cxnId="{8C44D185-B4DE-4E96-A64C-D754D3E5D722}">
      <dgm:prSet/>
      <dgm:spPr/>
      <dgm:t>
        <a:bodyPr/>
        <a:lstStyle/>
        <a:p>
          <a:endParaRPr lang="en-US"/>
        </a:p>
      </dgm:t>
    </dgm:pt>
    <dgm:pt modelId="{09629A88-6DAA-4C1E-99C6-8E258CC877BE}" type="sibTrans" cxnId="{8C44D185-B4DE-4E96-A64C-D754D3E5D722}">
      <dgm:prSet/>
      <dgm:spPr/>
      <dgm:t>
        <a:bodyPr/>
        <a:lstStyle/>
        <a:p>
          <a:endParaRPr lang="en-US"/>
        </a:p>
      </dgm:t>
    </dgm:pt>
    <dgm:pt modelId="{77FFA497-CE6C-4E71-A1CA-E5326143B4D4}">
      <dgm:prSet phldrT="[Text]"/>
      <dgm:spPr/>
      <dgm:t>
        <a:bodyPr/>
        <a:lstStyle/>
        <a:p>
          <a:r>
            <a:rPr lang="en-US" dirty="0"/>
            <a:t>5 Natural Resources</a:t>
          </a:r>
        </a:p>
      </dgm:t>
    </dgm:pt>
    <dgm:pt modelId="{2096CE21-1DCC-4291-AC4D-5B620B6229EA}" type="parTrans" cxnId="{F16E0961-B943-4F98-80FE-3FFACFEA9DFD}">
      <dgm:prSet/>
      <dgm:spPr/>
      <dgm:t>
        <a:bodyPr/>
        <a:lstStyle/>
        <a:p>
          <a:endParaRPr lang="en-US"/>
        </a:p>
      </dgm:t>
    </dgm:pt>
    <dgm:pt modelId="{463EFEC9-2A76-479E-B1B2-5815434941B0}" type="sibTrans" cxnId="{F16E0961-B943-4F98-80FE-3FFACFEA9DFD}">
      <dgm:prSet/>
      <dgm:spPr/>
      <dgm:t>
        <a:bodyPr/>
        <a:lstStyle/>
        <a:p>
          <a:endParaRPr lang="en-US"/>
        </a:p>
      </dgm:t>
    </dgm:pt>
    <dgm:pt modelId="{4680D51E-B398-467D-9B54-50C0B90BC610}">
      <dgm:prSet phldrT="[Text]"/>
      <dgm:spPr/>
      <dgm:t>
        <a:bodyPr/>
        <a:lstStyle/>
        <a:p>
          <a:r>
            <a:rPr lang="en-US" dirty="0"/>
            <a:t>6 Health and Human Services</a:t>
          </a:r>
        </a:p>
      </dgm:t>
    </dgm:pt>
    <dgm:pt modelId="{163958D1-E3EF-41EE-9C07-D648F4C56F56}" type="parTrans" cxnId="{24863058-1C9E-4DD9-AEE3-3FCD1E57D34E}">
      <dgm:prSet/>
      <dgm:spPr/>
      <dgm:t>
        <a:bodyPr/>
        <a:lstStyle/>
        <a:p>
          <a:endParaRPr lang="en-US"/>
        </a:p>
      </dgm:t>
    </dgm:pt>
    <dgm:pt modelId="{9A3479D4-90E1-4364-90AB-E1225D0ED546}" type="sibTrans" cxnId="{24863058-1C9E-4DD9-AEE3-3FCD1E57D34E}">
      <dgm:prSet/>
      <dgm:spPr/>
      <dgm:t>
        <a:bodyPr/>
        <a:lstStyle/>
        <a:p>
          <a:endParaRPr lang="en-US"/>
        </a:p>
      </dgm:t>
    </dgm:pt>
    <dgm:pt modelId="{1DF43525-983F-43C2-AA16-88FFD6FED535}">
      <dgm:prSet phldrT="[Text]"/>
      <dgm:spPr/>
      <dgm:t>
        <a:bodyPr/>
        <a:lstStyle/>
        <a:p>
          <a:r>
            <a:rPr lang="en-US" dirty="0"/>
            <a:t>7 Public Safety</a:t>
          </a:r>
        </a:p>
      </dgm:t>
    </dgm:pt>
    <dgm:pt modelId="{B02815F6-1D14-4070-9A54-7FCD30D0479D}" type="parTrans" cxnId="{BCEA2E14-0D15-4CC1-8C1F-CA32FC6827E3}">
      <dgm:prSet/>
      <dgm:spPr/>
      <dgm:t>
        <a:bodyPr/>
        <a:lstStyle/>
        <a:p>
          <a:endParaRPr lang="en-US"/>
        </a:p>
      </dgm:t>
    </dgm:pt>
    <dgm:pt modelId="{36315E86-EB88-4EB1-9468-D3BE743CE3C1}" type="sibTrans" cxnId="{BCEA2E14-0D15-4CC1-8C1F-CA32FC6827E3}">
      <dgm:prSet/>
      <dgm:spPr/>
      <dgm:t>
        <a:bodyPr/>
        <a:lstStyle/>
        <a:p>
          <a:endParaRPr lang="en-US"/>
        </a:p>
      </dgm:t>
    </dgm:pt>
    <dgm:pt modelId="{8868FC5B-C929-45BB-99AF-2FF404CC53CA}">
      <dgm:prSet phldrT="[Text]"/>
      <dgm:spPr/>
      <dgm:t>
        <a:bodyPr/>
        <a:lstStyle/>
        <a:p>
          <a:r>
            <a:rPr lang="en-US" dirty="0"/>
            <a:t>8 Transportation </a:t>
          </a:r>
        </a:p>
      </dgm:t>
    </dgm:pt>
    <dgm:pt modelId="{75F6DFE7-8DA6-41DD-8E4F-D54016A3E9D3}" type="parTrans" cxnId="{6876860D-BAEA-43B3-B1B4-95651A672C5F}">
      <dgm:prSet/>
      <dgm:spPr/>
      <dgm:t>
        <a:bodyPr/>
        <a:lstStyle/>
        <a:p>
          <a:endParaRPr lang="en-US"/>
        </a:p>
      </dgm:t>
    </dgm:pt>
    <dgm:pt modelId="{6951E302-A84F-47D1-A770-1D9C617F92AE}" type="sibTrans" cxnId="{6876860D-BAEA-43B3-B1B4-95651A672C5F}">
      <dgm:prSet/>
      <dgm:spPr/>
      <dgm:t>
        <a:bodyPr/>
        <a:lstStyle/>
        <a:p>
          <a:endParaRPr lang="en-US"/>
        </a:p>
      </dgm:t>
    </dgm:pt>
    <dgm:pt modelId="{F9E15FFE-F832-49B4-B990-94FD4E55D791}">
      <dgm:prSet phldrT="[Text]"/>
      <dgm:spPr/>
      <dgm:t>
        <a:bodyPr/>
        <a:lstStyle/>
        <a:p>
          <a:r>
            <a:rPr lang="en-US" dirty="0"/>
            <a:t>9 Education</a:t>
          </a:r>
        </a:p>
      </dgm:t>
    </dgm:pt>
    <dgm:pt modelId="{73E4A476-1714-4CFB-A61D-99DE969FFFD0}" type="parTrans" cxnId="{DFC0269C-DFE4-4174-8D86-5104B53E8C24}">
      <dgm:prSet/>
      <dgm:spPr/>
      <dgm:t>
        <a:bodyPr/>
        <a:lstStyle/>
        <a:p>
          <a:endParaRPr lang="en-US"/>
        </a:p>
      </dgm:t>
    </dgm:pt>
    <dgm:pt modelId="{F0DDF2BB-C04E-4062-91AA-27D7F0D871EB}" type="sibTrans" cxnId="{DFC0269C-DFE4-4174-8D86-5104B53E8C24}">
      <dgm:prSet/>
      <dgm:spPr/>
      <dgm:t>
        <a:bodyPr/>
        <a:lstStyle/>
        <a:p>
          <a:endParaRPr lang="en-US"/>
        </a:p>
      </dgm:t>
    </dgm:pt>
    <dgm:pt modelId="{6F75F393-CBA8-4863-AE74-38CFD7A709C2}" type="pres">
      <dgm:prSet presAssocID="{30C6A7A3-25E0-48D8-B1FC-D121398A8AA3}" presName="diagram" presStyleCnt="0">
        <dgm:presLayoutVars>
          <dgm:dir/>
          <dgm:resizeHandles val="exact"/>
        </dgm:presLayoutVars>
      </dgm:prSet>
      <dgm:spPr/>
    </dgm:pt>
    <dgm:pt modelId="{29BBCA1D-3347-42E1-8328-A43485024D20}" type="pres">
      <dgm:prSet presAssocID="{5F3AF5F2-FCF9-486D-BEA4-AFD7069ECDF8}" presName="node" presStyleLbl="node1" presStyleIdx="0" presStyleCnt="9">
        <dgm:presLayoutVars>
          <dgm:bulletEnabled val="1"/>
        </dgm:presLayoutVars>
      </dgm:prSet>
      <dgm:spPr/>
    </dgm:pt>
    <dgm:pt modelId="{3C07833D-D4AB-43D8-AB5F-EC20DC7FED9F}" type="pres">
      <dgm:prSet presAssocID="{23751E0E-C4D1-4ACE-965B-F9544FBD81F7}" presName="sibTrans" presStyleCnt="0"/>
      <dgm:spPr/>
    </dgm:pt>
    <dgm:pt modelId="{A3EB3E23-DDE2-4115-87E0-039E52552731}" type="pres">
      <dgm:prSet presAssocID="{2C5B08C9-6FCC-4EA6-A74D-17586DF9AC1B}" presName="node" presStyleLbl="node1" presStyleIdx="1" presStyleCnt="9">
        <dgm:presLayoutVars>
          <dgm:bulletEnabled val="1"/>
        </dgm:presLayoutVars>
      </dgm:prSet>
      <dgm:spPr/>
    </dgm:pt>
    <dgm:pt modelId="{F2D3EE03-E5C6-4991-AF94-36DE5B8023F9}" type="pres">
      <dgm:prSet presAssocID="{2E65F49D-1ED7-407A-99EC-A2AB5CA2B47E}" presName="sibTrans" presStyleCnt="0"/>
      <dgm:spPr/>
    </dgm:pt>
    <dgm:pt modelId="{EA8A86D5-7673-48CD-A1E1-122FC9D68682}" type="pres">
      <dgm:prSet presAssocID="{542BCB76-934C-4053-A1F2-D03F152EAC35}" presName="node" presStyleLbl="node1" presStyleIdx="2" presStyleCnt="9">
        <dgm:presLayoutVars>
          <dgm:bulletEnabled val="1"/>
        </dgm:presLayoutVars>
      </dgm:prSet>
      <dgm:spPr/>
    </dgm:pt>
    <dgm:pt modelId="{2D658697-FD4F-4727-9E6D-7F64B56A0E6C}" type="pres">
      <dgm:prSet presAssocID="{935A569B-9F4A-4D4C-8F64-B863C4E7D667}" presName="sibTrans" presStyleCnt="0"/>
      <dgm:spPr/>
    </dgm:pt>
    <dgm:pt modelId="{341F12D6-E66A-4933-BA30-8609A392AE3E}" type="pres">
      <dgm:prSet presAssocID="{E842909C-AEAE-47B8-A62D-0532A86EEAAA}" presName="node" presStyleLbl="node1" presStyleIdx="3" presStyleCnt="9">
        <dgm:presLayoutVars>
          <dgm:bulletEnabled val="1"/>
        </dgm:presLayoutVars>
      </dgm:prSet>
      <dgm:spPr/>
    </dgm:pt>
    <dgm:pt modelId="{83C599BC-21BF-4BBA-A16B-40F83FE08E49}" type="pres">
      <dgm:prSet presAssocID="{09629A88-6DAA-4C1E-99C6-8E258CC877BE}" presName="sibTrans" presStyleCnt="0"/>
      <dgm:spPr/>
    </dgm:pt>
    <dgm:pt modelId="{609A4262-1C1D-401E-BCF8-3EFCC287B74F}" type="pres">
      <dgm:prSet presAssocID="{77FFA497-CE6C-4E71-A1CA-E5326143B4D4}" presName="node" presStyleLbl="node1" presStyleIdx="4" presStyleCnt="9">
        <dgm:presLayoutVars>
          <dgm:bulletEnabled val="1"/>
        </dgm:presLayoutVars>
      </dgm:prSet>
      <dgm:spPr/>
    </dgm:pt>
    <dgm:pt modelId="{4F4E0752-FA24-49F5-B66A-99325B790196}" type="pres">
      <dgm:prSet presAssocID="{463EFEC9-2A76-479E-B1B2-5815434941B0}" presName="sibTrans" presStyleCnt="0"/>
      <dgm:spPr/>
    </dgm:pt>
    <dgm:pt modelId="{CC664C6D-12A9-4022-9069-008809D24A82}" type="pres">
      <dgm:prSet presAssocID="{4680D51E-B398-467D-9B54-50C0B90BC610}" presName="node" presStyleLbl="node1" presStyleIdx="5" presStyleCnt="9">
        <dgm:presLayoutVars>
          <dgm:bulletEnabled val="1"/>
        </dgm:presLayoutVars>
      </dgm:prSet>
      <dgm:spPr/>
    </dgm:pt>
    <dgm:pt modelId="{0C72FF8C-4605-4CFA-A486-3BF0753F1647}" type="pres">
      <dgm:prSet presAssocID="{9A3479D4-90E1-4364-90AB-E1225D0ED546}" presName="sibTrans" presStyleCnt="0"/>
      <dgm:spPr/>
    </dgm:pt>
    <dgm:pt modelId="{843F0186-5809-49E1-9816-6C59542AF83C}" type="pres">
      <dgm:prSet presAssocID="{1DF43525-983F-43C2-AA16-88FFD6FED535}" presName="node" presStyleLbl="node1" presStyleIdx="6" presStyleCnt="9">
        <dgm:presLayoutVars>
          <dgm:bulletEnabled val="1"/>
        </dgm:presLayoutVars>
      </dgm:prSet>
      <dgm:spPr/>
    </dgm:pt>
    <dgm:pt modelId="{9E602A8E-9300-422B-A4B8-B7036583433D}" type="pres">
      <dgm:prSet presAssocID="{36315E86-EB88-4EB1-9468-D3BE743CE3C1}" presName="sibTrans" presStyleCnt="0"/>
      <dgm:spPr/>
    </dgm:pt>
    <dgm:pt modelId="{1C8AB959-F667-4566-B07E-A8F5B8D26871}" type="pres">
      <dgm:prSet presAssocID="{8868FC5B-C929-45BB-99AF-2FF404CC53CA}" presName="node" presStyleLbl="node1" presStyleIdx="7" presStyleCnt="9">
        <dgm:presLayoutVars>
          <dgm:bulletEnabled val="1"/>
        </dgm:presLayoutVars>
      </dgm:prSet>
      <dgm:spPr/>
    </dgm:pt>
    <dgm:pt modelId="{68B0307E-BFB9-46BE-A69B-6472686204DE}" type="pres">
      <dgm:prSet presAssocID="{6951E302-A84F-47D1-A770-1D9C617F92AE}" presName="sibTrans" presStyleCnt="0"/>
      <dgm:spPr/>
    </dgm:pt>
    <dgm:pt modelId="{1206261E-CBAB-4B6C-B119-CBCB8CEC46A2}" type="pres">
      <dgm:prSet presAssocID="{F9E15FFE-F832-49B4-B990-94FD4E55D791}" presName="node" presStyleLbl="node1" presStyleIdx="8" presStyleCnt="9">
        <dgm:presLayoutVars>
          <dgm:bulletEnabled val="1"/>
        </dgm:presLayoutVars>
      </dgm:prSet>
      <dgm:spPr/>
    </dgm:pt>
  </dgm:ptLst>
  <dgm:cxnLst>
    <dgm:cxn modelId="{6876860D-BAEA-43B3-B1B4-95651A672C5F}" srcId="{30C6A7A3-25E0-48D8-B1FC-D121398A8AA3}" destId="{8868FC5B-C929-45BB-99AF-2FF404CC53CA}" srcOrd="7" destOrd="0" parTransId="{75F6DFE7-8DA6-41DD-8E4F-D54016A3E9D3}" sibTransId="{6951E302-A84F-47D1-A770-1D9C617F92AE}"/>
    <dgm:cxn modelId="{BCEA2E14-0D15-4CC1-8C1F-CA32FC6827E3}" srcId="{30C6A7A3-25E0-48D8-B1FC-D121398A8AA3}" destId="{1DF43525-983F-43C2-AA16-88FFD6FED535}" srcOrd="6" destOrd="0" parTransId="{B02815F6-1D14-4070-9A54-7FCD30D0479D}" sibTransId="{36315E86-EB88-4EB1-9468-D3BE743CE3C1}"/>
    <dgm:cxn modelId="{1624E719-BE99-4339-A2F4-99EED48F2D2D}" srcId="{30C6A7A3-25E0-48D8-B1FC-D121398A8AA3}" destId="{2C5B08C9-6FCC-4EA6-A74D-17586DF9AC1B}" srcOrd="1" destOrd="0" parTransId="{E5F15AE3-0136-484F-B59F-7DA773F1921A}" sibTransId="{2E65F49D-1ED7-407A-99EC-A2AB5CA2B47E}"/>
    <dgm:cxn modelId="{0C81FC30-84FA-49B9-A840-46E7702455F2}" type="presOf" srcId="{E842909C-AEAE-47B8-A62D-0532A86EEAAA}" destId="{341F12D6-E66A-4933-BA30-8609A392AE3E}" srcOrd="0" destOrd="0" presId="urn:microsoft.com/office/officeart/2005/8/layout/default"/>
    <dgm:cxn modelId="{52D97632-DD2E-42DD-B3F0-6516D89A9EF1}" type="presOf" srcId="{542BCB76-934C-4053-A1F2-D03F152EAC35}" destId="{EA8A86D5-7673-48CD-A1E1-122FC9D68682}" srcOrd="0" destOrd="0" presId="urn:microsoft.com/office/officeart/2005/8/layout/default"/>
    <dgm:cxn modelId="{78B0143B-019B-4F93-B4BB-82B01D686681}" type="presOf" srcId="{8868FC5B-C929-45BB-99AF-2FF404CC53CA}" destId="{1C8AB959-F667-4566-B07E-A8F5B8D26871}" srcOrd="0" destOrd="0" presId="urn:microsoft.com/office/officeart/2005/8/layout/default"/>
    <dgm:cxn modelId="{F6C0863F-4505-4A34-8F94-39ED9A4823E7}" type="presOf" srcId="{1DF43525-983F-43C2-AA16-88FFD6FED535}" destId="{843F0186-5809-49E1-9816-6C59542AF83C}" srcOrd="0" destOrd="0" presId="urn:microsoft.com/office/officeart/2005/8/layout/default"/>
    <dgm:cxn modelId="{F16E0961-B943-4F98-80FE-3FFACFEA9DFD}" srcId="{30C6A7A3-25E0-48D8-B1FC-D121398A8AA3}" destId="{77FFA497-CE6C-4E71-A1CA-E5326143B4D4}" srcOrd="4" destOrd="0" parTransId="{2096CE21-1DCC-4291-AC4D-5B620B6229EA}" sibTransId="{463EFEC9-2A76-479E-B1B2-5815434941B0}"/>
    <dgm:cxn modelId="{9E454F43-D523-41E4-AE26-1D2E1AA87C55}" type="presOf" srcId="{77FFA497-CE6C-4E71-A1CA-E5326143B4D4}" destId="{609A4262-1C1D-401E-BCF8-3EFCC287B74F}" srcOrd="0" destOrd="0" presId="urn:microsoft.com/office/officeart/2005/8/layout/default"/>
    <dgm:cxn modelId="{3F586353-2F92-4939-A8C2-A8219F52FB53}" type="presOf" srcId="{30C6A7A3-25E0-48D8-B1FC-D121398A8AA3}" destId="{6F75F393-CBA8-4863-AE74-38CFD7A709C2}" srcOrd="0" destOrd="0" presId="urn:microsoft.com/office/officeart/2005/8/layout/default"/>
    <dgm:cxn modelId="{24863058-1C9E-4DD9-AEE3-3FCD1E57D34E}" srcId="{30C6A7A3-25E0-48D8-B1FC-D121398A8AA3}" destId="{4680D51E-B398-467D-9B54-50C0B90BC610}" srcOrd="5" destOrd="0" parTransId="{163958D1-E3EF-41EE-9C07-D648F4C56F56}" sibTransId="{9A3479D4-90E1-4364-90AB-E1225D0ED546}"/>
    <dgm:cxn modelId="{8C44D185-B4DE-4E96-A64C-D754D3E5D722}" srcId="{30C6A7A3-25E0-48D8-B1FC-D121398A8AA3}" destId="{E842909C-AEAE-47B8-A62D-0532A86EEAAA}" srcOrd="3" destOrd="0" parTransId="{B408A567-E96F-4198-9149-AEB390FA6EBD}" sibTransId="{09629A88-6DAA-4C1E-99C6-8E258CC877BE}"/>
    <dgm:cxn modelId="{DFC0269C-DFE4-4174-8D86-5104B53E8C24}" srcId="{30C6A7A3-25E0-48D8-B1FC-D121398A8AA3}" destId="{F9E15FFE-F832-49B4-B990-94FD4E55D791}" srcOrd="8" destOrd="0" parTransId="{73E4A476-1714-4CFB-A61D-99DE969FFFD0}" sibTransId="{F0DDF2BB-C04E-4062-91AA-27D7F0D871EB}"/>
    <dgm:cxn modelId="{CFEEA9A3-4C13-453B-89CC-BBC2CF414FA2}" type="presOf" srcId="{F9E15FFE-F832-49B4-B990-94FD4E55D791}" destId="{1206261E-CBAB-4B6C-B119-CBCB8CEC46A2}" srcOrd="0" destOrd="0" presId="urn:microsoft.com/office/officeart/2005/8/layout/default"/>
    <dgm:cxn modelId="{A7E32BAD-3911-4524-99F7-A9DD784666E7}" type="presOf" srcId="{2C5B08C9-6FCC-4EA6-A74D-17586DF9AC1B}" destId="{A3EB3E23-DDE2-4115-87E0-039E52552731}" srcOrd="0" destOrd="0" presId="urn:microsoft.com/office/officeart/2005/8/layout/default"/>
    <dgm:cxn modelId="{38B331B9-E212-41D7-8587-E708251AEDB7}" srcId="{30C6A7A3-25E0-48D8-B1FC-D121398A8AA3}" destId="{542BCB76-934C-4053-A1F2-D03F152EAC35}" srcOrd="2" destOrd="0" parTransId="{C95EA8EC-196A-4B21-AEF1-E4D07977E14F}" sibTransId="{935A569B-9F4A-4D4C-8F64-B863C4E7D667}"/>
    <dgm:cxn modelId="{E1FFA8C5-3C2F-48F1-AA82-C8D06882B28C}" type="presOf" srcId="{5F3AF5F2-FCF9-486D-BEA4-AFD7069ECDF8}" destId="{29BBCA1D-3347-42E1-8328-A43485024D20}" srcOrd="0" destOrd="0" presId="urn:microsoft.com/office/officeart/2005/8/layout/default"/>
    <dgm:cxn modelId="{F6FBFFDA-C15B-41FD-9D64-D4D2BD5544C7}" type="presOf" srcId="{4680D51E-B398-467D-9B54-50C0B90BC610}" destId="{CC664C6D-12A9-4022-9069-008809D24A82}" srcOrd="0" destOrd="0" presId="urn:microsoft.com/office/officeart/2005/8/layout/default"/>
    <dgm:cxn modelId="{240030F7-ACA6-47ED-8DF1-DC3BD567BEEE}" srcId="{30C6A7A3-25E0-48D8-B1FC-D121398A8AA3}" destId="{5F3AF5F2-FCF9-486D-BEA4-AFD7069ECDF8}" srcOrd="0" destOrd="0" parTransId="{C5F6DDC5-8CC1-4087-8B1E-15C5E24D326E}" sibTransId="{23751E0E-C4D1-4ACE-965B-F9544FBD81F7}"/>
    <dgm:cxn modelId="{9E4BBD6C-06E2-40F0-A2D0-DFE0E49E9FEB}" type="presParOf" srcId="{6F75F393-CBA8-4863-AE74-38CFD7A709C2}" destId="{29BBCA1D-3347-42E1-8328-A43485024D20}" srcOrd="0" destOrd="0" presId="urn:microsoft.com/office/officeart/2005/8/layout/default"/>
    <dgm:cxn modelId="{870C4013-4583-410C-B195-CAB52FF8BD55}" type="presParOf" srcId="{6F75F393-CBA8-4863-AE74-38CFD7A709C2}" destId="{3C07833D-D4AB-43D8-AB5F-EC20DC7FED9F}" srcOrd="1" destOrd="0" presId="urn:microsoft.com/office/officeart/2005/8/layout/default"/>
    <dgm:cxn modelId="{516EC0D3-35C1-4AFD-8FB2-1421FE4CF58F}" type="presParOf" srcId="{6F75F393-CBA8-4863-AE74-38CFD7A709C2}" destId="{A3EB3E23-DDE2-4115-87E0-039E52552731}" srcOrd="2" destOrd="0" presId="urn:microsoft.com/office/officeart/2005/8/layout/default"/>
    <dgm:cxn modelId="{F7DCC941-CEC1-47F7-A65A-E4827AE10577}" type="presParOf" srcId="{6F75F393-CBA8-4863-AE74-38CFD7A709C2}" destId="{F2D3EE03-E5C6-4991-AF94-36DE5B8023F9}" srcOrd="3" destOrd="0" presId="urn:microsoft.com/office/officeart/2005/8/layout/default"/>
    <dgm:cxn modelId="{7CA8F557-A4F9-439B-B92C-1D5E10026C3A}" type="presParOf" srcId="{6F75F393-CBA8-4863-AE74-38CFD7A709C2}" destId="{EA8A86D5-7673-48CD-A1E1-122FC9D68682}" srcOrd="4" destOrd="0" presId="urn:microsoft.com/office/officeart/2005/8/layout/default"/>
    <dgm:cxn modelId="{E86CF303-5875-493A-A525-66EDDEE9D17C}" type="presParOf" srcId="{6F75F393-CBA8-4863-AE74-38CFD7A709C2}" destId="{2D658697-FD4F-4727-9E6D-7F64B56A0E6C}" srcOrd="5" destOrd="0" presId="urn:microsoft.com/office/officeart/2005/8/layout/default"/>
    <dgm:cxn modelId="{69E59B13-6F6F-48C9-AAED-99107309851D}" type="presParOf" srcId="{6F75F393-CBA8-4863-AE74-38CFD7A709C2}" destId="{341F12D6-E66A-4933-BA30-8609A392AE3E}" srcOrd="6" destOrd="0" presId="urn:microsoft.com/office/officeart/2005/8/layout/default"/>
    <dgm:cxn modelId="{4273FBA7-BD6A-42DC-8C1D-5A4F119D7F67}" type="presParOf" srcId="{6F75F393-CBA8-4863-AE74-38CFD7A709C2}" destId="{83C599BC-21BF-4BBA-A16B-40F83FE08E49}" srcOrd="7" destOrd="0" presId="urn:microsoft.com/office/officeart/2005/8/layout/default"/>
    <dgm:cxn modelId="{425CB9CB-1375-478B-86ED-B25879E73511}" type="presParOf" srcId="{6F75F393-CBA8-4863-AE74-38CFD7A709C2}" destId="{609A4262-1C1D-401E-BCF8-3EFCC287B74F}" srcOrd="8" destOrd="0" presId="urn:microsoft.com/office/officeart/2005/8/layout/default"/>
    <dgm:cxn modelId="{F93D3099-FF97-435A-9491-1596543A8172}" type="presParOf" srcId="{6F75F393-CBA8-4863-AE74-38CFD7A709C2}" destId="{4F4E0752-FA24-49F5-B66A-99325B790196}" srcOrd="9" destOrd="0" presId="urn:microsoft.com/office/officeart/2005/8/layout/default"/>
    <dgm:cxn modelId="{DC7F4896-FD3A-42BE-8159-CF511F7151F0}" type="presParOf" srcId="{6F75F393-CBA8-4863-AE74-38CFD7A709C2}" destId="{CC664C6D-12A9-4022-9069-008809D24A82}" srcOrd="10" destOrd="0" presId="urn:microsoft.com/office/officeart/2005/8/layout/default"/>
    <dgm:cxn modelId="{C65B3159-362A-46B1-81C3-D6755394CFFD}" type="presParOf" srcId="{6F75F393-CBA8-4863-AE74-38CFD7A709C2}" destId="{0C72FF8C-4605-4CFA-A486-3BF0753F1647}" srcOrd="11" destOrd="0" presId="urn:microsoft.com/office/officeart/2005/8/layout/default"/>
    <dgm:cxn modelId="{71C9EA8F-7F70-4C55-8C27-0D20441730FB}" type="presParOf" srcId="{6F75F393-CBA8-4863-AE74-38CFD7A709C2}" destId="{843F0186-5809-49E1-9816-6C59542AF83C}" srcOrd="12" destOrd="0" presId="urn:microsoft.com/office/officeart/2005/8/layout/default"/>
    <dgm:cxn modelId="{64DF8D06-3EBA-488D-A787-630528FDC11B}" type="presParOf" srcId="{6F75F393-CBA8-4863-AE74-38CFD7A709C2}" destId="{9E602A8E-9300-422B-A4B8-B7036583433D}" srcOrd="13" destOrd="0" presId="urn:microsoft.com/office/officeart/2005/8/layout/default"/>
    <dgm:cxn modelId="{E667E0AA-2198-4F37-B431-9E0C6A1E79FC}" type="presParOf" srcId="{6F75F393-CBA8-4863-AE74-38CFD7A709C2}" destId="{1C8AB959-F667-4566-B07E-A8F5B8D26871}" srcOrd="14" destOrd="0" presId="urn:microsoft.com/office/officeart/2005/8/layout/default"/>
    <dgm:cxn modelId="{E89CD86C-5129-40E3-974E-ACAB20721861}" type="presParOf" srcId="{6F75F393-CBA8-4863-AE74-38CFD7A709C2}" destId="{68B0307E-BFB9-46BE-A69B-6472686204DE}" srcOrd="15" destOrd="0" presId="urn:microsoft.com/office/officeart/2005/8/layout/default"/>
    <dgm:cxn modelId="{8773BA3C-82FB-4574-8337-AD5270C77F08}" type="presParOf" srcId="{6F75F393-CBA8-4863-AE74-38CFD7A709C2}" destId="{1206261E-CBAB-4B6C-B119-CBCB8CEC46A2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D82D31C-83A9-41D2-9E86-18A101F67DE2}" type="doc">
      <dgm:prSet loTypeId="urn:microsoft.com/office/officeart/2005/8/layout/hList1" loCatId="list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DB67078F-CCAC-4376-8C7D-7245E18C0143}">
      <dgm:prSet/>
      <dgm:spPr/>
      <dgm:t>
        <a:bodyPr/>
        <a:lstStyle/>
        <a:p>
          <a:r>
            <a:rPr lang="en-US" b="1" dirty="0">
              <a:solidFill>
                <a:schemeClr val="bg1"/>
              </a:solidFill>
            </a:rPr>
            <a:t>Program code (P-code) – highest division of agency</a:t>
          </a:r>
        </a:p>
      </dgm:t>
    </dgm:pt>
    <dgm:pt modelId="{F01A8528-63D8-4C95-8D92-153E7B5B54F2}" type="parTrans" cxnId="{1275D74C-4F2B-4CE7-91CE-AD76ABCE0038}">
      <dgm:prSet/>
      <dgm:spPr/>
      <dgm:t>
        <a:bodyPr/>
        <a:lstStyle/>
        <a:p>
          <a:endParaRPr lang="en-US"/>
        </a:p>
      </dgm:t>
    </dgm:pt>
    <dgm:pt modelId="{5FB022FF-9C55-47B3-BE7F-97F1E220DE35}" type="sibTrans" cxnId="{1275D74C-4F2B-4CE7-91CE-AD76ABCE0038}">
      <dgm:prSet/>
      <dgm:spPr/>
      <dgm:t>
        <a:bodyPr/>
        <a:lstStyle/>
        <a:p>
          <a:endParaRPr lang="en-US"/>
        </a:p>
      </dgm:t>
    </dgm:pt>
    <dgm:pt modelId="{F530CFAC-8EDF-432C-9034-9145DEFBF816}">
      <dgm:prSet/>
      <dgm:spPr/>
      <dgm:t>
        <a:bodyPr/>
        <a:lstStyle/>
        <a:p>
          <a:r>
            <a:rPr lang="en-US" dirty="0"/>
            <a:t>Small agencies only have one P-code, but must have one</a:t>
          </a:r>
        </a:p>
      </dgm:t>
    </dgm:pt>
    <dgm:pt modelId="{377BF77F-06D0-40D9-B844-B46ED18E222E}" type="parTrans" cxnId="{F0630BBE-D52A-4133-8C61-CC47623E0BA9}">
      <dgm:prSet/>
      <dgm:spPr/>
      <dgm:t>
        <a:bodyPr/>
        <a:lstStyle/>
        <a:p>
          <a:endParaRPr lang="en-US"/>
        </a:p>
      </dgm:t>
    </dgm:pt>
    <dgm:pt modelId="{54783E7F-35B3-4E64-9E11-E6893433B886}" type="sibTrans" cxnId="{F0630BBE-D52A-4133-8C61-CC47623E0BA9}">
      <dgm:prSet/>
      <dgm:spPr/>
      <dgm:t>
        <a:bodyPr/>
        <a:lstStyle/>
        <a:p>
          <a:endParaRPr lang="en-US"/>
        </a:p>
      </dgm:t>
    </dgm:pt>
    <dgm:pt modelId="{4CD1AED1-D968-4657-B9D8-1C96556332D9}">
      <dgm:prSet/>
      <dgm:spPr/>
      <dgm:t>
        <a:bodyPr/>
        <a:lstStyle/>
        <a:p>
          <a:r>
            <a:rPr lang="en-US" dirty="0"/>
            <a:t>Budget is appropriated by the legislature at P-code level</a:t>
          </a:r>
        </a:p>
      </dgm:t>
    </dgm:pt>
    <dgm:pt modelId="{887CE328-79B2-4F7D-A6FD-60A065168AC8}" type="parTrans" cxnId="{A7577641-FC03-4B55-9581-9482E13B7FAB}">
      <dgm:prSet/>
      <dgm:spPr/>
      <dgm:t>
        <a:bodyPr/>
        <a:lstStyle/>
        <a:p>
          <a:endParaRPr lang="en-US"/>
        </a:p>
      </dgm:t>
    </dgm:pt>
    <dgm:pt modelId="{08D292AF-03E7-4521-98E2-69F2ED033ECF}" type="sibTrans" cxnId="{A7577641-FC03-4B55-9581-9482E13B7FAB}">
      <dgm:prSet/>
      <dgm:spPr/>
      <dgm:t>
        <a:bodyPr/>
        <a:lstStyle/>
        <a:p>
          <a:endParaRPr lang="en-US"/>
        </a:p>
      </dgm:t>
    </dgm:pt>
    <dgm:pt modelId="{A7E7CEC2-E78A-4E2C-A835-8BEB7AC538D7}">
      <dgm:prSet/>
      <dgm:spPr/>
      <dgm:t>
        <a:bodyPr/>
        <a:lstStyle/>
        <a:p>
          <a:r>
            <a:rPr lang="en-US" dirty="0"/>
            <a:t>4-digit code in SHARE (</a:t>
          </a:r>
          <a:r>
            <a:rPr lang="en-US" dirty="0" err="1"/>
            <a:t>Pxxx</a:t>
          </a:r>
          <a:r>
            <a:rPr lang="en-US" dirty="0"/>
            <a:t>), found in Department field</a:t>
          </a:r>
        </a:p>
      </dgm:t>
    </dgm:pt>
    <dgm:pt modelId="{EBCB6D12-F857-493F-9AC0-433CBF24ABD2}" type="parTrans" cxnId="{7C300E34-A28A-4935-B119-AC8E830D9E05}">
      <dgm:prSet/>
      <dgm:spPr/>
      <dgm:t>
        <a:bodyPr/>
        <a:lstStyle/>
        <a:p>
          <a:endParaRPr lang="en-US"/>
        </a:p>
      </dgm:t>
    </dgm:pt>
    <dgm:pt modelId="{17D89A05-042A-4FC9-986D-764A437CB5ED}" type="sibTrans" cxnId="{7C300E34-A28A-4935-B119-AC8E830D9E05}">
      <dgm:prSet/>
      <dgm:spPr/>
      <dgm:t>
        <a:bodyPr/>
        <a:lstStyle/>
        <a:p>
          <a:endParaRPr lang="en-US"/>
        </a:p>
      </dgm:t>
    </dgm:pt>
    <dgm:pt modelId="{C20952B8-28B4-4FC9-8348-154F5079E600}">
      <dgm:prSet/>
      <dgm:spPr/>
      <dgm:t>
        <a:bodyPr/>
        <a:lstStyle/>
        <a:p>
          <a:r>
            <a:rPr lang="en-US" dirty="0"/>
            <a:t>Usually correspond to Divisions in an agency, but some exceptions</a:t>
          </a:r>
          <a:endParaRPr lang="en-US"/>
        </a:p>
      </dgm:t>
    </dgm:pt>
    <dgm:pt modelId="{8BB91DFE-5F08-4DDE-82D0-A76EF1BCE2E2}" type="parTrans" cxnId="{8C2EE9FF-80DF-431E-A0C8-14A8C952D5F9}">
      <dgm:prSet/>
      <dgm:spPr/>
      <dgm:t>
        <a:bodyPr/>
        <a:lstStyle/>
        <a:p>
          <a:endParaRPr lang="en-US"/>
        </a:p>
      </dgm:t>
    </dgm:pt>
    <dgm:pt modelId="{CE5DC8FF-94E5-443C-B01E-5FE2A31C641A}" type="sibTrans" cxnId="{8C2EE9FF-80DF-431E-A0C8-14A8C952D5F9}">
      <dgm:prSet/>
      <dgm:spPr/>
      <dgm:t>
        <a:bodyPr/>
        <a:lstStyle/>
        <a:p>
          <a:endParaRPr lang="en-US"/>
        </a:p>
      </dgm:t>
    </dgm:pt>
    <dgm:pt modelId="{7432BCD5-98FF-49D5-B40C-44589A0CF934}" type="pres">
      <dgm:prSet presAssocID="{BD82D31C-83A9-41D2-9E86-18A101F67DE2}" presName="Name0" presStyleCnt="0">
        <dgm:presLayoutVars>
          <dgm:dir/>
          <dgm:animLvl val="lvl"/>
          <dgm:resizeHandles val="exact"/>
        </dgm:presLayoutVars>
      </dgm:prSet>
      <dgm:spPr/>
    </dgm:pt>
    <dgm:pt modelId="{A0372069-3A18-4887-BB96-637921350B32}" type="pres">
      <dgm:prSet presAssocID="{DB67078F-CCAC-4376-8C7D-7245E18C0143}" presName="composite" presStyleCnt="0"/>
      <dgm:spPr/>
    </dgm:pt>
    <dgm:pt modelId="{F0A2471E-205C-48E7-99BE-5E91550069B2}" type="pres">
      <dgm:prSet presAssocID="{DB67078F-CCAC-4376-8C7D-7245E18C0143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C2C32742-6EEA-4261-9A98-8EB9EE709120}" type="pres">
      <dgm:prSet presAssocID="{DB67078F-CCAC-4376-8C7D-7245E18C0143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1B993E01-D3E9-4C3D-92CE-38E93FA5AA3E}" type="presOf" srcId="{DB67078F-CCAC-4376-8C7D-7245E18C0143}" destId="{F0A2471E-205C-48E7-99BE-5E91550069B2}" srcOrd="0" destOrd="0" presId="urn:microsoft.com/office/officeart/2005/8/layout/hList1"/>
    <dgm:cxn modelId="{A82D7B28-B064-478B-BD48-258670B91A7C}" type="presOf" srcId="{A7E7CEC2-E78A-4E2C-A835-8BEB7AC538D7}" destId="{C2C32742-6EEA-4261-9A98-8EB9EE709120}" srcOrd="0" destOrd="2" presId="urn:microsoft.com/office/officeart/2005/8/layout/hList1"/>
    <dgm:cxn modelId="{7C300E34-A28A-4935-B119-AC8E830D9E05}" srcId="{DB67078F-CCAC-4376-8C7D-7245E18C0143}" destId="{A7E7CEC2-E78A-4E2C-A835-8BEB7AC538D7}" srcOrd="2" destOrd="0" parTransId="{EBCB6D12-F857-493F-9AC0-433CBF24ABD2}" sibTransId="{17D89A05-042A-4FC9-986D-764A437CB5ED}"/>
    <dgm:cxn modelId="{6840ED40-6A9F-42A5-BCEF-BF1121F61430}" type="presOf" srcId="{4CD1AED1-D968-4657-B9D8-1C96556332D9}" destId="{C2C32742-6EEA-4261-9A98-8EB9EE709120}" srcOrd="0" destOrd="1" presId="urn:microsoft.com/office/officeart/2005/8/layout/hList1"/>
    <dgm:cxn modelId="{A7577641-FC03-4B55-9581-9482E13B7FAB}" srcId="{DB67078F-CCAC-4376-8C7D-7245E18C0143}" destId="{4CD1AED1-D968-4657-B9D8-1C96556332D9}" srcOrd="1" destOrd="0" parTransId="{887CE328-79B2-4F7D-A6FD-60A065168AC8}" sibTransId="{08D292AF-03E7-4521-98E2-69F2ED033ECF}"/>
    <dgm:cxn modelId="{8B479248-1D45-43EF-8528-21EA211D2465}" type="presOf" srcId="{C20952B8-28B4-4FC9-8348-154F5079E600}" destId="{C2C32742-6EEA-4261-9A98-8EB9EE709120}" srcOrd="0" destOrd="3" presId="urn:microsoft.com/office/officeart/2005/8/layout/hList1"/>
    <dgm:cxn modelId="{1275D74C-4F2B-4CE7-91CE-AD76ABCE0038}" srcId="{BD82D31C-83A9-41D2-9E86-18A101F67DE2}" destId="{DB67078F-CCAC-4376-8C7D-7245E18C0143}" srcOrd="0" destOrd="0" parTransId="{F01A8528-63D8-4C95-8D92-153E7B5B54F2}" sibTransId="{5FB022FF-9C55-47B3-BE7F-97F1E220DE35}"/>
    <dgm:cxn modelId="{673EB693-BD6B-498C-B6EF-6346CC8C908D}" type="presOf" srcId="{BD82D31C-83A9-41D2-9E86-18A101F67DE2}" destId="{7432BCD5-98FF-49D5-B40C-44589A0CF934}" srcOrd="0" destOrd="0" presId="urn:microsoft.com/office/officeart/2005/8/layout/hList1"/>
    <dgm:cxn modelId="{2CCB6E9D-1549-418C-BD11-529C9D5537CD}" type="presOf" srcId="{F530CFAC-8EDF-432C-9034-9145DEFBF816}" destId="{C2C32742-6EEA-4261-9A98-8EB9EE709120}" srcOrd="0" destOrd="0" presId="urn:microsoft.com/office/officeart/2005/8/layout/hList1"/>
    <dgm:cxn modelId="{F0630BBE-D52A-4133-8C61-CC47623E0BA9}" srcId="{DB67078F-CCAC-4376-8C7D-7245E18C0143}" destId="{F530CFAC-8EDF-432C-9034-9145DEFBF816}" srcOrd="0" destOrd="0" parTransId="{377BF77F-06D0-40D9-B844-B46ED18E222E}" sibTransId="{54783E7F-35B3-4E64-9E11-E6893433B886}"/>
    <dgm:cxn modelId="{8C2EE9FF-80DF-431E-A0C8-14A8C952D5F9}" srcId="{DB67078F-CCAC-4376-8C7D-7245E18C0143}" destId="{C20952B8-28B4-4FC9-8348-154F5079E600}" srcOrd="3" destOrd="0" parTransId="{8BB91DFE-5F08-4DDE-82D0-A76EF1BCE2E2}" sibTransId="{CE5DC8FF-94E5-443C-B01E-5FE2A31C641A}"/>
    <dgm:cxn modelId="{6CBD8F71-E786-4565-8134-693072E2F6CF}" type="presParOf" srcId="{7432BCD5-98FF-49D5-B40C-44589A0CF934}" destId="{A0372069-3A18-4887-BB96-637921350B32}" srcOrd="0" destOrd="0" presId="urn:microsoft.com/office/officeart/2005/8/layout/hList1"/>
    <dgm:cxn modelId="{5C26D4DC-FEAC-488F-8703-F18370DC54DC}" type="presParOf" srcId="{A0372069-3A18-4887-BB96-637921350B32}" destId="{F0A2471E-205C-48E7-99BE-5E91550069B2}" srcOrd="0" destOrd="0" presId="urn:microsoft.com/office/officeart/2005/8/layout/hList1"/>
    <dgm:cxn modelId="{F0CCED93-CB72-4E79-9962-12D0322C6D2D}" type="presParOf" srcId="{A0372069-3A18-4887-BB96-637921350B32}" destId="{C2C32742-6EEA-4261-9A98-8EB9EE70912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EB3CDF-81B2-4BBC-9F00-842D2805627D}">
      <dsp:nvSpPr>
        <dsp:cNvPr id="0" name=""/>
        <dsp:cNvSpPr/>
      </dsp:nvSpPr>
      <dsp:spPr>
        <a:xfrm>
          <a:off x="792" y="49856"/>
          <a:ext cx="3209061" cy="38508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16984" tIns="0" rIns="316984" bIns="3302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Provide budget and policy information, analysis, and recommendations to Executive Branch leadership (i.e. DFA management, Governor’s Office, agency heads) </a:t>
          </a:r>
          <a:endParaRPr lang="en-US" sz="16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Executive budget recommendation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Testify at budget hearings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Fiscal impact reports and policy recommendations for legislation</a:t>
          </a:r>
          <a:endParaRPr lang="en-US" sz="1200" kern="1200" dirty="0"/>
        </a:p>
      </dsp:txBody>
      <dsp:txXfrm>
        <a:off x="792" y="1590206"/>
        <a:ext cx="3209061" cy="2310524"/>
      </dsp:txXfrm>
    </dsp:sp>
    <dsp:sp modelId="{CD342249-2CC2-493B-A5A3-E5FDBCF08E9C}">
      <dsp:nvSpPr>
        <dsp:cNvPr id="0" name=""/>
        <dsp:cNvSpPr/>
      </dsp:nvSpPr>
      <dsp:spPr>
        <a:xfrm>
          <a:off x="792" y="264388"/>
          <a:ext cx="3209061" cy="111128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16984" tIns="165100" rIns="316984" bIns="165100" numCol="1" spcCol="1270" anchor="ctr" anchorCtr="0">
          <a:noAutofit/>
        </a:bodyPr>
        <a:lstStyle/>
        <a:p>
          <a:pPr marL="0" lvl="0" indent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500" kern="1200" dirty="0">
            <a:solidFill>
              <a:schemeClr val="bg1"/>
            </a:solidFill>
          </a:endParaRPr>
        </a:p>
      </dsp:txBody>
      <dsp:txXfrm>
        <a:off x="792" y="264388"/>
        <a:ext cx="3209061" cy="1111285"/>
      </dsp:txXfrm>
    </dsp:sp>
    <dsp:sp modelId="{06CC554F-07AD-4A01-BCA5-18C2E82B8894}">
      <dsp:nvSpPr>
        <dsp:cNvPr id="0" name=""/>
        <dsp:cNvSpPr/>
      </dsp:nvSpPr>
      <dsp:spPr>
        <a:xfrm>
          <a:off x="3466579" y="49856"/>
          <a:ext cx="3209061" cy="38508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16984" tIns="0" rIns="316984" bIns="33020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Manage state budget activities throughout the fiscal year</a:t>
          </a:r>
          <a:endParaRPr lang="en-US" sz="17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Approve Operating Budget submissions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Process Budget Adjustment Requests and other documents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Review proposed HR actions and contracts for budget soundness</a:t>
          </a:r>
          <a:endParaRPr lang="en-US" sz="1300" kern="1200" dirty="0"/>
        </a:p>
      </dsp:txBody>
      <dsp:txXfrm>
        <a:off x="3466579" y="1590206"/>
        <a:ext cx="3209061" cy="2310524"/>
      </dsp:txXfrm>
    </dsp:sp>
    <dsp:sp modelId="{73A64BD7-01D0-4F87-A738-900116347961}">
      <dsp:nvSpPr>
        <dsp:cNvPr id="0" name=""/>
        <dsp:cNvSpPr/>
      </dsp:nvSpPr>
      <dsp:spPr>
        <a:xfrm>
          <a:off x="3466579" y="320981"/>
          <a:ext cx="3209061" cy="99810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16984" tIns="165100" rIns="316984" bIns="165100" numCol="1" spcCol="1270" anchor="ctr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700" kern="1200" dirty="0">
            <a:solidFill>
              <a:schemeClr val="bg1"/>
            </a:solidFill>
          </a:endParaRPr>
        </a:p>
      </dsp:txBody>
      <dsp:txXfrm>
        <a:off x="3466579" y="320981"/>
        <a:ext cx="3209061" cy="998100"/>
      </dsp:txXfrm>
    </dsp:sp>
    <dsp:sp modelId="{3ADB4DB3-0875-412C-8253-916FE6B481EB}">
      <dsp:nvSpPr>
        <dsp:cNvPr id="0" name=""/>
        <dsp:cNvSpPr/>
      </dsp:nvSpPr>
      <dsp:spPr>
        <a:xfrm>
          <a:off x="6932365" y="49856"/>
          <a:ext cx="3209061" cy="38508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16984" tIns="0" rIns="316984" bIns="33020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Promote efficiency in government operations and effective use of taxpayer dollars</a:t>
          </a:r>
          <a:endParaRPr lang="en-US" sz="17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Direct performance management process in collaboration with Legislative Finance Committee</a:t>
          </a:r>
        </a:p>
      </dsp:txBody>
      <dsp:txXfrm>
        <a:off x="6932365" y="1590206"/>
        <a:ext cx="3209061" cy="2310524"/>
      </dsp:txXfrm>
    </dsp:sp>
    <dsp:sp modelId="{E4376317-DC0C-4B99-8C61-E6BFE1F52FA1}">
      <dsp:nvSpPr>
        <dsp:cNvPr id="0" name=""/>
        <dsp:cNvSpPr/>
      </dsp:nvSpPr>
      <dsp:spPr>
        <a:xfrm>
          <a:off x="6932365" y="320981"/>
          <a:ext cx="3209061" cy="99810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16984" tIns="165100" rIns="316984" bIns="165100" numCol="1" spcCol="1270" anchor="ctr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700" kern="1200" dirty="0">
            <a:solidFill>
              <a:schemeClr val="bg1"/>
            </a:solidFill>
          </a:endParaRPr>
        </a:p>
      </dsp:txBody>
      <dsp:txXfrm>
        <a:off x="6932365" y="320981"/>
        <a:ext cx="3209061" cy="99810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BBCA1D-3347-42E1-8328-A43485024D20}">
      <dsp:nvSpPr>
        <dsp:cNvPr id="0" name=""/>
        <dsp:cNvSpPr/>
      </dsp:nvSpPr>
      <dsp:spPr>
        <a:xfrm>
          <a:off x="275658" y="993"/>
          <a:ext cx="4444690" cy="266681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solidFill>
                <a:schemeClr val="bg1"/>
              </a:solidFill>
            </a:rPr>
            <a:t>34100 DFA P-CODES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>
              <a:solidFill>
                <a:schemeClr val="bg1"/>
              </a:solidFill>
            </a:rPr>
            <a:t>P541 -  Policy Development, Fiscal Oversight and Budget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>
              <a:solidFill>
                <a:schemeClr val="bg1"/>
              </a:solidFill>
            </a:rPr>
            <a:t>P542 - Program Support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>
              <a:solidFill>
                <a:schemeClr val="bg1"/>
              </a:solidFill>
            </a:rPr>
            <a:t>P543 - Community Development/ Local Government Assistance (LGD)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>
              <a:solidFill>
                <a:schemeClr val="bg1"/>
              </a:solidFill>
            </a:rPr>
            <a:t>P544 - Fiscal Management and Oversight (FCD)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>
              <a:solidFill>
                <a:schemeClr val="bg1"/>
              </a:solidFill>
            </a:rPr>
            <a:t>P545 - Special Appropriations</a:t>
          </a:r>
        </a:p>
      </dsp:txBody>
      <dsp:txXfrm>
        <a:off x="275658" y="993"/>
        <a:ext cx="4444690" cy="266681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A2471E-205C-48E7-99BE-5E91550069B2}">
      <dsp:nvSpPr>
        <dsp:cNvPr id="0" name=""/>
        <dsp:cNvSpPr/>
      </dsp:nvSpPr>
      <dsp:spPr>
        <a:xfrm>
          <a:off x="0" y="73166"/>
          <a:ext cx="5967067" cy="4896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solidFill>
                <a:schemeClr val="bg1"/>
              </a:solidFill>
            </a:rPr>
            <a:t>Fund</a:t>
          </a:r>
        </a:p>
      </dsp:txBody>
      <dsp:txXfrm>
        <a:off x="0" y="73166"/>
        <a:ext cx="5967067" cy="489600"/>
      </dsp:txXfrm>
    </dsp:sp>
    <dsp:sp modelId="{C2C32742-6EEA-4261-9A98-8EB9EE709120}">
      <dsp:nvSpPr>
        <dsp:cNvPr id="0" name=""/>
        <dsp:cNvSpPr/>
      </dsp:nvSpPr>
      <dsp:spPr>
        <a:xfrm>
          <a:off x="0" y="562766"/>
          <a:ext cx="5967067" cy="3826530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Accounts within agencies that receive revenues and register expenditures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Every agency has at least one unique fund, some agencies have many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Funds can have budget in multiple P-codes, revenue and expenditure categories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Some funds are established in statute and have strictly defined revenues and expenditures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Legislature does not directly appropriate by fund, but agencies must establish budget in funds, which should roll up to their total appropriated budget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5-digit code in SHARE (Fund field), generally first 3 digits denote a high-level fund, with last 2 digits (if not zeroes) denoting a lower-level sub-fund</a:t>
          </a:r>
        </a:p>
      </dsp:txBody>
      <dsp:txXfrm>
        <a:off x="0" y="562766"/>
        <a:ext cx="5967067" cy="382653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7B4FB7-2A77-49D3-96C8-33442A2BBDB8}">
      <dsp:nvSpPr>
        <dsp:cNvPr id="0" name=""/>
        <dsp:cNvSpPr/>
      </dsp:nvSpPr>
      <dsp:spPr>
        <a:xfrm>
          <a:off x="275658" y="993"/>
          <a:ext cx="4444690" cy="266681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solidFill>
                <a:schemeClr val="bg1"/>
              </a:solidFill>
            </a:rPr>
            <a:t>Some Environment Dept Funds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chemeClr val="bg1"/>
              </a:solidFill>
            </a:rPr>
            <a:t>06400 – General Operating Fund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chemeClr val="bg1"/>
              </a:solidFill>
            </a:rPr>
            <a:t>33700 – Rural Infrastructure Revolving Loan Fund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chemeClr val="bg1"/>
              </a:solidFill>
            </a:rPr>
            <a:t>33900 – Hazardous Waste Fund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chemeClr val="bg1"/>
              </a:solidFill>
            </a:rPr>
            <a:t>99000 – Corrective Action Fund</a:t>
          </a:r>
        </a:p>
      </dsp:txBody>
      <dsp:txXfrm>
        <a:off x="275658" y="993"/>
        <a:ext cx="4444690" cy="266681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2A3596-62C8-46FA-9486-7652871AE45A}">
      <dsp:nvSpPr>
        <dsp:cNvPr id="0" name=""/>
        <dsp:cNvSpPr/>
      </dsp:nvSpPr>
      <dsp:spPr>
        <a:xfrm>
          <a:off x="0" y="19828"/>
          <a:ext cx="9793659" cy="5472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solidFill>
                <a:schemeClr val="bg1"/>
              </a:solidFill>
            </a:rPr>
            <a:t>Additional Information</a:t>
          </a:r>
        </a:p>
      </dsp:txBody>
      <dsp:txXfrm>
        <a:off x="0" y="19828"/>
        <a:ext cx="9793659" cy="547200"/>
      </dsp:txXfrm>
    </dsp:sp>
    <dsp:sp modelId="{BB813C02-72C7-402D-A0FA-6B6B8B74F53B}">
      <dsp:nvSpPr>
        <dsp:cNvPr id="0" name=""/>
        <dsp:cNvSpPr/>
      </dsp:nvSpPr>
      <dsp:spPr>
        <a:xfrm>
          <a:off x="0" y="567028"/>
          <a:ext cx="9793659" cy="4172399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b="1" kern="1200" dirty="0"/>
            <a:t>10-digit department code (1200000000)</a:t>
          </a:r>
          <a:endParaRPr lang="en-US" sz="1900" b="1" kern="1200" dirty="0">
            <a:solidFill>
              <a:schemeClr val="bg1"/>
            </a:solidFill>
          </a:endParaRPr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Optional: Used by larger agencies to budget by subdivisions of P-codes such as bureaus, units, offices</a:t>
          </a:r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SBD does not control – but department-level budgets must roll up to P-code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b="1" kern="1200" dirty="0"/>
            <a:t>Z-code (ZE5011)</a:t>
          </a:r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Used to budget nonrecurring (one-time) appropriations</a:t>
          </a:r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Created every year after passage of budget bill</a:t>
          </a:r>
          <a:endParaRPr lang="en-US" sz="1900" kern="1200" dirty="0"/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Also found in department field in SHARE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b="1" kern="1200" dirty="0"/>
            <a:t>A-code (A020074)</a:t>
          </a:r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Used to budget capital projects, regulated by DFA’s Capital Outlay Bureau</a:t>
          </a:r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Also found in department field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Larger agencies may further divide their budgets through such fields as subaccounts or reporting categories as needed </a:t>
          </a:r>
        </a:p>
      </dsp:txBody>
      <dsp:txXfrm>
        <a:off x="0" y="567028"/>
        <a:ext cx="9793659" cy="4172399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D7E54F-5F2F-4FD9-8FAE-B2D6040AAC04}">
      <dsp:nvSpPr>
        <dsp:cNvPr id="0" name=""/>
        <dsp:cNvSpPr/>
      </dsp:nvSpPr>
      <dsp:spPr>
        <a:xfrm>
          <a:off x="0" y="53568"/>
          <a:ext cx="6735443" cy="45571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solidFill>
                <a:schemeClr val="bg1"/>
              </a:solidFill>
            </a:rPr>
            <a:t>General Fund (GF). Revenue code 499105</a:t>
          </a:r>
        </a:p>
      </dsp:txBody>
      <dsp:txXfrm>
        <a:off x="22246" y="75814"/>
        <a:ext cx="6690951" cy="411223"/>
      </dsp:txXfrm>
    </dsp:sp>
    <dsp:sp modelId="{6A30F627-58D2-46BD-AA36-32AB723D7528}">
      <dsp:nvSpPr>
        <dsp:cNvPr id="0" name=""/>
        <dsp:cNvSpPr/>
      </dsp:nvSpPr>
      <dsp:spPr>
        <a:xfrm>
          <a:off x="0" y="509283"/>
          <a:ext cx="6735443" cy="16911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850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 dirty="0"/>
            <a:t>State income collected from various sales and income taxes.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/>
            <a:t>Most strictly controlled and appropriated by legislature. Cannot increase during the fiscal year.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 dirty="0"/>
            <a:t>Distributed to agencies by FCD generally in 1/12 allotments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/>
            <a:t>“New money”: increased projected GF revenue over previous year estimated by CREG.  How to spend it is the subject of intense debate during budget formulation in the legislative session.</a:t>
          </a:r>
        </a:p>
      </dsp:txBody>
      <dsp:txXfrm>
        <a:off x="0" y="509283"/>
        <a:ext cx="6735443" cy="1691189"/>
      </dsp:txXfrm>
    </dsp:sp>
    <dsp:sp modelId="{282B235C-F53C-41DD-8B17-ADDA917D89F1}">
      <dsp:nvSpPr>
        <dsp:cNvPr id="0" name=""/>
        <dsp:cNvSpPr/>
      </dsp:nvSpPr>
      <dsp:spPr>
        <a:xfrm>
          <a:off x="0" y="2200473"/>
          <a:ext cx="6735443" cy="45571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bg1"/>
              </a:solidFill>
            </a:rPr>
            <a:t>Other State Funds (OSF)</a:t>
          </a:r>
        </a:p>
      </dsp:txBody>
      <dsp:txXfrm>
        <a:off x="22246" y="2222719"/>
        <a:ext cx="6690951" cy="411223"/>
      </dsp:txXfrm>
    </dsp:sp>
    <dsp:sp modelId="{5FA825DA-5A5C-414E-A467-1DAD87B87556}">
      <dsp:nvSpPr>
        <dsp:cNvPr id="0" name=""/>
        <dsp:cNvSpPr/>
      </dsp:nvSpPr>
      <dsp:spPr>
        <a:xfrm>
          <a:off x="0" y="2656188"/>
          <a:ext cx="6735443" cy="11995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850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/>
            <a:t>Recurring revenue agencies receive from permits, fees, leases, interest income, etc.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/>
            <a:t>Agencies have limited authority to increase budget during FY through BARs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/>
            <a:t>Many different revenue codes such as Interest on Investments (441201) or Land – Rental or Lease (442103)</a:t>
          </a:r>
        </a:p>
      </dsp:txBody>
      <dsp:txXfrm>
        <a:off x="0" y="2656188"/>
        <a:ext cx="6735443" cy="1199565"/>
      </dsp:txXfrm>
    </dsp:sp>
    <dsp:sp modelId="{41C279A5-463A-465B-9C6D-702E0837B15C}">
      <dsp:nvSpPr>
        <dsp:cNvPr id="0" name=""/>
        <dsp:cNvSpPr/>
      </dsp:nvSpPr>
      <dsp:spPr>
        <a:xfrm>
          <a:off x="0" y="3855753"/>
          <a:ext cx="6735443" cy="45571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solidFill>
                <a:schemeClr val="bg1"/>
              </a:solidFill>
            </a:rPr>
            <a:t>Fund Balance</a:t>
          </a:r>
        </a:p>
      </dsp:txBody>
      <dsp:txXfrm>
        <a:off x="22246" y="3877999"/>
        <a:ext cx="6690951" cy="411223"/>
      </dsp:txXfrm>
    </dsp:sp>
    <dsp:sp modelId="{F51C6303-8AC5-493C-9541-920C84086623}">
      <dsp:nvSpPr>
        <dsp:cNvPr id="0" name=""/>
        <dsp:cNvSpPr/>
      </dsp:nvSpPr>
      <dsp:spPr>
        <a:xfrm>
          <a:off x="0" y="4311468"/>
          <a:ext cx="6735443" cy="11995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850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/>
            <a:t>Nonrecurring OSF revenue (amounts sitting in agency special revenue funds)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/>
            <a:t>Appropriated as part of OSF total in the budget bill, but budgeted separately in SHARE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/>
            <a:t>Budgeted with equity codes such as 325900 (restricted fund balance) or 328900 (unassigned fund balance)</a:t>
          </a:r>
        </a:p>
      </dsp:txBody>
      <dsp:txXfrm>
        <a:off x="0" y="4311468"/>
        <a:ext cx="6735443" cy="1199565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AC4BCE-DBC0-4A9C-B38E-904183305765}">
      <dsp:nvSpPr>
        <dsp:cNvPr id="0" name=""/>
        <dsp:cNvSpPr/>
      </dsp:nvSpPr>
      <dsp:spPr>
        <a:xfrm>
          <a:off x="0" y="19905"/>
          <a:ext cx="6735443" cy="43173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</a:rPr>
            <a:t>Transfer Revenue</a:t>
          </a:r>
        </a:p>
      </dsp:txBody>
      <dsp:txXfrm>
        <a:off x="21075" y="40980"/>
        <a:ext cx="6693293" cy="389580"/>
      </dsp:txXfrm>
    </dsp:sp>
    <dsp:sp modelId="{929D826F-1E04-4202-8E14-2F655E2650B0}">
      <dsp:nvSpPr>
        <dsp:cNvPr id="0" name=""/>
        <dsp:cNvSpPr/>
      </dsp:nvSpPr>
      <dsp:spPr>
        <a:xfrm>
          <a:off x="0" y="451635"/>
          <a:ext cx="6735443" cy="3427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850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/>
            <a:t>Transfers received from various sources – another state agency, another program in same agency, or outside entity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>
              <a:solidFill>
                <a:schemeClr val="accent2"/>
              </a:solidFill>
            </a:rPr>
            <a:t>Reciprocal transfers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/>
            <a:t>Money received to perform a service, generally established through an MOU, grant, etc.  Expended as 300 or 400 expense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/>
            <a:t>451909: transfer revenue code if money was originally federal</a:t>
          </a:r>
          <a:endParaRPr lang="en-US" sz="1400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/>
            <a:t>425909: transfer revenue code for all other original funding sources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>
              <a:solidFill>
                <a:schemeClr val="accent2"/>
              </a:solidFill>
            </a:rPr>
            <a:t>Nonreciprocal transfers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/>
            <a:t>Money received with “no strings attached,” directed transfers by legislature or within agency, often from a segregated special revenue fund to an operating fund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/>
            <a:t>499905: revenue received from another state agency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/>
            <a:t>499906: revenue received from within the same agency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/>
            <a:t>Nonreciprocal transfer revenue must balance to a 500 category transfer expenditure (eliminates double accounting)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/>
            <a:t>Limited authority to increase during FY, similar to OSF</a:t>
          </a:r>
        </a:p>
      </dsp:txBody>
      <dsp:txXfrm>
        <a:off x="0" y="451635"/>
        <a:ext cx="6735443" cy="3427920"/>
      </dsp:txXfrm>
    </dsp:sp>
    <dsp:sp modelId="{D9AA07C3-6E45-46AE-B2F8-64055AF7A73B}">
      <dsp:nvSpPr>
        <dsp:cNvPr id="0" name=""/>
        <dsp:cNvSpPr/>
      </dsp:nvSpPr>
      <dsp:spPr>
        <a:xfrm>
          <a:off x="0" y="3879556"/>
          <a:ext cx="6735443" cy="43173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</a:rPr>
            <a:t>Federal Funds – most common revenue code 451903 (direct grant)</a:t>
          </a:r>
        </a:p>
      </dsp:txBody>
      <dsp:txXfrm>
        <a:off x="21075" y="3900631"/>
        <a:ext cx="6693293" cy="389580"/>
      </dsp:txXfrm>
    </dsp:sp>
    <dsp:sp modelId="{41AF3B9B-B49C-4E1D-B07E-EDBE9835A09A}">
      <dsp:nvSpPr>
        <dsp:cNvPr id="0" name=""/>
        <dsp:cNvSpPr/>
      </dsp:nvSpPr>
      <dsp:spPr>
        <a:xfrm>
          <a:off x="0" y="4311286"/>
          <a:ext cx="6735443" cy="1341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850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/>
            <a:t>Money received from the federal government through grants or other funding distributions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/>
            <a:t>Amounts are listed in the budget bill but those within agencies’ operating budgets are technically not appropriated by the legislature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/>
            <a:t>Broad authority to increase during FY if agency can show new funds have been awarded</a:t>
          </a:r>
        </a:p>
      </dsp:txBody>
      <dsp:txXfrm>
        <a:off x="0" y="4311286"/>
        <a:ext cx="6735443" cy="134136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AC4BCE-DBC0-4A9C-B38E-904183305765}">
      <dsp:nvSpPr>
        <dsp:cNvPr id="0" name=""/>
        <dsp:cNvSpPr/>
      </dsp:nvSpPr>
      <dsp:spPr>
        <a:xfrm>
          <a:off x="0" y="105588"/>
          <a:ext cx="6735443" cy="83537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bg1"/>
              </a:solidFill>
            </a:rPr>
            <a:t>Appropriated and budgeted by 3-digit category total; agencies spend by 6-digit line items within each category</a:t>
          </a:r>
        </a:p>
      </dsp:txBody>
      <dsp:txXfrm>
        <a:off x="40780" y="146368"/>
        <a:ext cx="6653883" cy="753819"/>
      </dsp:txXfrm>
    </dsp:sp>
    <dsp:sp modelId="{929D826F-1E04-4202-8E14-2F655E2650B0}">
      <dsp:nvSpPr>
        <dsp:cNvPr id="0" name=""/>
        <dsp:cNvSpPr/>
      </dsp:nvSpPr>
      <dsp:spPr>
        <a:xfrm>
          <a:off x="0" y="940968"/>
          <a:ext cx="6735443" cy="499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850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/>
            <a:t>Budget actuals and requested amounts are reported with 6-digit codes to aid in budget planning and recommendations</a:t>
          </a:r>
          <a:endParaRPr lang="en-US" sz="1600" kern="1200" dirty="0"/>
        </a:p>
      </dsp:txBody>
      <dsp:txXfrm>
        <a:off x="0" y="940968"/>
        <a:ext cx="6735443" cy="499904"/>
      </dsp:txXfrm>
    </dsp:sp>
    <dsp:sp modelId="{C9CDB323-8E57-46F5-9691-FC24F731F66A}">
      <dsp:nvSpPr>
        <dsp:cNvPr id="0" name=""/>
        <dsp:cNvSpPr/>
      </dsp:nvSpPr>
      <dsp:spPr>
        <a:xfrm>
          <a:off x="0" y="1440873"/>
          <a:ext cx="6735443" cy="83537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bg1"/>
              </a:solidFill>
            </a:rPr>
            <a:t>Personal Services and Employee Benefits (PSEB – 200s)</a:t>
          </a:r>
        </a:p>
      </dsp:txBody>
      <dsp:txXfrm>
        <a:off x="40780" y="1481653"/>
        <a:ext cx="6653883" cy="753819"/>
      </dsp:txXfrm>
    </dsp:sp>
    <dsp:sp modelId="{A4181EE5-3C4D-497B-A72E-63229D083BCC}">
      <dsp:nvSpPr>
        <dsp:cNvPr id="0" name=""/>
        <dsp:cNvSpPr/>
      </dsp:nvSpPr>
      <dsp:spPr>
        <a:xfrm>
          <a:off x="0" y="2276253"/>
          <a:ext cx="6735443" cy="12823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850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Costs associated with salaries, employer share of benefits such as insurance and retirement contributions, and costs such as unemployment and workers’ compensation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520300: Permanent Full-Time Salaries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521100: Employer Group Insurance Costs</a:t>
          </a:r>
        </a:p>
      </dsp:txBody>
      <dsp:txXfrm>
        <a:off x="0" y="2276253"/>
        <a:ext cx="6735443" cy="1282364"/>
      </dsp:txXfrm>
    </dsp:sp>
    <dsp:sp modelId="{703ED50D-5CCF-45B2-9F9D-A408E2F790F7}">
      <dsp:nvSpPr>
        <dsp:cNvPr id="0" name=""/>
        <dsp:cNvSpPr/>
      </dsp:nvSpPr>
      <dsp:spPr>
        <a:xfrm>
          <a:off x="0" y="3558618"/>
          <a:ext cx="6735443" cy="83537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bg1"/>
              </a:solidFill>
            </a:rPr>
            <a:t>Contracts (300s)</a:t>
          </a:r>
        </a:p>
      </dsp:txBody>
      <dsp:txXfrm>
        <a:off x="40780" y="3599398"/>
        <a:ext cx="6653883" cy="753819"/>
      </dsp:txXfrm>
    </dsp:sp>
    <dsp:sp modelId="{2CF73EAC-A976-4427-B9B5-F247F4EB2DBB}">
      <dsp:nvSpPr>
        <dsp:cNvPr id="0" name=""/>
        <dsp:cNvSpPr/>
      </dsp:nvSpPr>
      <dsp:spPr>
        <a:xfrm>
          <a:off x="0" y="4393998"/>
          <a:ext cx="6735443" cy="10650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850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/>
            <a:t>Contract expenses for services performed by various entities – private firms, nonprofits, other agencies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/>
            <a:t>535200: Professional Services Contracts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535400: Agency Audit Contract (dictated by schedule)</a:t>
          </a:r>
        </a:p>
      </dsp:txBody>
      <dsp:txXfrm>
        <a:off x="0" y="4393998"/>
        <a:ext cx="6735443" cy="1065015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43A434-7B49-4C6C-86C0-1A45AAA7ECE7}">
      <dsp:nvSpPr>
        <dsp:cNvPr id="0" name=""/>
        <dsp:cNvSpPr/>
      </dsp:nvSpPr>
      <dsp:spPr>
        <a:xfrm>
          <a:off x="0" y="136638"/>
          <a:ext cx="6735443" cy="64759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solidFill>
                <a:schemeClr val="bg1"/>
              </a:solidFill>
            </a:rPr>
            <a:t>Other Costs (400s)</a:t>
          </a:r>
        </a:p>
      </dsp:txBody>
      <dsp:txXfrm>
        <a:off x="31613" y="168251"/>
        <a:ext cx="6672217" cy="584369"/>
      </dsp:txXfrm>
    </dsp:sp>
    <dsp:sp modelId="{DBAB53D4-250C-469D-BE99-899E27C39113}">
      <dsp:nvSpPr>
        <dsp:cNvPr id="0" name=""/>
        <dsp:cNvSpPr/>
      </dsp:nvSpPr>
      <dsp:spPr>
        <a:xfrm>
          <a:off x="0" y="784233"/>
          <a:ext cx="6735443" cy="13134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850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/>
            <a:t>Basically, everything else – travel, utilities, supplies, grants, maintenance, etc.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/>
            <a:t>Some are fixed costs determined by rate schedules issued by GSD and DoIT</a:t>
          </a:r>
        </a:p>
      </dsp:txBody>
      <dsp:txXfrm>
        <a:off x="0" y="784233"/>
        <a:ext cx="6735443" cy="1313414"/>
      </dsp:txXfrm>
    </dsp:sp>
    <dsp:sp modelId="{51DD7E37-53F4-4DAA-A79A-A029B9199A4E}">
      <dsp:nvSpPr>
        <dsp:cNvPr id="0" name=""/>
        <dsp:cNvSpPr/>
      </dsp:nvSpPr>
      <dsp:spPr>
        <a:xfrm>
          <a:off x="0" y="2097648"/>
          <a:ext cx="6735443" cy="64759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solidFill>
                <a:schemeClr val="bg1"/>
              </a:solidFill>
            </a:rPr>
            <a:t>Other Financing Uses (500s)</a:t>
          </a:r>
        </a:p>
      </dsp:txBody>
      <dsp:txXfrm>
        <a:off x="31613" y="2129261"/>
        <a:ext cx="6672217" cy="584369"/>
      </dsp:txXfrm>
    </dsp:sp>
    <dsp:sp modelId="{E15180DD-59B5-48DD-9738-807E7AB0583A}">
      <dsp:nvSpPr>
        <dsp:cNvPr id="0" name=""/>
        <dsp:cNvSpPr/>
      </dsp:nvSpPr>
      <dsp:spPr>
        <a:xfrm>
          <a:off x="0" y="2745243"/>
          <a:ext cx="6735443" cy="2682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850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/>
            <a:t>Nonreciprocal transfers to other agencies, within agency, or to a component unit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/>
            <a:t>555100: Transfer to another agency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/>
            <a:t>555106: Transfer within the same agency (to another fund / P-code)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/>
            <a:t>555200: Transfer to a component unit of the state (not budgeted in SHARE – universities)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/>
            <a:t>Recipient should recognize as transfer revenue</a:t>
          </a:r>
        </a:p>
      </dsp:txBody>
      <dsp:txXfrm>
        <a:off x="0" y="2745243"/>
        <a:ext cx="6735443" cy="2682720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A9B084-50C4-479D-9739-83C9539BA970}">
      <dsp:nvSpPr>
        <dsp:cNvPr id="0" name=""/>
        <dsp:cNvSpPr/>
      </dsp:nvSpPr>
      <dsp:spPr>
        <a:xfrm>
          <a:off x="0" y="51376"/>
          <a:ext cx="5393361" cy="8751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bg1"/>
              </a:solidFill>
            </a:rPr>
            <a:t>NM OneSource Statute Lookup: </a:t>
          </a:r>
          <a:r>
            <a:rPr lang="en-US" sz="2200" kern="1200" dirty="0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https://nmonesource.com/nmos/en/nav.do</a:t>
          </a:r>
          <a:endParaRPr lang="en-US" sz="2200" kern="1200" dirty="0">
            <a:solidFill>
              <a:schemeClr val="bg1"/>
            </a:solidFill>
          </a:endParaRPr>
        </a:p>
      </dsp:txBody>
      <dsp:txXfrm>
        <a:off x="42722" y="94098"/>
        <a:ext cx="5307917" cy="789716"/>
      </dsp:txXfrm>
    </dsp:sp>
    <dsp:sp modelId="{EA44526B-7A4B-4D5B-A709-76EBE9F2FD55}">
      <dsp:nvSpPr>
        <dsp:cNvPr id="0" name=""/>
        <dsp:cNvSpPr/>
      </dsp:nvSpPr>
      <dsp:spPr>
        <a:xfrm>
          <a:off x="0" y="926536"/>
          <a:ext cx="5393361" cy="5350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239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 dirty="0"/>
            <a:t>Enter search terms (citation or keyword) and click result from dropdown</a:t>
          </a:r>
        </a:p>
      </dsp:txBody>
      <dsp:txXfrm>
        <a:off x="0" y="926536"/>
        <a:ext cx="5393361" cy="535095"/>
      </dsp:txXfrm>
    </dsp:sp>
    <dsp:sp modelId="{AE7032FB-B713-4FEE-BF66-D503D7D03DE7}">
      <dsp:nvSpPr>
        <dsp:cNvPr id="0" name=""/>
        <dsp:cNvSpPr/>
      </dsp:nvSpPr>
      <dsp:spPr>
        <a:xfrm>
          <a:off x="0" y="1461631"/>
          <a:ext cx="5393361" cy="8751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solidFill>
                <a:schemeClr val="bg1"/>
              </a:solidFill>
            </a:rPr>
            <a:t>State Budget Statutes: 6-3-1 through 6-3-25 NMSA 1978</a:t>
          </a:r>
        </a:p>
      </dsp:txBody>
      <dsp:txXfrm>
        <a:off x="42722" y="1504353"/>
        <a:ext cx="5307917" cy="789716"/>
      </dsp:txXfrm>
    </dsp:sp>
    <dsp:sp modelId="{65ED6AF0-CE3E-441C-BD73-378DC46047CA}">
      <dsp:nvSpPr>
        <dsp:cNvPr id="0" name=""/>
        <dsp:cNvSpPr/>
      </dsp:nvSpPr>
      <dsp:spPr>
        <a:xfrm>
          <a:off x="0" y="2400151"/>
          <a:ext cx="5393361" cy="8751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solidFill>
                <a:schemeClr val="bg1"/>
              </a:solidFill>
            </a:rPr>
            <a:t>Special Revenue Fund Statutes</a:t>
          </a:r>
        </a:p>
      </dsp:txBody>
      <dsp:txXfrm>
        <a:off x="42722" y="2442873"/>
        <a:ext cx="5307917" cy="789716"/>
      </dsp:txXfrm>
    </dsp:sp>
    <dsp:sp modelId="{85EEC949-D674-458D-9E6F-B1ADE993C982}">
      <dsp:nvSpPr>
        <dsp:cNvPr id="0" name=""/>
        <dsp:cNvSpPr/>
      </dsp:nvSpPr>
      <dsp:spPr>
        <a:xfrm>
          <a:off x="0" y="3275311"/>
          <a:ext cx="5393361" cy="10246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239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/>
            <a:t>Important to know statutes detailing sources, eligible uses, and managerial authority (ability to increase budget) associated with each of your agency’s special revenue funds</a:t>
          </a:r>
        </a:p>
      </dsp:txBody>
      <dsp:txXfrm>
        <a:off x="0" y="3275311"/>
        <a:ext cx="5393361" cy="1024650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D2B468-57A5-40EE-9466-495EEB0EB922}">
      <dsp:nvSpPr>
        <dsp:cNvPr id="0" name=""/>
        <dsp:cNvSpPr/>
      </dsp:nvSpPr>
      <dsp:spPr>
        <a:xfrm>
          <a:off x="797994" y="-5568"/>
          <a:ext cx="6572004" cy="6572004"/>
        </a:xfrm>
        <a:prstGeom prst="circularArrow">
          <a:avLst>
            <a:gd name="adj1" fmla="val 5274"/>
            <a:gd name="adj2" fmla="val 312630"/>
            <a:gd name="adj3" fmla="val 14229519"/>
            <a:gd name="adj4" fmla="val 17126206"/>
            <a:gd name="adj5" fmla="val 547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87201C-2ADC-44E6-B29F-EAE3CDAFCBE1}">
      <dsp:nvSpPr>
        <dsp:cNvPr id="0" name=""/>
        <dsp:cNvSpPr/>
      </dsp:nvSpPr>
      <dsp:spPr>
        <a:xfrm>
          <a:off x="2835665" y="2471"/>
          <a:ext cx="2496661" cy="124833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solidFill>
                <a:schemeClr val="bg1"/>
              </a:solidFill>
            </a:rPr>
            <a:t>June 15: SBD issues guidelines to agencies to request changes to their measures for the next budget cycle year (June 2019: changes for FY21)</a:t>
          </a:r>
        </a:p>
      </dsp:txBody>
      <dsp:txXfrm>
        <a:off x="2896603" y="63409"/>
        <a:ext cx="2374785" cy="1126454"/>
      </dsp:txXfrm>
    </dsp:sp>
    <dsp:sp modelId="{4A2D497D-D55D-433C-BEB8-23E0F1A51C5D}">
      <dsp:nvSpPr>
        <dsp:cNvPr id="0" name=""/>
        <dsp:cNvSpPr/>
      </dsp:nvSpPr>
      <dsp:spPr>
        <a:xfrm>
          <a:off x="5144599" y="1335535"/>
          <a:ext cx="2496661" cy="124833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solidFill>
                <a:schemeClr val="bg1"/>
              </a:solidFill>
            </a:rPr>
            <a:t>July 15: Agencies submit requested changes to SBD and LFC 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>
              <a:solidFill>
                <a:schemeClr val="bg1"/>
              </a:solidFill>
            </a:rPr>
            <a:t>“Key” agencies must also identify which measures they will report on quarterly in the current FY</a:t>
          </a:r>
        </a:p>
      </dsp:txBody>
      <dsp:txXfrm>
        <a:off x="5205537" y="1396473"/>
        <a:ext cx="2374785" cy="1126454"/>
      </dsp:txXfrm>
    </dsp:sp>
    <dsp:sp modelId="{B568ADC2-AB43-48E3-8C3A-E896D8B1AB29}">
      <dsp:nvSpPr>
        <dsp:cNvPr id="0" name=""/>
        <dsp:cNvSpPr/>
      </dsp:nvSpPr>
      <dsp:spPr>
        <a:xfrm>
          <a:off x="5144599" y="4001662"/>
          <a:ext cx="2496661" cy="124833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solidFill>
                <a:schemeClr val="bg1"/>
              </a:solidFill>
            </a:rPr>
            <a:t>July/August: Agencies, SBD and LFC meet as needed to collaborate on requested changes and strive to come to consensus</a:t>
          </a:r>
        </a:p>
      </dsp:txBody>
      <dsp:txXfrm>
        <a:off x="5205537" y="4062600"/>
        <a:ext cx="2374785" cy="1126454"/>
      </dsp:txXfrm>
    </dsp:sp>
    <dsp:sp modelId="{39DF9CA3-8FE2-4036-8255-3E5C301355A2}">
      <dsp:nvSpPr>
        <dsp:cNvPr id="0" name=""/>
        <dsp:cNvSpPr/>
      </dsp:nvSpPr>
      <dsp:spPr>
        <a:xfrm>
          <a:off x="2835665" y="5334726"/>
          <a:ext cx="2496661" cy="124833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solidFill>
                <a:schemeClr val="bg1"/>
              </a:solidFill>
            </a:rPr>
            <a:t>August 15: SBD issues final approved measures to agencies, incorporates changes into performance measure system</a:t>
          </a:r>
        </a:p>
      </dsp:txBody>
      <dsp:txXfrm>
        <a:off x="2896603" y="5395664"/>
        <a:ext cx="2374785" cy="1126454"/>
      </dsp:txXfrm>
    </dsp:sp>
    <dsp:sp modelId="{A798EED1-467E-4113-A4B7-0C055F4E4855}">
      <dsp:nvSpPr>
        <dsp:cNvPr id="0" name=""/>
        <dsp:cNvSpPr/>
      </dsp:nvSpPr>
      <dsp:spPr>
        <a:xfrm>
          <a:off x="526731" y="4001662"/>
          <a:ext cx="2496661" cy="124833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solidFill>
                <a:schemeClr val="bg1"/>
              </a:solidFill>
            </a:rPr>
            <a:t>Sept. 1: Agencies include requested targets for approved measures as part of their budget request. </a:t>
          </a:r>
        </a:p>
      </dsp:txBody>
      <dsp:txXfrm>
        <a:off x="587669" y="4062600"/>
        <a:ext cx="2374785" cy="1126454"/>
      </dsp:txXfrm>
    </dsp:sp>
    <dsp:sp modelId="{9A5AC388-4A27-4272-A6BB-83623CFB0CC5}">
      <dsp:nvSpPr>
        <dsp:cNvPr id="0" name=""/>
        <dsp:cNvSpPr/>
      </dsp:nvSpPr>
      <dsp:spPr>
        <a:xfrm>
          <a:off x="526731" y="1335535"/>
          <a:ext cx="2496661" cy="124833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solidFill>
                <a:schemeClr val="bg1"/>
              </a:solidFill>
            </a:rPr>
            <a:t>Legislative session: SBD and LFC analysts meet to discuss their target recommendations and strive to come to consensus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>
              <a:solidFill>
                <a:schemeClr val="bg1"/>
              </a:solidFill>
            </a:rPr>
            <a:t>Select measures and targets included in GAA</a:t>
          </a:r>
        </a:p>
      </dsp:txBody>
      <dsp:txXfrm>
        <a:off x="587669" y="1396473"/>
        <a:ext cx="2374785" cy="11264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1D2DD4-B2CF-4905-8965-B4DEFFCDDCF3}">
      <dsp:nvSpPr>
        <dsp:cNvPr id="0" name=""/>
        <dsp:cNvSpPr/>
      </dsp:nvSpPr>
      <dsp:spPr>
        <a:xfrm>
          <a:off x="5319139" y="855736"/>
          <a:ext cx="138685" cy="607576"/>
        </a:xfrm>
        <a:custGeom>
          <a:avLst/>
          <a:gdLst/>
          <a:ahLst/>
          <a:cxnLst/>
          <a:rect l="0" t="0" r="0" b="0"/>
          <a:pathLst>
            <a:path>
              <a:moveTo>
                <a:pt x="138685" y="0"/>
              </a:moveTo>
              <a:lnTo>
                <a:pt x="138685" y="607576"/>
              </a:lnTo>
              <a:lnTo>
                <a:pt x="0" y="60757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E8E630-534E-4E5C-B806-AD06A3BDFD40}">
      <dsp:nvSpPr>
        <dsp:cNvPr id="0" name=""/>
        <dsp:cNvSpPr/>
      </dsp:nvSpPr>
      <dsp:spPr>
        <a:xfrm>
          <a:off x="5457825" y="855736"/>
          <a:ext cx="4794568" cy="12151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76466"/>
              </a:lnTo>
              <a:lnTo>
                <a:pt x="4794568" y="1076466"/>
              </a:lnTo>
              <a:lnTo>
                <a:pt x="4794568" y="121515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8C8089-9E3B-48F4-AEBD-D4D81EE33C96}">
      <dsp:nvSpPr>
        <dsp:cNvPr id="0" name=""/>
        <dsp:cNvSpPr/>
      </dsp:nvSpPr>
      <dsp:spPr>
        <a:xfrm>
          <a:off x="5457825" y="855736"/>
          <a:ext cx="3196378" cy="12151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76466"/>
              </a:lnTo>
              <a:lnTo>
                <a:pt x="3196378" y="1076466"/>
              </a:lnTo>
              <a:lnTo>
                <a:pt x="3196378" y="121515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7292EB-63F3-41DF-B3C1-9BEC2255B621}">
      <dsp:nvSpPr>
        <dsp:cNvPr id="0" name=""/>
        <dsp:cNvSpPr/>
      </dsp:nvSpPr>
      <dsp:spPr>
        <a:xfrm>
          <a:off x="6527687" y="2731297"/>
          <a:ext cx="198122" cy="6075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7576"/>
              </a:lnTo>
              <a:lnTo>
                <a:pt x="198122" y="60757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EFE56C-B42A-46E4-9062-3B3D4EA3443B}">
      <dsp:nvSpPr>
        <dsp:cNvPr id="0" name=""/>
        <dsp:cNvSpPr/>
      </dsp:nvSpPr>
      <dsp:spPr>
        <a:xfrm>
          <a:off x="5457825" y="855736"/>
          <a:ext cx="1598189" cy="12151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76466"/>
              </a:lnTo>
              <a:lnTo>
                <a:pt x="1598189" y="1076466"/>
              </a:lnTo>
              <a:lnTo>
                <a:pt x="1598189" y="121515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8E9EF9-38D5-4E7B-9BBB-78975CE8D3A4}">
      <dsp:nvSpPr>
        <dsp:cNvPr id="0" name=""/>
        <dsp:cNvSpPr/>
      </dsp:nvSpPr>
      <dsp:spPr>
        <a:xfrm>
          <a:off x="4792998" y="2731297"/>
          <a:ext cx="91440" cy="610389"/>
        </a:xfrm>
        <a:custGeom>
          <a:avLst/>
          <a:gdLst/>
          <a:ahLst/>
          <a:cxnLst/>
          <a:rect l="0" t="0" r="0" b="0"/>
          <a:pathLst>
            <a:path>
              <a:moveTo>
                <a:pt x="136499" y="0"/>
              </a:moveTo>
              <a:lnTo>
                <a:pt x="136499" y="610389"/>
              </a:lnTo>
              <a:lnTo>
                <a:pt x="45720" y="61038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94EFC9-607D-48FA-A044-B0174C49FB43}">
      <dsp:nvSpPr>
        <dsp:cNvPr id="0" name=""/>
        <dsp:cNvSpPr/>
      </dsp:nvSpPr>
      <dsp:spPr>
        <a:xfrm>
          <a:off x="4929498" y="2731297"/>
          <a:ext cx="198122" cy="6075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7576"/>
              </a:lnTo>
              <a:lnTo>
                <a:pt x="198122" y="60757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44DC5F-3EE9-4750-B865-62A5164CB76C}">
      <dsp:nvSpPr>
        <dsp:cNvPr id="0" name=""/>
        <dsp:cNvSpPr/>
      </dsp:nvSpPr>
      <dsp:spPr>
        <a:xfrm>
          <a:off x="5412105" y="855736"/>
          <a:ext cx="91440" cy="121515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1515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469958-41DE-4195-B00B-2A1EABAE508C}">
      <dsp:nvSpPr>
        <dsp:cNvPr id="0" name=""/>
        <dsp:cNvSpPr/>
      </dsp:nvSpPr>
      <dsp:spPr>
        <a:xfrm>
          <a:off x="3235351" y="2731297"/>
          <a:ext cx="95957" cy="619912"/>
        </a:xfrm>
        <a:custGeom>
          <a:avLst/>
          <a:gdLst/>
          <a:ahLst/>
          <a:cxnLst/>
          <a:rect l="0" t="0" r="0" b="0"/>
          <a:pathLst>
            <a:path>
              <a:moveTo>
                <a:pt x="95957" y="0"/>
              </a:moveTo>
              <a:lnTo>
                <a:pt x="95957" y="619912"/>
              </a:lnTo>
              <a:lnTo>
                <a:pt x="0" y="61991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8B18E8-BA15-4528-98C2-8C9D07387F8A}">
      <dsp:nvSpPr>
        <dsp:cNvPr id="0" name=""/>
        <dsp:cNvSpPr/>
      </dsp:nvSpPr>
      <dsp:spPr>
        <a:xfrm>
          <a:off x="3859636" y="855736"/>
          <a:ext cx="1598189" cy="1215152"/>
        </a:xfrm>
        <a:custGeom>
          <a:avLst/>
          <a:gdLst/>
          <a:ahLst/>
          <a:cxnLst/>
          <a:rect l="0" t="0" r="0" b="0"/>
          <a:pathLst>
            <a:path>
              <a:moveTo>
                <a:pt x="1598189" y="0"/>
              </a:moveTo>
              <a:lnTo>
                <a:pt x="1598189" y="1076466"/>
              </a:lnTo>
              <a:lnTo>
                <a:pt x="0" y="1076466"/>
              </a:lnTo>
              <a:lnTo>
                <a:pt x="0" y="121515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467574-637B-46F7-98CB-C9B300ADF1BD}">
      <dsp:nvSpPr>
        <dsp:cNvPr id="0" name=""/>
        <dsp:cNvSpPr/>
      </dsp:nvSpPr>
      <dsp:spPr>
        <a:xfrm>
          <a:off x="2261446" y="855736"/>
          <a:ext cx="3196378" cy="1215152"/>
        </a:xfrm>
        <a:custGeom>
          <a:avLst/>
          <a:gdLst/>
          <a:ahLst/>
          <a:cxnLst/>
          <a:rect l="0" t="0" r="0" b="0"/>
          <a:pathLst>
            <a:path>
              <a:moveTo>
                <a:pt x="3196378" y="0"/>
              </a:moveTo>
              <a:lnTo>
                <a:pt x="3196378" y="1076466"/>
              </a:lnTo>
              <a:lnTo>
                <a:pt x="0" y="1076466"/>
              </a:lnTo>
              <a:lnTo>
                <a:pt x="0" y="121515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8D7E4E-BB78-4B22-9C6A-5C09D20AB36D}">
      <dsp:nvSpPr>
        <dsp:cNvPr id="0" name=""/>
        <dsp:cNvSpPr/>
      </dsp:nvSpPr>
      <dsp:spPr>
        <a:xfrm>
          <a:off x="134929" y="2731297"/>
          <a:ext cx="198122" cy="6075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7576"/>
              </a:lnTo>
              <a:lnTo>
                <a:pt x="198122" y="60757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673B88-DD2A-4007-BF86-8C8B3BBAB728}">
      <dsp:nvSpPr>
        <dsp:cNvPr id="0" name=""/>
        <dsp:cNvSpPr/>
      </dsp:nvSpPr>
      <dsp:spPr>
        <a:xfrm>
          <a:off x="663257" y="855736"/>
          <a:ext cx="4794568" cy="1215152"/>
        </a:xfrm>
        <a:custGeom>
          <a:avLst/>
          <a:gdLst/>
          <a:ahLst/>
          <a:cxnLst/>
          <a:rect l="0" t="0" r="0" b="0"/>
          <a:pathLst>
            <a:path>
              <a:moveTo>
                <a:pt x="4794568" y="0"/>
              </a:moveTo>
              <a:lnTo>
                <a:pt x="4794568" y="1076466"/>
              </a:lnTo>
              <a:lnTo>
                <a:pt x="0" y="1076466"/>
              </a:lnTo>
              <a:lnTo>
                <a:pt x="0" y="121515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DEE17F-0CD8-4419-B3EC-AF5CCF3DBEE4}">
      <dsp:nvSpPr>
        <dsp:cNvPr id="0" name=""/>
        <dsp:cNvSpPr/>
      </dsp:nvSpPr>
      <dsp:spPr>
        <a:xfrm>
          <a:off x="4797416" y="195327"/>
          <a:ext cx="1320817" cy="6604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Andrew Miner</a:t>
          </a:r>
          <a:br>
            <a:rPr lang="en-US" sz="1500" kern="1200" dirty="0"/>
          </a:br>
          <a:r>
            <a:rPr lang="en-US" sz="1500" kern="1200" dirty="0"/>
            <a:t>Acting State Budget Director</a:t>
          </a:r>
        </a:p>
      </dsp:txBody>
      <dsp:txXfrm>
        <a:off x="4797416" y="195327"/>
        <a:ext cx="1320817" cy="660408"/>
      </dsp:txXfrm>
    </dsp:sp>
    <dsp:sp modelId="{2C41FD24-55FF-4595-A794-FEA12FC5B718}">
      <dsp:nvSpPr>
        <dsp:cNvPr id="0" name=""/>
        <dsp:cNvSpPr/>
      </dsp:nvSpPr>
      <dsp:spPr>
        <a:xfrm>
          <a:off x="2848" y="2070889"/>
          <a:ext cx="1320817" cy="6604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Simon Miller Principal Analyst</a:t>
          </a:r>
        </a:p>
      </dsp:txBody>
      <dsp:txXfrm>
        <a:off x="2848" y="2070889"/>
        <a:ext cx="1320817" cy="660408"/>
      </dsp:txXfrm>
    </dsp:sp>
    <dsp:sp modelId="{79BEF97A-BD69-4A2A-9138-59B744EA80F2}">
      <dsp:nvSpPr>
        <dsp:cNvPr id="0" name=""/>
        <dsp:cNvSpPr/>
      </dsp:nvSpPr>
      <dsp:spPr>
        <a:xfrm>
          <a:off x="333052" y="3008669"/>
          <a:ext cx="1320817" cy="6604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Cecilia Mavrommatis Senior Analyst</a:t>
          </a:r>
        </a:p>
      </dsp:txBody>
      <dsp:txXfrm>
        <a:off x="333052" y="3008669"/>
        <a:ext cx="1320817" cy="660408"/>
      </dsp:txXfrm>
    </dsp:sp>
    <dsp:sp modelId="{CA4A2E24-E7D3-443B-8BE8-2C7D2557F1EB}">
      <dsp:nvSpPr>
        <dsp:cNvPr id="0" name=""/>
        <dsp:cNvSpPr/>
      </dsp:nvSpPr>
      <dsp:spPr>
        <a:xfrm>
          <a:off x="1601037" y="2070889"/>
          <a:ext cx="1320817" cy="6604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Nicole Macias Principal Analyst</a:t>
          </a:r>
        </a:p>
      </dsp:txBody>
      <dsp:txXfrm>
        <a:off x="1601037" y="2070889"/>
        <a:ext cx="1320817" cy="660408"/>
      </dsp:txXfrm>
    </dsp:sp>
    <dsp:sp modelId="{5A718714-DB8B-43BA-82B0-E866D5BA96CF}">
      <dsp:nvSpPr>
        <dsp:cNvPr id="0" name=""/>
        <dsp:cNvSpPr/>
      </dsp:nvSpPr>
      <dsp:spPr>
        <a:xfrm>
          <a:off x="3199227" y="2070889"/>
          <a:ext cx="1320817" cy="6604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Diego Jimenez Principal Analyst</a:t>
          </a:r>
        </a:p>
      </dsp:txBody>
      <dsp:txXfrm>
        <a:off x="3199227" y="2070889"/>
        <a:ext cx="1320817" cy="660408"/>
      </dsp:txXfrm>
    </dsp:sp>
    <dsp:sp modelId="{6C8CD406-2195-4316-A96D-ABB1F4F81745}">
      <dsp:nvSpPr>
        <dsp:cNvPr id="0" name=""/>
        <dsp:cNvSpPr/>
      </dsp:nvSpPr>
      <dsp:spPr>
        <a:xfrm>
          <a:off x="1914533" y="3021006"/>
          <a:ext cx="1320817" cy="6604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Mario Semiglia Analyst</a:t>
          </a:r>
        </a:p>
      </dsp:txBody>
      <dsp:txXfrm>
        <a:off x="1914533" y="3021006"/>
        <a:ext cx="1320817" cy="660408"/>
      </dsp:txXfrm>
    </dsp:sp>
    <dsp:sp modelId="{D383849A-0177-444D-9340-DA42D3AA825A}">
      <dsp:nvSpPr>
        <dsp:cNvPr id="0" name=""/>
        <dsp:cNvSpPr/>
      </dsp:nvSpPr>
      <dsp:spPr>
        <a:xfrm>
          <a:off x="4797416" y="2070889"/>
          <a:ext cx="1320817" cy="6604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Meribeth Densmore Principal Analyst</a:t>
          </a:r>
        </a:p>
      </dsp:txBody>
      <dsp:txXfrm>
        <a:off x="4797416" y="2070889"/>
        <a:ext cx="1320817" cy="660408"/>
      </dsp:txXfrm>
    </dsp:sp>
    <dsp:sp modelId="{A96280C0-C5C0-423E-95A5-D894907A678B}">
      <dsp:nvSpPr>
        <dsp:cNvPr id="0" name=""/>
        <dsp:cNvSpPr/>
      </dsp:nvSpPr>
      <dsp:spPr>
        <a:xfrm>
          <a:off x="5127621" y="3008669"/>
          <a:ext cx="1320817" cy="6604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Lori Sciacca Senior Analyst</a:t>
          </a:r>
        </a:p>
      </dsp:txBody>
      <dsp:txXfrm>
        <a:off x="5127621" y="3008669"/>
        <a:ext cx="1320817" cy="660408"/>
      </dsp:txXfrm>
    </dsp:sp>
    <dsp:sp modelId="{B3B5F8C9-BBA4-4C38-A437-125CB37100EB}">
      <dsp:nvSpPr>
        <dsp:cNvPr id="0" name=""/>
        <dsp:cNvSpPr/>
      </dsp:nvSpPr>
      <dsp:spPr>
        <a:xfrm>
          <a:off x="3517900" y="3011483"/>
          <a:ext cx="1320817" cy="6604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Ariana Vigil Senior Analyst</a:t>
          </a:r>
        </a:p>
      </dsp:txBody>
      <dsp:txXfrm>
        <a:off x="3517900" y="3011483"/>
        <a:ext cx="1320817" cy="660408"/>
      </dsp:txXfrm>
    </dsp:sp>
    <dsp:sp modelId="{DF504942-ACFC-455C-9790-3D3B571B166A}">
      <dsp:nvSpPr>
        <dsp:cNvPr id="0" name=""/>
        <dsp:cNvSpPr/>
      </dsp:nvSpPr>
      <dsp:spPr>
        <a:xfrm>
          <a:off x="6395606" y="2070889"/>
          <a:ext cx="1320817" cy="6604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Vacant </a:t>
          </a:r>
          <a:br>
            <a:rPr lang="en-US" sz="1500" kern="1200" dirty="0"/>
          </a:br>
          <a:r>
            <a:rPr lang="en-US" sz="1500" kern="1200" dirty="0"/>
            <a:t>Principal Analyst</a:t>
          </a:r>
        </a:p>
      </dsp:txBody>
      <dsp:txXfrm>
        <a:off x="6395606" y="2070889"/>
        <a:ext cx="1320817" cy="660408"/>
      </dsp:txXfrm>
    </dsp:sp>
    <dsp:sp modelId="{C1901164-92A4-4916-B631-D483005C974D}">
      <dsp:nvSpPr>
        <dsp:cNvPr id="0" name=""/>
        <dsp:cNvSpPr/>
      </dsp:nvSpPr>
      <dsp:spPr>
        <a:xfrm>
          <a:off x="6725810" y="3008669"/>
          <a:ext cx="1320817" cy="6604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Donna Rivera Senior Analyst</a:t>
          </a:r>
        </a:p>
      </dsp:txBody>
      <dsp:txXfrm>
        <a:off x="6725810" y="3008669"/>
        <a:ext cx="1320817" cy="660408"/>
      </dsp:txXfrm>
    </dsp:sp>
    <dsp:sp modelId="{2F5CE0A2-4BCA-49AB-9769-907A59891649}">
      <dsp:nvSpPr>
        <dsp:cNvPr id="0" name=""/>
        <dsp:cNvSpPr/>
      </dsp:nvSpPr>
      <dsp:spPr>
        <a:xfrm>
          <a:off x="7993795" y="2070889"/>
          <a:ext cx="1320817" cy="6604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Cyndi Montoya Principal Analyst</a:t>
          </a:r>
        </a:p>
      </dsp:txBody>
      <dsp:txXfrm>
        <a:off x="7993795" y="2070889"/>
        <a:ext cx="1320817" cy="660408"/>
      </dsp:txXfrm>
    </dsp:sp>
    <dsp:sp modelId="{CF113D40-727D-46FA-9512-6BB0D584818F}">
      <dsp:nvSpPr>
        <dsp:cNvPr id="0" name=""/>
        <dsp:cNvSpPr/>
      </dsp:nvSpPr>
      <dsp:spPr>
        <a:xfrm>
          <a:off x="9591985" y="2070889"/>
          <a:ext cx="1320817" cy="6604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Sarah Delarosa Office Manager</a:t>
          </a:r>
        </a:p>
      </dsp:txBody>
      <dsp:txXfrm>
        <a:off x="9591985" y="2070889"/>
        <a:ext cx="1320817" cy="660408"/>
      </dsp:txXfrm>
    </dsp:sp>
    <dsp:sp modelId="{488C4898-21DE-42A7-BD05-661015E493AF}">
      <dsp:nvSpPr>
        <dsp:cNvPr id="0" name=""/>
        <dsp:cNvSpPr/>
      </dsp:nvSpPr>
      <dsp:spPr>
        <a:xfrm>
          <a:off x="3998321" y="1133108"/>
          <a:ext cx="1320817" cy="6604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Deputy State Budget Director</a:t>
          </a:r>
        </a:p>
      </dsp:txBody>
      <dsp:txXfrm>
        <a:off x="3998321" y="1133108"/>
        <a:ext cx="1320817" cy="6604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8DE8F2-51B6-4135-BCE8-A9765731C69D}">
      <dsp:nvSpPr>
        <dsp:cNvPr id="0" name=""/>
        <dsp:cNvSpPr/>
      </dsp:nvSpPr>
      <dsp:spPr>
        <a:xfrm>
          <a:off x="1733550" y="1594891"/>
          <a:ext cx="1226499" cy="2128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431"/>
              </a:lnTo>
              <a:lnTo>
                <a:pt x="1226499" y="106431"/>
              </a:lnTo>
              <a:lnTo>
                <a:pt x="1226499" y="212863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407B29-4EBD-441B-98FB-170274F41EDD}">
      <dsp:nvSpPr>
        <dsp:cNvPr id="0" name=""/>
        <dsp:cNvSpPr/>
      </dsp:nvSpPr>
      <dsp:spPr>
        <a:xfrm>
          <a:off x="1687830" y="1594891"/>
          <a:ext cx="91440" cy="21286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2863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9DC416-B96E-462A-BDEC-8B06EC653718}">
      <dsp:nvSpPr>
        <dsp:cNvPr id="0" name=""/>
        <dsp:cNvSpPr/>
      </dsp:nvSpPr>
      <dsp:spPr>
        <a:xfrm>
          <a:off x="507050" y="1594891"/>
          <a:ext cx="1226499" cy="212863"/>
        </a:xfrm>
        <a:custGeom>
          <a:avLst/>
          <a:gdLst/>
          <a:ahLst/>
          <a:cxnLst/>
          <a:rect l="0" t="0" r="0" b="0"/>
          <a:pathLst>
            <a:path>
              <a:moveTo>
                <a:pt x="1226499" y="0"/>
              </a:moveTo>
              <a:lnTo>
                <a:pt x="1226499" y="106431"/>
              </a:lnTo>
              <a:lnTo>
                <a:pt x="0" y="106431"/>
              </a:lnTo>
              <a:lnTo>
                <a:pt x="0" y="212863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362646-0C0F-4DC0-B8A3-CFA97A5BBC49}">
      <dsp:nvSpPr>
        <dsp:cNvPr id="0" name=""/>
        <dsp:cNvSpPr/>
      </dsp:nvSpPr>
      <dsp:spPr>
        <a:xfrm>
          <a:off x="1009646" y="685802"/>
          <a:ext cx="1447806" cy="90908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bg1"/>
              </a:solidFill>
            </a:rPr>
            <a:t>Capital Outlay Bureau</a:t>
          </a:r>
          <a:br>
            <a:rPr lang="en-US" sz="1100" kern="1200" dirty="0">
              <a:solidFill>
                <a:schemeClr val="bg1"/>
              </a:solidFill>
            </a:rPr>
          </a:br>
          <a:r>
            <a:rPr lang="en-US" sz="1100" kern="1200" dirty="0">
              <a:solidFill>
                <a:schemeClr val="bg1"/>
              </a:solidFill>
            </a:rPr>
            <a:t>Wesley Billingsley, Director/LGD Director</a:t>
          </a:r>
        </a:p>
      </dsp:txBody>
      <dsp:txXfrm>
        <a:off x="1009646" y="685802"/>
        <a:ext cx="1447806" cy="909089"/>
      </dsp:txXfrm>
    </dsp:sp>
    <dsp:sp modelId="{B9D161EF-74C9-416C-9EEE-F640853EADD1}">
      <dsp:nvSpPr>
        <dsp:cNvPr id="0" name=""/>
        <dsp:cNvSpPr/>
      </dsp:nvSpPr>
      <dsp:spPr>
        <a:xfrm>
          <a:off x="232" y="1807755"/>
          <a:ext cx="1013635" cy="50681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>
              <a:solidFill>
                <a:schemeClr val="bg1"/>
              </a:solidFill>
            </a:rPr>
            <a:t>Tonantzin Roybal </a:t>
          </a:r>
          <a:br>
            <a:rPr lang="en-US" sz="1100" kern="1200">
              <a:solidFill>
                <a:schemeClr val="bg1"/>
              </a:solidFill>
            </a:rPr>
          </a:br>
          <a:r>
            <a:rPr lang="en-US" sz="1100" kern="1200">
              <a:solidFill>
                <a:schemeClr val="bg1"/>
              </a:solidFill>
            </a:rPr>
            <a:t>Executive Capital Analyst</a:t>
          </a:r>
          <a:endParaRPr lang="en-US" sz="1100" kern="1200" dirty="0">
            <a:solidFill>
              <a:schemeClr val="bg1"/>
            </a:solidFill>
          </a:endParaRPr>
        </a:p>
      </dsp:txBody>
      <dsp:txXfrm>
        <a:off x="232" y="1807755"/>
        <a:ext cx="1013635" cy="506817"/>
      </dsp:txXfrm>
    </dsp:sp>
    <dsp:sp modelId="{34A5340B-3478-48C8-86CA-52A1CBD3DA37}">
      <dsp:nvSpPr>
        <dsp:cNvPr id="0" name=""/>
        <dsp:cNvSpPr/>
      </dsp:nvSpPr>
      <dsp:spPr>
        <a:xfrm>
          <a:off x="1226732" y="1807755"/>
          <a:ext cx="1013635" cy="50681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bg1"/>
              </a:solidFill>
            </a:rPr>
            <a:t>Ryan Serrano</a:t>
          </a:r>
          <a:br>
            <a:rPr lang="en-US" sz="1100" kern="1200" dirty="0">
              <a:solidFill>
                <a:schemeClr val="bg1"/>
              </a:solidFill>
            </a:rPr>
          </a:br>
          <a:r>
            <a:rPr lang="en-US" sz="1100" kern="1200" dirty="0">
              <a:solidFill>
                <a:schemeClr val="bg1"/>
              </a:solidFill>
            </a:rPr>
            <a:t>Executive Capital Analyst</a:t>
          </a:r>
        </a:p>
      </dsp:txBody>
      <dsp:txXfrm>
        <a:off x="1226732" y="1807755"/>
        <a:ext cx="1013635" cy="506817"/>
      </dsp:txXfrm>
    </dsp:sp>
    <dsp:sp modelId="{13876793-936D-4F5C-84CE-2E735BFC5510}">
      <dsp:nvSpPr>
        <dsp:cNvPr id="0" name=""/>
        <dsp:cNvSpPr/>
      </dsp:nvSpPr>
      <dsp:spPr>
        <a:xfrm>
          <a:off x="2453231" y="1807755"/>
          <a:ext cx="1013635" cy="50681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bg1"/>
              </a:solidFill>
            </a:rPr>
            <a:t>Melody Montoya</a:t>
          </a:r>
          <a:br>
            <a:rPr lang="en-US" sz="1100" kern="1200" dirty="0">
              <a:solidFill>
                <a:schemeClr val="bg1"/>
              </a:solidFill>
            </a:rPr>
          </a:br>
          <a:r>
            <a:rPr lang="en-US" sz="1100" kern="1200" dirty="0">
              <a:solidFill>
                <a:schemeClr val="bg1"/>
              </a:solidFill>
            </a:rPr>
            <a:t>Office Manager</a:t>
          </a:r>
        </a:p>
      </dsp:txBody>
      <dsp:txXfrm>
        <a:off x="2453231" y="1807755"/>
        <a:ext cx="1013635" cy="50681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A661F5-9124-491E-B188-4A3C3275D430}">
      <dsp:nvSpPr>
        <dsp:cNvPr id="0" name=""/>
        <dsp:cNvSpPr/>
      </dsp:nvSpPr>
      <dsp:spPr>
        <a:xfrm>
          <a:off x="0" y="310455"/>
          <a:ext cx="3101578" cy="186094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bg1"/>
              </a:solidFill>
            </a:rPr>
            <a:t>DFA Financial Control Division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>
              <a:solidFill>
                <a:schemeClr val="bg1"/>
              </a:solidFill>
            </a:rPr>
            <a:t>Process general fund allotments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>
              <a:solidFill>
                <a:schemeClr val="bg1"/>
              </a:solidFill>
            </a:rPr>
            <a:t>Work with SBD and agencies to resolve budget and accounting issues</a:t>
          </a:r>
        </a:p>
      </dsp:txBody>
      <dsp:txXfrm>
        <a:off x="0" y="310455"/>
        <a:ext cx="3101578" cy="1860946"/>
      </dsp:txXfrm>
    </dsp:sp>
    <dsp:sp modelId="{63AAA44A-489B-4D0C-BE4A-BF4DDC4FFCEF}">
      <dsp:nvSpPr>
        <dsp:cNvPr id="0" name=""/>
        <dsp:cNvSpPr/>
      </dsp:nvSpPr>
      <dsp:spPr>
        <a:xfrm>
          <a:off x="3411735" y="310455"/>
          <a:ext cx="3101578" cy="186094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bg1"/>
              </a:solidFill>
            </a:rPr>
            <a:t>Governor’s Office and Cabinet Directors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>
              <a:solidFill>
                <a:schemeClr val="bg1"/>
              </a:solidFill>
            </a:rPr>
            <a:t>Work with SBD and agencies to address Executive budget priorities</a:t>
          </a:r>
        </a:p>
      </dsp:txBody>
      <dsp:txXfrm>
        <a:off x="3411735" y="310455"/>
        <a:ext cx="3101578" cy="1860946"/>
      </dsp:txXfrm>
    </dsp:sp>
    <dsp:sp modelId="{F9A794B2-5C92-431B-B15D-1F11BB2AC27B}">
      <dsp:nvSpPr>
        <dsp:cNvPr id="0" name=""/>
        <dsp:cNvSpPr/>
      </dsp:nvSpPr>
      <dsp:spPr>
        <a:xfrm>
          <a:off x="6823471" y="310455"/>
          <a:ext cx="3101578" cy="186094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bg1"/>
              </a:solidFill>
            </a:rPr>
            <a:t>Legislative Finance Committee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>
              <a:solidFill>
                <a:schemeClr val="bg1"/>
              </a:solidFill>
            </a:rPr>
            <a:t>Legislature’s budget office – also produce a budget recommendation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solidFill>
                <a:schemeClr val="bg1"/>
              </a:solidFill>
            </a:rPr>
            <a:t>Review agency budget activities (including BARs) and performance</a:t>
          </a:r>
        </a:p>
      </dsp:txBody>
      <dsp:txXfrm>
        <a:off x="6823471" y="310455"/>
        <a:ext cx="3101578" cy="1860946"/>
      </dsp:txXfrm>
    </dsp:sp>
    <dsp:sp modelId="{722A67E8-7531-4C5C-8DDD-91524B8613BA}">
      <dsp:nvSpPr>
        <dsp:cNvPr id="0" name=""/>
        <dsp:cNvSpPr/>
      </dsp:nvSpPr>
      <dsp:spPr>
        <a:xfrm>
          <a:off x="0" y="2481560"/>
          <a:ext cx="3101578" cy="186094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bg1"/>
              </a:solidFill>
            </a:rPr>
            <a:t>Other Legislative Committees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>
              <a:solidFill>
                <a:schemeClr val="bg1"/>
              </a:solidFill>
            </a:rPr>
            <a:t>House Appropriations and Finance (HAFC), Senate Finance (SFC), Legislative Education Study Committee (LESC)</a:t>
          </a:r>
        </a:p>
      </dsp:txBody>
      <dsp:txXfrm>
        <a:off x="0" y="2481560"/>
        <a:ext cx="3101578" cy="1860946"/>
      </dsp:txXfrm>
    </dsp:sp>
    <dsp:sp modelId="{C9605BB1-101F-4302-87E8-D9FA6235407D}">
      <dsp:nvSpPr>
        <dsp:cNvPr id="0" name=""/>
        <dsp:cNvSpPr/>
      </dsp:nvSpPr>
      <dsp:spPr>
        <a:xfrm>
          <a:off x="3411735" y="2481560"/>
          <a:ext cx="3101578" cy="186094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bg1"/>
              </a:solidFill>
            </a:rPr>
            <a:t>Consensus Revenue Estimation Group (CREG)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>
              <a:solidFill>
                <a:schemeClr val="bg1"/>
              </a:solidFill>
            </a:rPr>
            <a:t>DFA, LFC, TRD, and DOT economists</a:t>
          </a:r>
        </a:p>
      </dsp:txBody>
      <dsp:txXfrm>
        <a:off x="3411735" y="2481560"/>
        <a:ext cx="3101578" cy="1860946"/>
      </dsp:txXfrm>
    </dsp:sp>
    <dsp:sp modelId="{EBAD792A-5556-47D6-9BE9-6B88EC982130}">
      <dsp:nvSpPr>
        <dsp:cNvPr id="0" name=""/>
        <dsp:cNvSpPr/>
      </dsp:nvSpPr>
      <dsp:spPr>
        <a:xfrm>
          <a:off x="6823471" y="2481560"/>
          <a:ext cx="3101578" cy="186094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bg1"/>
              </a:solidFill>
            </a:rPr>
            <a:t>Outside of State Government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solidFill>
                <a:schemeClr val="bg1"/>
              </a:solidFill>
            </a:rPr>
            <a:t>Advocacy groups, schools, local governments, etc.</a:t>
          </a:r>
        </a:p>
      </dsp:txBody>
      <dsp:txXfrm>
        <a:off x="6823471" y="2481560"/>
        <a:ext cx="3101578" cy="186094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0C6D7C-9A1C-40D5-8655-303611213801}">
      <dsp:nvSpPr>
        <dsp:cNvPr id="0" name=""/>
        <dsp:cNvSpPr/>
      </dsp:nvSpPr>
      <dsp:spPr>
        <a:xfrm>
          <a:off x="0" y="294450"/>
          <a:ext cx="5393361" cy="40774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solidFill>
                <a:schemeClr val="bg1"/>
              </a:solidFill>
            </a:rPr>
            <a:t>July/August</a:t>
          </a:r>
        </a:p>
      </dsp:txBody>
      <dsp:txXfrm>
        <a:off x="19904" y="314354"/>
        <a:ext cx="5353553" cy="367937"/>
      </dsp:txXfrm>
    </dsp:sp>
    <dsp:sp modelId="{B7EF6131-02D7-4D97-87AB-0E4CB37F93FC}">
      <dsp:nvSpPr>
        <dsp:cNvPr id="0" name=""/>
        <dsp:cNvSpPr/>
      </dsp:nvSpPr>
      <dsp:spPr>
        <a:xfrm>
          <a:off x="0" y="702195"/>
          <a:ext cx="5393361" cy="1266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239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kern="1200" dirty="0"/>
            <a:t>Appropriation request preparation by agencies (due Sept. 1 by statute)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kern="1200" dirty="0"/>
            <a:t>SBD and Governor’s Office may meet with agencies to discuss budget needs and executive priorities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kern="1200" dirty="0"/>
            <a:t>SBD and LFC may issue budget guidelines to agencies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kern="1200" dirty="0"/>
            <a:t>SBD provides training and instructions, facilitates BRS and PBB system use, troubleshoots technical problems and otherwise assists as needed</a:t>
          </a:r>
        </a:p>
      </dsp:txBody>
      <dsp:txXfrm>
        <a:off x="0" y="702195"/>
        <a:ext cx="5393361" cy="1266840"/>
      </dsp:txXfrm>
    </dsp:sp>
    <dsp:sp modelId="{C0B38153-FAB5-4749-B980-8E9FF26E7C36}">
      <dsp:nvSpPr>
        <dsp:cNvPr id="0" name=""/>
        <dsp:cNvSpPr/>
      </dsp:nvSpPr>
      <dsp:spPr>
        <a:xfrm>
          <a:off x="0" y="1969035"/>
          <a:ext cx="5393361" cy="407745"/>
        </a:xfrm>
        <a:prstGeom prst="roundRect">
          <a:avLst/>
        </a:prstGeom>
        <a:gradFill rotWithShape="0">
          <a:gsLst>
            <a:gs pos="0">
              <a:schemeClr val="accent5">
                <a:hueOff val="-918568"/>
                <a:satOff val="135"/>
                <a:lumOff val="-323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918568"/>
                <a:satOff val="135"/>
                <a:lumOff val="-323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918568"/>
                <a:satOff val="135"/>
                <a:lumOff val="-323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chemeClr val="bg1"/>
              </a:solidFill>
            </a:rPr>
            <a:t>September – December</a:t>
          </a:r>
        </a:p>
      </dsp:txBody>
      <dsp:txXfrm>
        <a:off x="19904" y="1988939"/>
        <a:ext cx="5353553" cy="367937"/>
      </dsp:txXfrm>
    </dsp:sp>
    <dsp:sp modelId="{4D8A8465-1DBC-4456-A308-3F96CB48C869}">
      <dsp:nvSpPr>
        <dsp:cNvPr id="0" name=""/>
        <dsp:cNvSpPr/>
      </dsp:nvSpPr>
      <dsp:spPr>
        <a:xfrm>
          <a:off x="0" y="2376780"/>
          <a:ext cx="5393361" cy="1689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239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kern="1200" dirty="0"/>
            <a:t>SBD and LFC prepare budget recommendations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kern="1200" dirty="0"/>
            <a:t>LFC holds fall budget hearings for all agencies, discuss their requests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kern="1200" dirty="0"/>
            <a:t>Review submissions for technical accuracy, request more info from agencies, meet as needed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kern="1200" dirty="0"/>
            <a:t>Finalize and publish recommendations according to executive (SBD) and legislative (LFC) priorities in early January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kern="1200" dirty="0"/>
            <a:t>New Mexico is one of only a few states where the executive and legislative branches release concurrent budget recommendations </a:t>
          </a:r>
        </a:p>
      </dsp:txBody>
      <dsp:txXfrm>
        <a:off x="0" y="2376780"/>
        <a:ext cx="5393361" cy="1689120"/>
      </dsp:txXfrm>
    </dsp:sp>
    <dsp:sp modelId="{5D3CA129-3336-483C-B051-7FD9BAC41E79}">
      <dsp:nvSpPr>
        <dsp:cNvPr id="0" name=""/>
        <dsp:cNvSpPr/>
      </dsp:nvSpPr>
      <dsp:spPr>
        <a:xfrm>
          <a:off x="0" y="4065901"/>
          <a:ext cx="5393361" cy="407745"/>
        </a:xfrm>
        <a:prstGeom prst="roundRect">
          <a:avLst/>
        </a:prstGeom>
        <a:gradFill rotWithShape="0">
          <a:gsLst>
            <a:gs pos="0">
              <a:schemeClr val="accent5">
                <a:hueOff val="-1837137"/>
                <a:satOff val="270"/>
                <a:lumOff val="-647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837137"/>
                <a:satOff val="270"/>
                <a:lumOff val="-647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837137"/>
                <a:satOff val="270"/>
                <a:lumOff val="-647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solidFill>
                <a:schemeClr val="bg1"/>
              </a:solidFill>
            </a:rPr>
            <a:t>October</a:t>
          </a:r>
        </a:p>
      </dsp:txBody>
      <dsp:txXfrm>
        <a:off x="19904" y="4085805"/>
        <a:ext cx="5353553" cy="367937"/>
      </dsp:txXfrm>
    </dsp:sp>
    <dsp:sp modelId="{93615A19-C594-4868-8C3E-11ED62953B7A}">
      <dsp:nvSpPr>
        <dsp:cNvPr id="0" name=""/>
        <dsp:cNvSpPr/>
      </dsp:nvSpPr>
      <dsp:spPr>
        <a:xfrm>
          <a:off x="0" y="4473646"/>
          <a:ext cx="5393361" cy="598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239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kern="1200" dirty="0"/>
            <a:t>Agencies request nonrecurring appropriations, Section 4 special language, and budget adjustment authority language for incorporation into executive and LFC recommendations</a:t>
          </a:r>
        </a:p>
      </dsp:txBody>
      <dsp:txXfrm>
        <a:off x="0" y="4473646"/>
        <a:ext cx="5393361" cy="59823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F5BAC0-3E7F-4FFF-A91D-3EDDA6DEAA55}">
      <dsp:nvSpPr>
        <dsp:cNvPr id="0" name=""/>
        <dsp:cNvSpPr/>
      </dsp:nvSpPr>
      <dsp:spPr>
        <a:xfrm>
          <a:off x="0" y="50175"/>
          <a:ext cx="6325320" cy="43173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</a:rPr>
            <a:t>January – March</a:t>
          </a:r>
        </a:p>
      </dsp:txBody>
      <dsp:txXfrm>
        <a:off x="21075" y="71250"/>
        <a:ext cx="6283170" cy="389580"/>
      </dsp:txXfrm>
    </dsp:sp>
    <dsp:sp modelId="{7A56099E-1250-4F8E-B06B-B2C5DB04F5F9}">
      <dsp:nvSpPr>
        <dsp:cNvPr id="0" name=""/>
        <dsp:cNvSpPr/>
      </dsp:nvSpPr>
      <dsp:spPr>
        <a:xfrm>
          <a:off x="0" y="481905"/>
          <a:ext cx="6325320" cy="2906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0829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/>
            <a:t>Legislative session, passage of the General Appropriations Act (GAA)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/>
            <a:t>Alternate 60-day (odd years) and 30-day (even years) sessions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/>
            <a:t>Budget hearings at House Appropriations and Finance Committee (HAFC) – Committee adopts LFC or executive recommendation or requests reconciliation</a:t>
          </a:r>
        </a:p>
        <a:p>
          <a:pPr marL="342900" lvl="3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/>
            <a:t>Concurrently – SFC holds informational budget hearings with selected agencies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/>
            <a:t>House passes budget bill (usually HB2) and moves to Senate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/>
            <a:t>Executive agencies work with SBD to submit Senate amendment requests, non-Executive branch agencies may request amendments independently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/>
            <a:t>Once budget passes Senate and concurred in House, SBD and Governor’s Office work together to draft line-item vetoes.   Generally, governor may veto appropriations or language, but may not change appropriations or create new language through deletion</a:t>
          </a:r>
        </a:p>
      </dsp:txBody>
      <dsp:txXfrm>
        <a:off x="0" y="481905"/>
        <a:ext cx="6325320" cy="2906280"/>
      </dsp:txXfrm>
    </dsp:sp>
    <dsp:sp modelId="{863618FC-66CE-43FF-A025-DA7535FD816F}">
      <dsp:nvSpPr>
        <dsp:cNvPr id="0" name=""/>
        <dsp:cNvSpPr/>
      </dsp:nvSpPr>
      <dsp:spPr>
        <a:xfrm>
          <a:off x="0" y="3388186"/>
          <a:ext cx="6325320" cy="431730"/>
        </a:xfrm>
        <a:prstGeom prst="roundRect">
          <a:avLst/>
        </a:prstGeom>
        <a:gradFill rotWithShape="0">
          <a:gsLst>
            <a:gs pos="0">
              <a:schemeClr val="accent5">
                <a:hueOff val="-918568"/>
                <a:satOff val="135"/>
                <a:lumOff val="-323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918568"/>
                <a:satOff val="135"/>
                <a:lumOff val="-323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918568"/>
                <a:satOff val="135"/>
                <a:lumOff val="-323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solidFill>
                <a:schemeClr val="bg1"/>
              </a:solidFill>
            </a:rPr>
            <a:t>April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21075" y="3409261"/>
        <a:ext cx="6283170" cy="389580"/>
      </dsp:txXfrm>
    </dsp:sp>
    <dsp:sp modelId="{B6EEEA97-A606-4EAE-A3D9-8546CCAED08F}">
      <dsp:nvSpPr>
        <dsp:cNvPr id="0" name=""/>
        <dsp:cNvSpPr/>
      </dsp:nvSpPr>
      <dsp:spPr>
        <a:xfrm>
          <a:off x="0" y="3819916"/>
          <a:ext cx="6325320" cy="931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0829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/>
            <a:t>agencies </a:t>
          </a:r>
          <a:r>
            <a:rPr lang="en-US" sz="1400" kern="1200" dirty="0"/>
            <a:t>prepare operating budget (due May 1 by statute)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/>
            <a:t>SBD issues guidelines based on enacted budget and provides training, assists as needed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/>
            <a:t>May begin to budget nonrecurring appropriations as authorized in budget bill</a:t>
          </a:r>
        </a:p>
      </dsp:txBody>
      <dsp:txXfrm>
        <a:off x="0" y="3819916"/>
        <a:ext cx="6325320" cy="931500"/>
      </dsp:txXfrm>
    </dsp:sp>
    <dsp:sp modelId="{45D89470-EBAE-4458-8CE9-3AC7C4FE4AA8}">
      <dsp:nvSpPr>
        <dsp:cNvPr id="0" name=""/>
        <dsp:cNvSpPr/>
      </dsp:nvSpPr>
      <dsp:spPr>
        <a:xfrm>
          <a:off x="0" y="4751416"/>
          <a:ext cx="6325320" cy="431730"/>
        </a:xfrm>
        <a:prstGeom prst="roundRect">
          <a:avLst/>
        </a:prstGeom>
        <a:gradFill rotWithShape="0">
          <a:gsLst>
            <a:gs pos="0">
              <a:schemeClr val="accent5">
                <a:hueOff val="-1837137"/>
                <a:satOff val="270"/>
                <a:lumOff val="-647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837137"/>
                <a:satOff val="270"/>
                <a:lumOff val="-647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837137"/>
                <a:satOff val="270"/>
                <a:lumOff val="-647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solidFill>
                <a:schemeClr val="bg1"/>
              </a:solidFill>
            </a:rPr>
            <a:t>May/June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21075" y="4772491"/>
        <a:ext cx="6283170" cy="389580"/>
      </dsp:txXfrm>
    </dsp:sp>
    <dsp:sp modelId="{3ABBFDE1-BB1C-455B-9985-B4420643B0BA}">
      <dsp:nvSpPr>
        <dsp:cNvPr id="0" name=""/>
        <dsp:cNvSpPr/>
      </dsp:nvSpPr>
      <dsp:spPr>
        <a:xfrm>
          <a:off x="0" y="5183146"/>
          <a:ext cx="6325320" cy="4378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0829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/>
            <a:t>SBD reviews operating budget submissions for accuracy, prepares and posts budget journals in SHARE by July 1 for use in new FY</a:t>
          </a:r>
        </a:p>
      </dsp:txBody>
      <dsp:txXfrm>
        <a:off x="0" y="5183146"/>
        <a:ext cx="6325320" cy="43780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A2471E-205C-48E7-99BE-5E91550069B2}">
      <dsp:nvSpPr>
        <dsp:cNvPr id="0" name=""/>
        <dsp:cNvSpPr/>
      </dsp:nvSpPr>
      <dsp:spPr>
        <a:xfrm>
          <a:off x="0" y="25382"/>
          <a:ext cx="5649915" cy="125936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1808" tIns="138176" rIns="241808" bIns="138176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1" kern="1200" dirty="0">
              <a:solidFill>
                <a:schemeClr val="bg1"/>
              </a:solidFill>
            </a:rPr>
            <a:t>Business Unit (BU) – state agency </a:t>
          </a:r>
        </a:p>
      </dsp:txBody>
      <dsp:txXfrm>
        <a:off x="0" y="25382"/>
        <a:ext cx="5649915" cy="1259367"/>
      </dsp:txXfrm>
    </dsp:sp>
    <dsp:sp modelId="{C2C32742-6EEA-4261-9A98-8EB9EE709120}">
      <dsp:nvSpPr>
        <dsp:cNvPr id="0" name=""/>
        <dsp:cNvSpPr/>
      </dsp:nvSpPr>
      <dsp:spPr>
        <a:xfrm>
          <a:off x="0" y="1284749"/>
          <a:ext cx="5649915" cy="2939895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1356" tIns="181356" rIns="241808" bIns="272034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400" kern="1200" dirty="0"/>
            <a:t>5-digit code in SHARE, often shortened to first 3 digits</a:t>
          </a:r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400" kern="1200" dirty="0"/>
            <a:t>First number refers to functional group of agencies</a:t>
          </a:r>
        </a:p>
      </dsp:txBody>
      <dsp:txXfrm>
        <a:off x="0" y="1284749"/>
        <a:ext cx="5649915" cy="293989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BBCA1D-3347-42E1-8328-A43485024D20}">
      <dsp:nvSpPr>
        <dsp:cNvPr id="0" name=""/>
        <dsp:cNvSpPr/>
      </dsp:nvSpPr>
      <dsp:spPr>
        <a:xfrm>
          <a:off x="29724" y="952"/>
          <a:ext cx="1467629" cy="8805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1 Legislative Agencies</a:t>
          </a:r>
        </a:p>
      </dsp:txBody>
      <dsp:txXfrm>
        <a:off x="29724" y="952"/>
        <a:ext cx="1467629" cy="880577"/>
      </dsp:txXfrm>
    </dsp:sp>
    <dsp:sp modelId="{A3EB3E23-DDE2-4115-87E0-039E52552731}">
      <dsp:nvSpPr>
        <dsp:cNvPr id="0" name=""/>
        <dsp:cNvSpPr/>
      </dsp:nvSpPr>
      <dsp:spPr>
        <a:xfrm>
          <a:off x="1644116" y="952"/>
          <a:ext cx="1467629" cy="8805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2 Judicial Agencies</a:t>
          </a:r>
        </a:p>
      </dsp:txBody>
      <dsp:txXfrm>
        <a:off x="1644116" y="952"/>
        <a:ext cx="1467629" cy="880577"/>
      </dsp:txXfrm>
    </dsp:sp>
    <dsp:sp modelId="{EA8A86D5-7673-48CD-A1E1-122FC9D68682}">
      <dsp:nvSpPr>
        <dsp:cNvPr id="0" name=""/>
        <dsp:cNvSpPr/>
      </dsp:nvSpPr>
      <dsp:spPr>
        <a:xfrm>
          <a:off x="3258508" y="952"/>
          <a:ext cx="1467629" cy="8805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3 General Control</a:t>
          </a:r>
        </a:p>
      </dsp:txBody>
      <dsp:txXfrm>
        <a:off x="3258508" y="952"/>
        <a:ext cx="1467629" cy="880577"/>
      </dsp:txXfrm>
    </dsp:sp>
    <dsp:sp modelId="{341F12D6-E66A-4933-BA30-8609A392AE3E}">
      <dsp:nvSpPr>
        <dsp:cNvPr id="0" name=""/>
        <dsp:cNvSpPr/>
      </dsp:nvSpPr>
      <dsp:spPr>
        <a:xfrm>
          <a:off x="29724" y="1028292"/>
          <a:ext cx="1467629" cy="8805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4 Commerce and Industry</a:t>
          </a:r>
        </a:p>
      </dsp:txBody>
      <dsp:txXfrm>
        <a:off x="29724" y="1028292"/>
        <a:ext cx="1467629" cy="880577"/>
      </dsp:txXfrm>
    </dsp:sp>
    <dsp:sp modelId="{609A4262-1C1D-401E-BCF8-3EFCC287B74F}">
      <dsp:nvSpPr>
        <dsp:cNvPr id="0" name=""/>
        <dsp:cNvSpPr/>
      </dsp:nvSpPr>
      <dsp:spPr>
        <a:xfrm>
          <a:off x="1644116" y="1028292"/>
          <a:ext cx="1467629" cy="8805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5 Natural Resources</a:t>
          </a:r>
        </a:p>
      </dsp:txBody>
      <dsp:txXfrm>
        <a:off x="1644116" y="1028292"/>
        <a:ext cx="1467629" cy="880577"/>
      </dsp:txXfrm>
    </dsp:sp>
    <dsp:sp modelId="{CC664C6D-12A9-4022-9069-008809D24A82}">
      <dsp:nvSpPr>
        <dsp:cNvPr id="0" name=""/>
        <dsp:cNvSpPr/>
      </dsp:nvSpPr>
      <dsp:spPr>
        <a:xfrm>
          <a:off x="3258508" y="1028292"/>
          <a:ext cx="1467629" cy="8805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6 Health and Human Services</a:t>
          </a:r>
        </a:p>
      </dsp:txBody>
      <dsp:txXfrm>
        <a:off x="3258508" y="1028292"/>
        <a:ext cx="1467629" cy="880577"/>
      </dsp:txXfrm>
    </dsp:sp>
    <dsp:sp modelId="{843F0186-5809-49E1-9816-6C59542AF83C}">
      <dsp:nvSpPr>
        <dsp:cNvPr id="0" name=""/>
        <dsp:cNvSpPr/>
      </dsp:nvSpPr>
      <dsp:spPr>
        <a:xfrm>
          <a:off x="29724" y="2055633"/>
          <a:ext cx="1467629" cy="8805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7 Public Safety</a:t>
          </a:r>
        </a:p>
      </dsp:txBody>
      <dsp:txXfrm>
        <a:off x="29724" y="2055633"/>
        <a:ext cx="1467629" cy="880577"/>
      </dsp:txXfrm>
    </dsp:sp>
    <dsp:sp modelId="{1C8AB959-F667-4566-B07E-A8F5B8D26871}">
      <dsp:nvSpPr>
        <dsp:cNvPr id="0" name=""/>
        <dsp:cNvSpPr/>
      </dsp:nvSpPr>
      <dsp:spPr>
        <a:xfrm>
          <a:off x="1644116" y="2055633"/>
          <a:ext cx="1467629" cy="8805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8 Transportation </a:t>
          </a:r>
        </a:p>
      </dsp:txBody>
      <dsp:txXfrm>
        <a:off x="1644116" y="2055633"/>
        <a:ext cx="1467629" cy="880577"/>
      </dsp:txXfrm>
    </dsp:sp>
    <dsp:sp modelId="{1206261E-CBAB-4B6C-B119-CBCB8CEC46A2}">
      <dsp:nvSpPr>
        <dsp:cNvPr id="0" name=""/>
        <dsp:cNvSpPr/>
      </dsp:nvSpPr>
      <dsp:spPr>
        <a:xfrm>
          <a:off x="3258508" y="2055633"/>
          <a:ext cx="1467629" cy="8805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9 Education</a:t>
          </a:r>
        </a:p>
      </dsp:txBody>
      <dsp:txXfrm>
        <a:off x="3258508" y="2055633"/>
        <a:ext cx="1467629" cy="88057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A2471E-205C-48E7-99BE-5E91550069B2}">
      <dsp:nvSpPr>
        <dsp:cNvPr id="0" name=""/>
        <dsp:cNvSpPr/>
      </dsp:nvSpPr>
      <dsp:spPr>
        <a:xfrm>
          <a:off x="0" y="43329"/>
          <a:ext cx="5458837" cy="87774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bg1"/>
              </a:solidFill>
            </a:rPr>
            <a:t>Program code (P-code) – highest division of agency</a:t>
          </a:r>
        </a:p>
      </dsp:txBody>
      <dsp:txXfrm>
        <a:off x="0" y="43329"/>
        <a:ext cx="5458837" cy="877741"/>
      </dsp:txXfrm>
    </dsp:sp>
    <dsp:sp modelId="{C2C32742-6EEA-4261-9A98-8EB9EE709120}">
      <dsp:nvSpPr>
        <dsp:cNvPr id="0" name=""/>
        <dsp:cNvSpPr/>
      </dsp:nvSpPr>
      <dsp:spPr>
        <a:xfrm>
          <a:off x="0" y="921070"/>
          <a:ext cx="5458837" cy="322812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Small agencies only have one P-code, but must have one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Budget is appropriated by the legislature at P-code level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4-digit code in SHARE (</a:t>
          </a:r>
          <a:r>
            <a:rPr lang="en-US" sz="2400" kern="1200" dirty="0" err="1"/>
            <a:t>Pxxx</a:t>
          </a:r>
          <a:r>
            <a:rPr lang="en-US" sz="2400" kern="1200" dirty="0"/>
            <a:t>), found in Department field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Usually correspond to Divisions in an agency, but some exceptions</a:t>
          </a:r>
          <a:endParaRPr lang="en-US" sz="2400" kern="1200"/>
        </a:p>
      </dsp:txBody>
      <dsp:txXfrm>
        <a:off x="0" y="921070"/>
        <a:ext cx="5458837" cy="3228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81740B-8C85-49F3-B48C-1AE0328B606F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16F15F-AEFC-4B4D-A056-93951A8ED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664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352F4-3AA8-453E-AEA3-A1942A73A078}" type="datetime1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281A8-3ED9-4835-9C2D-51A0740EE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889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5105A-E689-4B03-B46E-E26655DE46F3}" type="datetime1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281A8-3ED9-4835-9C2D-51A0740EE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996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CA5E6-4C70-4D99-967C-682B0A157053}" type="datetime1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281A8-3ED9-4835-9C2D-51A0740EE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539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B4D93-40CB-4ACA-8C27-BB0E48A52950}" type="datetime1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281A8-3ED9-4835-9C2D-51A0740EE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398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61D9B-1E8B-438B-8406-2B1A65F44B77}" type="datetime1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281A8-3ED9-4835-9C2D-51A0740EE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613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B6B59-ED56-496B-84A3-CE3BCA1A7711}" type="datetime1">
              <a:rPr lang="en-US" smtClean="0"/>
              <a:t>7/21/2023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281A8-3ED9-4835-9C2D-51A0740EE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543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0AEB2-0FFC-48EC-B7F3-880B6976A98E}" type="datetime1">
              <a:rPr lang="en-US" smtClean="0"/>
              <a:t>7/21/2023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281A8-3ED9-4835-9C2D-51A0740EE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96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D8BDF-B7C8-44BD-A8AE-D7171016F03B}" type="datetime1">
              <a:rPr lang="en-US" smtClean="0"/>
              <a:t>7/21/2023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281A8-3ED9-4835-9C2D-51A0740EE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580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95101-4551-4246-97C3-D763CD7F56B3}" type="datetime1">
              <a:rPr lang="en-US" smtClean="0"/>
              <a:t>7/21/2023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281A8-3ED9-4835-9C2D-51A0740EE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253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0A051-27B6-4935-8F29-6C50FFF84316}" type="datetime1">
              <a:rPr lang="en-US" smtClean="0"/>
              <a:t>7/21/2023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281A8-3ED9-4835-9C2D-51A0740EE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414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CECF1-8F19-473F-9677-7F6884394D40}" type="datetime1">
              <a:rPr lang="en-US" smtClean="0"/>
              <a:t>7/21/2023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281A8-3ED9-4835-9C2D-51A0740EE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434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A381C-F95E-4B10-BA53-AEAA3369D272}" type="datetime1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4281A8-3ED9-4835-9C2D-51A0740EE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2112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Andrew.miner@state.nm.us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diagramLayout" Target="../diagrams/layout14.xml"/><Relationship Id="rId7" Type="http://schemas.openxmlformats.org/officeDocument/2006/relationships/image" Target="../media/image17.pn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diagramLayout" Target="../diagrams/layout15.xml"/><Relationship Id="rId7" Type="http://schemas.openxmlformats.org/officeDocument/2006/relationships/image" Target="../media/image17.pn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diagramLayout" Target="../diagrams/layout16.xml"/><Relationship Id="rId7" Type="http://schemas.openxmlformats.org/officeDocument/2006/relationships/image" Target="../media/image19.pn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diagramLayout" Target="../diagrams/layout17.xml"/><Relationship Id="rId7" Type="http://schemas.openxmlformats.org/officeDocument/2006/relationships/image" Target="../media/image19.pn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12" Type="http://schemas.openxmlformats.org/officeDocument/2006/relationships/image" Target="../media/image7.sv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6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5.sv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diagramLayout" Target="../diagrams/layout19.xml"/><Relationship Id="rId7" Type="http://schemas.openxmlformats.org/officeDocument/2006/relationships/image" Target="../media/image36.png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nmlegis.gov/Entity/LFC/Default" TargetMode="External"/><Relationship Id="rId2" Type="http://schemas.openxmlformats.org/officeDocument/2006/relationships/hyperlink" Target="http://www.nmdfa.state.nm.us/Budget_Division.aspx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4" Type="http://schemas.openxmlformats.org/officeDocument/2006/relationships/hyperlink" Target="https://nmlegis.gov/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12" Type="http://schemas.microsoft.com/office/2007/relationships/diagramDrawing" Target="../diagrams/drawing5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diagramColors" Target="../diagrams/colors5.xml"/><Relationship Id="rId5" Type="http://schemas.openxmlformats.org/officeDocument/2006/relationships/image" Target="../media/image14.svg"/><Relationship Id="rId10" Type="http://schemas.openxmlformats.org/officeDocument/2006/relationships/diagramQuickStyle" Target="../diagrams/quickStyle5.xml"/><Relationship Id="rId4" Type="http://schemas.openxmlformats.org/officeDocument/2006/relationships/image" Target="../media/image13.png"/><Relationship Id="rId9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12" Type="http://schemas.microsoft.com/office/2007/relationships/diagramDrawing" Target="../diagrams/drawing6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diagramColors" Target="../diagrams/colors6.xml"/><Relationship Id="rId5" Type="http://schemas.openxmlformats.org/officeDocument/2006/relationships/image" Target="../media/image14.svg"/><Relationship Id="rId10" Type="http://schemas.openxmlformats.org/officeDocument/2006/relationships/diagramQuickStyle" Target="../diagrams/quickStyle6.xml"/><Relationship Id="rId4" Type="http://schemas.openxmlformats.org/officeDocument/2006/relationships/image" Target="../media/image13.png"/><Relationship Id="rId9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1851F8-5536-DE15-3D5C-2263DDCA3B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38600" y="1939159"/>
            <a:ext cx="7644627" cy="2751086"/>
          </a:xfrm>
        </p:spPr>
        <p:txBody>
          <a:bodyPr>
            <a:normAutofit/>
          </a:bodyPr>
          <a:lstStyle/>
          <a:p>
            <a:pPr algn="r"/>
            <a:r>
              <a:rPr lang="en-US" sz="5600"/>
              <a:t>Budget Boot Camp Module 1:</a:t>
            </a:r>
            <a:br>
              <a:rPr lang="en-US" sz="5600"/>
            </a:br>
            <a:r>
              <a:rPr lang="en-US" sz="5600"/>
              <a:t>The State Budget Process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FE3CB4-F9CB-544C-30B8-17A80121A9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38600" y="4782320"/>
            <a:ext cx="7644627" cy="1329443"/>
          </a:xfrm>
        </p:spPr>
        <p:txBody>
          <a:bodyPr>
            <a:normAutofit/>
          </a:bodyPr>
          <a:lstStyle/>
          <a:p>
            <a:pPr algn="r"/>
            <a:r>
              <a:rPr lang="en-US" sz="2200" dirty="0"/>
              <a:t>Dr. Andrew Miner, DPA</a:t>
            </a:r>
          </a:p>
          <a:p>
            <a:pPr algn="r"/>
            <a:r>
              <a:rPr lang="en-US" sz="2200" dirty="0"/>
              <a:t>Acting Director, State Budget Division</a:t>
            </a:r>
          </a:p>
          <a:p>
            <a:pPr algn="r"/>
            <a:r>
              <a:rPr lang="en-US" sz="2200" dirty="0">
                <a:hlinkClick r:id="rId2"/>
              </a:rPr>
              <a:t>andrew.miner@state.nm.us</a:t>
            </a:r>
            <a:r>
              <a:rPr lang="en-US" sz="2200" dirty="0"/>
              <a:t>, (505) 819-1772</a:t>
            </a:r>
          </a:p>
        </p:txBody>
      </p:sp>
      <p:pic>
        <p:nvPicPr>
          <p:cNvPr id="1026" name="x_Picture 2">
            <a:extLst>
              <a:ext uri="{FF2B5EF4-FFF2-40B4-BE49-F238E27FC236}">
                <a16:creationId xmlns:a16="http://schemas.microsoft.com/office/drawing/2014/main" id="{B2713915-C140-A898-51A5-D93ADB1EB1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239" y="1399250"/>
            <a:ext cx="4318016" cy="859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1CE7B3-F1CD-1841-292D-AF3A0FBEF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281A8-3ED9-4835-9C2D-51A0740EE31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352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79A198-DBB7-893F-14CC-D690BDF3D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212" y="610031"/>
            <a:ext cx="10049888" cy="1325563"/>
          </a:xfrm>
        </p:spPr>
        <p:txBody>
          <a:bodyPr>
            <a:normAutofit/>
          </a:bodyPr>
          <a:lstStyle/>
          <a:p>
            <a:r>
              <a:rPr lang="en-US" sz="3600" b="1" dirty="0"/>
              <a:t>Structure of the State Budget: Organization Hierarchy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CDBAD634-8C1A-0BE0-3C93-BD9AC53488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8708182"/>
              </p:ext>
            </p:extLst>
          </p:nvPr>
        </p:nvGraphicFramePr>
        <p:xfrm>
          <a:off x="1037212" y="2098743"/>
          <a:ext cx="5458838" cy="4192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B71F38BA-1575-A43C-E89E-CE04F51AB5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290258"/>
              </p:ext>
            </p:extLst>
          </p:nvPr>
        </p:nvGraphicFramePr>
        <p:xfrm>
          <a:off x="7100135" y="3062396"/>
          <a:ext cx="4996008" cy="26688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0E4E7A-B0F8-65C7-2C44-82076BC99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281A8-3ED9-4835-9C2D-51A0740EE31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0970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79A198-DBB7-893F-14CC-D690BDF3D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212" y="610031"/>
            <a:ext cx="10049888" cy="1325563"/>
          </a:xfrm>
        </p:spPr>
        <p:txBody>
          <a:bodyPr>
            <a:normAutofit/>
          </a:bodyPr>
          <a:lstStyle/>
          <a:p>
            <a:r>
              <a:rPr lang="en-US" sz="3600" b="1" dirty="0"/>
              <a:t>Structure of the State Budget: Organization Hierarchy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CDBAD634-8C1A-0BE0-3C93-BD9AC53488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3785488"/>
              </p:ext>
            </p:extLst>
          </p:nvPr>
        </p:nvGraphicFramePr>
        <p:xfrm>
          <a:off x="1037211" y="1828800"/>
          <a:ext cx="5967067" cy="4462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B71F38BA-1575-A43C-E89E-CE04F51AB5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38407503"/>
              </p:ext>
            </p:extLst>
          </p:nvPr>
        </p:nvGraphicFramePr>
        <p:xfrm>
          <a:off x="7100135" y="3062396"/>
          <a:ext cx="4996008" cy="26688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89D12D-22AE-9D3D-A0E0-587DBB09E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281A8-3ED9-4835-9C2D-51A0740EE31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3720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79A198-DBB7-893F-14CC-D690BDF3D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212" y="610031"/>
            <a:ext cx="10049888" cy="1325563"/>
          </a:xfrm>
        </p:spPr>
        <p:txBody>
          <a:bodyPr>
            <a:normAutofit/>
          </a:bodyPr>
          <a:lstStyle/>
          <a:p>
            <a:r>
              <a:rPr lang="en-US" sz="3600" b="1" dirty="0"/>
              <a:t>Structure of the State Budget: Organization Hierarchy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CDBAD634-8C1A-0BE0-3C93-BD9AC53488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5575931"/>
              </p:ext>
            </p:extLst>
          </p:nvPr>
        </p:nvGraphicFramePr>
        <p:xfrm>
          <a:off x="1033656" y="1775469"/>
          <a:ext cx="9793659" cy="47592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414D1DB-F9CB-438A-BBF9-43152461C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281A8-3ED9-4835-9C2D-51A0740EE31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6914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E5A632B-B15A-489E-8337-BC0F40DBC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6E895C8D-1379-40B8-8B1B-B6F5AEAF0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05262" y="859948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62A8D6-C303-1E0C-A1E1-5AFD1C254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467"/>
            <a:ext cx="2951205" cy="557106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Structure of the State Budget: Revenue Categories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651547D7-AD18-407B-A5F4-F8225B5DCF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5452" y="434266"/>
            <a:ext cx="7217701" cy="5922084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73818DB-F8B8-49AF-5082-482BE5D3EF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2580728"/>
              </p:ext>
            </p:extLst>
          </p:nvPr>
        </p:nvGraphicFramePr>
        <p:xfrm>
          <a:off x="4763911" y="609600"/>
          <a:ext cx="6735443" cy="5564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Graphic 5" descr="Piggy Bank with solid fill">
            <a:extLst>
              <a:ext uri="{FF2B5EF4-FFF2-40B4-BE49-F238E27FC236}">
                <a16:creationId xmlns:a16="http://schemas.microsoft.com/office/drawing/2014/main" id="{83B7A434-6EA4-BFD5-F00C-78C9A4585B6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1542011" y="1089891"/>
            <a:ext cx="914400" cy="9144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8741C53-4649-B3FF-29B3-907A8BB30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281A8-3ED9-4835-9C2D-51A0740EE31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7408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E5A632B-B15A-489E-8337-BC0F40DBC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6E895C8D-1379-40B8-8B1B-B6F5AEAF0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05262" y="859948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62A8D6-C303-1E0C-A1E1-5AFD1C254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467"/>
            <a:ext cx="2951205" cy="557106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Structure of the State Budget: Revenue Categories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651547D7-AD18-407B-A5F4-F8225B5DCF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5452" y="434266"/>
            <a:ext cx="7217701" cy="5922084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73818DB-F8B8-49AF-5082-482BE5D3EF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7953074"/>
              </p:ext>
            </p:extLst>
          </p:nvPr>
        </p:nvGraphicFramePr>
        <p:xfrm>
          <a:off x="4763911" y="575542"/>
          <a:ext cx="6735443" cy="5672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Graphic 6" descr="Piggy Bank with solid fill">
            <a:extLst>
              <a:ext uri="{FF2B5EF4-FFF2-40B4-BE49-F238E27FC236}">
                <a16:creationId xmlns:a16="http://schemas.microsoft.com/office/drawing/2014/main" id="{C26F5BEB-FD46-F3A5-CC8C-650343BBA2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1542011" y="1089891"/>
            <a:ext cx="914400" cy="9144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F6BCC5-BD26-6F84-4161-713DDF8A1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281A8-3ED9-4835-9C2D-51A0740EE31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8015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E5A632B-B15A-489E-8337-BC0F40DBC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6E895C8D-1379-40B8-8B1B-B6F5AEAF0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05262" y="859948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62A8D6-C303-1E0C-A1E1-5AFD1C254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467"/>
            <a:ext cx="2951205" cy="557106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Structure of the State Budget: Expenditure Categories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651547D7-AD18-407B-A5F4-F8225B5DCF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5452" y="434266"/>
            <a:ext cx="7217701" cy="5922084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73818DB-F8B8-49AF-5082-482BE5D3EF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8324948"/>
              </p:ext>
            </p:extLst>
          </p:nvPr>
        </p:nvGraphicFramePr>
        <p:xfrm>
          <a:off x="4763911" y="609600"/>
          <a:ext cx="6735443" cy="5564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Graphic 2" descr="Dollar with solid fill">
            <a:extLst>
              <a:ext uri="{FF2B5EF4-FFF2-40B4-BE49-F238E27FC236}">
                <a16:creationId xmlns:a16="http://schemas.microsoft.com/office/drawing/2014/main" id="{36419A12-FB22-7E3B-E5B6-7E1EF27F82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1729913" y="1041977"/>
            <a:ext cx="784687" cy="784687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6A3471-388B-3D88-F2C0-3152A1D65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281A8-3ED9-4835-9C2D-51A0740EE31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6243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E5A632B-B15A-489E-8337-BC0F40DBC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6E895C8D-1379-40B8-8B1B-B6F5AEAF0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05262" y="859948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62A8D6-C303-1E0C-A1E1-5AFD1C254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467"/>
            <a:ext cx="2951205" cy="557106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Structure of the State Budget: Expenditure Categories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651547D7-AD18-407B-A5F4-F8225B5DCF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5452" y="434266"/>
            <a:ext cx="7217701" cy="5922084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73818DB-F8B8-49AF-5082-482BE5D3EF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4654972"/>
              </p:ext>
            </p:extLst>
          </p:nvPr>
        </p:nvGraphicFramePr>
        <p:xfrm>
          <a:off x="4763911" y="609600"/>
          <a:ext cx="6735443" cy="5564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Graphic 2" descr="Dollar with solid fill">
            <a:extLst>
              <a:ext uri="{FF2B5EF4-FFF2-40B4-BE49-F238E27FC236}">
                <a16:creationId xmlns:a16="http://schemas.microsoft.com/office/drawing/2014/main" id="{36419A12-FB22-7E3B-E5B6-7E1EF27F82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1729913" y="1041977"/>
            <a:ext cx="784687" cy="784687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0DE908A-58BA-306C-F652-D0C2E6DDAE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8069250"/>
              </p:ext>
            </p:extLst>
          </p:nvPr>
        </p:nvGraphicFramePr>
        <p:xfrm>
          <a:off x="221673" y="5156688"/>
          <a:ext cx="4187458" cy="1318669"/>
        </p:xfrm>
        <a:graphic>
          <a:graphicData uri="http://schemas.openxmlformats.org/drawingml/2006/table">
            <a:tbl>
              <a:tblPr>
                <a:tableStyleId>{8FD4443E-F989-4FC4-A0C8-D5A2AF1F390B}</a:tableStyleId>
              </a:tblPr>
              <a:tblGrid>
                <a:gridCol w="557166">
                  <a:extLst>
                    <a:ext uri="{9D8B030D-6E8A-4147-A177-3AD203B41FA5}">
                      <a16:colId xmlns:a16="http://schemas.microsoft.com/office/drawing/2014/main" val="2867039908"/>
                    </a:ext>
                  </a:extLst>
                </a:gridCol>
                <a:gridCol w="1540916">
                  <a:extLst>
                    <a:ext uri="{9D8B030D-6E8A-4147-A177-3AD203B41FA5}">
                      <a16:colId xmlns:a16="http://schemas.microsoft.com/office/drawing/2014/main" val="3526502662"/>
                    </a:ext>
                  </a:extLst>
                </a:gridCol>
                <a:gridCol w="557166">
                  <a:extLst>
                    <a:ext uri="{9D8B030D-6E8A-4147-A177-3AD203B41FA5}">
                      <a16:colId xmlns:a16="http://schemas.microsoft.com/office/drawing/2014/main" val="2753822556"/>
                    </a:ext>
                  </a:extLst>
                </a:gridCol>
                <a:gridCol w="1532210">
                  <a:extLst>
                    <a:ext uri="{9D8B030D-6E8A-4147-A177-3AD203B41FA5}">
                      <a16:colId xmlns:a16="http://schemas.microsoft.com/office/drawing/2014/main" val="1805476532"/>
                    </a:ext>
                  </a:extLst>
                </a:gridCol>
              </a:tblGrid>
              <a:tr h="216385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Examples of 400 Category Line Items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2705692"/>
                  </a:ext>
                </a:extLst>
              </a:tr>
              <a:tr h="422058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542200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Instate Meals and Lodging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545710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DoIT</a:t>
                      </a:r>
                      <a:r>
                        <a:rPr lang="en-US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HCM Assessment Fee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71850333"/>
                  </a:ext>
                </a:extLst>
              </a:tr>
              <a:tr h="258168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chemeClr val="bg1"/>
                          </a:solidFill>
                          <a:effectLst/>
                        </a:rPr>
                        <a:t>542800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Transportation - Pool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546320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Utilities – Electricity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84277549"/>
                  </a:ext>
                </a:extLst>
              </a:tr>
              <a:tr h="422058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chemeClr val="bg1"/>
                          </a:solidFill>
                          <a:effectLst/>
                        </a:rPr>
                        <a:t>544100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Office Supplies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547450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Grants to Other Agencies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11087949"/>
                  </a:ext>
                </a:extLst>
              </a:tr>
            </a:tbl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1DB695-8BD1-F7B7-1321-7554E76BC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281A8-3ED9-4835-9C2D-51A0740EE31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7323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875B047-A12A-E054-7039-CE6325440B1D}"/>
              </a:ext>
            </a:extLst>
          </p:cNvPr>
          <p:cNvSpPr/>
          <p:nvPr/>
        </p:nvSpPr>
        <p:spPr>
          <a:xfrm>
            <a:off x="615834" y="1484224"/>
            <a:ext cx="3801722" cy="3889552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 descr="Users with solid fill">
            <a:extLst>
              <a:ext uri="{FF2B5EF4-FFF2-40B4-BE49-F238E27FC236}">
                <a16:creationId xmlns:a16="http://schemas.microsoft.com/office/drawing/2014/main" id="{31F5970E-9294-83B4-D5A0-E9FE37A214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>
          <a:xfrm>
            <a:off x="832210" y="1744515"/>
            <a:ext cx="3368969" cy="3368969"/>
          </a:xfrm>
          <a:prstGeom prst="rect">
            <a:avLst/>
          </a:prstGeom>
        </p:spPr>
      </p:pic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15109354-9C5D-4F8C-B0E6-D1043C7BF2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9992" y="0"/>
            <a:ext cx="7562008" cy="6858000"/>
          </a:xfrm>
          <a:custGeom>
            <a:avLst/>
            <a:gdLst>
              <a:gd name="connsiteX0" fmla="*/ 7529613 w 7529613"/>
              <a:gd name="connsiteY0" fmla="*/ 0 h 6858000"/>
              <a:gd name="connsiteX1" fmla="*/ 1222331 w 7529613"/>
              <a:gd name="connsiteY1" fmla="*/ 0 h 6858000"/>
              <a:gd name="connsiteX2" fmla="*/ 1126483 w 7529613"/>
              <a:gd name="connsiteY2" fmla="*/ 148742 h 6858000"/>
              <a:gd name="connsiteX3" fmla="*/ 767554 w 7529613"/>
              <a:gd name="connsiteY3" fmla="*/ 819975 h 6858000"/>
              <a:gd name="connsiteX4" fmla="*/ 742103 w 7529613"/>
              <a:gd name="connsiteY4" fmla="*/ 854514 h 6858000"/>
              <a:gd name="connsiteX5" fmla="*/ 785881 w 7529613"/>
              <a:gd name="connsiteY5" fmla="*/ 750263 h 6858000"/>
              <a:gd name="connsiteX6" fmla="*/ 978978 w 7529613"/>
              <a:gd name="connsiteY6" fmla="*/ 331786 h 6858000"/>
              <a:gd name="connsiteX7" fmla="*/ 1155717 w 7529613"/>
              <a:gd name="connsiteY7" fmla="*/ 0 h 6858000"/>
              <a:gd name="connsiteX8" fmla="*/ 1098249 w 7529613"/>
              <a:gd name="connsiteY8" fmla="*/ 0 h 6858000"/>
              <a:gd name="connsiteX9" fmla="*/ 991458 w 7529613"/>
              <a:gd name="connsiteY9" fmla="*/ 196614 h 6858000"/>
              <a:gd name="connsiteX10" fmla="*/ 493941 w 7529613"/>
              <a:gd name="connsiteY10" fmla="*/ 1371196 h 6858000"/>
              <a:gd name="connsiteX11" fmla="*/ 46485 w 7529613"/>
              <a:gd name="connsiteY11" fmla="*/ 3331516 h 6858000"/>
              <a:gd name="connsiteX12" fmla="*/ 12252 w 7529613"/>
              <a:gd name="connsiteY12" fmla="*/ 4357388 h 6858000"/>
              <a:gd name="connsiteX13" fmla="*/ 170821 w 7529613"/>
              <a:gd name="connsiteY13" fmla="*/ 5552906 h 6858000"/>
              <a:gd name="connsiteX14" fmla="*/ 537265 w 7529613"/>
              <a:gd name="connsiteY14" fmla="*/ 6828295 h 6858000"/>
              <a:gd name="connsiteX15" fmla="*/ 549692 w 7529613"/>
              <a:gd name="connsiteY15" fmla="*/ 6858000 h 6858000"/>
              <a:gd name="connsiteX16" fmla="*/ 602234 w 7529613"/>
              <a:gd name="connsiteY16" fmla="*/ 6858000 h 6858000"/>
              <a:gd name="connsiteX17" fmla="*/ 595414 w 7529613"/>
              <a:gd name="connsiteY17" fmla="*/ 6841549 h 6858000"/>
              <a:gd name="connsiteX18" fmla="*/ 364260 w 7529613"/>
              <a:gd name="connsiteY18" fmla="*/ 6142729 h 6858000"/>
              <a:gd name="connsiteX19" fmla="*/ 213071 w 7529613"/>
              <a:gd name="connsiteY19" fmla="*/ 5513923 h 6858000"/>
              <a:gd name="connsiteX20" fmla="*/ 211290 w 7529613"/>
              <a:gd name="connsiteY20" fmla="*/ 5480401 h 6858000"/>
              <a:gd name="connsiteX21" fmla="*/ 311446 w 7529613"/>
              <a:gd name="connsiteY21" fmla="*/ 5830359 h 6858000"/>
              <a:gd name="connsiteX22" fmla="*/ 622963 w 7529613"/>
              <a:gd name="connsiteY22" fmla="*/ 6670527 h 6858000"/>
              <a:gd name="connsiteX23" fmla="*/ 710464 w 7529613"/>
              <a:gd name="connsiteY23" fmla="*/ 6858000 h 6858000"/>
              <a:gd name="connsiteX24" fmla="*/ 7529613 w 7529613"/>
              <a:gd name="connsiteY2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529613" h="6858000">
                <a:moveTo>
                  <a:pt x="7529613" y="0"/>
                </a:moveTo>
                <a:lnTo>
                  <a:pt x="1222331" y="0"/>
                </a:lnTo>
                <a:lnTo>
                  <a:pt x="1126483" y="148742"/>
                </a:lnTo>
                <a:cubicBezTo>
                  <a:pt x="995323" y="365513"/>
                  <a:pt x="876174" y="589569"/>
                  <a:pt x="767554" y="819975"/>
                </a:cubicBezTo>
                <a:cubicBezTo>
                  <a:pt x="762210" y="833492"/>
                  <a:pt x="753441" y="845393"/>
                  <a:pt x="742103" y="854514"/>
                </a:cubicBezTo>
                <a:cubicBezTo>
                  <a:pt x="756737" y="819849"/>
                  <a:pt x="770991" y="784928"/>
                  <a:pt x="785881" y="750263"/>
                </a:cubicBezTo>
                <a:cubicBezTo>
                  <a:pt x="846713" y="608712"/>
                  <a:pt x="910948" y="469145"/>
                  <a:pt x="978978" y="331786"/>
                </a:cubicBezTo>
                <a:lnTo>
                  <a:pt x="1155717" y="0"/>
                </a:lnTo>
                <a:lnTo>
                  <a:pt x="1098249" y="0"/>
                </a:lnTo>
                <a:lnTo>
                  <a:pt x="991458" y="196614"/>
                </a:lnTo>
                <a:cubicBezTo>
                  <a:pt x="797017" y="573253"/>
                  <a:pt x="633548" y="966066"/>
                  <a:pt x="493941" y="1371196"/>
                </a:cubicBezTo>
                <a:cubicBezTo>
                  <a:pt x="276630" y="2007265"/>
                  <a:pt x="126659" y="2664286"/>
                  <a:pt x="46485" y="3331516"/>
                </a:cubicBezTo>
                <a:cubicBezTo>
                  <a:pt x="4488" y="3672965"/>
                  <a:pt x="-14219" y="4013908"/>
                  <a:pt x="12252" y="4357388"/>
                </a:cubicBezTo>
                <a:cubicBezTo>
                  <a:pt x="43558" y="4758899"/>
                  <a:pt x="90773" y="5157998"/>
                  <a:pt x="170821" y="5552906"/>
                </a:cubicBezTo>
                <a:cubicBezTo>
                  <a:pt x="259109" y="5988893"/>
                  <a:pt x="378967" y="6414594"/>
                  <a:pt x="537265" y="6828295"/>
                </a:cubicBezTo>
                <a:lnTo>
                  <a:pt x="549692" y="6858000"/>
                </a:lnTo>
                <a:lnTo>
                  <a:pt x="602234" y="6858000"/>
                </a:lnTo>
                <a:lnTo>
                  <a:pt x="595414" y="6841549"/>
                </a:lnTo>
                <a:cubicBezTo>
                  <a:pt x="507884" y="6614016"/>
                  <a:pt x="431296" y="6380817"/>
                  <a:pt x="364260" y="6142729"/>
                </a:cubicBezTo>
                <a:cubicBezTo>
                  <a:pt x="305974" y="5935370"/>
                  <a:pt x="262958" y="5723695"/>
                  <a:pt x="213071" y="5513923"/>
                </a:cubicBezTo>
                <a:cubicBezTo>
                  <a:pt x="211892" y="5502788"/>
                  <a:pt x="211299" y="5491601"/>
                  <a:pt x="211290" y="5480401"/>
                </a:cubicBezTo>
                <a:cubicBezTo>
                  <a:pt x="247814" y="5607635"/>
                  <a:pt x="276958" y="5719759"/>
                  <a:pt x="311446" y="5830359"/>
                </a:cubicBezTo>
                <a:cubicBezTo>
                  <a:pt x="401357" y="6118381"/>
                  <a:pt x="505060" y="6398531"/>
                  <a:pt x="622963" y="6670527"/>
                </a:cubicBezTo>
                <a:lnTo>
                  <a:pt x="710464" y="6858000"/>
                </a:lnTo>
                <a:lnTo>
                  <a:pt x="7529613" y="6858000"/>
                </a:lnTo>
                <a:close/>
              </a:path>
            </a:pathLst>
          </a:custGeom>
          <a:solidFill>
            <a:schemeClr val="accent2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03F9DD-CCC0-1EF4-435D-E4802E9D7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9354" y="457201"/>
            <a:ext cx="5337270" cy="1835911"/>
          </a:xfrm>
        </p:spPr>
        <p:txBody>
          <a:bodyPr anchor="b">
            <a:normAutofit/>
          </a:bodyPr>
          <a:lstStyle/>
          <a:p>
            <a:r>
              <a:rPr lang="en-US" sz="4200" b="1" dirty="0">
                <a:solidFill>
                  <a:schemeClr val="bg1"/>
                </a:solidFill>
              </a:rPr>
              <a:t>Structure of the State Budget: FTE and Personnel Costs (200s)</a:t>
            </a:r>
          </a:p>
        </p:txBody>
      </p:sp>
      <p:sp>
        <p:nvSpPr>
          <p:cNvPr id="55" name="sketch line">
            <a:extLst>
              <a:ext uri="{FF2B5EF4-FFF2-40B4-BE49-F238E27FC236}">
                <a16:creationId xmlns:a16="http://schemas.microsoft.com/office/drawing/2014/main" id="{49B530FE-A87D-41A0-A920-ADC6539EA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59353" y="2560829"/>
            <a:ext cx="5029200" cy="18288"/>
          </a:xfrm>
          <a:custGeom>
            <a:avLst/>
            <a:gdLst>
              <a:gd name="connsiteX0" fmla="*/ 0 w 5029200"/>
              <a:gd name="connsiteY0" fmla="*/ 0 h 18288"/>
              <a:gd name="connsiteX1" fmla="*/ 528066 w 5029200"/>
              <a:gd name="connsiteY1" fmla="*/ 0 h 18288"/>
              <a:gd name="connsiteX2" fmla="*/ 1207008 w 5029200"/>
              <a:gd name="connsiteY2" fmla="*/ 0 h 18288"/>
              <a:gd name="connsiteX3" fmla="*/ 1785366 w 5029200"/>
              <a:gd name="connsiteY3" fmla="*/ 0 h 18288"/>
              <a:gd name="connsiteX4" fmla="*/ 2313432 w 5029200"/>
              <a:gd name="connsiteY4" fmla="*/ 0 h 18288"/>
              <a:gd name="connsiteX5" fmla="*/ 2992374 w 5029200"/>
              <a:gd name="connsiteY5" fmla="*/ 0 h 18288"/>
              <a:gd name="connsiteX6" fmla="*/ 3621024 w 5029200"/>
              <a:gd name="connsiteY6" fmla="*/ 0 h 18288"/>
              <a:gd name="connsiteX7" fmla="*/ 4249674 w 5029200"/>
              <a:gd name="connsiteY7" fmla="*/ 0 h 18288"/>
              <a:gd name="connsiteX8" fmla="*/ 5029200 w 5029200"/>
              <a:gd name="connsiteY8" fmla="*/ 0 h 18288"/>
              <a:gd name="connsiteX9" fmla="*/ 5029200 w 5029200"/>
              <a:gd name="connsiteY9" fmla="*/ 18288 h 18288"/>
              <a:gd name="connsiteX10" fmla="*/ 4501134 w 5029200"/>
              <a:gd name="connsiteY10" fmla="*/ 18288 h 18288"/>
              <a:gd name="connsiteX11" fmla="*/ 4023360 w 5029200"/>
              <a:gd name="connsiteY11" fmla="*/ 18288 h 18288"/>
              <a:gd name="connsiteX12" fmla="*/ 3344418 w 5029200"/>
              <a:gd name="connsiteY12" fmla="*/ 18288 h 18288"/>
              <a:gd name="connsiteX13" fmla="*/ 2816352 w 5029200"/>
              <a:gd name="connsiteY13" fmla="*/ 18288 h 18288"/>
              <a:gd name="connsiteX14" fmla="*/ 2137410 w 5029200"/>
              <a:gd name="connsiteY14" fmla="*/ 18288 h 18288"/>
              <a:gd name="connsiteX15" fmla="*/ 1408176 w 5029200"/>
              <a:gd name="connsiteY15" fmla="*/ 18288 h 18288"/>
              <a:gd name="connsiteX16" fmla="*/ 829818 w 5029200"/>
              <a:gd name="connsiteY16" fmla="*/ 18288 h 18288"/>
              <a:gd name="connsiteX17" fmla="*/ 0 w 5029200"/>
              <a:gd name="connsiteY17" fmla="*/ 18288 h 18288"/>
              <a:gd name="connsiteX18" fmla="*/ 0 w 5029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029200" h="18288" fill="none" extrusionOk="0">
                <a:moveTo>
                  <a:pt x="0" y="0"/>
                </a:moveTo>
                <a:cubicBezTo>
                  <a:pt x="142937" y="1696"/>
                  <a:pt x="371859" y="12840"/>
                  <a:pt x="528066" y="0"/>
                </a:cubicBezTo>
                <a:cubicBezTo>
                  <a:pt x="684273" y="-12840"/>
                  <a:pt x="928949" y="-5725"/>
                  <a:pt x="1207008" y="0"/>
                </a:cubicBezTo>
                <a:cubicBezTo>
                  <a:pt x="1485067" y="5725"/>
                  <a:pt x="1562886" y="-21331"/>
                  <a:pt x="1785366" y="0"/>
                </a:cubicBezTo>
                <a:cubicBezTo>
                  <a:pt x="2007846" y="21331"/>
                  <a:pt x="2056226" y="25221"/>
                  <a:pt x="2313432" y="0"/>
                </a:cubicBezTo>
                <a:cubicBezTo>
                  <a:pt x="2570638" y="-25221"/>
                  <a:pt x="2732455" y="16294"/>
                  <a:pt x="2992374" y="0"/>
                </a:cubicBezTo>
                <a:cubicBezTo>
                  <a:pt x="3252293" y="-16294"/>
                  <a:pt x="3319267" y="-29774"/>
                  <a:pt x="3621024" y="0"/>
                </a:cubicBezTo>
                <a:cubicBezTo>
                  <a:pt x="3922781" y="29774"/>
                  <a:pt x="3998107" y="-1004"/>
                  <a:pt x="4249674" y="0"/>
                </a:cubicBezTo>
                <a:cubicBezTo>
                  <a:pt x="4501241" y="1004"/>
                  <a:pt x="4792523" y="-4510"/>
                  <a:pt x="5029200" y="0"/>
                </a:cubicBezTo>
                <a:cubicBezTo>
                  <a:pt x="5029730" y="6954"/>
                  <a:pt x="5029934" y="12839"/>
                  <a:pt x="5029200" y="18288"/>
                </a:cubicBezTo>
                <a:cubicBezTo>
                  <a:pt x="4805432" y="23154"/>
                  <a:pt x="4715801" y="17034"/>
                  <a:pt x="4501134" y="18288"/>
                </a:cubicBezTo>
                <a:cubicBezTo>
                  <a:pt x="4286467" y="19542"/>
                  <a:pt x="4193719" y="41701"/>
                  <a:pt x="4023360" y="18288"/>
                </a:cubicBezTo>
                <a:cubicBezTo>
                  <a:pt x="3853001" y="-5125"/>
                  <a:pt x="3676466" y="16909"/>
                  <a:pt x="3344418" y="18288"/>
                </a:cubicBezTo>
                <a:cubicBezTo>
                  <a:pt x="3012370" y="19667"/>
                  <a:pt x="2945824" y="14410"/>
                  <a:pt x="2816352" y="18288"/>
                </a:cubicBezTo>
                <a:cubicBezTo>
                  <a:pt x="2686880" y="22166"/>
                  <a:pt x="2438351" y="13507"/>
                  <a:pt x="2137410" y="18288"/>
                </a:cubicBezTo>
                <a:cubicBezTo>
                  <a:pt x="1836469" y="23069"/>
                  <a:pt x="1581391" y="46111"/>
                  <a:pt x="1408176" y="18288"/>
                </a:cubicBezTo>
                <a:cubicBezTo>
                  <a:pt x="1234961" y="-9535"/>
                  <a:pt x="1040489" y="-7495"/>
                  <a:pt x="829818" y="18288"/>
                </a:cubicBezTo>
                <a:cubicBezTo>
                  <a:pt x="619147" y="44071"/>
                  <a:pt x="238626" y="37568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029200" h="18288" stroke="0" extrusionOk="0">
                <a:moveTo>
                  <a:pt x="0" y="0"/>
                </a:moveTo>
                <a:cubicBezTo>
                  <a:pt x="165412" y="-21137"/>
                  <a:pt x="322344" y="-21985"/>
                  <a:pt x="578358" y="0"/>
                </a:cubicBezTo>
                <a:cubicBezTo>
                  <a:pt x="834372" y="21985"/>
                  <a:pt x="907099" y="-19195"/>
                  <a:pt x="1056132" y="0"/>
                </a:cubicBezTo>
                <a:cubicBezTo>
                  <a:pt x="1205165" y="19195"/>
                  <a:pt x="1612834" y="-24928"/>
                  <a:pt x="1785366" y="0"/>
                </a:cubicBezTo>
                <a:cubicBezTo>
                  <a:pt x="1957898" y="24928"/>
                  <a:pt x="2149044" y="19108"/>
                  <a:pt x="2363724" y="0"/>
                </a:cubicBezTo>
                <a:cubicBezTo>
                  <a:pt x="2578404" y="-19108"/>
                  <a:pt x="2759981" y="-21788"/>
                  <a:pt x="2942082" y="0"/>
                </a:cubicBezTo>
                <a:cubicBezTo>
                  <a:pt x="3124183" y="21788"/>
                  <a:pt x="3482217" y="8836"/>
                  <a:pt x="3671316" y="0"/>
                </a:cubicBezTo>
                <a:cubicBezTo>
                  <a:pt x="3860415" y="-8836"/>
                  <a:pt x="4058665" y="-25048"/>
                  <a:pt x="4199382" y="0"/>
                </a:cubicBezTo>
                <a:cubicBezTo>
                  <a:pt x="4340099" y="25048"/>
                  <a:pt x="4735096" y="-22088"/>
                  <a:pt x="5029200" y="0"/>
                </a:cubicBezTo>
                <a:cubicBezTo>
                  <a:pt x="5028517" y="5414"/>
                  <a:pt x="5028480" y="12510"/>
                  <a:pt x="5029200" y="18288"/>
                </a:cubicBezTo>
                <a:cubicBezTo>
                  <a:pt x="4891577" y="31493"/>
                  <a:pt x="4684146" y="-2509"/>
                  <a:pt x="4501134" y="18288"/>
                </a:cubicBezTo>
                <a:cubicBezTo>
                  <a:pt x="4318122" y="39085"/>
                  <a:pt x="4030703" y="3672"/>
                  <a:pt x="3872484" y="18288"/>
                </a:cubicBezTo>
                <a:cubicBezTo>
                  <a:pt x="3714265" y="32905"/>
                  <a:pt x="3546134" y="7501"/>
                  <a:pt x="3294126" y="18288"/>
                </a:cubicBezTo>
                <a:cubicBezTo>
                  <a:pt x="3042118" y="29075"/>
                  <a:pt x="2912116" y="11153"/>
                  <a:pt x="2564892" y="18288"/>
                </a:cubicBezTo>
                <a:cubicBezTo>
                  <a:pt x="2217668" y="25423"/>
                  <a:pt x="2095118" y="11659"/>
                  <a:pt x="1835658" y="18288"/>
                </a:cubicBezTo>
                <a:cubicBezTo>
                  <a:pt x="1576198" y="24917"/>
                  <a:pt x="1500897" y="19889"/>
                  <a:pt x="1307592" y="18288"/>
                </a:cubicBezTo>
                <a:cubicBezTo>
                  <a:pt x="1114287" y="16687"/>
                  <a:pt x="961527" y="47453"/>
                  <a:pt x="678942" y="18288"/>
                </a:cubicBezTo>
                <a:cubicBezTo>
                  <a:pt x="396357" y="-10877"/>
                  <a:pt x="271066" y="23005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49DD0A-2DD2-BC9C-BC5C-3422953F93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9352" y="2798064"/>
            <a:ext cx="5832573" cy="3831336"/>
          </a:xfrm>
        </p:spPr>
        <p:txBody>
          <a:bodyPr anchor="t">
            <a:normAutofit lnSpcReduction="10000"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Types of Full-Time Equivalent (FTE) Positions</a:t>
            </a:r>
          </a:p>
          <a:p>
            <a:pPr lvl="1"/>
            <a:r>
              <a:rPr lang="en-US" sz="1600" b="1" dirty="0">
                <a:solidFill>
                  <a:schemeClr val="bg1"/>
                </a:solidFill>
              </a:rPr>
              <a:t>Permanent (salary line 520300 for full-time, 520400 for part-time): </a:t>
            </a:r>
            <a:r>
              <a:rPr lang="en-US" sz="1600" dirty="0">
                <a:solidFill>
                  <a:schemeClr val="bg1"/>
                </a:solidFill>
              </a:rPr>
              <a:t>Funding source is stable, not going away, such as general fund or permanent special revenue funds</a:t>
            </a:r>
          </a:p>
          <a:p>
            <a:pPr lvl="1"/>
            <a:r>
              <a:rPr lang="en-US" sz="1600" b="1" dirty="0">
                <a:solidFill>
                  <a:schemeClr val="bg1"/>
                </a:solidFill>
              </a:rPr>
              <a:t>Term (salary line 520200): </a:t>
            </a:r>
            <a:r>
              <a:rPr lang="en-US" sz="1600" dirty="0">
                <a:solidFill>
                  <a:schemeClr val="bg1"/>
                </a:solidFill>
              </a:rPr>
              <a:t>funded by other sources that may go away from year to year such as federal grants, need to be reauthorized every year based on available budget</a:t>
            </a:r>
          </a:p>
          <a:p>
            <a:pPr lvl="1"/>
            <a:r>
              <a:rPr lang="en-US" sz="1600" b="1" dirty="0">
                <a:solidFill>
                  <a:schemeClr val="bg1"/>
                </a:solidFill>
              </a:rPr>
              <a:t>Temporary (salary line 520500): </a:t>
            </a:r>
            <a:r>
              <a:rPr lang="en-US" sz="1600" dirty="0">
                <a:solidFill>
                  <a:schemeClr val="bg1"/>
                </a:solidFill>
              </a:rPr>
              <a:t>Positions for fixed period of time (6 months – 1 year), are generally not eligible for all benefits </a:t>
            </a:r>
          </a:p>
          <a:p>
            <a:pPr lvl="1"/>
            <a:r>
              <a:rPr lang="en-US" sz="1600" b="1" dirty="0">
                <a:solidFill>
                  <a:schemeClr val="bg1"/>
                </a:solidFill>
              </a:rPr>
              <a:t>Exempt (salary line 520100): </a:t>
            </a:r>
            <a:r>
              <a:rPr lang="en-US" sz="1600" dirty="0">
                <a:solidFill>
                  <a:schemeClr val="bg1"/>
                </a:solidFill>
              </a:rPr>
              <a:t>Appointed or elected positions not part of the classified civil service.  Do receive benefits, generally grouped with perm positions for FTE counts</a:t>
            </a:r>
          </a:p>
          <a:p>
            <a:r>
              <a:rPr lang="en-US" sz="1600" dirty="0">
                <a:solidFill>
                  <a:schemeClr val="bg1"/>
                </a:solidFill>
              </a:rPr>
              <a:t>FTE totals are no longer listed in the budget bill, but agencies do report them and need to request creation of new positions (except temporary) through budget process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EEDBF8-8AB8-595A-9192-D7D0D52A5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281A8-3ED9-4835-9C2D-51A0740EE31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0815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ABD8DAC-7290-EFAA-66EE-7309E96250D8}"/>
              </a:ext>
            </a:extLst>
          </p:cNvPr>
          <p:cNvSpPr/>
          <p:nvPr/>
        </p:nvSpPr>
        <p:spPr>
          <a:xfrm>
            <a:off x="615834" y="1484224"/>
            <a:ext cx="3801722" cy="3889552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 descr="Users with solid fill">
            <a:extLst>
              <a:ext uri="{FF2B5EF4-FFF2-40B4-BE49-F238E27FC236}">
                <a16:creationId xmlns:a16="http://schemas.microsoft.com/office/drawing/2014/main" id="{31F5970E-9294-83B4-D5A0-E9FE37A214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>
          <a:xfrm>
            <a:off x="832210" y="1744515"/>
            <a:ext cx="3368969" cy="3368969"/>
          </a:xfrm>
          <a:prstGeom prst="rect">
            <a:avLst/>
          </a:prstGeom>
        </p:spPr>
      </p:pic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15109354-9C5D-4F8C-B0E6-D1043C7BF2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9992" y="0"/>
            <a:ext cx="7562008" cy="6858000"/>
          </a:xfrm>
          <a:custGeom>
            <a:avLst/>
            <a:gdLst>
              <a:gd name="connsiteX0" fmla="*/ 7529613 w 7529613"/>
              <a:gd name="connsiteY0" fmla="*/ 0 h 6858000"/>
              <a:gd name="connsiteX1" fmla="*/ 1222331 w 7529613"/>
              <a:gd name="connsiteY1" fmla="*/ 0 h 6858000"/>
              <a:gd name="connsiteX2" fmla="*/ 1126483 w 7529613"/>
              <a:gd name="connsiteY2" fmla="*/ 148742 h 6858000"/>
              <a:gd name="connsiteX3" fmla="*/ 767554 w 7529613"/>
              <a:gd name="connsiteY3" fmla="*/ 819975 h 6858000"/>
              <a:gd name="connsiteX4" fmla="*/ 742103 w 7529613"/>
              <a:gd name="connsiteY4" fmla="*/ 854514 h 6858000"/>
              <a:gd name="connsiteX5" fmla="*/ 785881 w 7529613"/>
              <a:gd name="connsiteY5" fmla="*/ 750263 h 6858000"/>
              <a:gd name="connsiteX6" fmla="*/ 978978 w 7529613"/>
              <a:gd name="connsiteY6" fmla="*/ 331786 h 6858000"/>
              <a:gd name="connsiteX7" fmla="*/ 1155717 w 7529613"/>
              <a:gd name="connsiteY7" fmla="*/ 0 h 6858000"/>
              <a:gd name="connsiteX8" fmla="*/ 1098249 w 7529613"/>
              <a:gd name="connsiteY8" fmla="*/ 0 h 6858000"/>
              <a:gd name="connsiteX9" fmla="*/ 991458 w 7529613"/>
              <a:gd name="connsiteY9" fmla="*/ 196614 h 6858000"/>
              <a:gd name="connsiteX10" fmla="*/ 493941 w 7529613"/>
              <a:gd name="connsiteY10" fmla="*/ 1371196 h 6858000"/>
              <a:gd name="connsiteX11" fmla="*/ 46485 w 7529613"/>
              <a:gd name="connsiteY11" fmla="*/ 3331516 h 6858000"/>
              <a:gd name="connsiteX12" fmla="*/ 12252 w 7529613"/>
              <a:gd name="connsiteY12" fmla="*/ 4357388 h 6858000"/>
              <a:gd name="connsiteX13" fmla="*/ 170821 w 7529613"/>
              <a:gd name="connsiteY13" fmla="*/ 5552906 h 6858000"/>
              <a:gd name="connsiteX14" fmla="*/ 537265 w 7529613"/>
              <a:gd name="connsiteY14" fmla="*/ 6828295 h 6858000"/>
              <a:gd name="connsiteX15" fmla="*/ 549692 w 7529613"/>
              <a:gd name="connsiteY15" fmla="*/ 6858000 h 6858000"/>
              <a:gd name="connsiteX16" fmla="*/ 602234 w 7529613"/>
              <a:gd name="connsiteY16" fmla="*/ 6858000 h 6858000"/>
              <a:gd name="connsiteX17" fmla="*/ 595414 w 7529613"/>
              <a:gd name="connsiteY17" fmla="*/ 6841549 h 6858000"/>
              <a:gd name="connsiteX18" fmla="*/ 364260 w 7529613"/>
              <a:gd name="connsiteY18" fmla="*/ 6142729 h 6858000"/>
              <a:gd name="connsiteX19" fmla="*/ 213071 w 7529613"/>
              <a:gd name="connsiteY19" fmla="*/ 5513923 h 6858000"/>
              <a:gd name="connsiteX20" fmla="*/ 211290 w 7529613"/>
              <a:gd name="connsiteY20" fmla="*/ 5480401 h 6858000"/>
              <a:gd name="connsiteX21" fmla="*/ 311446 w 7529613"/>
              <a:gd name="connsiteY21" fmla="*/ 5830359 h 6858000"/>
              <a:gd name="connsiteX22" fmla="*/ 622963 w 7529613"/>
              <a:gd name="connsiteY22" fmla="*/ 6670527 h 6858000"/>
              <a:gd name="connsiteX23" fmla="*/ 710464 w 7529613"/>
              <a:gd name="connsiteY23" fmla="*/ 6858000 h 6858000"/>
              <a:gd name="connsiteX24" fmla="*/ 7529613 w 7529613"/>
              <a:gd name="connsiteY2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529613" h="6858000">
                <a:moveTo>
                  <a:pt x="7529613" y="0"/>
                </a:moveTo>
                <a:lnTo>
                  <a:pt x="1222331" y="0"/>
                </a:lnTo>
                <a:lnTo>
                  <a:pt x="1126483" y="148742"/>
                </a:lnTo>
                <a:cubicBezTo>
                  <a:pt x="995323" y="365513"/>
                  <a:pt x="876174" y="589569"/>
                  <a:pt x="767554" y="819975"/>
                </a:cubicBezTo>
                <a:cubicBezTo>
                  <a:pt x="762210" y="833492"/>
                  <a:pt x="753441" y="845393"/>
                  <a:pt x="742103" y="854514"/>
                </a:cubicBezTo>
                <a:cubicBezTo>
                  <a:pt x="756737" y="819849"/>
                  <a:pt x="770991" y="784928"/>
                  <a:pt x="785881" y="750263"/>
                </a:cubicBezTo>
                <a:cubicBezTo>
                  <a:pt x="846713" y="608712"/>
                  <a:pt x="910948" y="469145"/>
                  <a:pt x="978978" y="331786"/>
                </a:cubicBezTo>
                <a:lnTo>
                  <a:pt x="1155717" y="0"/>
                </a:lnTo>
                <a:lnTo>
                  <a:pt x="1098249" y="0"/>
                </a:lnTo>
                <a:lnTo>
                  <a:pt x="991458" y="196614"/>
                </a:lnTo>
                <a:cubicBezTo>
                  <a:pt x="797017" y="573253"/>
                  <a:pt x="633548" y="966066"/>
                  <a:pt x="493941" y="1371196"/>
                </a:cubicBezTo>
                <a:cubicBezTo>
                  <a:pt x="276630" y="2007265"/>
                  <a:pt x="126659" y="2664286"/>
                  <a:pt x="46485" y="3331516"/>
                </a:cubicBezTo>
                <a:cubicBezTo>
                  <a:pt x="4488" y="3672965"/>
                  <a:pt x="-14219" y="4013908"/>
                  <a:pt x="12252" y="4357388"/>
                </a:cubicBezTo>
                <a:cubicBezTo>
                  <a:pt x="43558" y="4758899"/>
                  <a:pt x="90773" y="5157998"/>
                  <a:pt x="170821" y="5552906"/>
                </a:cubicBezTo>
                <a:cubicBezTo>
                  <a:pt x="259109" y="5988893"/>
                  <a:pt x="378967" y="6414594"/>
                  <a:pt x="537265" y="6828295"/>
                </a:cubicBezTo>
                <a:lnTo>
                  <a:pt x="549692" y="6858000"/>
                </a:lnTo>
                <a:lnTo>
                  <a:pt x="602234" y="6858000"/>
                </a:lnTo>
                <a:lnTo>
                  <a:pt x="595414" y="6841549"/>
                </a:lnTo>
                <a:cubicBezTo>
                  <a:pt x="507884" y="6614016"/>
                  <a:pt x="431296" y="6380817"/>
                  <a:pt x="364260" y="6142729"/>
                </a:cubicBezTo>
                <a:cubicBezTo>
                  <a:pt x="305974" y="5935370"/>
                  <a:pt x="262958" y="5723695"/>
                  <a:pt x="213071" y="5513923"/>
                </a:cubicBezTo>
                <a:cubicBezTo>
                  <a:pt x="211892" y="5502788"/>
                  <a:pt x="211299" y="5491601"/>
                  <a:pt x="211290" y="5480401"/>
                </a:cubicBezTo>
                <a:cubicBezTo>
                  <a:pt x="247814" y="5607635"/>
                  <a:pt x="276958" y="5719759"/>
                  <a:pt x="311446" y="5830359"/>
                </a:cubicBezTo>
                <a:cubicBezTo>
                  <a:pt x="401357" y="6118381"/>
                  <a:pt x="505060" y="6398531"/>
                  <a:pt x="622963" y="6670527"/>
                </a:cubicBezTo>
                <a:lnTo>
                  <a:pt x="710464" y="6858000"/>
                </a:lnTo>
                <a:lnTo>
                  <a:pt x="7529613" y="6858000"/>
                </a:lnTo>
                <a:close/>
              </a:path>
            </a:pathLst>
          </a:custGeom>
          <a:solidFill>
            <a:schemeClr val="accent2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03F9DD-CCC0-1EF4-435D-E4802E9D7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9354" y="457201"/>
            <a:ext cx="5337270" cy="1835911"/>
          </a:xfrm>
        </p:spPr>
        <p:txBody>
          <a:bodyPr anchor="b">
            <a:normAutofit/>
          </a:bodyPr>
          <a:lstStyle/>
          <a:p>
            <a:r>
              <a:rPr lang="en-US" sz="4200" b="1" dirty="0">
                <a:solidFill>
                  <a:schemeClr val="bg1"/>
                </a:solidFill>
              </a:rPr>
              <a:t>Structure of the State Budget: FTE and Personnel Costs (200s)</a:t>
            </a:r>
          </a:p>
        </p:txBody>
      </p:sp>
      <p:sp>
        <p:nvSpPr>
          <p:cNvPr id="55" name="sketch line">
            <a:extLst>
              <a:ext uri="{FF2B5EF4-FFF2-40B4-BE49-F238E27FC236}">
                <a16:creationId xmlns:a16="http://schemas.microsoft.com/office/drawing/2014/main" id="{49B530FE-A87D-41A0-A920-ADC6539EA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59353" y="2560829"/>
            <a:ext cx="5029200" cy="18288"/>
          </a:xfrm>
          <a:custGeom>
            <a:avLst/>
            <a:gdLst>
              <a:gd name="connsiteX0" fmla="*/ 0 w 5029200"/>
              <a:gd name="connsiteY0" fmla="*/ 0 h 18288"/>
              <a:gd name="connsiteX1" fmla="*/ 528066 w 5029200"/>
              <a:gd name="connsiteY1" fmla="*/ 0 h 18288"/>
              <a:gd name="connsiteX2" fmla="*/ 1207008 w 5029200"/>
              <a:gd name="connsiteY2" fmla="*/ 0 h 18288"/>
              <a:gd name="connsiteX3" fmla="*/ 1785366 w 5029200"/>
              <a:gd name="connsiteY3" fmla="*/ 0 h 18288"/>
              <a:gd name="connsiteX4" fmla="*/ 2313432 w 5029200"/>
              <a:gd name="connsiteY4" fmla="*/ 0 h 18288"/>
              <a:gd name="connsiteX5" fmla="*/ 2992374 w 5029200"/>
              <a:gd name="connsiteY5" fmla="*/ 0 h 18288"/>
              <a:gd name="connsiteX6" fmla="*/ 3621024 w 5029200"/>
              <a:gd name="connsiteY6" fmla="*/ 0 h 18288"/>
              <a:gd name="connsiteX7" fmla="*/ 4249674 w 5029200"/>
              <a:gd name="connsiteY7" fmla="*/ 0 h 18288"/>
              <a:gd name="connsiteX8" fmla="*/ 5029200 w 5029200"/>
              <a:gd name="connsiteY8" fmla="*/ 0 h 18288"/>
              <a:gd name="connsiteX9" fmla="*/ 5029200 w 5029200"/>
              <a:gd name="connsiteY9" fmla="*/ 18288 h 18288"/>
              <a:gd name="connsiteX10" fmla="*/ 4501134 w 5029200"/>
              <a:gd name="connsiteY10" fmla="*/ 18288 h 18288"/>
              <a:gd name="connsiteX11" fmla="*/ 4023360 w 5029200"/>
              <a:gd name="connsiteY11" fmla="*/ 18288 h 18288"/>
              <a:gd name="connsiteX12" fmla="*/ 3344418 w 5029200"/>
              <a:gd name="connsiteY12" fmla="*/ 18288 h 18288"/>
              <a:gd name="connsiteX13" fmla="*/ 2816352 w 5029200"/>
              <a:gd name="connsiteY13" fmla="*/ 18288 h 18288"/>
              <a:gd name="connsiteX14" fmla="*/ 2137410 w 5029200"/>
              <a:gd name="connsiteY14" fmla="*/ 18288 h 18288"/>
              <a:gd name="connsiteX15" fmla="*/ 1408176 w 5029200"/>
              <a:gd name="connsiteY15" fmla="*/ 18288 h 18288"/>
              <a:gd name="connsiteX16" fmla="*/ 829818 w 5029200"/>
              <a:gd name="connsiteY16" fmla="*/ 18288 h 18288"/>
              <a:gd name="connsiteX17" fmla="*/ 0 w 5029200"/>
              <a:gd name="connsiteY17" fmla="*/ 18288 h 18288"/>
              <a:gd name="connsiteX18" fmla="*/ 0 w 5029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029200" h="18288" fill="none" extrusionOk="0">
                <a:moveTo>
                  <a:pt x="0" y="0"/>
                </a:moveTo>
                <a:cubicBezTo>
                  <a:pt x="142937" y="1696"/>
                  <a:pt x="371859" y="12840"/>
                  <a:pt x="528066" y="0"/>
                </a:cubicBezTo>
                <a:cubicBezTo>
                  <a:pt x="684273" y="-12840"/>
                  <a:pt x="928949" y="-5725"/>
                  <a:pt x="1207008" y="0"/>
                </a:cubicBezTo>
                <a:cubicBezTo>
                  <a:pt x="1485067" y="5725"/>
                  <a:pt x="1562886" y="-21331"/>
                  <a:pt x="1785366" y="0"/>
                </a:cubicBezTo>
                <a:cubicBezTo>
                  <a:pt x="2007846" y="21331"/>
                  <a:pt x="2056226" y="25221"/>
                  <a:pt x="2313432" y="0"/>
                </a:cubicBezTo>
                <a:cubicBezTo>
                  <a:pt x="2570638" y="-25221"/>
                  <a:pt x="2732455" y="16294"/>
                  <a:pt x="2992374" y="0"/>
                </a:cubicBezTo>
                <a:cubicBezTo>
                  <a:pt x="3252293" y="-16294"/>
                  <a:pt x="3319267" y="-29774"/>
                  <a:pt x="3621024" y="0"/>
                </a:cubicBezTo>
                <a:cubicBezTo>
                  <a:pt x="3922781" y="29774"/>
                  <a:pt x="3998107" y="-1004"/>
                  <a:pt x="4249674" y="0"/>
                </a:cubicBezTo>
                <a:cubicBezTo>
                  <a:pt x="4501241" y="1004"/>
                  <a:pt x="4792523" y="-4510"/>
                  <a:pt x="5029200" y="0"/>
                </a:cubicBezTo>
                <a:cubicBezTo>
                  <a:pt x="5029730" y="6954"/>
                  <a:pt x="5029934" y="12839"/>
                  <a:pt x="5029200" y="18288"/>
                </a:cubicBezTo>
                <a:cubicBezTo>
                  <a:pt x="4805432" y="23154"/>
                  <a:pt x="4715801" y="17034"/>
                  <a:pt x="4501134" y="18288"/>
                </a:cubicBezTo>
                <a:cubicBezTo>
                  <a:pt x="4286467" y="19542"/>
                  <a:pt x="4193719" y="41701"/>
                  <a:pt x="4023360" y="18288"/>
                </a:cubicBezTo>
                <a:cubicBezTo>
                  <a:pt x="3853001" y="-5125"/>
                  <a:pt x="3676466" y="16909"/>
                  <a:pt x="3344418" y="18288"/>
                </a:cubicBezTo>
                <a:cubicBezTo>
                  <a:pt x="3012370" y="19667"/>
                  <a:pt x="2945824" y="14410"/>
                  <a:pt x="2816352" y="18288"/>
                </a:cubicBezTo>
                <a:cubicBezTo>
                  <a:pt x="2686880" y="22166"/>
                  <a:pt x="2438351" y="13507"/>
                  <a:pt x="2137410" y="18288"/>
                </a:cubicBezTo>
                <a:cubicBezTo>
                  <a:pt x="1836469" y="23069"/>
                  <a:pt x="1581391" y="46111"/>
                  <a:pt x="1408176" y="18288"/>
                </a:cubicBezTo>
                <a:cubicBezTo>
                  <a:pt x="1234961" y="-9535"/>
                  <a:pt x="1040489" y="-7495"/>
                  <a:pt x="829818" y="18288"/>
                </a:cubicBezTo>
                <a:cubicBezTo>
                  <a:pt x="619147" y="44071"/>
                  <a:pt x="238626" y="37568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029200" h="18288" stroke="0" extrusionOk="0">
                <a:moveTo>
                  <a:pt x="0" y="0"/>
                </a:moveTo>
                <a:cubicBezTo>
                  <a:pt x="165412" y="-21137"/>
                  <a:pt x="322344" y="-21985"/>
                  <a:pt x="578358" y="0"/>
                </a:cubicBezTo>
                <a:cubicBezTo>
                  <a:pt x="834372" y="21985"/>
                  <a:pt x="907099" y="-19195"/>
                  <a:pt x="1056132" y="0"/>
                </a:cubicBezTo>
                <a:cubicBezTo>
                  <a:pt x="1205165" y="19195"/>
                  <a:pt x="1612834" y="-24928"/>
                  <a:pt x="1785366" y="0"/>
                </a:cubicBezTo>
                <a:cubicBezTo>
                  <a:pt x="1957898" y="24928"/>
                  <a:pt x="2149044" y="19108"/>
                  <a:pt x="2363724" y="0"/>
                </a:cubicBezTo>
                <a:cubicBezTo>
                  <a:pt x="2578404" y="-19108"/>
                  <a:pt x="2759981" y="-21788"/>
                  <a:pt x="2942082" y="0"/>
                </a:cubicBezTo>
                <a:cubicBezTo>
                  <a:pt x="3124183" y="21788"/>
                  <a:pt x="3482217" y="8836"/>
                  <a:pt x="3671316" y="0"/>
                </a:cubicBezTo>
                <a:cubicBezTo>
                  <a:pt x="3860415" y="-8836"/>
                  <a:pt x="4058665" y="-25048"/>
                  <a:pt x="4199382" y="0"/>
                </a:cubicBezTo>
                <a:cubicBezTo>
                  <a:pt x="4340099" y="25048"/>
                  <a:pt x="4735096" y="-22088"/>
                  <a:pt x="5029200" y="0"/>
                </a:cubicBezTo>
                <a:cubicBezTo>
                  <a:pt x="5028517" y="5414"/>
                  <a:pt x="5028480" y="12510"/>
                  <a:pt x="5029200" y="18288"/>
                </a:cubicBezTo>
                <a:cubicBezTo>
                  <a:pt x="4891577" y="31493"/>
                  <a:pt x="4684146" y="-2509"/>
                  <a:pt x="4501134" y="18288"/>
                </a:cubicBezTo>
                <a:cubicBezTo>
                  <a:pt x="4318122" y="39085"/>
                  <a:pt x="4030703" y="3672"/>
                  <a:pt x="3872484" y="18288"/>
                </a:cubicBezTo>
                <a:cubicBezTo>
                  <a:pt x="3714265" y="32905"/>
                  <a:pt x="3546134" y="7501"/>
                  <a:pt x="3294126" y="18288"/>
                </a:cubicBezTo>
                <a:cubicBezTo>
                  <a:pt x="3042118" y="29075"/>
                  <a:pt x="2912116" y="11153"/>
                  <a:pt x="2564892" y="18288"/>
                </a:cubicBezTo>
                <a:cubicBezTo>
                  <a:pt x="2217668" y="25423"/>
                  <a:pt x="2095118" y="11659"/>
                  <a:pt x="1835658" y="18288"/>
                </a:cubicBezTo>
                <a:cubicBezTo>
                  <a:pt x="1576198" y="24917"/>
                  <a:pt x="1500897" y="19889"/>
                  <a:pt x="1307592" y="18288"/>
                </a:cubicBezTo>
                <a:cubicBezTo>
                  <a:pt x="1114287" y="16687"/>
                  <a:pt x="961527" y="47453"/>
                  <a:pt x="678942" y="18288"/>
                </a:cubicBezTo>
                <a:cubicBezTo>
                  <a:pt x="396357" y="-10877"/>
                  <a:pt x="271066" y="23005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49DD0A-2DD2-BC9C-BC5C-3422953F93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9352" y="2798064"/>
            <a:ext cx="6220212" cy="3831336"/>
          </a:xfrm>
        </p:spPr>
        <p:txBody>
          <a:bodyPr anchor="t">
            <a:normAutofit fontScale="92500" lnSpcReduction="20000"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Certain line-item costs are formula-driven and determined by salary costs</a:t>
            </a:r>
          </a:p>
          <a:p>
            <a:pPr lvl="1"/>
            <a:r>
              <a:rPr lang="en-US" sz="1700" dirty="0">
                <a:solidFill>
                  <a:schemeClr val="bg1"/>
                </a:solidFill>
              </a:rPr>
              <a:t>521200: Retirement (employer pension contributions)</a:t>
            </a:r>
          </a:p>
          <a:p>
            <a:pPr lvl="1"/>
            <a:r>
              <a:rPr lang="en-US" sz="1700" dirty="0">
                <a:solidFill>
                  <a:schemeClr val="bg1"/>
                </a:solidFill>
              </a:rPr>
              <a:t>521300: FICA</a:t>
            </a:r>
          </a:p>
          <a:p>
            <a:pPr lvl="1"/>
            <a:r>
              <a:rPr lang="en-US" sz="1700" dirty="0">
                <a:solidFill>
                  <a:schemeClr val="bg1"/>
                </a:solidFill>
              </a:rPr>
              <a:t>521700: Retiree Healthcare </a:t>
            </a:r>
          </a:p>
          <a:p>
            <a:r>
              <a:rPr lang="en-US" sz="1800" dirty="0">
                <a:solidFill>
                  <a:schemeClr val="bg1"/>
                </a:solidFill>
              </a:rPr>
              <a:t>521100: Employer insurance costs.  Determined by employee insurance plans (single, family, etc.) and salary levels (employees with higher salaries pay a higher percentage of insurance costs)</a:t>
            </a:r>
          </a:p>
          <a:p>
            <a:r>
              <a:rPr lang="en-US" sz="1800" dirty="0">
                <a:solidFill>
                  <a:schemeClr val="bg1"/>
                </a:solidFill>
              </a:rPr>
              <a:t>Vacancy rates</a:t>
            </a:r>
          </a:p>
          <a:p>
            <a:pPr lvl="1"/>
            <a:r>
              <a:rPr lang="en-US" sz="1700" dirty="0">
                <a:solidFill>
                  <a:schemeClr val="bg1"/>
                </a:solidFill>
              </a:rPr>
              <a:t>Most agencies should not budget full cost of personnel and benefits for all authorized FTE due to number of vacant positions and turnover</a:t>
            </a:r>
          </a:p>
          <a:p>
            <a:pPr lvl="1"/>
            <a:r>
              <a:rPr lang="en-US" sz="1700" dirty="0">
                <a:solidFill>
                  <a:schemeClr val="bg1"/>
                </a:solidFill>
              </a:rPr>
              <a:t>Apply a reasonable vacancy rate based on past and current trends to more accurately reflect personnel costs. Apply to salary and related benefit lines.</a:t>
            </a:r>
          </a:p>
          <a:p>
            <a:pPr lvl="1"/>
            <a:r>
              <a:rPr lang="en-US" sz="1700" dirty="0">
                <a:solidFill>
                  <a:schemeClr val="bg1"/>
                </a:solidFill>
              </a:rPr>
              <a:t>Apply 10% vacancy rate = budget 90% of total projected personnel costs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1DABEE-E0BB-B4CC-38D7-6077B9CCF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281A8-3ED9-4835-9C2D-51A0740EE31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4979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8">
            <a:extLst>
              <a:ext uri="{FF2B5EF4-FFF2-40B4-BE49-F238E27FC236}">
                <a16:creationId xmlns:a16="http://schemas.microsoft.com/office/drawing/2014/main" id="{4845A0EE-C4C8-4AE1-B3C6-1261368AC0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4C7A74-1E2C-3B6B-1EBD-2C49C53A7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629" y="640080"/>
            <a:ext cx="4225290" cy="55788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New Mexico State Budget Total Funds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6A4B61FD-172C-7927-4F60-7E0758C639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5231007"/>
              </p:ext>
            </p:extLst>
          </p:nvPr>
        </p:nvGraphicFramePr>
        <p:xfrm>
          <a:off x="6090177" y="267855"/>
          <a:ext cx="5800725" cy="6071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CC48BBA-D153-A3A2-D3EF-47CBAED56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281A8-3ED9-4835-9C2D-51A0740EE31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944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9141B6-4A5B-32DC-289B-C3FC903A8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Course Overview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7DE4B9-59EF-81E5-6833-6CFC4BEFCD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800" dirty="0"/>
              <a:t>This training is targeted for new budget analysts, but everyone wishing to increase their knowledge of state budgeting in New Mexico is welcome.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800" dirty="0"/>
              <a:t>State Budget Process – Lots of background and context to establish the environment in which budget analysts do their jobs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800" dirty="0"/>
              <a:t>Budget Management Documents – Authority and types of budget adjustments, nonrecurring appropriations, demonstrations of how to submit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800" dirty="0"/>
              <a:t>The SHARE System – Explanation and demonstrations of creating budget journals and running useful reports, and applications for these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800" dirty="0"/>
              <a:t>Budgeting History and Scholarship – How has public budgeting changed over time, how does budgeting differ across states, what influences the budget process?</a:t>
            </a:r>
          </a:p>
          <a:p>
            <a:pPr marL="0" indent="0">
              <a:buNone/>
            </a:pPr>
            <a:r>
              <a:rPr lang="en-US" sz="1800" dirty="0"/>
              <a:t>SBD holds separate trainings for budget request and operating budget submission – won’t get into many details here. Please type your questions in chat – we have plenty of time.  Please make sure video and mic are off.</a:t>
            </a:r>
          </a:p>
          <a:p>
            <a:pPr marL="0" indent="0">
              <a:buNone/>
            </a:pPr>
            <a:r>
              <a:rPr lang="en-US" sz="1800" dirty="0"/>
              <a:t>Good idea to write out acronyms first time you see them</a:t>
            </a:r>
          </a:p>
          <a:p>
            <a:endParaRPr lang="en-US" sz="13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807FC2-9958-5EF3-8FA6-249473BEA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281A8-3ED9-4835-9C2D-51A0740EE31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2743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8">
            <a:extLst>
              <a:ext uri="{FF2B5EF4-FFF2-40B4-BE49-F238E27FC236}">
                <a16:creationId xmlns:a16="http://schemas.microsoft.com/office/drawing/2014/main" id="{4845A0EE-C4C8-4AE1-B3C6-1261368AC0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4C7A74-1E2C-3B6B-1EBD-2C49C53A7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629" y="640080"/>
            <a:ext cx="4225290" cy="55788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New Mexico State Budget Operating Budget and Revenue Sources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6A4B61FD-172C-7927-4F60-7E0758C639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2074519"/>
              </p:ext>
            </p:extLst>
          </p:nvPr>
        </p:nvGraphicFramePr>
        <p:xfrm>
          <a:off x="6090177" y="294816"/>
          <a:ext cx="5800725" cy="6071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9CD54960-232E-E4F0-5E61-2E1ED9B50F3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9291106"/>
              </p:ext>
            </p:extLst>
          </p:nvPr>
        </p:nvGraphicFramePr>
        <p:xfrm>
          <a:off x="5948219" y="242515"/>
          <a:ext cx="5624945" cy="3268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FDEF676-A598-B860-69D0-C948228BA94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9737256"/>
              </p:ext>
            </p:extLst>
          </p:nvPr>
        </p:nvGraphicFramePr>
        <p:xfrm>
          <a:off x="5918524" y="3770171"/>
          <a:ext cx="6144030" cy="29369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62565-5052-0893-9A69-21D8E03F8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281A8-3ED9-4835-9C2D-51A0740EE31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627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CAC372-0B82-5C60-AC1D-26278C90E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9493"/>
            <a:ext cx="10515600" cy="1325563"/>
          </a:xfrm>
        </p:spPr>
        <p:txBody>
          <a:bodyPr>
            <a:normAutofit/>
          </a:bodyPr>
          <a:lstStyle/>
          <a:p>
            <a:r>
              <a:rPr lang="en-US" sz="4100" b="1" dirty="0"/>
              <a:t>The General Appropriations Act (GAA)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7CC604-12F5-5F1B-E4F2-824B6993C4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8583"/>
            <a:ext cx="10596418" cy="1960418"/>
          </a:xfrm>
        </p:spPr>
        <p:txBody>
          <a:bodyPr>
            <a:normAutofit fontScale="85000" lnSpcReduction="10000"/>
          </a:bodyPr>
          <a:lstStyle/>
          <a:p>
            <a:r>
              <a:rPr lang="en-US" sz="2400" dirty="0"/>
              <a:t>Good idea to have 3 GAAs always available: last year, current year, and next year (once passed)</a:t>
            </a:r>
          </a:p>
          <a:p>
            <a:r>
              <a:rPr lang="en-US" sz="2400" dirty="0"/>
              <a:t>Sections 1-3: Standard front material, definitions, general provisions, BAR authority for federal increases and other grants </a:t>
            </a:r>
          </a:p>
          <a:p>
            <a:r>
              <a:rPr lang="en-US" sz="2400" dirty="0">
                <a:solidFill>
                  <a:schemeClr val="accent4"/>
                </a:solidFill>
              </a:rPr>
              <a:t>Section 4</a:t>
            </a:r>
          </a:p>
          <a:p>
            <a:pPr lvl="1"/>
            <a:r>
              <a:rPr lang="en-US" dirty="0"/>
              <a:t>Every agency’s recurring operating budget by program, broken out by funding source and expenditure category.  Dollars truncated to thousands with one decimal point (75.9 = $75,900)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DC8C46-9B54-5A25-59EC-E7F8713D45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048" y="3429000"/>
            <a:ext cx="8259328" cy="350568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1F2E0C-D279-D45D-78D2-E7FE11975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281A8-3ED9-4835-9C2D-51A0740EE31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1377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CAC372-0B82-5C60-AC1D-26278C90E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9493"/>
            <a:ext cx="10515600" cy="1325563"/>
          </a:xfrm>
        </p:spPr>
        <p:txBody>
          <a:bodyPr>
            <a:normAutofit/>
          </a:bodyPr>
          <a:lstStyle/>
          <a:p>
            <a:r>
              <a:rPr lang="en-US" sz="4100" b="1" dirty="0"/>
              <a:t>The General Appropriations Act (GAA)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7CC604-12F5-5F1B-E4F2-824B6993C4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8167"/>
            <a:ext cx="10515600" cy="1189702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accent4"/>
                </a:solidFill>
              </a:rPr>
              <a:t>Section 4, continued</a:t>
            </a:r>
          </a:p>
          <a:p>
            <a:pPr lvl="1"/>
            <a:r>
              <a:rPr lang="en-US" dirty="0"/>
              <a:t>Language may be included to identify source of transferred funds, earmark specific funding, or otherwise stipulate use of funds or powers of the agency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CA809E2-FED1-CA6B-522A-132C3407F012}"/>
              </a:ext>
            </a:extLst>
          </p:cNvPr>
          <p:cNvSpPr txBox="1">
            <a:spLocks/>
          </p:cNvSpPr>
          <p:nvPr/>
        </p:nvSpPr>
        <p:spPr>
          <a:xfrm>
            <a:off x="838200" y="4283452"/>
            <a:ext cx="10515600" cy="587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/>
              <a:t>Subset of agency/program’s performance measures and approved targets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9DA90F9-3584-7582-D05D-1570B45664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9371" y="4786613"/>
            <a:ext cx="10184429" cy="119816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47740A6-7FE9-28D8-6C51-8B5C002C66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3672" y="2823095"/>
            <a:ext cx="9995825" cy="118970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1D8F2D-F6AA-4B17-0AEE-EC95AD305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281A8-3ED9-4835-9C2D-51A0740EE31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828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CAC372-0B82-5C60-AC1D-26278C90E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9493"/>
            <a:ext cx="10515600" cy="1325563"/>
          </a:xfrm>
        </p:spPr>
        <p:txBody>
          <a:bodyPr>
            <a:normAutofit/>
          </a:bodyPr>
          <a:lstStyle/>
          <a:p>
            <a:r>
              <a:rPr lang="en-US" sz="4100" b="1" dirty="0"/>
              <a:t>The General Appropriations Act (GAA)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7CC604-12F5-5F1B-E4F2-824B6993C4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5327"/>
            <a:ext cx="10515600" cy="1189702"/>
          </a:xfrm>
        </p:spPr>
        <p:txBody>
          <a:bodyPr>
            <a:normAutofit fontScale="92500"/>
          </a:bodyPr>
          <a:lstStyle/>
          <a:p>
            <a:r>
              <a:rPr lang="en-US" dirty="0"/>
              <a:t>Nonrecurring budget sections (one-time funding)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Section 5: </a:t>
            </a:r>
            <a:r>
              <a:rPr lang="en-US" dirty="0"/>
              <a:t>Special appropriations generally valid during remainder of current FY and all of next FY.  Language details specific purpose, funding in appropriate column.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CA809E2-FED1-CA6B-522A-132C3407F012}"/>
              </a:ext>
            </a:extLst>
          </p:cNvPr>
          <p:cNvSpPr txBox="1">
            <a:spLocks/>
          </p:cNvSpPr>
          <p:nvPr/>
        </p:nvSpPr>
        <p:spPr>
          <a:xfrm>
            <a:off x="838199" y="4389417"/>
            <a:ext cx="10515600" cy="58755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>
                <a:solidFill>
                  <a:schemeClr val="accent4"/>
                </a:solidFill>
              </a:rPr>
              <a:t>Section 6: </a:t>
            </a:r>
            <a:r>
              <a:rPr lang="en-US" dirty="0"/>
              <a:t>Supplemental and deficiency appropriations generally valid during remainder of current FY (deficiencies fix holes in previous FYs)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014F95BA-C00E-FE96-B0A4-F151259730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973" y="4948848"/>
            <a:ext cx="9195771" cy="13075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3B342F5-B702-172E-26CF-9B2D0E3C8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5973" y="2717925"/>
            <a:ext cx="9080053" cy="1535981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542FB7-35B7-D133-11F3-455A934F3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281A8-3ED9-4835-9C2D-51A0740EE31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3938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CAC372-0B82-5C60-AC1D-26278C90E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9493"/>
            <a:ext cx="10515600" cy="1325563"/>
          </a:xfrm>
        </p:spPr>
        <p:txBody>
          <a:bodyPr>
            <a:normAutofit/>
          </a:bodyPr>
          <a:lstStyle/>
          <a:p>
            <a:r>
              <a:rPr lang="en-US" sz="4100" b="1" dirty="0"/>
              <a:t>The General Appropriations Act (GAA)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7CC604-12F5-5F1B-E4F2-824B6993C4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6443"/>
            <a:ext cx="10515600" cy="163621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Nonrecurring budget sections, continued 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Section 7: </a:t>
            </a:r>
            <a:r>
              <a:rPr lang="en-US" dirty="0"/>
              <a:t>IT project appropriations generally valid for remainder of current FY and 2 more years.  Usually funded by computer systems enhancement fund (revenue from GF).  Funds can’t be budgeted/expended until released by Project Certification Committee (PCC)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9F41894E-D179-F0D3-896E-F1B5BB4035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4902" y="3000710"/>
            <a:ext cx="8211696" cy="140037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1DE923F-B0EF-2D29-9D42-505AC4FBBA5B}"/>
              </a:ext>
            </a:extLst>
          </p:cNvPr>
          <p:cNvSpPr txBox="1">
            <a:spLocks/>
          </p:cNvSpPr>
          <p:nvPr/>
        </p:nvSpPr>
        <p:spPr>
          <a:xfrm>
            <a:off x="838199" y="4384898"/>
            <a:ext cx="10060709" cy="6463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Appropriations from these sections may be reauthorized through language if not all funding has been spent in allotted period.</a:t>
            </a:r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4124EF4E-4F6A-5C0A-DB1C-FB42492EE9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4902" y="5021993"/>
            <a:ext cx="7992590" cy="113363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C606C40-47F5-1F23-5C9C-D077979FA465}"/>
              </a:ext>
            </a:extLst>
          </p:cNvPr>
          <p:cNvSpPr txBox="1"/>
          <p:nvPr/>
        </p:nvSpPr>
        <p:spPr>
          <a:xfrm>
            <a:off x="2604654" y="6151800"/>
            <a:ext cx="85828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Agencies are generally free to budget these appropriations across expenditure categories at their discretion to accomplish the purpose of the appropriation.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F5E094-D00C-FC52-EB0F-AFA15D633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281A8-3ED9-4835-9C2D-51A0740EE31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5737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CAC372-0B82-5C60-AC1D-26278C90E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9493"/>
            <a:ext cx="10515600" cy="1325563"/>
          </a:xfrm>
        </p:spPr>
        <p:txBody>
          <a:bodyPr>
            <a:normAutofit/>
          </a:bodyPr>
          <a:lstStyle/>
          <a:p>
            <a:r>
              <a:rPr lang="en-US" sz="4100" b="1" dirty="0"/>
              <a:t>The General Appropriations Act (GAA)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7CC604-12F5-5F1B-E4F2-824B6993C4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8469"/>
            <a:ext cx="10515600" cy="2130430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accent4"/>
                </a:solidFill>
              </a:rPr>
              <a:t>Compensation Section </a:t>
            </a:r>
            <a:r>
              <a:rPr lang="en-US" dirty="0"/>
              <a:t>(when included - often Section 8)</a:t>
            </a:r>
          </a:p>
          <a:p>
            <a:pPr lvl="1"/>
            <a:r>
              <a:rPr lang="en-US" dirty="0"/>
              <a:t>Contains different appropriations of general fund to provide salary and/or benefit increases to state employees</a:t>
            </a:r>
          </a:p>
          <a:p>
            <a:pPr lvl="1"/>
            <a:r>
              <a:rPr lang="en-US" dirty="0"/>
              <a:t>May stipulate different percent raises for different groups of employees</a:t>
            </a:r>
          </a:p>
          <a:p>
            <a:pPr lvl="1"/>
            <a:r>
              <a:rPr lang="en-US" dirty="0"/>
              <a:t>Agencies may increase other funding sources to pay for increased costs as well</a:t>
            </a:r>
          </a:p>
          <a:p>
            <a:pPr lvl="1"/>
            <a:r>
              <a:rPr lang="en-US" dirty="0"/>
              <a:t>Usually appropriated to DFA, agencies budget as transfers first year, rolled into base budget in future years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D2C78A46-F8AC-A5C1-68BD-7C6FA7DFE1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636" y="3791111"/>
            <a:ext cx="10162727" cy="2944677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249313-AFFE-A085-DD3A-787A7836B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281A8-3ED9-4835-9C2D-51A0740EE31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4816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CAC372-0B82-5C60-AC1D-26278C90E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9493"/>
            <a:ext cx="10515600" cy="1325563"/>
          </a:xfrm>
        </p:spPr>
        <p:txBody>
          <a:bodyPr>
            <a:normAutofit/>
          </a:bodyPr>
          <a:lstStyle/>
          <a:p>
            <a:r>
              <a:rPr lang="en-US" sz="4100" b="1" dirty="0"/>
              <a:t>The General Appropriations Act (GAA)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7CC604-12F5-5F1B-E4F2-824B6993C4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60682"/>
            <a:ext cx="10515600" cy="1727390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solidFill>
                  <a:schemeClr val="accent4"/>
                </a:solidFill>
              </a:rPr>
              <a:t>Budget Adjustment Request (BAR) Language Sections </a:t>
            </a:r>
            <a:r>
              <a:rPr lang="en-US" dirty="0"/>
              <a:t>(generally follow all appropriations)</a:t>
            </a:r>
          </a:p>
          <a:p>
            <a:pPr lvl="1"/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section: additional BAR authority specific to certain agencies for remainder of current FY</a:t>
            </a:r>
          </a:p>
          <a:p>
            <a:pPr lvl="1"/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section: general BAR authority for all agencies and agency-specific authority for next FY</a:t>
            </a:r>
          </a:p>
          <a:p>
            <a:pPr lvl="1"/>
            <a:r>
              <a:rPr lang="en-US" dirty="0"/>
              <a:t>Will be detailed further in Module 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0E5DD1-88C2-B8EA-2CCF-A6CEE974AB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935" y="3312776"/>
            <a:ext cx="9203794" cy="75873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B938D43-8A9C-DBEC-C1C4-458F7C4CEED1}"/>
              </a:ext>
            </a:extLst>
          </p:cNvPr>
          <p:cNvSpPr txBox="1"/>
          <p:nvPr/>
        </p:nvSpPr>
        <p:spPr>
          <a:xfrm>
            <a:off x="743534" y="4173509"/>
            <a:ext cx="1011842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4"/>
                </a:solidFill>
              </a:rPr>
              <a:t>Transfers Section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General fund transfers to certain agencies and/or funds, generally not viewed as appropriations to expend the money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A801C7A-F67B-507C-B426-797B4B1883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935" y="5291169"/>
            <a:ext cx="6278062" cy="596727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869758-2C7A-DD04-C72C-25F8CD0D5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281A8-3ED9-4835-9C2D-51A0740EE31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6709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B92B8-BC57-732B-14D3-1C8A4F3A3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5" y="2955275"/>
            <a:ext cx="3290887" cy="2452687"/>
          </a:xfrm>
        </p:spPr>
        <p:txBody>
          <a:bodyPr anchor="ctr">
            <a:normAutofit/>
          </a:bodyPr>
          <a:lstStyle/>
          <a:p>
            <a:r>
              <a:rPr lang="en-US" sz="3600" b="1" dirty="0"/>
              <a:t>How to Cite the GAA and Other Legislation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0DABC6-9798-7839-EF53-6203DB009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2" r="1536" b="-3620"/>
          <a:stretch/>
        </p:blipFill>
        <p:spPr>
          <a:xfrm>
            <a:off x="0" y="11"/>
            <a:ext cx="12192000" cy="2181214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DBCB5E-14D9-464B-848F-F9AB811A3A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3982" y="2324100"/>
            <a:ext cx="7485413" cy="4295775"/>
          </a:xfrm>
        </p:spPr>
        <p:txBody>
          <a:bodyPr anchor="ctr">
            <a:normAutofit lnSpcReduction="10000"/>
          </a:bodyPr>
          <a:lstStyle/>
          <a:p>
            <a:r>
              <a:rPr lang="en-US" sz="1800" dirty="0">
                <a:solidFill>
                  <a:schemeClr val="accent4"/>
                </a:solidFill>
              </a:rPr>
              <a:t>Laws 2020, 2</a:t>
            </a:r>
            <a:r>
              <a:rPr lang="en-US" sz="1800" baseline="30000" dirty="0">
                <a:solidFill>
                  <a:schemeClr val="accent4"/>
                </a:solidFill>
              </a:rPr>
              <a:t>nd</a:t>
            </a:r>
            <a:r>
              <a:rPr lang="en-US" sz="1800" dirty="0">
                <a:solidFill>
                  <a:schemeClr val="accent4"/>
                </a:solidFill>
              </a:rPr>
              <a:t> Session, Chapter 83, Section 5, Item 120</a:t>
            </a:r>
          </a:p>
          <a:p>
            <a:pPr lvl="1"/>
            <a:r>
              <a:rPr lang="en-US" sz="1800" dirty="0"/>
              <a:t>Session is by election cycles, not year.  Odd year = 1</a:t>
            </a:r>
            <a:r>
              <a:rPr lang="en-US" sz="1800" baseline="30000" dirty="0"/>
              <a:t>st</a:t>
            </a:r>
            <a:r>
              <a:rPr lang="en-US" sz="1800" dirty="0"/>
              <a:t> session, even year = 2</a:t>
            </a:r>
            <a:r>
              <a:rPr lang="en-US" sz="1800" baseline="30000" dirty="0"/>
              <a:t>nd</a:t>
            </a:r>
            <a:r>
              <a:rPr lang="en-US" sz="1800" dirty="0"/>
              <a:t> session</a:t>
            </a:r>
          </a:p>
          <a:p>
            <a:pPr lvl="1"/>
            <a:r>
              <a:rPr lang="en-US" sz="1800" dirty="0"/>
              <a:t>“Session” implies regular session, otherwise “1</a:t>
            </a:r>
            <a:r>
              <a:rPr lang="en-US" sz="1800" baseline="30000" dirty="0"/>
              <a:t>st</a:t>
            </a:r>
            <a:r>
              <a:rPr lang="en-US" sz="1800" dirty="0"/>
              <a:t> Special Session”</a:t>
            </a:r>
          </a:p>
          <a:p>
            <a:pPr lvl="1"/>
            <a:r>
              <a:rPr lang="en-US" sz="1800" dirty="0"/>
              <a:t>Every bill receives a chapter number after signed, use this instead of bill number</a:t>
            </a:r>
          </a:p>
          <a:p>
            <a:pPr lvl="1"/>
            <a:r>
              <a:rPr lang="en-US" sz="1800" dirty="0"/>
              <a:t>Appropriations may be created in bills other than HB2 (usually one-time), use correct chapter number from corresponding bill when budgeting that appropriation</a:t>
            </a:r>
          </a:p>
          <a:p>
            <a:pPr lvl="2"/>
            <a:r>
              <a:rPr lang="en-US" sz="1800" dirty="0"/>
              <a:t>2023 “junior budget bill” (SB 192), Laws 2023, 1</a:t>
            </a:r>
            <a:r>
              <a:rPr lang="en-US" sz="1800" baseline="30000" dirty="0"/>
              <a:t>st</a:t>
            </a:r>
            <a:r>
              <a:rPr lang="en-US" sz="1800" dirty="0"/>
              <a:t> Session, Chapter 208: Contains numerous appropriations for many state agencies, first half nonrecurring, 2</a:t>
            </a:r>
            <a:r>
              <a:rPr lang="en-US" sz="1800" baseline="30000" dirty="0"/>
              <a:t>nd</a:t>
            </a:r>
            <a:r>
              <a:rPr lang="en-US" sz="1800" dirty="0"/>
              <a:t> half recurring (generally)</a:t>
            </a:r>
          </a:p>
          <a:p>
            <a:pPr lvl="1"/>
            <a:r>
              <a:rPr lang="en-US" sz="1800" dirty="0"/>
              <a:t>Language may be identified by subsection in parentheses, such as Section 3 (I)</a:t>
            </a:r>
          </a:p>
          <a:p>
            <a:r>
              <a:rPr lang="en-US" sz="1800" dirty="0">
                <a:solidFill>
                  <a:schemeClr val="accent4"/>
                </a:solidFill>
              </a:rPr>
              <a:t>FY24 GAA: Laws 2023, 1</a:t>
            </a:r>
            <a:r>
              <a:rPr lang="en-US" sz="1800" baseline="30000" dirty="0">
                <a:solidFill>
                  <a:schemeClr val="accent4"/>
                </a:solidFill>
              </a:rPr>
              <a:t>st</a:t>
            </a:r>
            <a:r>
              <a:rPr lang="en-US" sz="1800" dirty="0">
                <a:solidFill>
                  <a:schemeClr val="accent4"/>
                </a:solidFill>
              </a:rPr>
              <a:t> Session, Chapter 210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B76B8F-199F-76D2-C7B5-E170557F0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281A8-3ED9-4835-9C2D-51A0740EE31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3126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26">
            <a:extLst>
              <a:ext uri="{FF2B5EF4-FFF2-40B4-BE49-F238E27FC236}">
                <a16:creationId xmlns:a16="http://schemas.microsoft.com/office/drawing/2014/main" id="{4AC6B390-BC59-4F1D-A0EE-D71A92F0A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4" name="Freeform: Shape 28">
            <a:extLst>
              <a:ext uri="{FF2B5EF4-FFF2-40B4-BE49-F238E27FC236}">
                <a16:creationId xmlns:a16="http://schemas.microsoft.com/office/drawing/2014/main" id="{B6C60D79-16F1-4C4B-B7E3-7634E7069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19137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 descr="Head with gears with solid fill">
            <a:extLst>
              <a:ext uri="{FF2B5EF4-FFF2-40B4-BE49-F238E27FC236}">
                <a16:creationId xmlns:a16="http://schemas.microsoft.com/office/drawing/2014/main" id="{7E224064-7149-05D4-9F10-D9E370A9CD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41053" y="953955"/>
            <a:ext cx="4777381" cy="4777381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5" name="Arc 30">
            <a:extLst>
              <a:ext uri="{FF2B5EF4-FFF2-40B4-BE49-F238E27FC236}">
                <a16:creationId xmlns:a16="http://schemas.microsoft.com/office/drawing/2014/main" id="{426B127E-6498-4C77-9C9D-4553A5113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02050" y="650160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B51CB4-2166-475C-54E1-A4AD32504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479493"/>
            <a:ext cx="5257800" cy="1325563"/>
          </a:xfrm>
        </p:spPr>
        <p:txBody>
          <a:bodyPr>
            <a:normAutofit/>
          </a:bodyPr>
          <a:lstStyle/>
          <a:p>
            <a:r>
              <a:rPr lang="en-US"/>
              <a:t>Interpreting Language in the GAA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E42822-8C60-2BF3-7103-90CCF71B1C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984442"/>
            <a:ext cx="5702852" cy="4582613"/>
          </a:xfrm>
        </p:spPr>
        <p:txBody>
          <a:bodyPr>
            <a:normAutofit/>
          </a:bodyPr>
          <a:lstStyle/>
          <a:p>
            <a:r>
              <a:rPr lang="en-US" sz="1800" dirty="0"/>
              <a:t>At times, the GAA can include language that can be difficult for agencies to interpret, especially regarding how certain funding should be used</a:t>
            </a:r>
          </a:p>
          <a:p>
            <a:pPr lvl="1"/>
            <a:r>
              <a:rPr lang="en-US" sz="1800" dirty="0"/>
              <a:t>Section 4 appropriation language or language directing how nonrecurring appropriations should be used</a:t>
            </a:r>
          </a:p>
          <a:p>
            <a:r>
              <a:rPr lang="en-US" sz="1800" dirty="0">
                <a:solidFill>
                  <a:schemeClr val="accent4"/>
                </a:solidFill>
              </a:rPr>
              <a:t>Who should agencies contact if they need assistance in this regard?</a:t>
            </a:r>
          </a:p>
          <a:p>
            <a:pPr lvl="1"/>
            <a:r>
              <a:rPr lang="en-US" sz="1800" dirty="0"/>
              <a:t>It is the State Budget Division’s job to implement the GAA and they should be agencies’ first point of contact.   SBD will have info on executive initiatives in the GAA.</a:t>
            </a:r>
          </a:p>
          <a:p>
            <a:pPr lvl="1"/>
            <a:r>
              <a:rPr lang="en-US" sz="1800" dirty="0"/>
              <a:t>LFC can provide information on legislative initiatives in the GAA.  Please coordinate w/ SBD.</a:t>
            </a:r>
          </a:p>
          <a:p>
            <a:pPr lvl="1"/>
            <a:r>
              <a:rPr lang="en-US" sz="1800" dirty="0"/>
              <a:t>FCD can provide guidance on accounting-related language.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2432D1C-45A6-8F8C-6099-E7C30B190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281A8-3ED9-4835-9C2D-51A0740EE31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3645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10">
            <a:extLst>
              <a:ext uri="{FF2B5EF4-FFF2-40B4-BE49-F238E27FC236}">
                <a16:creationId xmlns:a16="http://schemas.microsoft.com/office/drawing/2014/main" id="{1CD81A2A-6ED4-4EF4-A14C-912D31E148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F3DCBA-BC70-20FB-2AEF-DF2FCDB39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>
            <a:normAutofit/>
          </a:bodyPr>
          <a:lstStyle/>
          <a:p>
            <a:r>
              <a:rPr lang="en-US" b="1" dirty="0"/>
              <a:t>New Mexico Statutes</a:t>
            </a:r>
          </a:p>
        </p:txBody>
      </p:sp>
      <p:sp>
        <p:nvSpPr>
          <p:cNvPr id="28" name="Freeform: Shape 12">
            <a:extLst>
              <a:ext uri="{FF2B5EF4-FFF2-40B4-BE49-F238E27FC236}">
                <a16:creationId xmlns:a16="http://schemas.microsoft.com/office/drawing/2014/main" id="{1661932C-CA15-4E17-B115-FAE7CBEE4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590ADD5-9383-4D3D-9047-3DA2593CC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540822" cy="540822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Screen of a cell phone&#10;&#10;Description automatically generated">
            <a:extLst>
              <a:ext uri="{FF2B5EF4-FFF2-40B4-BE49-F238E27FC236}">
                <a16:creationId xmlns:a16="http://schemas.microsoft.com/office/drawing/2014/main" id="{E1B309C6-390A-9257-F260-181FE38056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1808" y="2287383"/>
            <a:ext cx="5297721" cy="2158821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</p:spPr>
      </p:pic>
      <p:sp>
        <p:nvSpPr>
          <p:cNvPr id="29" name="Freeform: Shape 16">
            <a:extLst>
              <a:ext uri="{FF2B5EF4-FFF2-40B4-BE49-F238E27FC236}">
                <a16:creationId xmlns:a16="http://schemas.microsoft.com/office/drawing/2014/main" id="{DABE3E45-88CF-45D8-8D40-C773324D9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9CD1692-827B-4C8D-B4A1-134FD04CF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B91ECDA9-56DC-4270-8F33-01C5637B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6580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5F47824-961D-465D-84F9-EAE11BC61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0" name="Freeform: Shape 24">
            <a:extLst>
              <a:ext uri="{FF2B5EF4-FFF2-40B4-BE49-F238E27FC236}">
                <a16:creationId xmlns:a16="http://schemas.microsoft.com/office/drawing/2014/main" id="{FEC9DA3E-C1D7-472D-B7C0-F71AE41FB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0B40FD5-8355-3F78-2616-B373D3B98F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1324494"/>
              </p:ext>
            </p:extLst>
          </p:nvPr>
        </p:nvGraphicFramePr>
        <p:xfrm>
          <a:off x="838200" y="1825625"/>
          <a:ext cx="5393361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3DD03C-A105-29B5-96BB-BF560FE93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281A8-3ED9-4835-9C2D-51A0740EE31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794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>
            <a:extLst>
              <a:ext uri="{FF2B5EF4-FFF2-40B4-BE49-F238E27FC236}">
                <a16:creationId xmlns:a16="http://schemas.microsoft.com/office/drawing/2014/main" id="{8A596EFF-FC13-55FA-4D67-56FF7EACB5C3}"/>
              </a:ext>
            </a:extLst>
          </p:cNvPr>
          <p:cNvSpPr/>
          <p:nvPr/>
        </p:nvSpPr>
        <p:spPr>
          <a:xfrm>
            <a:off x="9243060" y="4081655"/>
            <a:ext cx="3487020" cy="3530492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CC653D-9E4C-0802-0431-6C1FE9913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1995" y="358808"/>
            <a:ext cx="9630591" cy="1239378"/>
          </a:xfrm>
        </p:spPr>
        <p:txBody>
          <a:bodyPr/>
          <a:lstStyle/>
          <a:p>
            <a:pPr algn="ctr"/>
            <a:r>
              <a:rPr lang="en-US" b="1" dirty="0"/>
              <a:t>Introduction to the State Budget Division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C70F90-D696-9857-2728-9E382B7A1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281A8-3ED9-4835-9C2D-51A0740EE314}" type="slidenum">
              <a:rPr lang="en-US" smtClean="0"/>
              <a:t>3</a:t>
            </a:fld>
            <a:endParaRPr lang="en-US"/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AF96ACAE-A917-3CF3-FB3D-49B6100993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1581612"/>
              </p:ext>
            </p:extLst>
          </p:nvPr>
        </p:nvGraphicFramePr>
        <p:xfrm>
          <a:off x="1016181" y="2106361"/>
          <a:ext cx="10142220" cy="3950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Graphic 11" descr="Teacher outline">
            <a:extLst>
              <a:ext uri="{FF2B5EF4-FFF2-40B4-BE49-F238E27FC236}">
                <a16:creationId xmlns:a16="http://schemas.microsoft.com/office/drawing/2014/main" id="{CF51A567-93C2-39D4-861E-367B08798CA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1814920" y="2243812"/>
            <a:ext cx="1400991" cy="1400991"/>
          </a:xfrm>
          <a:prstGeom prst="rect">
            <a:avLst/>
          </a:prstGeom>
        </p:spPr>
      </p:pic>
      <p:pic>
        <p:nvPicPr>
          <p:cNvPr id="13" name="Graphic 12" descr="Users outline">
            <a:extLst>
              <a:ext uri="{FF2B5EF4-FFF2-40B4-BE49-F238E27FC236}">
                <a16:creationId xmlns:a16="http://schemas.microsoft.com/office/drawing/2014/main" id="{A608A44F-B456-6892-619C-7357855075C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415642" y="2243812"/>
            <a:ext cx="1400991" cy="1400991"/>
          </a:xfrm>
          <a:prstGeom prst="rect">
            <a:avLst/>
          </a:prstGeom>
        </p:spPr>
      </p:pic>
      <p:pic>
        <p:nvPicPr>
          <p:cNvPr id="14" name="Graphic 13" descr="Piggy Bank outline">
            <a:extLst>
              <a:ext uri="{FF2B5EF4-FFF2-40B4-BE49-F238E27FC236}">
                <a16:creationId xmlns:a16="http://schemas.microsoft.com/office/drawing/2014/main" id="{72664B93-A616-D598-C861-D7D16C18748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016364" y="2319734"/>
            <a:ext cx="1282882" cy="128288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EBDB6AE-AFBE-D021-3193-4A4F80B45664}"/>
              </a:ext>
            </a:extLst>
          </p:cNvPr>
          <p:cNvSpPr txBox="1"/>
          <p:nvPr/>
        </p:nvSpPr>
        <p:spPr>
          <a:xfrm>
            <a:off x="986653" y="1308997"/>
            <a:ext cx="10258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SBD is the Governor’s/Executive Budget Office, part of the Department of Finance and Administration (DFA)</a:t>
            </a:r>
          </a:p>
          <a:p>
            <a:pPr algn="ctr"/>
            <a:r>
              <a:rPr lang="en-US" i="1" dirty="0"/>
              <a:t>Only the SBD Director is appointed, all other staff are classified.</a:t>
            </a:r>
          </a:p>
        </p:txBody>
      </p:sp>
    </p:spTree>
    <p:extLst>
      <p:ext uri="{BB962C8B-B14F-4D97-AF65-F5344CB8AC3E}">
        <p14:creationId xmlns:p14="http://schemas.microsoft.com/office/powerpoint/2010/main" val="10322749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AC4B6F-2F27-BDAF-9072-F9A31BA17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sz="3700" b="1" dirty="0">
                <a:solidFill>
                  <a:srgbClr val="FFFFFF"/>
                </a:solidFill>
              </a:rPr>
              <a:t>The Accountability in Government Act (AGA): 6-3A-1 through 6-3A-10 NMSA 1978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1BA5C1-FE91-C3A0-6DF9-EE674BB2A6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sz="2400" dirty="0"/>
              <a:t>Establishes performance measure process for each agency in order to connect budget with agency performance </a:t>
            </a:r>
          </a:p>
          <a:p>
            <a:r>
              <a:rPr lang="en-US" sz="2400" dirty="0"/>
              <a:t>Each performance measure has a type (output, explanatory, etc.) and a target, with numerical data that can be consistently measured and tracked from year to year</a:t>
            </a:r>
          </a:p>
          <a:p>
            <a:r>
              <a:rPr lang="en-US" sz="2400" dirty="0"/>
              <a:t>Data is used by LFC to create agency report cards for public and legislative use (frequently used during legislative session hearings)</a:t>
            </a:r>
          </a:p>
          <a:p>
            <a:r>
              <a:rPr lang="en-US" sz="2400" dirty="0"/>
              <a:t>AGA establishes process to revise measures, set targets, and report data each year</a:t>
            </a:r>
          </a:p>
          <a:p>
            <a:r>
              <a:rPr lang="en-US" sz="2400" dirty="0"/>
              <a:t>Some agencies have separate performance staff, others have budget staff perform this role – consult your management team 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5" name="Graphic 4" descr="Bar chart outline">
            <a:extLst>
              <a:ext uri="{FF2B5EF4-FFF2-40B4-BE49-F238E27FC236}">
                <a16:creationId xmlns:a16="http://schemas.microsoft.com/office/drawing/2014/main" id="{3D1D63A9-C560-0E1D-542F-BA4F2016E7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22401" y="501288"/>
            <a:ext cx="1103745" cy="1103745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77630F-6DBC-616A-6350-0BF08B29E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281A8-3ED9-4835-9C2D-51A0740EE31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4997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AC4B6F-2F27-BDAF-9072-F9A31BA17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sz="3700" b="1" dirty="0">
                <a:solidFill>
                  <a:srgbClr val="FFFFFF"/>
                </a:solidFill>
              </a:rPr>
              <a:t>The Performance Measure Cycle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928275C-F5B6-72AE-E7AA-9D5A46597B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1605595"/>
              </p:ext>
            </p:extLst>
          </p:nvPr>
        </p:nvGraphicFramePr>
        <p:xfrm>
          <a:off x="3857752" y="110835"/>
          <a:ext cx="8167993" cy="65855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Graphic 4" descr="Bar chart outline">
            <a:extLst>
              <a:ext uri="{FF2B5EF4-FFF2-40B4-BE49-F238E27FC236}">
                <a16:creationId xmlns:a16="http://schemas.microsoft.com/office/drawing/2014/main" id="{3D1D63A9-C560-0E1D-542F-BA4F2016E7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422400" y="1434861"/>
            <a:ext cx="1149927" cy="1149927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5EB570-6EE3-33FC-6451-62FF7105B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281A8-3ED9-4835-9C2D-51A0740EE31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0570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A7BEFA-14C8-D032-9D29-8208370E5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069" y="837005"/>
            <a:ext cx="4008583" cy="5519344"/>
          </a:xfrm>
        </p:spPr>
        <p:txBody>
          <a:bodyPr anchor="ctr">
            <a:normAutofit/>
          </a:bodyPr>
          <a:lstStyle/>
          <a:p>
            <a:r>
              <a:rPr lang="en-US" sz="8000" dirty="0">
                <a:solidFill>
                  <a:srgbClr val="FFFFFF"/>
                </a:solidFill>
              </a:rPr>
              <a:t>Useful websites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474DF76-993E-44DE-AFB0-C416182ACE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3892" y="554152"/>
            <a:ext cx="574177" cy="1075866"/>
            <a:chOff x="613892" y="554152"/>
            <a:chExt cx="574177" cy="1075866"/>
          </a:xfrm>
          <a:solidFill>
            <a:srgbClr val="FFFFFF"/>
          </a:solidFill>
        </p:grpSpPr>
        <p:sp>
          <p:nvSpPr>
            <p:cNvPr id="13" name="Graphic 11">
              <a:extLst>
                <a:ext uri="{FF2B5EF4-FFF2-40B4-BE49-F238E27FC236}">
                  <a16:creationId xmlns:a16="http://schemas.microsoft.com/office/drawing/2014/main" id="{6CB927A4-E432-4310-9CD5-E89FF506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3061" y="554152"/>
              <a:ext cx="171515" cy="171515"/>
            </a:xfrm>
            <a:custGeom>
              <a:avLst/>
              <a:gdLst>
                <a:gd name="connsiteX0" fmla="*/ 159874 w 171515"/>
                <a:gd name="connsiteY0" fmla="*/ 74116 h 171515"/>
                <a:gd name="connsiteX1" fmla="*/ 97399 w 171515"/>
                <a:gd name="connsiteY1" fmla="*/ 74116 h 171515"/>
                <a:gd name="connsiteX2" fmla="*/ 97399 w 171515"/>
                <a:gd name="connsiteY2" fmla="*/ 11641 h 171515"/>
                <a:gd name="connsiteX3" fmla="*/ 85758 w 171515"/>
                <a:gd name="connsiteY3" fmla="*/ 0 h 171515"/>
                <a:gd name="connsiteX4" fmla="*/ 74116 w 171515"/>
                <a:gd name="connsiteY4" fmla="*/ 11641 h 171515"/>
                <a:gd name="connsiteX5" fmla="*/ 74116 w 171515"/>
                <a:gd name="connsiteY5" fmla="*/ 74116 h 171515"/>
                <a:gd name="connsiteX6" fmla="*/ 11641 w 171515"/>
                <a:gd name="connsiteY6" fmla="*/ 74116 h 171515"/>
                <a:gd name="connsiteX7" fmla="*/ 0 w 171515"/>
                <a:gd name="connsiteY7" fmla="*/ 85758 h 171515"/>
                <a:gd name="connsiteX8" fmla="*/ 11641 w 171515"/>
                <a:gd name="connsiteY8" fmla="*/ 97399 h 171515"/>
                <a:gd name="connsiteX9" fmla="*/ 74116 w 171515"/>
                <a:gd name="connsiteY9" fmla="*/ 97399 h 171515"/>
                <a:gd name="connsiteX10" fmla="*/ 74116 w 171515"/>
                <a:gd name="connsiteY10" fmla="*/ 159874 h 171515"/>
                <a:gd name="connsiteX11" fmla="*/ 85758 w 171515"/>
                <a:gd name="connsiteY11" fmla="*/ 171515 h 171515"/>
                <a:gd name="connsiteX12" fmla="*/ 97399 w 171515"/>
                <a:gd name="connsiteY12" fmla="*/ 159874 h 171515"/>
                <a:gd name="connsiteX13" fmla="*/ 97399 w 171515"/>
                <a:gd name="connsiteY13" fmla="*/ 97399 h 171515"/>
                <a:gd name="connsiteX14" fmla="*/ 159874 w 171515"/>
                <a:gd name="connsiteY14" fmla="*/ 97399 h 171515"/>
                <a:gd name="connsiteX15" fmla="*/ 171515 w 171515"/>
                <a:gd name="connsiteY15" fmla="*/ 85758 h 171515"/>
                <a:gd name="connsiteX16" fmla="*/ 159874 w 171515"/>
                <a:gd name="connsiteY16" fmla="*/ 74116 h 17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1515" h="171515">
                  <a:moveTo>
                    <a:pt x="159874" y="74116"/>
                  </a:moveTo>
                  <a:lnTo>
                    <a:pt x="97399" y="74116"/>
                  </a:lnTo>
                  <a:lnTo>
                    <a:pt x="97399" y="11641"/>
                  </a:lnTo>
                  <a:cubicBezTo>
                    <a:pt x="97399" y="5212"/>
                    <a:pt x="92187" y="0"/>
                    <a:pt x="85758" y="0"/>
                  </a:cubicBezTo>
                  <a:cubicBezTo>
                    <a:pt x="79328" y="0"/>
                    <a:pt x="74116" y="5212"/>
                    <a:pt x="74116" y="11641"/>
                  </a:cubicBezTo>
                  <a:lnTo>
                    <a:pt x="74116" y="74116"/>
                  </a:lnTo>
                  <a:lnTo>
                    <a:pt x="11641" y="74116"/>
                  </a:lnTo>
                  <a:cubicBezTo>
                    <a:pt x="5212" y="74116"/>
                    <a:pt x="0" y="79328"/>
                    <a:pt x="0" y="85758"/>
                  </a:cubicBezTo>
                  <a:cubicBezTo>
                    <a:pt x="0" y="92187"/>
                    <a:pt x="5212" y="97399"/>
                    <a:pt x="11641" y="97399"/>
                  </a:cubicBezTo>
                  <a:lnTo>
                    <a:pt x="74116" y="97399"/>
                  </a:lnTo>
                  <a:lnTo>
                    <a:pt x="74116" y="159874"/>
                  </a:lnTo>
                  <a:cubicBezTo>
                    <a:pt x="74116" y="166303"/>
                    <a:pt x="79328" y="171515"/>
                    <a:pt x="85758" y="171515"/>
                  </a:cubicBezTo>
                  <a:cubicBezTo>
                    <a:pt x="92187" y="171515"/>
                    <a:pt x="97399" y="166303"/>
                    <a:pt x="97399" y="159874"/>
                  </a:cubicBezTo>
                  <a:lnTo>
                    <a:pt x="97399" y="97399"/>
                  </a:lnTo>
                  <a:lnTo>
                    <a:pt x="159874" y="97399"/>
                  </a:lnTo>
                  <a:cubicBezTo>
                    <a:pt x="166303" y="97399"/>
                    <a:pt x="171515" y="92187"/>
                    <a:pt x="171515" y="85758"/>
                  </a:cubicBezTo>
                  <a:cubicBezTo>
                    <a:pt x="171515" y="79328"/>
                    <a:pt x="166303" y="74116"/>
                    <a:pt x="159874" y="74116"/>
                  </a:cubicBezTo>
                  <a:close/>
                </a:path>
              </a:pathLst>
            </a:custGeom>
            <a:grpFill/>
            <a:ln w="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Graphic 10">
              <a:extLst>
                <a:ext uri="{FF2B5EF4-FFF2-40B4-BE49-F238E27FC236}">
                  <a16:creationId xmlns:a16="http://schemas.microsoft.com/office/drawing/2014/main" id="{E3020543-B24B-4EC4-8FFC-8DD88EEA9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5643" y="837005"/>
              <a:ext cx="112426" cy="112426"/>
            </a:xfrm>
            <a:custGeom>
              <a:avLst/>
              <a:gdLst>
                <a:gd name="connsiteX0" fmla="*/ 112426 w 112426"/>
                <a:gd name="connsiteY0" fmla="*/ 56213 h 112426"/>
                <a:gd name="connsiteX1" fmla="*/ 56213 w 112426"/>
                <a:gd name="connsiteY1" fmla="*/ 112426 h 112426"/>
                <a:gd name="connsiteX2" fmla="*/ 0 w 112426"/>
                <a:gd name="connsiteY2" fmla="*/ 56213 h 112426"/>
                <a:gd name="connsiteX3" fmla="*/ 56213 w 112426"/>
                <a:gd name="connsiteY3" fmla="*/ 0 h 112426"/>
                <a:gd name="connsiteX4" fmla="*/ 112426 w 112426"/>
                <a:gd name="connsiteY4" fmla="*/ 56213 h 112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426" h="112426">
                  <a:moveTo>
                    <a:pt x="112426" y="56213"/>
                  </a:moveTo>
                  <a:cubicBezTo>
                    <a:pt x="112426" y="87259"/>
                    <a:pt x="87259" y="112426"/>
                    <a:pt x="56213" y="112426"/>
                  </a:cubicBezTo>
                  <a:cubicBezTo>
                    <a:pt x="25167" y="112426"/>
                    <a:pt x="0" y="87259"/>
                    <a:pt x="0" y="56213"/>
                  </a:cubicBezTo>
                  <a:cubicBezTo>
                    <a:pt x="0" y="25167"/>
                    <a:pt x="25167" y="0"/>
                    <a:pt x="56213" y="0"/>
                  </a:cubicBezTo>
                  <a:cubicBezTo>
                    <a:pt x="87259" y="0"/>
                    <a:pt x="112426" y="25167"/>
                    <a:pt x="112426" y="56213"/>
                  </a:cubicBezTo>
                  <a:close/>
                </a:path>
              </a:pathLst>
            </a:custGeom>
            <a:grpFill/>
            <a:ln w="5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Graphic 12">
              <a:extLst>
                <a:ext uri="{FF2B5EF4-FFF2-40B4-BE49-F238E27FC236}">
                  <a16:creationId xmlns:a16="http://schemas.microsoft.com/office/drawing/2014/main" id="{1453BF6C-B012-48B7-B4E8-6D7AC7C27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3892" y="1472473"/>
              <a:ext cx="157545" cy="157545"/>
            </a:xfrm>
            <a:custGeom>
              <a:avLst/>
              <a:gdLst>
                <a:gd name="connsiteX0" fmla="*/ 78773 w 157545"/>
                <a:gd name="connsiteY0" fmla="*/ 23283 h 157545"/>
                <a:gd name="connsiteX1" fmla="*/ 134262 w 157545"/>
                <a:gd name="connsiteY1" fmla="*/ 78773 h 157545"/>
                <a:gd name="connsiteX2" fmla="*/ 78773 w 157545"/>
                <a:gd name="connsiteY2" fmla="*/ 134262 h 157545"/>
                <a:gd name="connsiteX3" fmla="*/ 23283 w 157545"/>
                <a:gd name="connsiteY3" fmla="*/ 78773 h 157545"/>
                <a:gd name="connsiteX4" fmla="*/ 78773 w 157545"/>
                <a:gd name="connsiteY4" fmla="*/ 23283 h 157545"/>
                <a:gd name="connsiteX5" fmla="*/ 78773 w 157545"/>
                <a:gd name="connsiteY5" fmla="*/ 0 h 157545"/>
                <a:gd name="connsiteX6" fmla="*/ 0 w 157545"/>
                <a:gd name="connsiteY6" fmla="*/ 78773 h 157545"/>
                <a:gd name="connsiteX7" fmla="*/ 78773 w 157545"/>
                <a:gd name="connsiteY7" fmla="*/ 157545 h 157545"/>
                <a:gd name="connsiteX8" fmla="*/ 157545 w 157545"/>
                <a:gd name="connsiteY8" fmla="*/ 78773 h 157545"/>
                <a:gd name="connsiteX9" fmla="*/ 78773 w 157545"/>
                <a:gd name="connsiteY9" fmla="*/ 0 h 15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7545" h="157545">
                  <a:moveTo>
                    <a:pt x="78773" y="23283"/>
                  </a:moveTo>
                  <a:cubicBezTo>
                    <a:pt x="109419" y="23283"/>
                    <a:pt x="134262" y="48126"/>
                    <a:pt x="134262" y="78773"/>
                  </a:cubicBezTo>
                  <a:cubicBezTo>
                    <a:pt x="134262" y="109419"/>
                    <a:pt x="109419" y="134262"/>
                    <a:pt x="78773" y="134262"/>
                  </a:cubicBezTo>
                  <a:cubicBezTo>
                    <a:pt x="48126" y="134262"/>
                    <a:pt x="23283" y="109419"/>
                    <a:pt x="23283" y="78773"/>
                  </a:cubicBezTo>
                  <a:cubicBezTo>
                    <a:pt x="23312" y="48139"/>
                    <a:pt x="48139" y="23312"/>
                    <a:pt x="78773" y="23283"/>
                  </a:cubicBezTo>
                  <a:moveTo>
                    <a:pt x="78773" y="0"/>
                  </a:moveTo>
                  <a:cubicBezTo>
                    <a:pt x="35268" y="0"/>
                    <a:pt x="0" y="35268"/>
                    <a:pt x="0" y="78773"/>
                  </a:cubicBezTo>
                  <a:cubicBezTo>
                    <a:pt x="0" y="122277"/>
                    <a:pt x="35268" y="157545"/>
                    <a:pt x="78773" y="157545"/>
                  </a:cubicBezTo>
                  <a:cubicBezTo>
                    <a:pt x="122277" y="157545"/>
                    <a:pt x="157545" y="122277"/>
                    <a:pt x="157545" y="78773"/>
                  </a:cubicBezTo>
                  <a:cubicBezTo>
                    <a:pt x="157545" y="35268"/>
                    <a:pt x="122277" y="0"/>
                    <a:pt x="78773" y="0"/>
                  </a:cubicBezTo>
                  <a:close/>
                </a:path>
              </a:pathLst>
            </a:custGeom>
            <a:grpFill/>
            <a:ln w="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DE27E5-1CDA-081E-57E0-A81539DDB0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6670" y="295742"/>
            <a:ext cx="5599492" cy="6352708"/>
          </a:xfrm>
        </p:spPr>
        <p:txBody>
          <a:bodyPr anchor="ctr">
            <a:normAutofit lnSpcReduction="10000"/>
          </a:bodyPr>
          <a:lstStyle/>
          <a:p>
            <a:r>
              <a:rPr lang="en-US" sz="1800" dirty="0">
                <a:solidFill>
                  <a:schemeClr val="tx1">
                    <a:alpha val="80000"/>
                  </a:schemeClr>
                </a:solidFill>
              </a:rPr>
              <a:t>State Budget Division: </a:t>
            </a:r>
            <a:r>
              <a:rPr lang="en-US" sz="1800" dirty="0">
                <a:solidFill>
                  <a:schemeClr val="tx1">
                    <a:alpha val="80000"/>
                  </a:schemeClr>
                </a:solidFill>
                <a:hlinkClick r:id="rId2"/>
              </a:rPr>
              <a:t>http://www.nmdfa.state.nm.us/Budget_Division.aspx</a:t>
            </a:r>
            <a:endParaRPr lang="en-US" sz="1800" dirty="0">
              <a:solidFill>
                <a:schemeClr val="tx1">
                  <a:alpha val="80000"/>
                </a:schemeClr>
              </a:solidFill>
            </a:endParaRPr>
          </a:p>
          <a:p>
            <a:pPr lvl="1"/>
            <a:r>
              <a:rPr lang="en-US" sz="1800" dirty="0">
                <a:solidFill>
                  <a:schemeClr val="tx1">
                    <a:alpha val="80000"/>
                  </a:schemeClr>
                </a:solidFill>
              </a:rPr>
              <a:t>Executive Budget Recommendation</a:t>
            </a:r>
          </a:p>
          <a:p>
            <a:pPr lvl="1"/>
            <a:r>
              <a:rPr lang="en-US" sz="1800" dirty="0">
                <a:solidFill>
                  <a:schemeClr val="tx1">
                    <a:alpha val="80000"/>
                  </a:schemeClr>
                </a:solidFill>
              </a:rPr>
              <a:t>Appropriation Request Instructions and Forms</a:t>
            </a:r>
          </a:p>
          <a:p>
            <a:pPr lvl="1"/>
            <a:r>
              <a:rPr lang="en-US" sz="1800" dirty="0">
                <a:solidFill>
                  <a:schemeClr val="tx1">
                    <a:alpha val="80000"/>
                  </a:schemeClr>
                </a:solidFill>
              </a:rPr>
              <a:t>Operating Budget Submission Instructions and Forms</a:t>
            </a:r>
          </a:p>
          <a:p>
            <a:pPr lvl="1"/>
            <a:r>
              <a:rPr lang="en-US" sz="1800" dirty="0">
                <a:solidFill>
                  <a:schemeClr val="tx1">
                    <a:alpha val="80000"/>
                  </a:schemeClr>
                </a:solidFill>
              </a:rPr>
              <a:t>Budget Adjustment Request Instructions and Forms</a:t>
            </a:r>
          </a:p>
          <a:p>
            <a:pPr lvl="1"/>
            <a:r>
              <a:rPr lang="en-US" sz="1800" dirty="0">
                <a:solidFill>
                  <a:schemeClr val="tx1">
                    <a:alpha val="80000"/>
                  </a:schemeClr>
                </a:solidFill>
              </a:rPr>
              <a:t>Performance Based Budgeting Instructions and Forms</a:t>
            </a:r>
          </a:p>
          <a:p>
            <a:r>
              <a:rPr lang="en-US" sz="1800" dirty="0">
                <a:solidFill>
                  <a:schemeClr val="tx1">
                    <a:alpha val="80000"/>
                  </a:schemeClr>
                </a:solidFill>
              </a:rPr>
              <a:t>Legislative Finance Committee: </a:t>
            </a:r>
            <a:r>
              <a:rPr lang="en-US" sz="1800" dirty="0">
                <a:solidFill>
                  <a:schemeClr val="tx1">
                    <a:alpha val="80000"/>
                  </a:schemeClr>
                </a:solidFill>
                <a:hlinkClick r:id="rId3"/>
              </a:rPr>
              <a:t>https://nmlegis.gov/Entity/LFC/Default</a:t>
            </a:r>
            <a:endParaRPr lang="en-US" sz="1800" dirty="0">
              <a:solidFill>
                <a:schemeClr val="tx1">
                  <a:alpha val="80000"/>
                </a:schemeClr>
              </a:solidFill>
            </a:endParaRPr>
          </a:p>
          <a:p>
            <a:pPr lvl="1"/>
            <a:r>
              <a:rPr lang="en-US" sz="1800" dirty="0">
                <a:solidFill>
                  <a:schemeClr val="tx1">
                    <a:alpha val="80000"/>
                  </a:schemeClr>
                </a:solidFill>
              </a:rPr>
              <a:t>Session Publications: Appropriation Recommendations, Policy and Performance Analysis</a:t>
            </a:r>
          </a:p>
          <a:p>
            <a:pPr lvl="1"/>
            <a:r>
              <a:rPr lang="en-US" sz="1800" dirty="0">
                <a:solidFill>
                  <a:schemeClr val="tx1">
                    <a:alpha val="80000"/>
                  </a:schemeClr>
                </a:solidFill>
              </a:rPr>
              <a:t>Evaluation Unit Publications (performance and program reviews)</a:t>
            </a:r>
          </a:p>
          <a:p>
            <a:pPr lvl="1"/>
            <a:r>
              <a:rPr lang="en-US" sz="1800" dirty="0">
                <a:solidFill>
                  <a:schemeClr val="tx1">
                    <a:alpha val="80000"/>
                  </a:schemeClr>
                </a:solidFill>
              </a:rPr>
              <a:t>Finance Facts and other reference material</a:t>
            </a:r>
          </a:p>
          <a:p>
            <a:r>
              <a:rPr lang="en-US" sz="1800" dirty="0">
                <a:solidFill>
                  <a:schemeClr val="tx1">
                    <a:alpha val="80000"/>
                  </a:schemeClr>
                </a:solidFill>
              </a:rPr>
              <a:t>Legislature: </a:t>
            </a:r>
            <a:br>
              <a:rPr lang="en-US" sz="1800" dirty="0">
                <a:solidFill>
                  <a:schemeClr val="tx1">
                    <a:alpha val="80000"/>
                  </a:schemeClr>
                </a:solidFill>
              </a:rPr>
            </a:br>
            <a:r>
              <a:rPr lang="en-US" sz="1800" dirty="0">
                <a:solidFill>
                  <a:schemeClr val="tx1">
                    <a:alpha val="80000"/>
                  </a:schemeClr>
                </a:solidFill>
                <a:hlinkClick r:id="rId4"/>
              </a:rPr>
              <a:t>https://nmlegis.gov/</a:t>
            </a:r>
            <a:endParaRPr lang="en-US" sz="1800" dirty="0">
              <a:solidFill>
                <a:schemeClr val="tx1">
                  <a:alpha val="80000"/>
                </a:schemeClr>
              </a:solidFill>
            </a:endParaRPr>
          </a:p>
          <a:p>
            <a:pPr lvl="1"/>
            <a:r>
              <a:rPr lang="en-US" sz="1800" dirty="0">
                <a:solidFill>
                  <a:schemeClr val="tx1">
                    <a:alpha val="80000"/>
                  </a:schemeClr>
                </a:solidFill>
              </a:rPr>
              <a:t>Bill Finder</a:t>
            </a:r>
          </a:p>
          <a:p>
            <a:pPr lvl="1"/>
            <a:r>
              <a:rPr lang="en-US" sz="1800" dirty="0">
                <a:solidFill>
                  <a:schemeClr val="tx1">
                    <a:alpha val="80000"/>
                  </a:schemeClr>
                </a:solidFill>
              </a:rPr>
              <a:t>Committee Schedules and Agendas</a:t>
            </a:r>
          </a:p>
          <a:p>
            <a:pPr lvl="1"/>
            <a:r>
              <a:rPr lang="en-US" sz="1800" dirty="0">
                <a:solidFill>
                  <a:schemeClr val="tx1">
                    <a:alpha val="80000"/>
                  </a:schemeClr>
                </a:solidFill>
              </a:rPr>
              <a:t>Webcasts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phic 4" descr="Internet with solid fill">
            <a:extLst>
              <a:ext uri="{FF2B5EF4-FFF2-40B4-BE49-F238E27FC236}">
                <a16:creationId xmlns:a16="http://schemas.microsoft.com/office/drawing/2014/main" id="{0C62941C-BB2A-27BE-9F47-96630EA6F2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764146" y="949431"/>
            <a:ext cx="1607127" cy="1607127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E067E4-51A3-0315-4B78-531B70522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281A8-3ED9-4835-9C2D-51A0740EE31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8404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10">
            <a:extLst>
              <a:ext uri="{FF2B5EF4-FFF2-40B4-BE49-F238E27FC236}">
                <a16:creationId xmlns:a16="http://schemas.microsoft.com/office/drawing/2014/main" id="{D278ADA9-6383-4BDD-80D2-8899A40268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12">
            <a:extLst>
              <a:ext uri="{FF2B5EF4-FFF2-40B4-BE49-F238E27FC236}">
                <a16:creationId xmlns:a16="http://schemas.microsoft.com/office/drawing/2014/main" id="{484B7147-B0F6-40ED-B5A2-FF72BC819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Rectangle 14">
            <a:extLst>
              <a:ext uri="{FF2B5EF4-FFF2-40B4-BE49-F238E27FC236}">
                <a16:creationId xmlns:a16="http://schemas.microsoft.com/office/drawing/2014/main" id="{B36D2DE0-0628-4A9A-A59D-7BA8B5EB3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16">
            <a:extLst>
              <a:ext uri="{FF2B5EF4-FFF2-40B4-BE49-F238E27FC236}">
                <a16:creationId xmlns:a16="http://schemas.microsoft.com/office/drawing/2014/main" id="{48E405C9-94BE-41DA-928C-DEC9A8550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787B181-23C6-6378-222D-63862839E5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15031" y="2648528"/>
            <a:ext cx="5561938" cy="2513516"/>
          </a:xfrm>
        </p:spPr>
        <p:txBody>
          <a:bodyPr>
            <a:normAutofit/>
          </a:bodyPr>
          <a:lstStyle/>
          <a:p>
            <a:r>
              <a:rPr lang="en-US" dirty="0"/>
              <a:t>Module 1 Complete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E43E9F-D8A7-A57E-BE14-26936E1AD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67444" y="6356350"/>
            <a:ext cx="88635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74281A8-3ED9-4835-9C2D-51A0740EE314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33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1" name="Arc 18">
            <a:extLst>
              <a:ext uri="{FF2B5EF4-FFF2-40B4-BE49-F238E27FC236}">
                <a16:creationId xmlns:a16="http://schemas.microsoft.com/office/drawing/2014/main" id="{D2091A72-D5BB-42AC-8FD3-F7747D908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222429" flipV="1">
            <a:off x="2494119" y="6170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Oval 20">
            <a:extLst>
              <a:ext uri="{FF2B5EF4-FFF2-40B4-BE49-F238E27FC236}">
                <a16:creationId xmlns:a16="http://schemas.microsoft.com/office/drawing/2014/main" id="{6ED12BFC-A737-46AF-8411-481112D54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0995" y="5310973"/>
            <a:ext cx="705948" cy="68679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 descr="Checkmark with solid fill">
            <a:extLst>
              <a:ext uri="{FF2B5EF4-FFF2-40B4-BE49-F238E27FC236}">
                <a16:creationId xmlns:a16="http://schemas.microsoft.com/office/drawing/2014/main" id="{46DA7D13-49E4-BB56-D4A7-639062DC8C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31228" y="908309"/>
            <a:ext cx="2329544" cy="2329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009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C09D9-4717-A43A-7AF2-B51DEF545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Budget Division – July 2023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33525BF-926C-E069-B6CD-191B953A5B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0272793"/>
              </p:ext>
            </p:extLst>
          </p:nvPr>
        </p:nvGraphicFramePr>
        <p:xfrm>
          <a:off x="676275" y="1690688"/>
          <a:ext cx="10915651" cy="4802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3A3FF53C-9387-4A78-DA2A-04AF8C893003}"/>
              </a:ext>
            </a:extLst>
          </p:cNvPr>
          <p:cNvCxnSpPr>
            <a:cxnSpLocks/>
          </p:cNvCxnSpPr>
          <p:nvPr/>
        </p:nvCxnSpPr>
        <p:spPr>
          <a:xfrm flipV="1">
            <a:off x="6139543" y="2182586"/>
            <a:ext cx="3124200" cy="816428"/>
          </a:xfrm>
          <a:prstGeom prst="bentConnector3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121EFA95-314A-FF9A-B22A-2DFFC1F08F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98989460"/>
              </p:ext>
            </p:extLst>
          </p:nvPr>
        </p:nvGraphicFramePr>
        <p:xfrm>
          <a:off x="8239125" y="971550"/>
          <a:ext cx="3467100" cy="3000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FE0824F-CFFF-484D-F090-4678C67ABA50}"/>
              </a:ext>
            </a:extLst>
          </p:cNvPr>
          <p:cNvCxnSpPr>
            <a:cxnSpLocks/>
          </p:cNvCxnSpPr>
          <p:nvPr/>
        </p:nvCxnSpPr>
        <p:spPr>
          <a:xfrm>
            <a:off x="10106025" y="3617259"/>
            <a:ext cx="0" cy="107380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C60F98C4-5A61-A9D7-F4C4-ED4411B80DD9}"/>
              </a:ext>
            </a:extLst>
          </p:cNvPr>
          <p:cNvSpPr/>
          <p:nvPr/>
        </p:nvSpPr>
        <p:spPr>
          <a:xfrm>
            <a:off x="9048749" y="4691062"/>
            <a:ext cx="1419226" cy="68103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Brian Chavez Senior Analyst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5B7182-2CD0-85B8-2EE8-494A0BCFD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281A8-3ED9-4835-9C2D-51A0740EE31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134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E4B30B7B-71B7-E1D7-E5D0-E7D4D9CBCF4B}"/>
              </a:ext>
            </a:extLst>
          </p:cNvPr>
          <p:cNvSpPr/>
          <p:nvPr/>
        </p:nvSpPr>
        <p:spPr>
          <a:xfrm>
            <a:off x="9471600" y="-512098"/>
            <a:ext cx="3487020" cy="3530492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908B371-DA9C-E3A3-7852-0D578C2A64D0}"/>
              </a:ext>
            </a:extLst>
          </p:cNvPr>
          <p:cNvSpPr/>
          <p:nvPr/>
        </p:nvSpPr>
        <p:spPr>
          <a:xfrm>
            <a:off x="-456907" y="4636654"/>
            <a:ext cx="3144585" cy="305723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9DACA1B8-3192-2EE0-F9CF-0B6379A2A1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9151" y="124684"/>
            <a:ext cx="8133698" cy="6608632"/>
          </a:xfrm>
          <a:prstGeom prst="rect">
            <a:avLst/>
          </a:prstGeom>
        </p:spPr>
      </p:pic>
      <p:pic>
        <p:nvPicPr>
          <p:cNvPr id="7" name="Graphic 6" descr="Users outline">
            <a:extLst>
              <a:ext uri="{FF2B5EF4-FFF2-40B4-BE49-F238E27FC236}">
                <a16:creationId xmlns:a16="http://schemas.microsoft.com/office/drawing/2014/main" id="{30C7FFB4-6D90-3F85-0C69-A48B6579B3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42186" y="443280"/>
            <a:ext cx="1545847" cy="154584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CDF1F16-CE07-7626-4E9E-36AD1DAECF8F}"/>
              </a:ext>
            </a:extLst>
          </p:cNvPr>
          <p:cNvSpPr txBox="1"/>
          <p:nvPr/>
        </p:nvSpPr>
        <p:spPr>
          <a:xfrm rot="16200000">
            <a:off x="-2013585" y="3514178"/>
            <a:ext cx="542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Analyst</a:t>
            </a:r>
            <a:r>
              <a:rPr lang="en-US" sz="4800" dirty="0"/>
              <a:t> Assignments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124AA2C4-DC4A-52F6-EFBC-61BB5935F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281A8-3ED9-4835-9C2D-51A0740EE31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411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7" name="Rectangle 66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9" name="Arc 68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91BF72-751B-A388-6B89-B2536ABC9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50" y="479493"/>
            <a:ext cx="9925050" cy="132556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kern="1200" dirty="0">
                <a:latin typeface="+mj-lt"/>
                <a:ea typeface="+mj-ea"/>
                <a:cs typeface="+mj-cs"/>
              </a:rPr>
              <a:t>Other State Budget Actors</a:t>
            </a: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13" name="Content Placeholder 12">
            <a:extLst>
              <a:ext uri="{FF2B5EF4-FFF2-40B4-BE49-F238E27FC236}">
                <a16:creationId xmlns:a16="http://schemas.microsoft.com/office/drawing/2014/main" id="{ED0FDEF7-ECD0-28FE-9B86-E8EDA9D84C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9733099"/>
              </p:ext>
            </p:extLst>
          </p:nvPr>
        </p:nvGraphicFramePr>
        <p:xfrm>
          <a:off x="1428750" y="1524000"/>
          <a:ext cx="9925050" cy="4652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BE65F73-EC9C-33F8-2475-AE229CED1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281A8-3ED9-4835-9C2D-51A0740EE31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367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5" name="Rectangle 64">
            <a:extLst>
              <a:ext uri="{FF2B5EF4-FFF2-40B4-BE49-F238E27FC236}">
                <a16:creationId xmlns:a16="http://schemas.microsoft.com/office/drawing/2014/main" id="{1135A26D-9D47-467E-91F1-31149BF0D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C480FD-BE9F-395E-A88C-FE5A6E7D2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-31332"/>
            <a:ext cx="5393360" cy="1325563"/>
          </a:xfrm>
        </p:spPr>
        <p:txBody>
          <a:bodyPr>
            <a:normAutofit/>
          </a:bodyPr>
          <a:lstStyle/>
          <a:p>
            <a:r>
              <a:rPr lang="en-US" dirty="0"/>
              <a:t>The Budget Cycle</a:t>
            </a:r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CB147A70-DC29-4DDF-A34C-2B82C6E229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19333" y="0"/>
            <a:ext cx="842502" cy="354793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3B438362-1E1E-4C62-A99E-4134CB163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80791" y="1327365"/>
            <a:ext cx="610857" cy="61085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6C077334-5571-4B83-A83E-4CCCFA7B5E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19536" y="0"/>
            <a:ext cx="2093996" cy="1402773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6" name="Graphic 5" descr="Circles with arrows outline">
            <a:extLst>
              <a:ext uri="{FF2B5EF4-FFF2-40B4-BE49-F238E27FC236}">
                <a16:creationId xmlns:a16="http://schemas.microsoft.com/office/drawing/2014/main" id="{33586272-63D8-A05D-61CF-496A6C715D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06774" y="2392776"/>
            <a:ext cx="2533422" cy="2533422"/>
          </a:xfrm>
          <a:custGeom>
            <a:avLst/>
            <a:gdLst/>
            <a:ahLst/>
            <a:cxnLst/>
            <a:rect l="l" t="t" r="r" b="b"/>
            <a:pathLst>
              <a:path w="1999274" h="2247255">
                <a:moveTo>
                  <a:pt x="108501" y="0"/>
                </a:moveTo>
                <a:lnTo>
                  <a:pt x="1890773" y="0"/>
                </a:lnTo>
                <a:cubicBezTo>
                  <a:pt x="1950696" y="0"/>
                  <a:pt x="1999274" y="48578"/>
                  <a:pt x="1999274" y="108501"/>
                </a:cubicBezTo>
                <a:lnTo>
                  <a:pt x="1999274" y="2138754"/>
                </a:lnTo>
                <a:cubicBezTo>
                  <a:pt x="1999274" y="2198677"/>
                  <a:pt x="1950696" y="2247255"/>
                  <a:pt x="1890773" y="2247255"/>
                </a:cubicBezTo>
                <a:lnTo>
                  <a:pt x="108501" y="2247255"/>
                </a:lnTo>
                <a:cubicBezTo>
                  <a:pt x="48578" y="2247255"/>
                  <a:pt x="0" y="2198677"/>
                  <a:pt x="0" y="2138754"/>
                </a:cubicBezTo>
                <a:lnTo>
                  <a:pt x="0" y="108501"/>
                </a:lnTo>
                <a:cubicBezTo>
                  <a:pt x="0" y="48578"/>
                  <a:pt x="48578" y="0"/>
                  <a:pt x="108501" y="0"/>
                </a:cubicBezTo>
                <a:close/>
              </a:path>
            </a:pathLst>
          </a:custGeom>
        </p:spPr>
      </p:pic>
      <p:pic>
        <p:nvPicPr>
          <p:cNvPr id="8" name="Graphic 7" descr="Bank with solid fill">
            <a:extLst>
              <a:ext uri="{FF2B5EF4-FFF2-40B4-BE49-F238E27FC236}">
                <a16:creationId xmlns:a16="http://schemas.microsoft.com/office/drawing/2014/main" id="{FBFEAFA9-BB7A-DC30-EBD2-4A180EE831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508504" y="558913"/>
            <a:ext cx="2533422" cy="2533422"/>
          </a:xfrm>
          <a:custGeom>
            <a:avLst/>
            <a:gdLst/>
            <a:ahLst/>
            <a:cxnLst/>
            <a:rect l="l" t="t" r="r" b="b"/>
            <a:pathLst>
              <a:path w="1999274" h="2247255">
                <a:moveTo>
                  <a:pt x="108501" y="0"/>
                </a:moveTo>
                <a:lnTo>
                  <a:pt x="1890773" y="0"/>
                </a:lnTo>
                <a:cubicBezTo>
                  <a:pt x="1950696" y="0"/>
                  <a:pt x="1999274" y="48578"/>
                  <a:pt x="1999274" y="108501"/>
                </a:cubicBezTo>
                <a:lnTo>
                  <a:pt x="1999274" y="2138754"/>
                </a:lnTo>
                <a:cubicBezTo>
                  <a:pt x="1999274" y="2198677"/>
                  <a:pt x="1950696" y="2247255"/>
                  <a:pt x="1890773" y="2247255"/>
                </a:cubicBezTo>
                <a:lnTo>
                  <a:pt x="108501" y="2247255"/>
                </a:lnTo>
                <a:cubicBezTo>
                  <a:pt x="48578" y="2247255"/>
                  <a:pt x="0" y="2198677"/>
                  <a:pt x="0" y="2138754"/>
                </a:cubicBezTo>
                <a:lnTo>
                  <a:pt x="0" y="108501"/>
                </a:lnTo>
                <a:cubicBezTo>
                  <a:pt x="0" y="48578"/>
                  <a:pt x="48578" y="0"/>
                  <a:pt x="108501" y="0"/>
                </a:cubicBezTo>
                <a:close/>
              </a:path>
            </a:pathLst>
          </a:custGeom>
        </p:spPr>
      </p:pic>
      <p:pic>
        <p:nvPicPr>
          <p:cNvPr id="13" name="Graphic 12" descr="Document outline">
            <a:extLst>
              <a:ext uri="{FF2B5EF4-FFF2-40B4-BE49-F238E27FC236}">
                <a16:creationId xmlns:a16="http://schemas.microsoft.com/office/drawing/2014/main" id="{AE506B0D-89D8-FAC7-D8C7-ACE8614548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508503" y="3661942"/>
            <a:ext cx="2533423" cy="2533423"/>
          </a:xfrm>
          <a:custGeom>
            <a:avLst/>
            <a:gdLst/>
            <a:ahLst/>
            <a:cxnLst/>
            <a:rect l="l" t="t" r="r" b="b"/>
            <a:pathLst>
              <a:path w="3064284" h="3064284">
                <a:moveTo>
                  <a:pt x="166483" y="0"/>
                </a:moveTo>
                <a:lnTo>
                  <a:pt x="2897801" y="0"/>
                </a:lnTo>
                <a:cubicBezTo>
                  <a:pt x="2989747" y="0"/>
                  <a:pt x="3064284" y="74537"/>
                  <a:pt x="3064284" y="166483"/>
                </a:cubicBezTo>
                <a:lnTo>
                  <a:pt x="3064284" y="2897801"/>
                </a:lnTo>
                <a:cubicBezTo>
                  <a:pt x="3064284" y="2989747"/>
                  <a:pt x="2989747" y="3064284"/>
                  <a:pt x="2897801" y="3064284"/>
                </a:cubicBezTo>
                <a:lnTo>
                  <a:pt x="166483" y="3064284"/>
                </a:lnTo>
                <a:cubicBezTo>
                  <a:pt x="74537" y="3064284"/>
                  <a:pt x="0" y="2989747"/>
                  <a:pt x="0" y="2897801"/>
                </a:cubicBezTo>
                <a:lnTo>
                  <a:pt x="0" y="166483"/>
                </a:lnTo>
                <a:cubicBezTo>
                  <a:pt x="0" y="74537"/>
                  <a:pt x="74537" y="0"/>
                  <a:pt x="166483" y="0"/>
                </a:cubicBezTo>
                <a:close/>
              </a:path>
            </a:pathLst>
          </a:custGeom>
        </p:spPr>
      </p:pic>
      <p:sp>
        <p:nvSpPr>
          <p:cNvPr id="73" name="Arc 72">
            <a:extLst>
              <a:ext uri="{FF2B5EF4-FFF2-40B4-BE49-F238E27FC236}">
                <a16:creationId xmlns:a16="http://schemas.microsoft.com/office/drawing/2014/main" id="{4D3DC50D-CA0F-48F9-B17E-20D8669AA4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76147" y="5530635"/>
            <a:ext cx="3939038" cy="3939038"/>
          </a:xfrm>
          <a:prstGeom prst="arc">
            <a:avLst>
              <a:gd name="adj1" fmla="val 16200000"/>
              <a:gd name="adj2" fmla="val 20354996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D1B80E9C-CF8A-440B-B8F5-54BF121BF4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19536" y="6066084"/>
            <a:ext cx="1913062" cy="791916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EC1975E-6A73-8523-26CB-36BC3975BC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8848439"/>
              </p:ext>
            </p:extLst>
          </p:nvPr>
        </p:nvGraphicFramePr>
        <p:xfrm>
          <a:off x="838200" y="1080654"/>
          <a:ext cx="5393361" cy="53663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505BC3F-457C-0A8E-AE2E-0DD7EA8D6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281A8-3ED9-4835-9C2D-51A0740EE31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874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5" name="Rectangle 64">
            <a:extLst>
              <a:ext uri="{FF2B5EF4-FFF2-40B4-BE49-F238E27FC236}">
                <a16:creationId xmlns:a16="http://schemas.microsoft.com/office/drawing/2014/main" id="{1135A26D-9D47-467E-91F1-31149BF0D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C480FD-BE9F-395E-A88C-FE5A6E7D2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005" y="5471"/>
            <a:ext cx="5393360" cy="1325563"/>
          </a:xfrm>
        </p:spPr>
        <p:txBody>
          <a:bodyPr>
            <a:normAutofit/>
          </a:bodyPr>
          <a:lstStyle/>
          <a:p>
            <a:r>
              <a:rPr lang="en-US" dirty="0"/>
              <a:t>The Budget Cycle</a:t>
            </a:r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CB147A70-DC29-4DDF-A34C-2B82C6E229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19333" y="0"/>
            <a:ext cx="842502" cy="354793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3B438362-1E1E-4C62-A99E-4134CB163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80791" y="1327365"/>
            <a:ext cx="610857" cy="61085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6C077334-5571-4B83-A83E-4CCCFA7B5E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19536" y="0"/>
            <a:ext cx="2093996" cy="1402773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6" name="Graphic 5" descr="Circles with arrows outline">
            <a:extLst>
              <a:ext uri="{FF2B5EF4-FFF2-40B4-BE49-F238E27FC236}">
                <a16:creationId xmlns:a16="http://schemas.microsoft.com/office/drawing/2014/main" id="{33586272-63D8-A05D-61CF-496A6C715D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85538" y="2385593"/>
            <a:ext cx="2533422" cy="2533422"/>
          </a:xfrm>
          <a:custGeom>
            <a:avLst/>
            <a:gdLst/>
            <a:ahLst/>
            <a:cxnLst/>
            <a:rect l="l" t="t" r="r" b="b"/>
            <a:pathLst>
              <a:path w="1999274" h="2247255">
                <a:moveTo>
                  <a:pt x="108501" y="0"/>
                </a:moveTo>
                <a:lnTo>
                  <a:pt x="1890773" y="0"/>
                </a:lnTo>
                <a:cubicBezTo>
                  <a:pt x="1950696" y="0"/>
                  <a:pt x="1999274" y="48578"/>
                  <a:pt x="1999274" y="108501"/>
                </a:cubicBezTo>
                <a:lnTo>
                  <a:pt x="1999274" y="2138754"/>
                </a:lnTo>
                <a:cubicBezTo>
                  <a:pt x="1999274" y="2198677"/>
                  <a:pt x="1950696" y="2247255"/>
                  <a:pt x="1890773" y="2247255"/>
                </a:cubicBezTo>
                <a:lnTo>
                  <a:pt x="108501" y="2247255"/>
                </a:lnTo>
                <a:cubicBezTo>
                  <a:pt x="48578" y="2247255"/>
                  <a:pt x="0" y="2198677"/>
                  <a:pt x="0" y="2138754"/>
                </a:cubicBezTo>
                <a:lnTo>
                  <a:pt x="0" y="108501"/>
                </a:lnTo>
                <a:cubicBezTo>
                  <a:pt x="0" y="48578"/>
                  <a:pt x="48578" y="0"/>
                  <a:pt x="108501" y="0"/>
                </a:cubicBezTo>
                <a:close/>
              </a:path>
            </a:pathLst>
          </a:custGeom>
        </p:spPr>
      </p:pic>
      <p:pic>
        <p:nvPicPr>
          <p:cNvPr id="8" name="Graphic 7" descr="Bank with solid fill">
            <a:extLst>
              <a:ext uri="{FF2B5EF4-FFF2-40B4-BE49-F238E27FC236}">
                <a16:creationId xmlns:a16="http://schemas.microsoft.com/office/drawing/2014/main" id="{FBFEAFA9-BB7A-DC30-EBD2-4A180EE831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508504" y="558913"/>
            <a:ext cx="2533422" cy="2533422"/>
          </a:xfrm>
          <a:custGeom>
            <a:avLst/>
            <a:gdLst/>
            <a:ahLst/>
            <a:cxnLst/>
            <a:rect l="l" t="t" r="r" b="b"/>
            <a:pathLst>
              <a:path w="1999274" h="2247255">
                <a:moveTo>
                  <a:pt x="108501" y="0"/>
                </a:moveTo>
                <a:lnTo>
                  <a:pt x="1890773" y="0"/>
                </a:lnTo>
                <a:cubicBezTo>
                  <a:pt x="1950696" y="0"/>
                  <a:pt x="1999274" y="48578"/>
                  <a:pt x="1999274" y="108501"/>
                </a:cubicBezTo>
                <a:lnTo>
                  <a:pt x="1999274" y="2138754"/>
                </a:lnTo>
                <a:cubicBezTo>
                  <a:pt x="1999274" y="2198677"/>
                  <a:pt x="1950696" y="2247255"/>
                  <a:pt x="1890773" y="2247255"/>
                </a:cubicBezTo>
                <a:lnTo>
                  <a:pt x="108501" y="2247255"/>
                </a:lnTo>
                <a:cubicBezTo>
                  <a:pt x="48578" y="2247255"/>
                  <a:pt x="0" y="2198677"/>
                  <a:pt x="0" y="2138754"/>
                </a:cubicBezTo>
                <a:lnTo>
                  <a:pt x="0" y="108501"/>
                </a:lnTo>
                <a:cubicBezTo>
                  <a:pt x="0" y="48578"/>
                  <a:pt x="48578" y="0"/>
                  <a:pt x="108501" y="0"/>
                </a:cubicBezTo>
                <a:close/>
              </a:path>
            </a:pathLst>
          </a:custGeom>
        </p:spPr>
      </p:pic>
      <p:pic>
        <p:nvPicPr>
          <p:cNvPr id="13" name="Graphic 12" descr="Document outline">
            <a:extLst>
              <a:ext uri="{FF2B5EF4-FFF2-40B4-BE49-F238E27FC236}">
                <a16:creationId xmlns:a16="http://schemas.microsoft.com/office/drawing/2014/main" id="{AE506B0D-89D8-FAC7-D8C7-ACE8614548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508503" y="3661942"/>
            <a:ext cx="2533423" cy="2533423"/>
          </a:xfrm>
          <a:custGeom>
            <a:avLst/>
            <a:gdLst/>
            <a:ahLst/>
            <a:cxnLst/>
            <a:rect l="l" t="t" r="r" b="b"/>
            <a:pathLst>
              <a:path w="3064284" h="3064284">
                <a:moveTo>
                  <a:pt x="166483" y="0"/>
                </a:moveTo>
                <a:lnTo>
                  <a:pt x="2897801" y="0"/>
                </a:lnTo>
                <a:cubicBezTo>
                  <a:pt x="2989747" y="0"/>
                  <a:pt x="3064284" y="74537"/>
                  <a:pt x="3064284" y="166483"/>
                </a:cubicBezTo>
                <a:lnTo>
                  <a:pt x="3064284" y="2897801"/>
                </a:lnTo>
                <a:cubicBezTo>
                  <a:pt x="3064284" y="2989747"/>
                  <a:pt x="2989747" y="3064284"/>
                  <a:pt x="2897801" y="3064284"/>
                </a:cubicBezTo>
                <a:lnTo>
                  <a:pt x="166483" y="3064284"/>
                </a:lnTo>
                <a:cubicBezTo>
                  <a:pt x="74537" y="3064284"/>
                  <a:pt x="0" y="2989747"/>
                  <a:pt x="0" y="2897801"/>
                </a:cubicBezTo>
                <a:lnTo>
                  <a:pt x="0" y="166483"/>
                </a:lnTo>
                <a:cubicBezTo>
                  <a:pt x="0" y="74537"/>
                  <a:pt x="74537" y="0"/>
                  <a:pt x="166483" y="0"/>
                </a:cubicBezTo>
                <a:close/>
              </a:path>
            </a:pathLst>
          </a:custGeom>
        </p:spPr>
      </p:pic>
      <p:sp>
        <p:nvSpPr>
          <p:cNvPr id="73" name="Arc 72">
            <a:extLst>
              <a:ext uri="{FF2B5EF4-FFF2-40B4-BE49-F238E27FC236}">
                <a16:creationId xmlns:a16="http://schemas.microsoft.com/office/drawing/2014/main" id="{4D3DC50D-CA0F-48F9-B17E-20D8669AA4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76147" y="5530635"/>
            <a:ext cx="3939038" cy="3939038"/>
          </a:xfrm>
          <a:prstGeom prst="arc">
            <a:avLst>
              <a:gd name="adj1" fmla="val 16200000"/>
              <a:gd name="adj2" fmla="val 20354996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D1B80E9C-CF8A-440B-B8F5-54BF121BF4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19536" y="6066084"/>
            <a:ext cx="1913062" cy="791916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EC1975E-6A73-8523-26CB-36BC3975BC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4159725"/>
              </p:ext>
            </p:extLst>
          </p:nvPr>
        </p:nvGraphicFramePr>
        <p:xfrm>
          <a:off x="544945" y="988291"/>
          <a:ext cx="6325320" cy="56711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26825E6-B237-AD9D-BBBB-B5588795E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281A8-3ED9-4835-9C2D-51A0740EE31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471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79A198-DBB7-893F-14CC-D690BDF3D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212" y="610031"/>
            <a:ext cx="10049888" cy="1325563"/>
          </a:xfrm>
        </p:spPr>
        <p:txBody>
          <a:bodyPr>
            <a:normAutofit/>
          </a:bodyPr>
          <a:lstStyle/>
          <a:p>
            <a:r>
              <a:rPr lang="en-US" sz="3600" b="1" dirty="0"/>
              <a:t>Structure of the State Budget: Organization Hierarchy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CDBAD634-8C1A-0BE0-3C93-BD9AC53488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9884736"/>
              </p:ext>
            </p:extLst>
          </p:nvPr>
        </p:nvGraphicFramePr>
        <p:xfrm>
          <a:off x="1037211" y="2041236"/>
          <a:ext cx="5649915" cy="42500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B71F38BA-1575-A43C-E89E-CE04F51AB5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54349298"/>
              </p:ext>
            </p:extLst>
          </p:nvPr>
        </p:nvGraphicFramePr>
        <p:xfrm>
          <a:off x="7102764" y="2807854"/>
          <a:ext cx="4755862" cy="2937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BB47BFA-8444-D42E-5C7A-D4BFB43CD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281A8-3ED9-4835-9C2D-51A0740EE31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1467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281</TotalTime>
  <Words>3577</Words>
  <Application>Microsoft Office PowerPoint</Application>
  <PresentationFormat>Widescreen</PresentationFormat>
  <Paragraphs>365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Calibri</vt:lpstr>
      <vt:lpstr>Calibri Light</vt:lpstr>
      <vt:lpstr>Office Theme</vt:lpstr>
      <vt:lpstr>Budget Boot Camp Module 1: The State Budget Process</vt:lpstr>
      <vt:lpstr>Course Overview</vt:lpstr>
      <vt:lpstr>Introduction to the State Budget Division</vt:lpstr>
      <vt:lpstr>State Budget Division – July 2023</vt:lpstr>
      <vt:lpstr>PowerPoint Presentation</vt:lpstr>
      <vt:lpstr>Other State Budget Actors</vt:lpstr>
      <vt:lpstr>The Budget Cycle</vt:lpstr>
      <vt:lpstr>The Budget Cycle</vt:lpstr>
      <vt:lpstr>Structure of the State Budget: Organization Hierarchy</vt:lpstr>
      <vt:lpstr>Structure of the State Budget: Organization Hierarchy</vt:lpstr>
      <vt:lpstr>Structure of the State Budget: Organization Hierarchy</vt:lpstr>
      <vt:lpstr>Structure of the State Budget: Organization Hierarchy</vt:lpstr>
      <vt:lpstr>Structure of the State Budget: Revenue Categories</vt:lpstr>
      <vt:lpstr>Structure of the State Budget: Revenue Categories</vt:lpstr>
      <vt:lpstr>Structure of the State Budget: Expenditure Categories</vt:lpstr>
      <vt:lpstr>Structure of the State Budget: Expenditure Categories</vt:lpstr>
      <vt:lpstr>Structure of the State Budget: FTE and Personnel Costs (200s)</vt:lpstr>
      <vt:lpstr>Structure of the State Budget: FTE and Personnel Costs (200s)</vt:lpstr>
      <vt:lpstr>New Mexico State Budget Total Funds</vt:lpstr>
      <vt:lpstr>New Mexico State Budget Operating Budget and Revenue Sources</vt:lpstr>
      <vt:lpstr>The General Appropriations Act (GAA)</vt:lpstr>
      <vt:lpstr>The General Appropriations Act (GAA)</vt:lpstr>
      <vt:lpstr>The General Appropriations Act (GAA)</vt:lpstr>
      <vt:lpstr>The General Appropriations Act (GAA)</vt:lpstr>
      <vt:lpstr>The General Appropriations Act (GAA)</vt:lpstr>
      <vt:lpstr>The General Appropriations Act (GAA)</vt:lpstr>
      <vt:lpstr>How to Cite the GAA and Other Legislation</vt:lpstr>
      <vt:lpstr>Interpreting Language in the GAA</vt:lpstr>
      <vt:lpstr>New Mexico Statutes</vt:lpstr>
      <vt:lpstr>The Accountability in Government Act (AGA): 6-3A-1 through 6-3A-10 NMSA 1978</vt:lpstr>
      <vt:lpstr>The Performance Measure Cycle</vt:lpstr>
      <vt:lpstr>Useful websites</vt:lpstr>
      <vt:lpstr>Module 1 Complete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Budget Boot Camp Module 1: The State Budget Process</dc:title>
  <dc:creator>Macias, Nicole, DFA</dc:creator>
  <cp:lastModifiedBy>Macias, Nicole, DFA</cp:lastModifiedBy>
  <cp:revision>6</cp:revision>
  <dcterms:created xsi:type="dcterms:W3CDTF">2023-07-21T14:24:45Z</dcterms:created>
  <dcterms:modified xsi:type="dcterms:W3CDTF">2023-07-21T20:48:14Z</dcterms:modified>
</cp:coreProperties>
</file>