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302" r:id="rId12"/>
    <p:sldId id="304" r:id="rId13"/>
    <p:sldId id="305" r:id="rId14"/>
    <p:sldId id="306" r:id="rId15"/>
    <p:sldId id="307" r:id="rId16"/>
    <p:sldId id="308" r:id="rId17"/>
    <p:sldId id="310" r:id="rId18"/>
    <p:sldId id="309" r:id="rId19"/>
    <p:sldId id="313" r:id="rId20"/>
    <p:sldId id="317" r:id="rId21"/>
    <p:sldId id="314" r:id="rId22"/>
    <p:sldId id="316" r:id="rId23"/>
    <p:sldId id="315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s://nm.bfm.cloud/bfmnm/default.aspx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s://nm.bfm.cloud/bfmnm/default.asp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D36CE-4BBB-4C39-ABA5-3293804B2A1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A11FF833-F0FD-45C6-B6A6-872F114ACEB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Level 1: Journal Creator</a:t>
          </a:r>
        </a:p>
      </dgm:t>
    </dgm:pt>
    <dgm:pt modelId="{383B2948-304B-464F-ADEA-D58C5CBFF88B}" type="parTrans" cxnId="{F098B12A-2752-48ED-BF6C-75719689DAC0}">
      <dgm:prSet/>
      <dgm:spPr/>
      <dgm:t>
        <a:bodyPr/>
        <a:lstStyle/>
        <a:p>
          <a:endParaRPr lang="en-US"/>
        </a:p>
      </dgm:t>
    </dgm:pt>
    <dgm:pt modelId="{54164770-3A80-4C72-BA17-F3FFA59390F3}" type="sibTrans" cxnId="{F098B12A-2752-48ED-BF6C-75719689DAC0}">
      <dgm:prSet/>
      <dgm:spPr/>
      <dgm:t>
        <a:bodyPr/>
        <a:lstStyle/>
        <a:p>
          <a:endParaRPr lang="en-US"/>
        </a:p>
      </dgm:t>
    </dgm:pt>
    <dgm:pt modelId="{614E9995-ECDB-4A30-8EB4-045FBD83E4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Level 2: Agency Approval</a:t>
          </a:r>
        </a:p>
      </dgm:t>
    </dgm:pt>
    <dgm:pt modelId="{760A8226-6C3F-4849-9389-985331C2F907}" type="parTrans" cxnId="{EBC75291-0750-42C8-99A9-06FF7EB522C0}">
      <dgm:prSet/>
      <dgm:spPr/>
      <dgm:t>
        <a:bodyPr/>
        <a:lstStyle/>
        <a:p>
          <a:endParaRPr lang="en-US"/>
        </a:p>
      </dgm:t>
    </dgm:pt>
    <dgm:pt modelId="{0495E200-44AA-43AF-AF99-957307C9F286}" type="sibTrans" cxnId="{EBC75291-0750-42C8-99A9-06FF7EB522C0}">
      <dgm:prSet/>
      <dgm:spPr/>
      <dgm:t>
        <a:bodyPr/>
        <a:lstStyle/>
        <a:p>
          <a:endParaRPr lang="en-US"/>
        </a:p>
      </dgm:t>
    </dgm:pt>
    <dgm:pt modelId="{27819CCB-7D68-43E2-B35A-F8EA918BCD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AGY entry type: Authority to approve in queue and post journal (click on Post Journal and Process in lines tab)</a:t>
          </a:r>
        </a:p>
      </dgm:t>
    </dgm:pt>
    <dgm:pt modelId="{3C200BDC-D629-4DD9-A08C-D13C4AFED648}" type="parTrans" cxnId="{23AE9C77-DAB8-4F9B-87CE-343036AF7291}">
      <dgm:prSet/>
      <dgm:spPr/>
      <dgm:t>
        <a:bodyPr/>
        <a:lstStyle/>
        <a:p>
          <a:endParaRPr lang="en-US"/>
        </a:p>
      </dgm:t>
    </dgm:pt>
    <dgm:pt modelId="{2BC3665C-52D5-4E71-B84B-818F333AB4AC}" type="sibTrans" cxnId="{23AE9C77-DAB8-4F9B-87CE-343036AF7291}">
      <dgm:prSet/>
      <dgm:spPr/>
      <dgm:t>
        <a:bodyPr/>
        <a:lstStyle/>
        <a:p>
          <a:endParaRPr lang="en-US"/>
        </a:p>
      </dgm:t>
    </dgm:pt>
    <dgm:pt modelId="{3058B8D1-211E-4B58-9A9D-954704E2A3B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Other entry types: Authority to approve in queue which submits to DFA</a:t>
          </a:r>
        </a:p>
      </dgm:t>
    </dgm:pt>
    <dgm:pt modelId="{309676A3-82BA-4DB7-850A-6DE1469448A0}" type="parTrans" cxnId="{5F21FEC0-930F-45C9-B45C-1E25B60F8421}">
      <dgm:prSet/>
      <dgm:spPr/>
      <dgm:t>
        <a:bodyPr/>
        <a:lstStyle/>
        <a:p>
          <a:endParaRPr lang="en-US"/>
        </a:p>
      </dgm:t>
    </dgm:pt>
    <dgm:pt modelId="{B8D46C1C-1F1F-4A9A-A7C2-83E095D94E23}" type="sibTrans" cxnId="{5F21FEC0-930F-45C9-B45C-1E25B60F8421}">
      <dgm:prSet/>
      <dgm:spPr/>
      <dgm:t>
        <a:bodyPr/>
        <a:lstStyle/>
        <a:p>
          <a:endParaRPr lang="en-US"/>
        </a:p>
      </dgm:t>
    </dgm:pt>
    <dgm:pt modelId="{260509FD-B6D6-4D01-8BC8-7EB827DDD6B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Level 3: DFA Approval</a:t>
          </a:r>
        </a:p>
      </dgm:t>
    </dgm:pt>
    <dgm:pt modelId="{52DFE006-C304-4D38-840E-6C30D81EF7AC}" type="parTrans" cxnId="{132F27B8-D714-4680-8252-8E73D6248A20}">
      <dgm:prSet/>
      <dgm:spPr/>
      <dgm:t>
        <a:bodyPr/>
        <a:lstStyle/>
        <a:p>
          <a:endParaRPr lang="en-US"/>
        </a:p>
      </dgm:t>
    </dgm:pt>
    <dgm:pt modelId="{1D444E10-56FE-46DD-A2F1-3A682A11B714}" type="sibTrans" cxnId="{132F27B8-D714-4680-8252-8E73D6248A20}">
      <dgm:prSet/>
      <dgm:spPr/>
      <dgm:t>
        <a:bodyPr/>
        <a:lstStyle/>
        <a:p>
          <a:endParaRPr lang="en-US"/>
        </a:p>
      </dgm:t>
    </dgm:pt>
    <dgm:pt modelId="{9766F8C1-1F1D-4343-8645-3AF5768C0E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Authority to approve in queue and post journal</a:t>
          </a:r>
        </a:p>
      </dgm:t>
    </dgm:pt>
    <dgm:pt modelId="{537B89B8-7BA2-4BBD-B6AB-6D0151C2272D}" type="parTrans" cxnId="{9B78474B-80C7-4076-B624-6239638129E6}">
      <dgm:prSet/>
      <dgm:spPr/>
      <dgm:t>
        <a:bodyPr/>
        <a:lstStyle/>
        <a:p>
          <a:endParaRPr lang="en-US"/>
        </a:p>
      </dgm:t>
    </dgm:pt>
    <dgm:pt modelId="{38B8B03F-38BC-4117-9CC1-789984CA9388}" type="sibTrans" cxnId="{9B78474B-80C7-4076-B624-6239638129E6}">
      <dgm:prSet/>
      <dgm:spPr/>
      <dgm:t>
        <a:bodyPr/>
        <a:lstStyle/>
        <a:p>
          <a:endParaRPr lang="en-US"/>
        </a:p>
      </dgm:t>
    </dgm:pt>
    <dgm:pt modelId="{59B00FED-4592-44AE-A9ED-874C932A22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Agencies should never attempt to post own journals that are not AGY entry types</a:t>
          </a:r>
        </a:p>
      </dgm:t>
    </dgm:pt>
    <dgm:pt modelId="{13CCA1B1-0BE6-45DB-9F44-54F0950AF81E}" type="parTrans" cxnId="{0272FAF5-28F8-4D97-A610-C0F9444EB967}">
      <dgm:prSet/>
      <dgm:spPr/>
      <dgm:t>
        <a:bodyPr/>
        <a:lstStyle/>
        <a:p>
          <a:endParaRPr lang="en-US"/>
        </a:p>
      </dgm:t>
    </dgm:pt>
    <dgm:pt modelId="{D84C6E1E-E0A6-4642-9B4D-2659A23971D6}" type="sibTrans" cxnId="{0272FAF5-28F8-4D97-A610-C0F9444EB967}">
      <dgm:prSet/>
      <dgm:spPr/>
      <dgm:t>
        <a:bodyPr/>
        <a:lstStyle/>
        <a:p>
          <a:endParaRPr lang="en-US"/>
        </a:p>
      </dgm:t>
    </dgm:pt>
    <dgm:pt modelId="{DBDB1ED3-70C9-4165-AAC9-B15E7D72660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When the journal creator submits a journal, it should be routed to the next level of approver at the agency</a:t>
          </a:r>
        </a:p>
      </dgm:t>
    </dgm:pt>
    <dgm:pt modelId="{6C8DF6AD-4F13-4AD8-8E70-B750829D8A1A}" type="parTrans" cxnId="{7751C66E-0C64-4A86-AB09-C11789834929}">
      <dgm:prSet/>
      <dgm:spPr/>
      <dgm:t>
        <a:bodyPr/>
        <a:lstStyle/>
        <a:p>
          <a:endParaRPr lang="en-US"/>
        </a:p>
      </dgm:t>
    </dgm:pt>
    <dgm:pt modelId="{57521557-33B7-4360-A46C-879A57C408CA}" type="sibTrans" cxnId="{7751C66E-0C64-4A86-AB09-C11789834929}">
      <dgm:prSet/>
      <dgm:spPr/>
      <dgm:t>
        <a:bodyPr/>
        <a:lstStyle/>
        <a:p>
          <a:endParaRPr lang="en-US"/>
        </a:p>
      </dgm:t>
    </dgm:pt>
    <dgm:pt modelId="{09004AE1-9274-45F9-999C-F78EF875A756}" type="pres">
      <dgm:prSet presAssocID="{8A2D36CE-4BBB-4C39-ABA5-3293804B2A16}" presName="root" presStyleCnt="0">
        <dgm:presLayoutVars>
          <dgm:dir/>
          <dgm:resizeHandles val="exact"/>
        </dgm:presLayoutVars>
      </dgm:prSet>
      <dgm:spPr/>
    </dgm:pt>
    <dgm:pt modelId="{D5E071AD-DFDA-469E-BD39-D6153658B6EF}" type="pres">
      <dgm:prSet presAssocID="{A11FF833-F0FD-45C6-B6A6-872F114ACEB6}" presName="compNode" presStyleCnt="0"/>
      <dgm:spPr/>
    </dgm:pt>
    <dgm:pt modelId="{C9E11354-A0BB-4ACE-AC2B-0FEA7CCC87C3}" type="pres">
      <dgm:prSet presAssocID="{A11FF833-F0FD-45C6-B6A6-872F114ACEB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 female outline"/>
        </a:ext>
      </dgm:extLst>
    </dgm:pt>
    <dgm:pt modelId="{01FB1BED-803E-49A6-9442-E93E92CA8D6B}" type="pres">
      <dgm:prSet presAssocID="{A11FF833-F0FD-45C6-B6A6-872F114ACEB6}" presName="iconSpace" presStyleCnt="0"/>
      <dgm:spPr/>
    </dgm:pt>
    <dgm:pt modelId="{D710A052-D232-4519-965E-859C9E7A99D8}" type="pres">
      <dgm:prSet presAssocID="{A11FF833-F0FD-45C6-B6A6-872F114ACEB6}" presName="parTx" presStyleLbl="revTx" presStyleIdx="0" presStyleCnt="6">
        <dgm:presLayoutVars>
          <dgm:chMax val="0"/>
          <dgm:chPref val="0"/>
        </dgm:presLayoutVars>
      </dgm:prSet>
      <dgm:spPr/>
    </dgm:pt>
    <dgm:pt modelId="{EEB7166C-E310-4B0E-AD95-23DC9B163B8F}" type="pres">
      <dgm:prSet presAssocID="{A11FF833-F0FD-45C6-B6A6-872F114ACEB6}" presName="txSpace" presStyleCnt="0"/>
      <dgm:spPr/>
    </dgm:pt>
    <dgm:pt modelId="{C5B1F870-CFAE-444A-AB09-CBCC20C1732E}" type="pres">
      <dgm:prSet presAssocID="{A11FF833-F0FD-45C6-B6A6-872F114ACEB6}" presName="desTx" presStyleLbl="revTx" presStyleIdx="1" presStyleCnt="6">
        <dgm:presLayoutVars/>
      </dgm:prSet>
      <dgm:spPr/>
    </dgm:pt>
    <dgm:pt modelId="{D90E5CF1-1D1A-49DD-B377-7DB722762111}" type="pres">
      <dgm:prSet presAssocID="{54164770-3A80-4C72-BA17-F3FFA59390F3}" presName="sibTrans" presStyleCnt="0"/>
      <dgm:spPr/>
    </dgm:pt>
    <dgm:pt modelId="{FAF0F595-E2F5-4DC4-BE0F-933564849D6C}" type="pres">
      <dgm:prSet presAssocID="{614E9995-ECDB-4A30-8EB4-045FBD83E4C6}" presName="compNode" presStyleCnt="0"/>
      <dgm:spPr/>
    </dgm:pt>
    <dgm:pt modelId="{EF079A08-2A6B-44D2-8070-6BF0F4A28E07}" type="pres">
      <dgm:prSet presAssocID="{614E9995-ECDB-4A30-8EB4-045FBD83E4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agement with solid fill"/>
        </a:ext>
      </dgm:extLst>
    </dgm:pt>
    <dgm:pt modelId="{58183A52-A63C-4430-9A3B-427CC15F84CF}" type="pres">
      <dgm:prSet presAssocID="{614E9995-ECDB-4A30-8EB4-045FBD83E4C6}" presName="iconSpace" presStyleCnt="0"/>
      <dgm:spPr/>
    </dgm:pt>
    <dgm:pt modelId="{05839A9D-6EFF-4181-94B5-F4E263F5A578}" type="pres">
      <dgm:prSet presAssocID="{614E9995-ECDB-4A30-8EB4-045FBD83E4C6}" presName="parTx" presStyleLbl="revTx" presStyleIdx="2" presStyleCnt="6">
        <dgm:presLayoutVars>
          <dgm:chMax val="0"/>
          <dgm:chPref val="0"/>
        </dgm:presLayoutVars>
      </dgm:prSet>
      <dgm:spPr/>
    </dgm:pt>
    <dgm:pt modelId="{A82B4299-6669-4409-B00A-3464CB8EC17A}" type="pres">
      <dgm:prSet presAssocID="{614E9995-ECDB-4A30-8EB4-045FBD83E4C6}" presName="txSpace" presStyleCnt="0"/>
      <dgm:spPr/>
    </dgm:pt>
    <dgm:pt modelId="{5A758043-6811-479C-A5FE-F1F703C55126}" type="pres">
      <dgm:prSet presAssocID="{614E9995-ECDB-4A30-8EB4-045FBD83E4C6}" presName="desTx" presStyleLbl="revTx" presStyleIdx="3" presStyleCnt="6">
        <dgm:presLayoutVars/>
      </dgm:prSet>
      <dgm:spPr/>
    </dgm:pt>
    <dgm:pt modelId="{7DC303B5-43EE-472F-B231-C01377D53C69}" type="pres">
      <dgm:prSet presAssocID="{0495E200-44AA-43AF-AF99-957307C9F286}" presName="sibTrans" presStyleCnt="0"/>
      <dgm:spPr/>
    </dgm:pt>
    <dgm:pt modelId="{C18CB2C9-1E89-47E6-8335-5C79AE9478A8}" type="pres">
      <dgm:prSet presAssocID="{260509FD-B6D6-4D01-8BC8-7EB827DDD6BF}" presName="compNode" presStyleCnt="0"/>
      <dgm:spPr/>
    </dgm:pt>
    <dgm:pt modelId="{0F4F928C-9401-4881-94E9-29F62F1C6F92}" type="pres">
      <dgm:prSet presAssocID="{260509FD-B6D6-4D01-8BC8-7EB827DDD6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CDCD97B-0744-4475-BB8B-CBB22A7F7B03}" type="pres">
      <dgm:prSet presAssocID="{260509FD-B6D6-4D01-8BC8-7EB827DDD6BF}" presName="iconSpace" presStyleCnt="0"/>
      <dgm:spPr/>
    </dgm:pt>
    <dgm:pt modelId="{FD68F188-991D-4E7F-A1E2-6BD966D7D39E}" type="pres">
      <dgm:prSet presAssocID="{260509FD-B6D6-4D01-8BC8-7EB827DDD6BF}" presName="parTx" presStyleLbl="revTx" presStyleIdx="4" presStyleCnt="6">
        <dgm:presLayoutVars>
          <dgm:chMax val="0"/>
          <dgm:chPref val="0"/>
        </dgm:presLayoutVars>
      </dgm:prSet>
      <dgm:spPr/>
    </dgm:pt>
    <dgm:pt modelId="{24F08199-D632-423B-94D8-31767DB8568D}" type="pres">
      <dgm:prSet presAssocID="{260509FD-B6D6-4D01-8BC8-7EB827DDD6BF}" presName="txSpace" presStyleCnt="0"/>
      <dgm:spPr/>
    </dgm:pt>
    <dgm:pt modelId="{B85D67B5-DC3C-4690-B499-393B692F83F9}" type="pres">
      <dgm:prSet presAssocID="{260509FD-B6D6-4D01-8BC8-7EB827DDD6BF}" presName="desTx" presStyleLbl="revTx" presStyleIdx="5" presStyleCnt="6">
        <dgm:presLayoutVars/>
      </dgm:prSet>
      <dgm:spPr/>
    </dgm:pt>
  </dgm:ptLst>
  <dgm:cxnLst>
    <dgm:cxn modelId="{CDB11F27-994A-4049-95AD-00D30098409C}" type="presOf" srcId="{A11FF833-F0FD-45C6-B6A6-872F114ACEB6}" destId="{D710A052-D232-4519-965E-859C9E7A99D8}" srcOrd="0" destOrd="0" presId="urn:microsoft.com/office/officeart/2018/2/layout/IconLabelDescriptionList"/>
    <dgm:cxn modelId="{9F88AB29-CAA3-4582-B9A2-DB2C4FB81ED0}" type="presOf" srcId="{9766F8C1-1F1D-4343-8645-3AF5768C0EF5}" destId="{B85D67B5-DC3C-4690-B499-393B692F83F9}" srcOrd="0" destOrd="0" presId="urn:microsoft.com/office/officeart/2018/2/layout/IconLabelDescriptionList"/>
    <dgm:cxn modelId="{F098B12A-2752-48ED-BF6C-75719689DAC0}" srcId="{8A2D36CE-4BBB-4C39-ABA5-3293804B2A16}" destId="{A11FF833-F0FD-45C6-B6A6-872F114ACEB6}" srcOrd="0" destOrd="0" parTransId="{383B2948-304B-464F-ADEA-D58C5CBFF88B}" sibTransId="{54164770-3A80-4C72-BA17-F3FFA59390F3}"/>
    <dgm:cxn modelId="{9B78474B-80C7-4076-B624-6239638129E6}" srcId="{260509FD-B6D6-4D01-8BC8-7EB827DDD6BF}" destId="{9766F8C1-1F1D-4343-8645-3AF5768C0EF5}" srcOrd="0" destOrd="0" parTransId="{537B89B8-7BA2-4BBD-B6AB-6D0151C2272D}" sibTransId="{38B8B03F-38BC-4117-9CC1-789984CA9388}"/>
    <dgm:cxn modelId="{7751C66E-0C64-4A86-AB09-C11789834929}" srcId="{A11FF833-F0FD-45C6-B6A6-872F114ACEB6}" destId="{DBDB1ED3-70C9-4165-AAC9-B15E7D726606}" srcOrd="0" destOrd="0" parTransId="{6C8DF6AD-4F13-4AD8-8E70-B750829D8A1A}" sibTransId="{57521557-33B7-4360-A46C-879A57C408CA}"/>
    <dgm:cxn modelId="{23AE9C77-DAB8-4F9B-87CE-343036AF7291}" srcId="{614E9995-ECDB-4A30-8EB4-045FBD83E4C6}" destId="{27819CCB-7D68-43E2-B35A-F8EA918BCD8C}" srcOrd="0" destOrd="0" parTransId="{3C200BDC-D629-4DD9-A08C-D13C4AFED648}" sibTransId="{2BC3665C-52D5-4E71-B84B-818F333AB4AC}"/>
    <dgm:cxn modelId="{8B84FE7E-83E6-47C2-8F10-745190A71C90}" type="presOf" srcId="{3058B8D1-211E-4B58-9A9D-954704E2A3B8}" destId="{5A758043-6811-479C-A5FE-F1F703C55126}" srcOrd="0" destOrd="1" presId="urn:microsoft.com/office/officeart/2018/2/layout/IconLabelDescriptionList"/>
    <dgm:cxn modelId="{A636BD81-FB2F-4AA9-9F94-BED5C45A4434}" type="presOf" srcId="{DBDB1ED3-70C9-4165-AAC9-B15E7D726606}" destId="{C5B1F870-CFAE-444A-AB09-CBCC20C1732E}" srcOrd="0" destOrd="0" presId="urn:microsoft.com/office/officeart/2018/2/layout/IconLabelDescriptionList"/>
    <dgm:cxn modelId="{EBC75291-0750-42C8-99A9-06FF7EB522C0}" srcId="{8A2D36CE-4BBB-4C39-ABA5-3293804B2A16}" destId="{614E9995-ECDB-4A30-8EB4-045FBD83E4C6}" srcOrd="1" destOrd="0" parTransId="{760A8226-6C3F-4849-9389-985331C2F907}" sibTransId="{0495E200-44AA-43AF-AF99-957307C9F286}"/>
    <dgm:cxn modelId="{E8D27C99-2628-4254-837D-2312347B21DF}" type="presOf" srcId="{8A2D36CE-4BBB-4C39-ABA5-3293804B2A16}" destId="{09004AE1-9274-45F9-999C-F78EF875A756}" srcOrd="0" destOrd="0" presId="urn:microsoft.com/office/officeart/2018/2/layout/IconLabelDescriptionList"/>
    <dgm:cxn modelId="{227D54A8-290D-49A3-AEAA-0B57B88FE7B2}" type="presOf" srcId="{260509FD-B6D6-4D01-8BC8-7EB827DDD6BF}" destId="{FD68F188-991D-4E7F-A1E2-6BD966D7D39E}" srcOrd="0" destOrd="0" presId="urn:microsoft.com/office/officeart/2018/2/layout/IconLabelDescriptionList"/>
    <dgm:cxn modelId="{F85CDDB6-9F11-4CCF-87CD-737EAD4C767D}" type="presOf" srcId="{59B00FED-4592-44AE-A9ED-874C932A2251}" destId="{B85D67B5-DC3C-4690-B499-393B692F83F9}" srcOrd="0" destOrd="1" presId="urn:microsoft.com/office/officeart/2018/2/layout/IconLabelDescriptionList"/>
    <dgm:cxn modelId="{132F27B8-D714-4680-8252-8E73D6248A20}" srcId="{8A2D36CE-4BBB-4C39-ABA5-3293804B2A16}" destId="{260509FD-B6D6-4D01-8BC8-7EB827DDD6BF}" srcOrd="2" destOrd="0" parTransId="{52DFE006-C304-4D38-840E-6C30D81EF7AC}" sibTransId="{1D444E10-56FE-46DD-A2F1-3A682A11B714}"/>
    <dgm:cxn modelId="{5F21FEC0-930F-45C9-B45C-1E25B60F8421}" srcId="{614E9995-ECDB-4A30-8EB4-045FBD83E4C6}" destId="{3058B8D1-211E-4B58-9A9D-954704E2A3B8}" srcOrd="1" destOrd="0" parTransId="{309676A3-82BA-4DB7-850A-6DE1469448A0}" sibTransId="{B8D46C1C-1F1F-4A9A-A7C2-83E095D94E23}"/>
    <dgm:cxn modelId="{A481B1E2-E5F9-4D71-8F3D-F4346A3242CF}" type="presOf" srcId="{614E9995-ECDB-4A30-8EB4-045FBD83E4C6}" destId="{05839A9D-6EFF-4181-94B5-F4E263F5A578}" srcOrd="0" destOrd="0" presId="urn:microsoft.com/office/officeart/2018/2/layout/IconLabelDescriptionList"/>
    <dgm:cxn modelId="{99CD02F2-E29E-4D1A-A421-F79D26896CFA}" type="presOf" srcId="{27819CCB-7D68-43E2-B35A-F8EA918BCD8C}" destId="{5A758043-6811-479C-A5FE-F1F703C55126}" srcOrd="0" destOrd="0" presId="urn:microsoft.com/office/officeart/2018/2/layout/IconLabelDescriptionList"/>
    <dgm:cxn modelId="{0272FAF5-28F8-4D97-A610-C0F9444EB967}" srcId="{260509FD-B6D6-4D01-8BC8-7EB827DDD6BF}" destId="{59B00FED-4592-44AE-A9ED-874C932A2251}" srcOrd="1" destOrd="0" parTransId="{13CCA1B1-0BE6-45DB-9F44-54F0950AF81E}" sibTransId="{D84C6E1E-E0A6-4642-9B4D-2659A23971D6}"/>
    <dgm:cxn modelId="{9C98C6F8-CF62-4E58-86DE-8D656456A437}" type="presParOf" srcId="{09004AE1-9274-45F9-999C-F78EF875A756}" destId="{D5E071AD-DFDA-469E-BD39-D6153658B6EF}" srcOrd="0" destOrd="0" presId="urn:microsoft.com/office/officeart/2018/2/layout/IconLabelDescriptionList"/>
    <dgm:cxn modelId="{53781B00-86E6-4498-B520-E76F286330DB}" type="presParOf" srcId="{D5E071AD-DFDA-469E-BD39-D6153658B6EF}" destId="{C9E11354-A0BB-4ACE-AC2B-0FEA7CCC87C3}" srcOrd="0" destOrd="0" presId="urn:microsoft.com/office/officeart/2018/2/layout/IconLabelDescriptionList"/>
    <dgm:cxn modelId="{6FE2EDC8-C9C0-43B9-A5C9-D7038AE9763D}" type="presParOf" srcId="{D5E071AD-DFDA-469E-BD39-D6153658B6EF}" destId="{01FB1BED-803E-49A6-9442-E93E92CA8D6B}" srcOrd="1" destOrd="0" presId="urn:microsoft.com/office/officeart/2018/2/layout/IconLabelDescriptionList"/>
    <dgm:cxn modelId="{52F98FF6-0744-41DC-A908-866C3F4D99DA}" type="presParOf" srcId="{D5E071AD-DFDA-469E-BD39-D6153658B6EF}" destId="{D710A052-D232-4519-965E-859C9E7A99D8}" srcOrd="2" destOrd="0" presId="urn:microsoft.com/office/officeart/2018/2/layout/IconLabelDescriptionList"/>
    <dgm:cxn modelId="{A4CE421D-BBD7-409E-AE9F-DC595FDB7595}" type="presParOf" srcId="{D5E071AD-DFDA-469E-BD39-D6153658B6EF}" destId="{EEB7166C-E310-4B0E-AD95-23DC9B163B8F}" srcOrd="3" destOrd="0" presId="urn:microsoft.com/office/officeart/2018/2/layout/IconLabelDescriptionList"/>
    <dgm:cxn modelId="{3AAF03B9-F7E8-4266-A5E5-60012CC17B1B}" type="presParOf" srcId="{D5E071AD-DFDA-469E-BD39-D6153658B6EF}" destId="{C5B1F870-CFAE-444A-AB09-CBCC20C1732E}" srcOrd="4" destOrd="0" presId="urn:microsoft.com/office/officeart/2018/2/layout/IconLabelDescriptionList"/>
    <dgm:cxn modelId="{65BCE1FE-6F5D-4ACE-9EBD-7447D9271A51}" type="presParOf" srcId="{09004AE1-9274-45F9-999C-F78EF875A756}" destId="{D90E5CF1-1D1A-49DD-B377-7DB722762111}" srcOrd="1" destOrd="0" presId="urn:microsoft.com/office/officeart/2018/2/layout/IconLabelDescriptionList"/>
    <dgm:cxn modelId="{213C2067-44C8-4C9E-BAFB-5B6DB3298C81}" type="presParOf" srcId="{09004AE1-9274-45F9-999C-F78EF875A756}" destId="{FAF0F595-E2F5-4DC4-BE0F-933564849D6C}" srcOrd="2" destOrd="0" presId="urn:microsoft.com/office/officeart/2018/2/layout/IconLabelDescriptionList"/>
    <dgm:cxn modelId="{B6A63731-6975-431D-B54E-E2C74C27BCCB}" type="presParOf" srcId="{FAF0F595-E2F5-4DC4-BE0F-933564849D6C}" destId="{EF079A08-2A6B-44D2-8070-6BF0F4A28E07}" srcOrd="0" destOrd="0" presId="urn:microsoft.com/office/officeart/2018/2/layout/IconLabelDescriptionList"/>
    <dgm:cxn modelId="{03719ABF-B9EA-4462-81CF-E1676AEA9B2A}" type="presParOf" srcId="{FAF0F595-E2F5-4DC4-BE0F-933564849D6C}" destId="{58183A52-A63C-4430-9A3B-427CC15F84CF}" srcOrd="1" destOrd="0" presId="urn:microsoft.com/office/officeart/2018/2/layout/IconLabelDescriptionList"/>
    <dgm:cxn modelId="{0610185D-A049-47AE-BAA7-23FD183B4DE5}" type="presParOf" srcId="{FAF0F595-E2F5-4DC4-BE0F-933564849D6C}" destId="{05839A9D-6EFF-4181-94B5-F4E263F5A578}" srcOrd="2" destOrd="0" presId="urn:microsoft.com/office/officeart/2018/2/layout/IconLabelDescriptionList"/>
    <dgm:cxn modelId="{41FA4CA2-3472-4747-97D8-5DF45FE5B181}" type="presParOf" srcId="{FAF0F595-E2F5-4DC4-BE0F-933564849D6C}" destId="{A82B4299-6669-4409-B00A-3464CB8EC17A}" srcOrd="3" destOrd="0" presId="urn:microsoft.com/office/officeart/2018/2/layout/IconLabelDescriptionList"/>
    <dgm:cxn modelId="{B57C8670-5782-4075-AF4E-D1883B3B3337}" type="presParOf" srcId="{FAF0F595-E2F5-4DC4-BE0F-933564849D6C}" destId="{5A758043-6811-479C-A5FE-F1F703C55126}" srcOrd="4" destOrd="0" presId="urn:microsoft.com/office/officeart/2018/2/layout/IconLabelDescriptionList"/>
    <dgm:cxn modelId="{D6B42243-CF70-4882-BF19-5D49C7EC0978}" type="presParOf" srcId="{09004AE1-9274-45F9-999C-F78EF875A756}" destId="{7DC303B5-43EE-472F-B231-C01377D53C69}" srcOrd="3" destOrd="0" presId="urn:microsoft.com/office/officeart/2018/2/layout/IconLabelDescriptionList"/>
    <dgm:cxn modelId="{D67DB768-B404-4F39-8173-64C1F84F42A1}" type="presParOf" srcId="{09004AE1-9274-45F9-999C-F78EF875A756}" destId="{C18CB2C9-1E89-47E6-8335-5C79AE9478A8}" srcOrd="4" destOrd="0" presId="urn:microsoft.com/office/officeart/2018/2/layout/IconLabelDescriptionList"/>
    <dgm:cxn modelId="{913A7EDC-2DA9-4954-B232-C4B5C17279CF}" type="presParOf" srcId="{C18CB2C9-1E89-47E6-8335-5C79AE9478A8}" destId="{0F4F928C-9401-4881-94E9-29F62F1C6F92}" srcOrd="0" destOrd="0" presId="urn:microsoft.com/office/officeart/2018/2/layout/IconLabelDescriptionList"/>
    <dgm:cxn modelId="{9E67D262-31B9-4D47-A8A2-2A272F41E201}" type="presParOf" srcId="{C18CB2C9-1E89-47E6-8335-5C79AE9478A8}" destId="{BCDCD97B-0744-4475-BB8B-CBB22A7F7B03}" srcOrd="1" destOrd="0" presId="urn:microsoft.com/office/officeart/2018/2/layout/IconLabelDescriptionList"/>
    <dgm:cxn modelId="{839EF6A7-9D7E-4064-BC88-3E5D1F5C265F}" type="presParOf" srcId="{C18CB2C9-1E89-47E6-8335-5C79AE9478A8}" destId="{FD68F188-991D-4E7F-A1E2-6BD966D7D39E}" srcOrd="2" destOrd="0" presId="urn:microsoft.com/office/officeart/2018/2/layout/IconLabelDescriptionList"/>
    <dgm:cxn modelId="{916CC8D2-4528-429C-94EC-3447EDFF844D}" type="presParOf" srcId="{C18CB2C9-1E89-47E6-8335-5C79AE9478A8}" destId="{24F08199-D632-423B-94D8-31767DB8568D}" srcOrd="3" destOrd="0" presId="urn:microsoft.com/office/officeart/2018/2/layout/IconLabelDescriptionList"/>
    <dgm:cxn modelId="{D7C56DAD-4937-47AB-B30C-E25A56818142}" type="presParOf" srcId="{C18CB2C9-1E89-47E6-8335-5C79AE9478A8}" destId="{B85D67B5-DC3C-4690-B499-393B692F83F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D36CE-4BBB-4C39-ABA5-3293804B2A1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A11FF833-F0FD-45C6-B6A6-872F114ACEB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Invalid Values</a:t>
          </a:r>
        </a:p>
      </dgm:t>
    </dgm:pt>
    <dgm:pt modelId="{383B2948-304B-464F-ADEA-D58C5CBFF88B}" type="parTrans" cxnId="{F098B12A-2752-48ED-BF6C-75719689DAC0}">
      <dgm:prSet/>
      <dgm:spPr/>
      <dgm:t>
        <a:bodyPr/>
        <a:lstStyle/>
        <a:p>
          <a:endParaRPr lang="en-US"/>
        </a:p>
      </dgm:t>
    </dgm:pt>
    <dgm:pt modelId="{54164770-3A80-4C72-BA17-F3FFA59390F3}" type="sibTrans" cxnId="{F098B12A-2752-48ED-BF6C-75719689DAC0}">
      <dgm:prSet/>
      <dgm:spPr/>
      <dgm:t>
        <a:bodyPr/>
        <a:lstStyle/>
        <a:p>
          <a:endParaRPr lang="en-US"/>
        </a:p>
      </dgm:t>
    </dgm:pt>
    <dgm:pt modelId="{614E9995-ECDB-4A30-8EB4-045FBD83E4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Budget Error</a:t>
          </a:r>
        </a:p>
      </dgm:t>
    </dgm:pt>
    <dgm:pt modelId="{760A8226-6C3F-4849-9389-985331C2F907}" type="parTrans" cxnId="{EBC75291-0750-42C8-99A9-06FF7EB522C0}">
      <dgm:prSet/>
      <dgm:spPr/>
      <dgm:t>
        <a:bodyPr/>
        <a:lstStyle/>
        <a:p>
          <a:endParaRPr lang="en-US"/>
        </a:p>
      </dgm:t>
    </dgm:pt>
    <dgm:pt modelId="{0495E200-44AA-43AF-AF99-957307C9F286}" type="sibTrans" cxnId="{EBC75291-0750-42C8-99A9-06FF7EB522C0}">
      <dgm:prSet/>
      <dgm:spPr/>
      <dgm:t>
        <a:bodyPr/>
        <a:lstStyle/>
        <a:p>
          <a:endParaRPr lang="en-US"/>
        </a:p>
      </dgm:t>
    </dgm:pt>
    <dgm:pt modelId="{27819CCB-7D68-43E2-B35A-F8EA918BCD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SHARE </a:t>
          </a:r>
          <a:r>
            <a:rPr lang="en-US" b="1" u="sng" dirty="0"/>
            <a:t>does not</a:t>
          </a:r>
          <a:r>
            <a:rPr lang="en-US" b="1" dirty="0"/>
            <a:t> </a:t>
          </a:r>
          <a:r>
            <a:rPr lang="en-US" dirty="0"/>
            <a:t>check journals against available budget until posting is attempted – please ensure accuracy of journal and prevent activities from hitting budget until posted</a:t>
          </a:r>
        </a:p>
      </dgm:t>
    </dgm:pt>
    <dgm:pt modelId="{3C200BDC-D629-4DD9-A08C-D13C4AFED648}" type="parTrans" cxnId="{23AE9C77-DAB8-4F9B-87CE-343036AF7291}">
      <dgm:prSet/>
      <dgm:spPr/>
      <dgm:t>
        <a:bodyPr/>
        <a:lstStyle/>
        <a:p>
          <a:endParaRPr lang="en-US"/>
        </a:p>
      </dgm:t>
    </dgm:pt>
    <dgm:pt modelId="{2BC3665C-52D5-4E71-B84B-818F333AB4AC}" type="sibTrans" cxnId="{23AE9C77-DAB8-4F9B-87CE-343036AF7291}">
      <dgm:prSet/>
      <dgm:spPr/>
      <dgm:t>
        <a:bodyPr/>
        <a:lstStyle/>
        <a:p>
          <a:endParaRPr lang="en-US"/>
        </a:p>
      </dgm:t>
    </dgm:pt>
    <dgm:pt modelId="{260509FD-B6D6-4D01-8BC8-7EB827DDD6B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Common Errors</a:t>
          </a:r>
        </a:p>
      </dgm:t>
    </dgm:pt>
    <dgm:pt modelId="{52DFE006-C304-4D38-840E-6C30D81EF7AC}" type="parTrans" cxnId="{132F27B8-D714-4680-8252-8E73D6248A20}">
      <dgm:prSet/>
      <dgm:spPr/>
      <dgm:t>
        <a:bodyPr/>
        <a:lstStyle/>
        <a:p>
          <a:endParaRPr lang="en-US"/>
        </a:p>
      </dgm:t>
    </dgm:pt>
    <dgm:pt modelId="{1D444E10-56FE-46DD-A2F1-3A682A11B714}" type="sibTrans" cxnId="{132F27B8-D714-4680-8252-8E73D6248A20}">
      <dgm:prSet/>
      <dgm:spPr/>
      <dgm:t>
        <a:bodyPr/>
        <a:lstStyle/>
        <a:p>
          <a:endParaRPr lang="en-US"/>
        </a:p>
      </dgm:t>
    </dgm:pt>
    <dgm:pt modelId="{9766F8C1-1F1D-4343-8645-3AF5768C0E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700"/>
            <a:t>Most common journal errors encountered by SBD when posting:</a:t>
          </a:r>
          <a:endParaRPr lang="en-US" sz="1700" dirty="0"/>
        </a:p>
      </dgm:t>
    </dgm:pt>
    <dgm:pt modelId="{537B89B8-7BA2-4BBD-B6AB-6D0151C2272D}" type="parTrans" cxnId="{9B78474B-80C7-4076-B624-6239638129E6}">
      <dgm:prSet/>
      <dgm:spPr/>
      <dgm:t>
        <a:bodyPr/>
        <a:lstStyle/>
        <a:p>
          <a:endParaRPr lang="en-US"/>
        </a:p>
      </dgm:t>
    </dgm:pt>
    <dgm:pt modelId="{38B8B03F-38BC-4117-9CC1-789984CA9388}" type="sibTrans" cxnId="{9B78474B-80C7-4076-B624-6239638129E6}">
      <dgm:prSet/>
      <dgm:spPr/>
      <dgm:t>
        <a:bodyPr/>
        <a:lstStyle/>
        <a:p>
          <a:endParaRPr lang="en-US"/>
        </a:p>
      </dgm:t>
    </dgm:pt>
    <dgm:pt modelId="{DBDB1ED3-70C9-4165-AAC9-B15E7D72660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Generally, the only errors SHARE will identify when you are creating a journal is if you try to enter an invalid value in a certain field</a:t>
          </a:r>
        </a:p>
      </dgm:t>
    </dgm:pt>
    <dgm:pt modelId="{6C8DF6AD-4F13-4AD8-8E70-B750829D8A1A}" type="parTrans" cxnId="{7751C66E-0C64-4A86-AB09-C11789834929}">
      <dgm:prSet/>
      <dgm:spPr/>
      <dgm:t>
        <a:bodyPr/>
        <a:lstStyle/>
        <a:p>
          <a:endParaRPr lang="en-US"/>
        </a:p>
      </dgm:t>
    </dgm:pt>
    <dgm:pt modelId="{57521557-33B7-4360-A46C-879A57C408CA}" type="sibTrans" cxnId="{7751C66E-0C64-4A86-AB09-C11789834929}">
      <dgm:prSet/>
      <dgm:spPr/>
      <dgm:t>
        <a:bodyPr/>
        <a:lstStyle/>
        <a:p>
          <a:endParaRPr lang="en-US"/>
        </a:p>
      </dgm:t>
    </dgm:pt>
    <dgm:pt modelId="{85F3F715-AC66-4EAF-B4CD-3D66B816A68B}">
      <dgm:prSet/>
      <dgm:spPr/>
      <dgm:t>
        <a:bodyPr/>
        <a:lstStyle/>
        <a:p>
          <a:r>
            <a:rPr lang="en-US" dirty="0"/>
            <a:t>If you are certain the value is correct (such as a certain class code), contact your SBD analyst – may need to be activated </a:t>
          </a:r>
        </a:p>
      </dgm:t>
    </dgm:pt>
    <dgm:pt modelId="{1901F2ED-1EAF-4013-ACB3-96C0EC26B355}" type="parTrans" cxnId="{FAE8ECD3-913A-47B0-9A30-48AF473252C9}">
      <dgm:prSet/>
      <dgm:spPr/>
      <dgm:t>
        <a:bodyPr/>
        <a:lstStyle/>
        <a:p>
          <a:endParaRPr lang="en-US"/>
        </a:p>
      </dgm:t>
    </dgm:pt>
    <dgm:pt modelId="{BF66B58C-424B-4F18-BD61-B4DDE627ECFB}" type="sibTrans" cxnId="{FAE8ECD3-913A-47B0-9A30-48AF473252C9}">
      <dgm:prSet/>
      <dgm:spPr/>
      <dgm:t>
        <a:bodyPr/>
        <a:lstStyle/>
        <a:p>
          <a:endParaRPr lang="en-US"/>
        </a:p>
      </dgm:t>
    </dgm:pt>
    <dgm:pt modelId="{EF1B2B1F-D065-4441-AFA7-FF01D6C5CEA1}">
      <dgm:prSet custT="1"/>
      <dgm:spPr/>
      <dgm:t>
        <a:bodyPr/>
        <a:lstStyle/>
        <a:p>
          <a:r>
            <a:rPr lang="en-US" sz="1400" dirty="0"/>
            <a:t>Details found by clicking on Error next to Budget Header Status</a:t>
          </a:r>
        </a:p>
      </dgm:t>
    </dgm:pt>
    <dgm:pt modelId="{BADE2EE1-C053-4A45-9629-3CF45128679C}" type="parTrans" cxnId="{6A165065-F488-4622-9215-433B7C31A46D}">
      <dgm:prSet/>
      <dgm:spPr/>
      <dgm:t>
        <a:bodyPr/>
        <a:lstStyle/>
        <a:p>
          <a:endParaRPr lang="en-US"/>
        </a:p>
      </dgm:t>
    </dgm:pt>
    <dgm:pt modelId="{24513A74-8242-4F47-88C9-9E20ABFBA54C}" type="sibTrans" cxnId="{6A165065-F488-4622-9215-433B7C31A46D}">
      <dgm:prSet/>
      <dgm:spPr/>
      <dgm:t>
        <a:bodyPr/>
        <a:lstStyle/>
        <a:p>
          <a:endParaRPr lang="en-US"/>
        </a:p>
      </dgm:t>
    </dgm:pt>
    <dgm:pt modelId="{E1EE65AF-C420-4764-98BC-5DB338E68980}">
      <dgm:prSet custT="1"/>
      <dgm:spPr/>
      <dgm:t>
        <a:bodyPr/>
        <a:lstStyle/>
        <a:p>
          <a:r>
            <a:rPr lang="en-US" sz="1400"/>
            <a:t>Child Exceed Parent: DEPT level budget was not reduced before attempting to reduce APROP_P budget</a:t>
          </a:r>
          <a:endParaRPr lang="en-US" sz="1400" dirty="0"/>
        </a:p>
      </dgm:t>
    </dgm:pt>
    <dgm:pt modelId="{84D16096-B6D2-401F-8A30-977EEDA4022A}" type="parTrans" cxnId="{FCE9BE25-6306-486C-AD8D-DB64B736B909}">
      <dgm:prSet/>
      <dgm:spPr/>
      <dgm:t>
        <a:bodyPr/>
        <a:lstStyle/>
        <a:p>
          <a:endParaRPr lang="en-US"/>
        </a:p>
      </dgm:t>
    </dgm:pt>
    <dgm:pt modelId="{9331E8EF-44FB-4D01-AC11-41AF1E91FD7B}" type="sibTrans" cxnId="{FCE9BE25-6306-486C-AD8D-DB64B736B909}">
      <dgm:prSet/>
      <dgm:spPr/>
      <dgm:t>
        <a:bodyPr/>
        <a:lstStyle/>
        <a:p>
          <a:endParaRPr lang="en-US"/>
        </a:p>
      </dgm:t>
    </dgm:pt>
    <dgm:pt modelId="{982A5BE0-1371-4820-B711-668928999943}">
      <dgm:prSet custT="1"/>
      <dgm:spPr/>
      <dgm:t>
        <a:bodyPr/>
        <a:lstStyle/>
        <a:p>
          <a:r>
            <a:rPr lang="en-US" sz="1400" dirty="0"/>
            <a:t>Exceeds Budget Tolerance: Not enough available budget to reduce by journal amount</a:t>
          </a:r>
        </a:p>
      </dgm:t>
    </dgm:pt>
    <dgm:pt modelId="{3AE65792-BC38-4DC5-B364-84C56C6A47C3}" type="parTrans" cxnId="{691BFA89-2F3B-4807-ACF4-C85E47CFFC13}">
      <dgm:prSet/>
      <dgm:spPr/>
      <dgm:t>
        <a:bodyPr/>
        <a:lstStyle/>
        <a:p>
          <a:endParaRPr lang="en-US"/>
        </a:p>
      </dgm:t>
    </dgm:pt>
    <dgm:pt modelId="{24628637-3F55-4B1F-94AC-75EA311A1869}" type="sibTrans" cxnId="{691BFA89-2F3B-4807-ACF4-C85E47CFFC13}">
      <dgm:prSet/>
      <dgm:spPr/>
      <dgm:t>
        <a:bodyPr/>
        <a:lstStyle/>
        <a:p>
          <a:endParaRPr lang="en-US"/>
        </a:p>
      </dgm:t>
    </dgm:pt>
    <dgm:pt modelId="{7E768D38-0601-4445-8EE9-194E19D24B95}">
      <dgm:prSet custT="1"/>
      <dgm:spPr/>
      <dgm:t>
        <a:bodyPr/>
        <a:lstStyle/>
        <a:p>
          <a:r>
            <a:rPr lang="en-US" sz="1400" dirty="0"/>
            <a:t>Value not at CF Level: Some sort of incorrect entry in account, department, class field that SHARE didn’t pick up on initially (for example, revenue accounts entered in APROP_P journal)</a:t>
          </a:r>
          <a:endParaRPr lang="en-US" sz="1700" dirty="0"/>
        </a:p>
      </dgm:t>
    </dgm:pt>
    <dgm:pt modelId="{E03CD99D-2843-4C15-BCB2-8B6EA195E03E}" type="parTrans" cxnId="{4554EAB5-A406-4C2B-9825-B1E625031683}">
      <dgm:prSet/>
      <dgm:spPr/>
      <dgm:t>
        <a:bodyPr/>
        <a:lstStyle/>
        <a:p>
          <a:endParaRPr lang="en-US"/>
        </a:p>
      </dgm:t>
    </dgm:pt>
    <dgm:pt modelId="{2D4EC64C-44A5-4299-9700-E879DE1402B3}" type="sibTrans" cxnId="{4554EAB5-A406-4C2B-9825-B1E625031683}">
      <dgm:prSet/>
      <dgm:spPr/>
      <dgm:t>
        <a:bodyPr/>
        <a:lstStyle/>
        <a:p>
          <a:endParaRPr lang="en-US"/>
        </a:p>
      </dgm:t>
    </dgm:pt>
    <dgm:pt modelId="{09004AE1-9274-45F9-999C-F78EF875A756}" type="pres">
      <dgm:prSet presAssocID="{8A2D36CE-4BBB-4C39-ABA5-3293804B2A16}" presName="root" presStyleCnt="0">
        <dgm:presLayoutVars>
          <dgm:dir/>
          <dgm:resizeHandles val="exact"/>
        </dgm:presLayoutVars>
      </dgm:prSet>
      <dgm:spPr/>
    </dgm:pt>
    <dgm:pt modelId="{D5E071AD-DFDA-469E-BD39-D6153658B6EF}" type="pres">
      <dgm:prSet presAssocID="{A11FF833-F0FD-45C6-B6A6-872F114ACEB6}" presName="compNode" presStyleCnt="0"/>
      <dgm:spPr/>
    </dgm:pt>
    <dgm:pt modelId="{C9E11354-A0BB-4ACE-AC2B-0FEA7CCC87C3}" type="pres">
      <dgm:prSet presAssocID="{A11FF833-F0FD-45C6-B6A6-872F114ACEB6}" presName="iconRect" presStyleLbl="node1" presStyleIdx="0" presStyleCnt="3" custScaleX="130494" custScaleY="123057" custLinFactNeighborX="11308" custLinFactNeighborY="219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 with solid fill"/>
        </a:ext>
      </dgm:extLst>
    </dgm:pt>
    <dgm:pt modelId="{01FB1BED-803E-49A6-9442-E93E92CA8D6B}" type="pres">
      <dgm:prSet presAssocID="{A11FF833-F0FD-45C6-B6A6-872F114ACEB6}" presName="iconSpace" presStyleCnt="0"/>
      <dgm:spPr/>
    </dgm:pt>
    <dgm:pt modelId="{D710A052-D232-4519-965E-859C9E7A99D8}" type="pres">
      <dgm:prSet presAssocID="{A11FF833-F0FD-45C6-B6A6-872F114ACEB6}" presName="parTx" presStyleLbl="revTx" presStyleIdx="0" presStyleCnt="6">
        <dgm:presLayoutVars>
          <dgm:chMax val="0"/>
          <dgm:chPref val="0"/>
        </dgm:presLayoutVars>
      </dgm:prSet>
      <dgm:spPr/>
    </dgm:pt>
    <dgm:pt modelId="{EEB7166C-E310-4B0E-AD95-23DC9B163B8F}" type="pres">
      <dgm:prSet presAssocID="{A11FF833-F0FD-45C6-B6A6-872F114ACEB6}" presName="txSpace" presStyleCnt="0"/>
      <dgm:spPr/>
    </dgm:pt>
    <dgm:pt modelId="{C5B1F870-CFAE-444A-AB09-CBCC20C1732E}" type="pres">
      <dgm:prSet presAssocID="{A11FF833-F0FD-45C6-B6A6-872F114ACEB6}" presName="desTx" presStyleLbl="revTx" presStyleIdx="1" presStyleCnt="6">
        <dgm:presLayoutVars/>
      </dgm:prSet>
      <dgm:spPr/>
    </dgm:pt>
    <dgm:pt modelId="{D90E5CF1-1D1A-49DD-B377-7DB722762111}" type="pres">
      <dgm:prSet presAssocID="{54164770-3A80-4C72-BA17-F3FFA59390F3}" presName="sibTrans" presStyleCnt="0"/>
      <dgm:spPr/>
    </dgm:pt>
    <dgm:pt modelId="{FAF0F595-E2F5-4DC4-BE0F-933564849D6C}" type="pres">
      <dgm:prSet presAssocID="{614E9995-ECDB-4A30-8EB4-045FBD83E4C6}" presName="compNode" presStyleCnt="0"/>
      <dgm:spPr/>
    </dgm:pt>
    <dgm:pt modelId="{EF079A08-2A6B-44D2-8070-6BF0F4A28E07}" type="pres">
      <dgm:prSet presAssocID="{614E9995-ECDB-4A30-8EB4-045FBD83E4C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 with solid fill"/>
        </a:ext>
      </dgm:extLst>
    </dgm:pt>
    <dgm:pt modelId="{58183A52-A63C-4430-9A3B-427CC15F84CF}" type="pres">
      <dgm:prSet presAssocID="{614E9995-ECDB-4A30-8EB4-045FBD83E4C6}" presName="iconSpace" presStyleCnt="0"/>
      <dgm:spPr/>
    </dgm:pt>
    <dgm:pt modelId="{05839A9D-6EFF-4181-94B5-F4E263F5A578}" type="pres">
      <dgm:prSet presAssocID="{614E9995-ECDB-4A30-8EB4-045FBD83E4C6}" presName="parTx" presStyleLbl="revTx" presStyleIdx="2" presStyleCnt="6">
        <dgm:presLayoutVars>
          <dgm:chMax val="0"/>
          <dgm:chPref val="0"/>
        </dgm:presLayoutVars>
      </dgm:prSet>
      <dgm:spPr/>
    </dgm:pt>
    <dgm:pt modelId="{A82B4299-6669-4409-B00A-3464CB8EC17A}" type="pres">
      <dgm:prSet presAssocID="{614E9995-ECDB-4A30-8EB4-045FBD83E4C6}" presName="txSpace" presStyleCnt="0"/>
      <dgm:spPr/>
    </dgm:pt>
    <dgm:pt modelId="{5A758043-6811-479C-A5FE-F1F703C55126}" type="pres">
      <dgm:prSet presAssocID="{614E9995-ECDB-4A30-8EB4-045FBD83E4C6}" presName="desTx" presStyleLbl="revTx" presStyleIdx="3" presStyleCnt="6">
        <dgm:presLayoutVars/>
      </dgm:prSet>
      <dgm:spPr/>
    </dgm:pt>
    <dgm:pt modelId="{7DC303B5-43EE-472F-B231-C01377D53C69}" type="pres">
      <dgm:prSet presAssocID="{0495E200-44AA-43AF-AF99-957307C9F286}" presName="sibTrans" presStyleCnt="0"/>
      <dgm:spPr/>
    </dgm:pt>
    <dgm:pt modelId="{C18CB2C9-1E89-47E6-8335-5C79AE9478A8}" type="pres">
      <dgm:prSet presAssocID="{260509FD-B6D6-4D01-8BC8-7EB827DDD6BF}" presName="compNode" presStyleCnt="0"/>
      <dgm:spPr/>
    </dgm:pt>
    <dgm:pt modelId="{0F4F928C-9401-4881-94E9-29F62F1C6F92}" type="pres">
      <dgm:prSet presAssocID="{260509FD-B6D6-4D01-8BC8-7EB827DDD6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 outline"/>
        </a:ext>
      </dgm:extLst>
    </dgm:pt>
    <dgm:pt modelId="{BCDCD97B-0744-4475-BB8B-CBB22A7F7B03}" type="pres">
      <dgm:prSet presAssocID="{260509FD-B6D6-4D01-8BC8-7EB827DDD6BF}" presName="iconSpace" presStyleCnt="0"/>
      <dgm:spPr/>
    </dgm:pt>
    <dgm:pt modelId="{FD68F188-991D-4E7F-A1E2-6BD966D7D39E}" type="pres">
      <dgm:prSet presAssocID="{260509FD-B6D6-4D01-8BC8-7EB827DDD6BF}" presName="parTx" presStyleLbl="revTx" presStyleIdx="4" presStyleCnt="6">
        <dgm:presLayoutVars>
          <dgm:chMax val="0"/>
          <dgm:chPref val="0"/>
        </dgm:presLayoutVars>
      </dgm:prSet>
      <dgm:spPr/>
    </dgm:pt>
    <dgm:pt modelId="{24F08199-D632-423B-94D8-31767DB8568D}" type="pres">
      <dgm:prSet presAssocID="{260509FD-B6D6-4D01-8BC8-7EB827DDD6BF}" presName="txSpace" presStyleCnt="0"/>
      <dgm:spPr/>
    </dgm:pt>
    <dgm:pt modelId="{B85D67B5-DC3C-4690-B499-393B692F83F9}" type="pres">
      <dgm:prSet presAssocID="{260509FD-B6D6-4D01-8BC8-7EB827DDD6BF}" presName="desTx" presStyleLbl="revTx" presStyleIdx="5" presStyleCnt="6">
        <dgm:presLayoutVars/>
      </dgm:prSet>
      <dgm:spPr/>
    </dgm:pt>
  </dgm:ptLst>
  <dgm:cxnLst>
    <dgm:cxn modelId="{FCE9BE25-6306-486C-AD8D-DB64B736B909}" srcId="{9766F8C1-1F1D-4343-8645-3AF5768C0EF5}" destId="{E1EE65AF-C420-4764-98BC-5DB338E68980}" srcOrd="1" destOrd="0" parTransId="{84D16096-B6D2-401F-8A30-977EEDA4022A}" sibTransId="{9331E8EF-44FB-4D01-AC11-41AF1E91FD7B}"/>
    <dgm:cxn modelId="{CDB11F27-994A-4049-95AD-00D30098409C}" type="presOf" srcId="{A11FF833-F0FD-45C6-B6A6-872F114ACEB6}" destId="{D710A052-D232-4519-965E-859C9E7A99D8}" srcOrd="0" destOrd="0" presId="urn:microsoft.com/office/officeart/2018/2/layout/IconLabelDescriptionList"/>
    <dgm:cxn modelId="{9F88AB29-CAA3-4582-B9A2-DB2C4FB81ED0}" type="presOf" srcId="{9766F8C1-1F1D-4343-8645-3AF5768C0EF5}" destId="{B85D67B5-DC3C-4690-B499-393B692F83F9}" srcOrd="0" destOrd="0" presId="urn:microsoft.com/office/officeart/2018/2/layout/IconLabelDescriptionList"/>
    <dgm:cxn modelId="{F098B12A-2752-48ED-BF6C-75719689DAC0}" srcId="{8A2D36CE-4BBB-4C39-ABA5-3293804B2A16}" destId="{A11FF833-F0FD-45C6-B6A6-872F114ACEB6}" srcOrd="0" destOrd="0" parTransId="{383B2948-304B-464F-ADEA-D58C5CBFF88B}" sibTransId="{54164770-3A80-4C72-BA17-F3FFA59390F3}"/>
    <dgm:cxn modelId="{6D526A5C-634C-4EEB-839B-16BED473BA87}" type="presOf" srcId="{E1EE65AF-C420-4764-98BC-5DB338E68980}" destId="{B85D67B5-DC3C-4690-B499-393B692F83F9}" srcOrd="0" destOrd="2" presId="urn:microsoft.com/office/officeart/2018/2/layout/IconLabelDescriptionList"/>
    <dgm:cxn modelId="{5232B063-48FB-46E0-B52C-DF85146753B0}" type="presOf" srcId="{7E768D38-0601-4445-8EE9-194E19D24B95}" destId="{B85D67B5-DC3C-4690-B499-393B692F83F9}" srcOrd="0" destOrd="4" presId="urn:microsoft.com/office/officeart/2018/2/layout/IconLabelDescriptionList"/>
    <dgm:cxn modelId="{6A165065-F488-4622-9215-433B7C31A46D}" srcId="{9766F8C1-1F1D-4343-8645-3AF5768C0EF5}" destId="{EF1B2B1F-D065-4441-AFA7-FF01D6C5CEA1}" srcOrd="0" destOrd="0" parTransId="{BADE2EE1-C053-4A45-9629-3CF45128679C}" sibTransId="{24513A74-8242-4F47-88C9-9E20ABFBA54C}"/>
    <dgm:cxn modelId="{9B78474B-80C7-4076-B624-6239638129E6}" srcId="{260509FD-B6D6-4D01-8BC8-7EB827DDD6BF}" destId="{9766F8C1-1F1D-4343-8645-3AF5768C0EF5}" srcOrd="0" destOrd="0" parTransId="{537B89B8-7BA2-4BBD-B6AB-6D0151C2272D}" sibTransId="{38B8B03F-38BC-4117-9CC1-789984CA9388}"/>
    <dgm:cxn modelId="{7751C66E-0C64-4A86-AB09-C11789834929}" srcId="{A11FF833-F0FD-45C6-B6A6-872F114ACEB6}" destId="{DBDB1ED3-70C9-4165-AAC9-B15E7D726606}" srcOrd="0" destOrd="0" parTransId="{6C8DF6AD-4F13-4AD8-8E70-B750829D8A1A}" sibTransId="{57521557-33B7-4360-A46C-879A57C408CA}"/>
    <dgm:cxn modelId="{4E626277-B37A-4CDD-8174-DC38AF94E260}" type="presOf" srcId="{85F3F715-AC66-4EAF-B4CD-3D66B816A68B}" destId="{C5B1F870-CFAE-444A-AB09-CBCC20C1732E}" srcOrd="0" destOrd="1" presId="urn:microsoft.com/office/officeart/2018/2/layout/IconLabelDescriptionList"/>
    <dgm:cxn modelId="{23AE9C77-DAB8-4F9B-87CE-343036AF7291}" srcId="{614E9995-ECDB-4A30-8EB4-045FBD83E4C6}" destId="{27819CCB-7D68-43E2-B35A-F8EA918BCD8C}" srcOrd="0" destOrd="0" parTransId="{3C200BDC-D629-4DD9-A08C-D13C4AFED648}" sibTransId="{2BC3665C-52D5-4E71-B84B-818F333AB4AC}"/>
    <dgm:cxn modelId="{A636BD81-FB2F-4AA9-9F94-BED5C45A4434}" type="presOf" srcId="{DBDB1ED3-70C9-4165-AAC9-B15E7D726606}" destId="{C5B1F870-CFAE-444A-AB09-CBCC20C1732E}" srcOrd="0" destOrd="0" presId="urn:microsoft.com/office/officeart/2018/2/layout/IconLabelDescriptionList"/>
    <dgm:cxn modelId="{691BFA89-2F3B-4807-ACF4-C85E47CFFC13}" srcId="{9766F8C1-1F1D-4343-8645-3AF5768C0EF5}" destId="{982A5BE0-1371-4820-B711-668928999943}" srcOrd="2" destOrd="0" parTransId="{3AE65792-BC38-4DC5-B364-84C56C6A47C3}" sibTransId="{24628637-3F55-4B1F-94AC-75EA311A1869}"/>
    <dgm:cxn modelId="{EBC75291-0750-42C8-99A9-06FF7EB522C0}" srcId="{8A2D36CE-4BBB-4C39-ABA5-3293804B2A16}" destId="{614E9995-ECDB-4A30-8EB4-045FBD83E4C6}" srcOrd="1" destOrd="0" parTransId="{760A8226-6C3F-4849-9389-985331C2F907}" sibTransId="{0495E200-44AA-43AF-AF99-957307C9F286}"/>
    <dgm:cxn modelId="{E8D27C99-2628-4254-837D-2312347B21DF}" type="presOf" srcId="{8A2D36CE-4BBB-4C39-ABA5-3293804B2A16}" destId="{09004AE1-9274-45F9-999C-F78EF875A756}" srcOrd="0" destOrd="0" presId="urn:microsoft.com/office/officeart/2018/2/layout/IconLabelDescriptionList"/>
    <dgm:cxn modelId="{227D54A8-290D-49A3-AEAA-0B57B88FE7B2}" type="presOf" srcId="{260509FD-B6D6-4D01-8BC8-7EB827DDD6BF}" destId="{FD68F188-991D-4E7F-A1E2-6BD966D7D39E}" srcOrd="0" destOrd="0" presId="urn:microsoft.com/office/officeart/2018/2/layout/IconLabelDescriptionList"/>
    <dgm:cxn modelId="{BB348EAC-AC1D-4973-A26B-E98F8702B3D9}" type="presOf" srcId="{EF1B2B1F-D065-4441-AFA7-FF01D6C5CEA1}" destId="{B85D67B5-DC3C-4690-B499-393B692F83F9}" srcOrd="0" destOrd="1" presId="urn:microsoft.com/office/officeart/2018/2/layout/IconLabelDescriptionList"/>
    <dgm:cxn modelId="{4554EAB5-A406-4C2B-9825-B1E625031683}" srcId="{9766F8C1-1F1D-4343-8645-3AF5768C0EF5}" destId="{7E768D38-0601-4445-8EE9-194E19D24B95}" srcOrd="3" destOrd="0" parTransId="{E03CD99D-2843-4C15-BCB2-8B6EA195E03E}" sibTransId="{2D4EC64C-44A5-4299-9700-E879DE1402B3}"/>
    <dgm:cxn modelId="{4267D3B6-8BB0-46AD-94C2-F5D74C27CC02}" type="presOf" srcId="{982A5BE0-1371-4820-B711-668928999943}" destId="{B85D67B5-DC3C-4690-B499-393B692F83F9}" srcOrd="0" destOrd="3" presId="urn:microsoft.com/office/officeart/2018/2/layout/IconLabelDescriptionList"/>
    <dgm:cxn modelId="{132F27B8-D714-4680-8252-8E73D6248A20}" srcId="{8A2D36CE-4BBB-4C39-ABA5-3293804B2A16}" destId="{260509FD-B6D6-4D01-8BC8-7EB827DDD6BF}" srcOrd="2" destOrd="0" parTransId="{52DFE006-C304-4D38-840E-6C30D81EF7AC}" sibTransId="{1D444E10-56FE-46DD-A2F1-3A682A11B714}"/>
    <dgm:cxn modelId="{FAE8ECD3-913A-47B0-9A30-48AF473252C9}" srcId="{DBDB1ED3-70C9-4165-AAC9-B15E7D726606}" destId="{85F3F715-AC66-4EAF-B4CD-3D66B816A68B}" srcOrd="0" destOrd="0" parTransId="{1901F2ED-1EAF-4013-ACB3-96C0EC26B355}" sibTransId="{BF66B58C-424B-4F18-BD61-B4DDE627ECFB}"/>
    <dgm:cxn modelId="{A481B1E2-E5F9-4D71-8F3D-F4346A3242CF}" type="presOf" srcId="{614E9995-ECDB-4A30-8EB4-045FBD83E4C6}" destId="{05839A9D-6EFF-4181-94B5-F4E263F5A578}" srcOrd="0" destOrd="0" presId="urn:microsoft.com/office/officeart/2018/2/layout/IconLabelDescriptionList"/>
    <dgm:cxn modelId="{99CD02F2-E29E-4D1A-A421-F79D26896CFA}" type="presOf" srcId="{27819CCB-7D68-43E2-B35A-F8EA918BCD8C}" destId="{5A758043-6811-479C-A5FE-F1F703C55126}" srcOrd="0" destOrd="0" presId="urn:microsoft.com/office/officeart/2018/2/layout/IconLabelDescriptionList"/>
    <dgm:cxn modelId="{9C98C6F8-CF62-4E58-86DE-8D656456A437}" type="presParOf" srcId="{09004AE1-9274-45F9-999C-F78EF875A756}" destId="{D5E071AD-DFDA-469E-BD39-D6153658B6EF}" srcOrd="0" destOrd="0" presId="urn:microsoft.com/office/officeart/2018/2/layout/IconLabelDescriptionList"/>
    <dgm:cxn modelId="{53781B00-86E6-4498-B520-E76F286330DB}" type="presParOf" srcId="{D5E071AD-DFDA-469E-BD39-D6153658B6EF}" destId="{C9E11354-A0BB-4ACE-AC2B-0FEA7CCC87C3}" srcOrd="0" destOrd="0" presId="urn:microsoft.com/office/officeart/2018/2/layout/IconLabelDescriptionList"/>
    <dgm:cxn modelId="{6FE2EDC8-C9C0-43B9-A5C9-D7038AE9763D}" type="presParOf" srcId="{D5E071AD-DFDA-469E-BD39-D6153658B6EF}" destId="{01FB1BED-803E-49A6-9442-E93E92CA8D6B}" srcOrd="1" destOrd="0" presId="urn:microsoft.com/office/officeart/2018/2/layout/IconLabelDescriptionList"/>
    <dgm:cxn modelId="{52F98FF6-0744-41DC-A908-866C3F4D99DA}" type="presParOf" srcId="{D5E071AD-DFDA-469E-BD39-D6153658B6EF}" destId="{D710A052-D232-4519-965E-859C9E7A99D8}" srcOrd="2" destOrd="0" presId="urn:microsoft.com/office/officeart/2018/2/layout/IconLabelDescriptionList"/>
    <dgm:cxn modelId="{A4CE421D-BBD7-409E-AE9F-DC595FDB7595}" type="presParOf" srcId="{D5E071AD-DFDA-469E-BD39-D6153658B6EF}" destId="{EEB7166C-E310-4B0E-AD95-23DC9B163B8F}" srcOrd="3" destOrd="0" presId="urn:microsoft.com/office/officeart/2018/2/layout/IconLabelDescriptionList"/>
    <dgm:cxn modelId="{3AAF03B9-F7E8-4266-A5E5-60012CC17B1B}" type="presParOf" srcId="{D5E071AD-DFDA-469E-BD39-D6153658B6EF}" destId="{C5B1F870-CFAE-444A-AB09-CBCC20C1732E}" srcOrd="4" destOrd="0" presId="urn:microsoft.com/office/officeart/2018/2/layout/IconLabelDescriptionList"/>
    <dgm:cxn modelId="{65BCE1FE-6F5D-4ACE-9EBD-7447D9271A51}" type="presParOf" srcId="{09004AE1-9274-45F9-999C-F78EF875A756}" destId="{D90E5CF1-1D1A-49DD-B377-7DB722762111}" srcOrd="1" destOrd="0" presId="urn:microsoft.com/office/officeart/2018/2/layout/IconLabelDescriptionList"/>
    <dgm:cxn modelId="{213C2067-44C8-4C9E-BAFB-5B6DB3298C81}" type="presParOf" srcId="{09004AE1-9274-45F9-999C-F78EF875A756}" destId="{FAF0F595-E2F5-4DC4-BE0F-933564849D6C}" srcOrd="2" destOrd="0" presId="urn:microsoft.com/office/officeart/2018/2/layout/IconLabelDescriptionList"/>
    <dgm:cxn modelId="{B6A63731-6975-431D-B54E-E2C74C27BCCB}" type="presParOf" srcId="{FAF0F595-E2F5-4DC4-BE0F-933564849D6C}" destId="{EF079A08-2A6B-44D2-8070-6BF0F4A28E07}" srcOrd="0" destOrd="0" presId="urn:microsoft.com/office/officeart/2018/2/layout/IconLabelDescriptionList"/>
    <dgm:cxn modelId="{03719ABF-B9EA-4462-81CF-E1676AEA9B2A}" type="presParOf" srcId="{FAF0F595-E2F5-4DC4-BE0F-933564849D6C}" destId="{58183A52-A63C-4430-9A3B-427CC15F84CF}" srcOrd="1" destOrd="0" presId="urn:microsoft.com/office/officeart/2018/2/layout/IconLabelDescriptionList"/>
    <dgm:cxn modelId="{0610185D-A049-47AE-BAA7-23FD183B4DE5}" type="presParOf" srcId="{FAF0F595-E2F5-4DC4-BE0F-933564849D6C}" destId="{05839A9D-6EFF-4181-94B5-F4E263F5A578}" srcOrd="2" destOrd="0" presId="urn:microsoft.com/office/officeart/2018/2/layout/IconLabelDescriptionList"/>
    <dgm:cxn modelId="{41FA4CA2-3472-4747-97D8-5DF45FE5B181}" type="presParOf" srcId="{FAF0F595-E2F5-4DC4-BE0F-933564849D6C}" destId="{A82B4299-6669-4409-B00A-3464CB8EC17A}" srcOrd="3" destOrd="0" presId="urn:microsoft.com/office/officeart/2018/2/layout/IconLabelDescriptionList"/>
    <dgm:cxn modelId="{B57C8670-5782-4075-AF4E-D1883B3B3337}" type="presParOf" srcId="{FAF0F595-E2F5-4DC4-BE0F-933564849D6C}" destId="{5A758043-6811-479C-A5FE-F1F703C55126}" srcOrd="4" destOrd="0" presId="urn:microsoft.com/office/officeart/2018/2/layout/IconLabelDescriptionList"/>
    <dgm:cxn modelId="{D6B42243-CF70-4882-BF19-5D49C7EC0978}" type="presParOf" srcId="{09004AE1-9274-45F9-999C-F78EF875A756}" destId="{7DC303B5-43EE-472F-B231-C01377D53C69}" srcOrd="3" destOrd="0" presId="urn:microsoft.com/office/officeart/2018/2/layout/IconLabelDescriptionList"/>
    <dgm:cxn modelId="{D67DB768-B404-4F39-8173-64C1F84F42A1}" type="presParOf" srcId="{09004AE1-9274-45F9-999C-F78EF875A756}" destId="{C18CB2C9-1E89-47E6-8335-5C79AE9478A8}" srcOrd="4" destOrd="0" presId="urn:microsoft.com/office/officeart/2018/2/layout/IconLabelDescriptionList"/>
    <dgm:cxn modelId="{913A7EDC-2DA9-4954-B232-C4B5C17279CF}" type="presParOf" srcId="{C18CB2C9-1E89-47E6-8335-5C79AE9478A8}" destId="{0F4F928C-9401-4881-94E9-29F62F1C6F92}" srcOrd="0" destOrd="0" presId="urn:microsoft.com/office/officeart/2018/2/layout/IconLabelDescriptionList"/>
    <dgm:cxn modelId="{9E67D262-31B9-4D47-A8A2-2A272F41E201}" type="presParOf" srcId="{C18CB2C9-1E89-47E6-8335-5C79AE9478A8}" destId="{BCDCD97B-0744-4475-BB8B-CBB22A7F7B03}" srcOrd="1" destOrd="0" presId="urn:microsoft.com/office/officeart/2018/2/layout/IconLabelDescriptionList"/>
    <dgm:cxn modelId="{839EF6A7-9D7E-4064-BC88-3E5D1F5C265F}" type="presParOf" srcId="{C18CB2C9-1E89-47E6-8335-5C79AE9478A8}" destId="{FD68F188-991D-4E7F-A1E2-6BD966D7D39E}" srcOrd="2" destOrd="0" presId="urn:microsoft.com/office/officeart/2018/2/layout/IconLabelDescriptionList"/>
    <dgm:cxn modelId="{916CC8D2-4528-429C-94EC-3447EDFF844D}" type="presParOf" srcId="{C18CB2C9-1E89-47E6-8335-5C79AE9478A8}" destId="{24F08199-D632-423B-94D8-31767DB8568D}" srcOrd="3" destOrd="0" presId="urn:microsoft.com/office/officeart/2018/2/layout/IconLabelDescriptionList"/>
    <dgm:cxn modelId="{D7C56DAD-4937-47AB-B30C-E25A56818142}" type="presParOf" srcId="{C18CB2C9-1E89-47E6-8335-5C79AE9478A8}" destId="{B85D67B5-DC3C-4690-B499-393B692F83F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C99099-71D0-4770-AE1B-0BF74BB0578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E9FB6BF-2FBB-4CC3-9AF4-11B2D62709B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Useful for tracking revenue and expenditure history of funds, getting fund balance of special revenue funds for BARs and budgeting purposes</a:t>
          </a:r>
        </a:p>
      </dgm:t>
    </dgm:pt>
    <dgm:pt modelId="{D04622F0-8E84-4860-95BE-AAF2671CC74C}" type="parTrans" cxnId="{A727F0F1-EE11-4DE6-ACD1-64FD08131263}">
      <dgm:prSet/>
      <dgm:spPr/>
      <dgm:t>
        <a:bodyPr/>
        <a:lstStyle/>
        <a:p>
          <a:endParaRPr lang="en-US"/>
        </a:p>
      </dgm:t>
    </dgm:pt>
    <dgm:pt modelId="{8EAA99C4-6EB7-461C-9A35-1C05C9A4E770}" type="sibTrans" cxnId="{A727F0F1-EE11-4DE6-ACD1-64FD08131263}">
      <dgm:prSet/>
      <dgm:spPr/>
      <dgm:t>
        <a:bodyPr/>
        <a:lstStyle/>
        <a:p>
          <a:endParaRPr lang="en-US"/>
        </a:p>
      </dgm:t>
    </dgm:pt>
    <dgm:pt modelId="{2002559B-2847-4BFE-8C5E-447E49EE04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Navigator &gt; General Ledger &gt; General Reports &gt; NMS Trial Balance Fund/Account</a:t>
          </a:r>
        </a:p>
      </dgm:t>
    </dgm:pt>
    <dgm:pt modelId="{84391301-D3DB-4A20-8FDA-33610751FA6D}" type="parTrans" cxnId="{33B057B4-72DE-4C8B-A254-473E984C4322}">
      <dgm:prSet/>
      <dgm:spPr/>
      <dgm:t>
        <a:bodyPr/>
        <a:lstStyle/>
        <a:p>
          <a:endParaRPr lang="en-US"/>
        </a:p>
      </dgm:t>
    </dgm:pt>
    <dgm:pt modelId="{92AD9884-C477-4562-B748-732D389FE738}" type="sibTrans" cxnId="{33B057B4-72DE-4C8B-A254-473E984C4322}">
      <dgm:prSet/>
      <dgm:spPr/>
      <dgm:t>
        <a:bodyPr/>
        <a:lstStyle/>
        <a:p>
          <a:endParaRPr lang="en-US"/>
        </a:p>
      </dgm:t>
    </dgm:pt>
    <dgm:pt modelId="{75A5DBF9-6208-4865-91FE-5B8FC5347622}" type="pres">
      <dgm:prSet presAssocID="{FFC99099-71D0-4770-AE1B-0BF74BB0578B}" presName="vert0" presStyleCnt="0">
        <dgm:presLayoutVars>
          <dgm:dir/>
          <dgm:animOne val="branch"/>
          <dgm:animLvl val="lvl"/>
        </dgm:presLayoutVars>
      </dgm:prSet>
      <dgm:spPr/>
    </dgm:pt>
    <dgm:pt modelId="{7FCB2485-A9D5-4375-A237-98415C7A833A}" type="pres">
      <dgm:prSet presAssocID="{3E9FB6BF-2FBB-4CC3-9AF4-11B2D62709B3}" presName="thickLine" presStyleLbl="alignNode1" presStyleIdx="0" presStyleCnt="2"/>
      <dgm:spPr/>
    </dgm:pt>
    <dgm:pt modelId="{B2473358-3DC9-4BF3-A36B-FCCAB5207A1A}" type="pres">
      <dgm:prSet presAssocID="{3E9FB6BF-2FBB-4CC3-9AF4-11B2D62709B3}" presName="horz1" presStyleCnt="0"/>
      <dgm:spPr/>
    </dgm:pt>
    <dgm:pt modelId="{A54592F8-E48D-4334-AB8A-E7B707926F70}" type="pres">
      <dgm:prSet presAssocID="{3E9FB6BF-2FBB-4CC3-9AF4-11B2D62709B3}" presName="tx1" presStyleLbl="revTx" presStyleIdx="0" presStyleCnt="2"/>
      <dgm:spPr/>
    </dgm:pt>
    <dgm:pt modelId="{4C424E21-631C-46FF-8E1F-25ED5F458CE3}" type="pres">
      <dgm:prSet presAssocID="{3E9FB6BF-2FBB-4CC3-9AF4-11B2D62709B3}" presName="vert1" presStyleCnt="0"/>
      <dgm:spPr/>
    </dgm:pt>
    <dgm:pt modelId="{DAC7D236-C8E0-4117-BF40-D6C9CD74B218}" type="pres">
      <dgm:prSet presAssocID="{2002559B-2847-4BFE-8C5E-447E49EE0491}" presName="thickLine" presStyleLbl="alignNode1" presStyleIdx="1" presStyleCnt="2"/>
      <dgm:spPr/>
    </dgm:pt>
    <dgm:pt modelId="{FE8C6404-B642-49C7-B49E-717DA8F0955F}" type="pres">
      <dgm:prSet presAssocID="{2002559B-2847-4BFE-8C5E-447E49EE0491}" presName="horz1" presStyleCnt="0"/>
      <dgm:spPr/>
    </dgm:pt>
    <dgm:pt modelId="{2597FF19-03E5-40B8-A9DB-6B3069FB0A17}" type="pres">
      <dgm:prSet presAssocID="{2002559B-2847-4BFE-8C5E-447E49EE0491}" presName="tx1" presStyleLbl="revTx" presStyleIdx="1" presStyleCnt="2"/>
      <dgm:spPr/>
    </dgm:pt>
    <dgm:pt modelId="{D8044A19-593F-42EA-B218-B42E5CB033C6}" type="pres">
      <dgm:prSet presAssocID="{2002559B-2847-4BFE-8C5E-447E49EE0491}" presName="vert1" presStyleCnt="0"/>
      <dgm:spPr/>
    </dgm:pt>
  </dgm:ptLst>
  <dgm:cxnLst>
    <dgm:cxn modelId="{6A961D0B-DDCC-454A-A39F-410B141B635F}" type="presOf" srcId="{2002559B-2847-4BFE-8C5E-447E49EE0491}" destId="{2597FF19-03E5-40B8-A9DB-6B3069FB0A17}" srcOrd="0" destOrd="0" presId="urn:microsoft.com/office/officeart/2008/layout/LinedList"/>
    <dgm:cxn modelId="{33B057B4-72DE-4C8B-A254-473E984C4322}" srcId="{FFC99099-71D0-4770-AE1B-0BF74BB0578B}" destId="{2002559B-2847-4BFE-8C5E-447E49EE0491}" srcOrd="1" destOrd="0" parTransId="{84391301-D3DB-4A20-8FDA-33610751FA6D}" sibTransId="{92AD9884-C477-4562-B748-732D389FE738}"/>
    <dgm:cxn modelId="{6C3A2AC7-63FF-4297-B412-F9D3414F971C}" type="presOf" srcId="{FFC99099-71D0-4770-AE1B-0BF74BB0578B}" destId="{75A5DBF9-6208-4865-91FE-5B8FC5347622}" srcOrd="0" destOrd="0" presId="urn:microsoft.com/office/officeart/2008/layout/LinedList"/>
    <dgm:cxn modelId="{A727F0F1-EE11-4DE6-ACD1-64FD08131263}" srcId="{FFC99099-71D0-4770-AE1B-0BF74BB0578B}" destId="{3E9FB6BF-2FBB-4CC3-9AF4-11B2D62709B3}" srcOrd="0" destOrd="0" parTransId="{D04622F0-8E84-4860-95BE-AAF2671CC74C}" sibTransId="{8EAA99C4-6EB7-461C-9A35-1C05C9A4E770}"/>
    <dgm:cxn modelId="{D9D152F2-13CD-4664-BB50-A87F4FF40841}" type="presOf" srcId="{3E9FB6BF-2FBB-4CC3-9AF4-11B2D62709B3}" destId="{A54592F8-E48D-4334-AB8A-E7B707926F70}" srcOrd="0" destOrd="0" presId="urn:microsoft.com/office/officeart/2008/layout/LinedList"/>
    <dgm:cxn modelId="{B3FCD07F-6ED8-41B6-84E3-510FF034AD22}" type="presParOf" srcId="{75A5DBF9-6208-4865-91FE-5B8FC5347622}" destId="{7FCB2485-A9D5-4375-A237-98415C7A833A}" srcOrd="0" destOrd="0" presId="urn:microsoft.com/office/officeart/2008/layout/LinedList"/>
    <dgm:cxn modelId="{F132B383-5CE9-443B-8B19-9FE0A8B37483}" type="presParOf" srcId="{75A5DBF9-6208-4865-91FE-5B8FC5347622}" destId="{B2473358-3DC9-4BF3-A36B-FCCAB5207A1A}" srcOrd="1" destOrd="0" presId="urn:microsoft.com/office/officeart/2008/layout/LinedList"/>
    <dgm:cxn modelId="{4A5B1BF3-7FA3-49F4-BEE1-C10F6BFFBD42}" type="presParOf" srcId="{B2473358-3DC9-4BF3-A36B-FCCAB5207A1A}" destId="{A54592F8-E48D-4334-AB8A-E7B707926F70}" srcOrd="0" destOrd="0" presId="urn:microsoft.com/office/officeart/2008/layout/LinedList"/>
    <dgm:cxn modelId="{E6AF8108-7BC1-43F7-93FA-BB419C4BD288}" type="presParOf" srcId="{B2473358-3DC9-4BF3-A36B-FCCAB5207A1A}" destId="{4C424E21-631C-46FF-8E1F-25ED5F458CE3}" srcOrd="1" destOrd="0" presId="urn:microsoft.com/office/officeart/2008/layout/LinedList"/>
    <dgm:cxn modelId="{A041B1CB-DF74-47E6-947C-828526534852}" type="presParOf" srcId="{75A5DBF9-6208-4865-91FE-5B8FC5347622}" destId="{DAC7D236-C8E0-4117-BF40-D6C9CD74B218}" srcOrd="2" destOrd="0" presId="urn:microsoft.com/office/officeart/2008/layout/LinedList"/>
    <dgm:cxn modelId="{1490C99D-C5C9-43CC-AD98-72C5D3702E3E}" type="presParOf" srcId="{75A5DBF9-6208-4865-91FE-5B8FC5347622}" destId="{FE8C6404-B642-49C7-B49E-717DA8F0955F}" srcOrd="3" destOrd="0" presId="urn:microsoft.com/office/officeart/2008/layout/LinedList"/>
    <dgm:cxn modelId="{C8B02414-A67D-4DB7-8A3F-EC41F393837D}" type="presParOf" srcId="{FE8C6404-B642-49C7-B49E-717DA8F0955F}" destId="{2597FF19-03E5-40B8-A9DB-6B3069FB0A17}" srcOrd="0" destOrd="0" presId="urn:microsoft.com/office/officeart/2008/layout/LinedList"/>
    <dgm:cxn modelId="{FC4E1435-09AB-4D1B-99DF-FD1E1365BAB5}" type="presParOf" srcId="{FE8C6404-B642-49C7-B49E-717DA8F0955F}" destId="{D8044A19-593F-42EA-B218-B42E5CB033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ED40F2-3D42-4831-BAB3-12CF5B7044A8}" type="doc">
      <dgm:prSet loTypeId="urn:microsoft.com/office/officeart/2016/7/layout/ChevronBlockProcess" loCatId="process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760BCF8-3C76-46EB-A56D-FF66619DA3E1}">
      <dgm:prSet/>
      <dgm:spPr/>
      <dgm:t>
        <a:bodyPr/>
        <a:lstStyle/>
        <a:p>
          <a:r>
            <a:rPr lang="en-US"/>
            <a:t>Enter</a:t>
          </a:r>
        </a:p>
      </dgm:t>
    </dgm:pt>
    <dgm:pt modelId="{A5745160-438B-49F7-B0B0-6C62C533D619}" type="parTrans" cxnId="{A4B96673-22A2-48F4-BA8E-7BEEE2722716}">
      <dgm:prSet/>
      <dgm:spPr/>
      <dgm:t>
        <a:bodyPr/>
        <a:lstStyle/>
        <a:p>
          <a:endParaRPr lang="en-US"/>
        </a:p>
      </dgm:t>
    </dgm:pt>
    <dgm:pt modelId="{3DA9DC71-C145-4679-873E-80508C3EB6BD}" type="sibTrans" cxnId="{A4B96673-22A2-48F4-BA8E-7BEEE2722716}">
      <dgm:prSet/>
      <dgm:spPr/>
      <dgm:t>
        <a:bodyPr/>
        <a:lstStyle/>
        <a:p>
          <a:endParaRPr lang="en-US"/>
        </a:p>
      </dgm:t>
    </dgm:pt>
    <dgm:pt modelId="{43BE59AA-4B4B-41EC-899F-9DE29F96F4A6}">
      <dgm:prSet/>
      <dgm:spPr/>
      <dgm:t>
        <a:bodyPr/>
        <a:lstStyle/>
        <a:p>
          <a:r>
            <a:rPr lang="en-US"/>
            <a:t>Enter fund, fiscal year, and accounting period (may specify range of months)</a:t>
          </a:r>
        </a:p>
      </dgm:t>
    </dgm:pt>
    <dgm:pt modelId="{EEDA175A-4B7E-41E6-B50F-E24AC1303AF3}" type="parTrans" cxnId="{8BD87D28-0F89-4905-8941-17A0A29FDF92}">
      <dgm:prSet/>
      <dgm:spPr/>
      <dgm:t>
        <a:bodyPr/>
        <a:lstStyle/>
        <a:p>
          <a:endParaRPr lang="en-US"/>
        </a:p>
      </dgm:t>
    </dgm:pt>
    <dgm:pt modelId="{0D0D22B1-8DF8-4616-8202-2864F2B45CC8}" type="sibTrans" cxnId="{8BD87D28-0F89-4905-8941-17A0A29FDF92}">
      <dgm:prSet/>
      <dgm:spPr/>
      <dgm:t>
        <a:bodyPr/>
        <a:lstStyle/>
        <a:p>
          <a:endParaRPr lang="en-US"/>
        </a:p>
      </dgm:t>
    </dgm:pt>
    <dgm:pt modelId="{6BD4E13D-4AAD-4148-BD6D-186A7C131F04}">
      <dgm:prSet/>
      <dgm:spPr/>
      <dgm:t>
        <a:bodyPr/>
        <a:lstStyle/>
        <a:p>
          <a:r>
            <a:rPr lang="en-US"/>
            <a:t>Click</a:t>
          </a:r>
        </a:p>
      </dgm:t>
    </dgm:pt>
    <dgm:pt modelId="{5CD308F4-B469-40A9-AEA3-E1DC9ABA3725}" type="parTrans" cxnId="{575DCE2D-28BC-4165-A1EC-5EE7F4C91460}">
      <dgm:prSet/>
      <dgm:spPr/>
      <dgm:t>
        <a:bodyPr/>
        <a:lstStyle/>
        <a:p>
          <a:endParaRPr lang="en-US"/>
        </a:p>
      </dgm:t>
    </dgm:pt>
    <dgm:pt modelId="{95608E85-7186-4C05-B8E8-704984392972}" type="sibTrans" cxnId="{575DCE2D-28BC-4165-A1EC-5EE7F4C91460}">
      <dgm:prSet/>
      <dgm:spPr/>
      <dgm:t>
        <a:bodyPr/>
        <a:lstStyle/>
        <a:p>
          <a:endParaRPr lang="en-US"/>
        </a:p>
      </dgm:t>
    </dgm:pt>
    <dgm:pt modelId="{0F96DCCB-CD27-4CC3-8B43-252A868F4446}">
      <dgm:prSet/>
      <dgm:spPr/>
      <dgm:t>
        <a:bodyPr/>
        <a:lstStyle/>
        <a:p>
          <a:r>
            <a:rPr lang="en-US"/>
            <a:t>Click Run, then OK.</a:t>
          </a:r>
        </a:p>
      </dgm:t>
    </dgm:pt>
    <dgm:pt modelId="{4A8BA23B-A1A4-43D4-B425-969E923DCAF6}" type="parTrans" cxnId="{2D390690-F2D8-49C4-BB76-8899AB9E0516}">
      <dgm:prSet/>
      <dgm:spPr/>
      <dgm:t>
        <a:bodyPr/>
        <a:lstStyle/>
        <a:p>
          <a:endParaRPr lang="en-US"/>
        </a:p>
      </dgm:t>
    </dgm:pt>
    <dgm:pt modelId="{16104FA9-9802-4401-9630-CEC4E90FBB10}" type="sibTrans" cxnId="{2D390690-F2D8-49C4-BB76-8899AB9E0516}">
      <dgm:prSet/>
      <dgm:spPr/>
      <dgm:t>
        <a:bodyPr/>
        <a:lstStyle/>
        <a:p>
          <a:endParaRPr lang="en-US"/>
        </a:p>
      </dgm:t>
    </dgm:pt>
    <dgm:pt modelId="{65305E4E-7B87-4C3C-93CB-38937ED198C0}">
      <dgm:prSet/>
      <dgm:spPr/>
      <dgm:t>
        <a:bodyPr/>
        <a:lstStyle/>
        <a:p>
          <a:r>
            <a:rPr lang="en-US"/>
            <a:t>Click</a:t>
          </a:r>
        </a:p>
      </dgm:t>
    </dgm:pt>
    <dgm:pt modelId="{54756248-8530-4092-B852-30ED6D05DEE5}" type="parTrans" cxnId="{120C3BBC-F437-4813-BF12-7015B5AAC4EE}">
      <dgm:prSet/>
      <dgm:spPr/>
      <dgm:t>
        <a:bodyPr/>
        <a:lstStyle/>
        <a:p>
          <a:endParaRPr lang="en-US"/>
        </a:p>
      </dgm:t>
    </dgm:pt>
    <dgm:pt modelId="{8BDB08E6-4DDB-4531-AEDA-903344B12665}" type="sibTrans" cxnId="{120C3BBC-F437-4813-BF12-7015B5AAC4EE}">
      <dgm:prSet/>
      <dgm:spPr/>
      <dgm:t>
        <a:bodyPr/>
        <a:lstStyle/>
        <a:p>
          <a:endParaRPr lang="en-US"/>
        </a:p>
      </dgm:t>
    </dgm:pt>
    <dgm:pt modelId="{22F2DD1B-5820-40B1-9CE9-12C3BC776E0F}">
      <dgm:prSet/>
      <dgm:spPr/>
      <dgm:t>
        <a:bodyPr/>
        <a:lstStyle/>
        <a:p>
          <a:r>
            <a:rPr lang="en-US"/>
            <a:t>Click Process Monitor, click Refresh until Run Status = Success and Distribution Status = Posted</a:t>
          </a:r>
        </a:p>
      </dgm:t>
    </dgm:pt>
    <dgm:pt modelId="{EDB92215-4554-492A-B74A-A1C354241FAE}" type="parTrans" cxnId="{64CD53C3-0ACE-42FF-A711-13ED795E6E7D}">
      <dgm:prSet/>
      <dgm:spPr/>
      <dgm:t>
        <a:bodyPr/>
        <a:lstStyle/>
        <a:p>
          <a:endParaRPr lang="en-US"/>
        </a:p>
      </dgm:t>
    </dgm:pt>
    <dgm:pt modelId="{84948693-CAD9-495B-8F81-5DA5BCA7A01F}" type="sibTrans" cxnId="{64CD53C3-0ACE-42FF-A711-13ED795E6E7D}">
      <dgm:prSet/>
      <dgm:spPr/>
      <dgm:t>
        <a:bodyPr/>
        <a:lstStyle/>
        <a:p>
          <a:endParaRPr lang="en-US"/>
        </a:p>
      </dgm:t>
    </dgm:pt>
    <dgm:pt modelId="{8B56902B-CF12-4996-B55A-872CBAE39D9F}">
      <dgm:prSet/>
      <dgm:spPr/>
      <dgm:t>
        <a:bodyPr/>
        <a:lstStyle/>
        <a:p>
          <a:r>
            <a:rPr lang="en-US"/>
            <a:t>Click</a:t>
          </a:r>
        </a:p>
      </dgm:t>
    </dgm:pt>
    <dgm:pt modelId="{E26730F8-FF15-49AC-B1DC-7D2BC35BC4D1}" type="parTrans" cxnId="{99D74342-EBF4-4F11-96B1-81E5C999C307}">
      <dgm:prSet/>
      <dgm:spPr/>
      <dgm:t>
        <a:bodyPr/>
        <a:lstStyle/>
        <a:p>
          <a:endParaRPr lang="en-US"/>
        </a:p>
      </dgm:t>
    </dgm:pt>
    <dgm:pt modelId="{EA04C53B-2151-4826-AC2A-7595F7A45F41}" type="sibTrans" cxnId="{99D74342-EBF4-4F11-96B1-81E5C999C307}">
      <dgm:prSet/>
      <dgm:spPr/>
      <dgm:t>
        <a:bodyPr/>
        <a:lstStyle/>
        <a:p>
          <a:endParaRPr lang="en-US"/>
        </a:p>
      </dgm:t>
    </dgm:pt>
    <dgm:pt modelId="{9242AA9C-FD3F-4DAC-B272-FA97F15E63B9}">
      <dgm:prSet/>
      <dgm:spPr/>
      <dgm:t>
        <a:bodyPr/>
        <a:lstStyle/>
        <a:p>
          <a:r>
            <a:rPr lang="en-US"/>
            <a:t>Click Report Manager</a:t>
          </a:r>
        </a:p>
      </dgm:t>
    </dgm:pt>
    <dgm:pt modelId="{5C5A47BC-7A5E-49DE-A125-BD46356CEC65}" type="parTrans" cxnId="{11573818-0B43-4DCB-9EF8-67D8F8CCC827}">
      <dgm:prSet/>
      <dgm:spPr/>
      <dgm:t>
        <a:bodyPr/>
        <a:lstStyle/>
        <a:p>
          <a:endParaRPr lang="en-US"/>
        </a:p>
      </dgm:t>
    </dgm:pt>
    <dgm:pt modelId="{72622C78-B887-4BC0-A7FF-DB55CC3696D7}" type="sibTrans" cxnId="{11573818-0B43-4DCB-9EF8-67D8F8CCC827}">
      <dgm:prSet/>
      <dgm:spPr/>
      <dgm:t>
        <a:bodyPr/>
        <a:lstStyle/>
        <a:p>
          <a:endParaRPr lang="en-US"/>
        </a:p>
      </dgm:t>
    </dgm:pt>
    <dgm:pt modelId="{F4A2334F-D6A1-4DBF-81AD-8F0343417B4D}" type="pres">
      <dgm:prSet presAssocID="{8EED40F2-3D42-4831-BAB3-12CF5B7044A8}" presName="Name0" presStyleCnt="0">
        <dgm:presLayoutVars>
          <dgm:dir/>
          <dgm:animLvl val="lvl"/>
          <dgm:resizeHandles val="exact"/>
        </dgm:presLayoutVars>
      </dgm:prSet>
      <dgm:spPr/>
    </dgm:pt>
    <dgm:pt modelId="{174FEC6D-F27C-4664-9105-0BB4CFD49B5E}" type="pres">
      <dgm:prSet presAssocID="{B760BCF8-3C76-46EB-A56D-FF66619DA3E1}" presName="composite" presStyleCnt="0"/>
      <dgm:spPr/>
    </dgm:pt>
    <dgm:pt modelId="{1FF368AD-B6C1-4634-997D-E536ACD76042}" type="pres">
      <dgm:prSet presAssocID="{B760BCF8-3C76-46EB-A56D-FF66619DA3E1}" presName="parTx" presStyleLbl="alignNode1" presStyleIdx="0" presStyleCnt="4">
        <dgm:presLayoutVars>
          <dgm:chMax val="0"/>
          <dgm:chPref val="0"/>
        </dgm:presLayoutVars>
      </dgm:prSet>
      <dgm:spPr/>
    </dgm:pt>
    <dgm:pt modelId="{703F3F17-F022-4EE9-8771-B0ABA61EC1EE}" type="pres">
      <dgm:prSet presAssocID="{B760BCF8-3C76-46EB-A56D-FF66619DA3E1}" presName="desTx" presStyleLbl="alignAccFollowNode1" presStyleIdx="0" presStyleCnt="4">
        <dgm:presLayoutVars/>
      </dgm:prSet>
      <dgm:spPr/>
    </dgm:pt>
    <dgm:pt modelId="{95583570-6F55-453E-95BE-913ACD93CE13}" type="pres">
      <dgm:prSet presAssocID="{3DA9DC71-C145-4679-873E-80508C3EB6BD}" presName="space" presStyleCnt="0"/>
      <dgm:spPr/>
    </dgm:pt>
    <dgm:pt modelId="{E1BB4C40-8FF8-4015-BACD-E9088480FD06}" type="pres">
      <dgm:prSet presAssocID="{6BD4E13D-4AAD-4148-BD6D-186A7C131F04}" presName="composite" presStyleCnt="0"/>
      <dgm:spPr/>
    </dgm:pt>
    <dgm:pt modelId="{B2299CC9-29CE-4A9D-AEE7-4428E4115D62}" type="pres">
      <dgm:prSet presAssocID="{6BD4E13D-4AAD-4148-BD6D-186A7C131F04}" presName="parTx" presStyleLbl="alignNode1" presStyleIdx="1" presStyleCnt="4">
        <dgm:presLayoutVars>
          <dgm:chMax val="0"/>
          <dgm:chPref val="0"/>
        </dgm:presLayoutVars>
      </dgm:prSet>
      <dgm:spPr/>
    </dgm:pt>
    <dgm:pt modelId="{6853EF0D-41EC-4DE5-89CA-2C34EB2286A6}" type="pres">
      <dgm:prSet presAssocID="{6BD4E13D-4AAD-4148-BD6D-186A7C131F04}" presName="desTx" presStyleLbl="alignAccFollowNode1" presStyleIdx="1" presStyleCnt="4">
        <dgm:presLayoutVars/>
      </dgm:prSet>
      <dgm:spPr/>
    </dgm:pt>
    <dgm:pt modelId="{B11C94C0-7B19-41FE-A3AA-2923B389C5E5}" type="pres">
      <dgm:prSet presAssocID="{95608E85-7186-4C05-B8E8-704984392972}" presName="space" presStyleCnt="0"/>
      <dgm:spPr/>
    </dgm:pt>
    <dgm:pt modelId="{9C2CB59A-73D2-4F06-9641-B01153931968}" type="pres">
      <dgm:prSet presAssocID="{65305E4E-7B87-4C3C-93CB-38937ED198C0}" presName="composite" presStyleCnt="0"/>
      <dgm:spPr/>
    </dgm:pt>
    <dgm:pt modelId="{7FE258CE-CFB9-4633-8F6B-D8C4B6849ED5}" type="pres">
      <dgm:prSet presAssocID="{65305E4E-7B87-4C3C-93CB-38937ED198C0}" presName="parTx" presStyleLbl="alignNode1" presStyleIdx="2" presStyleCnt="4">
        <dgm:presLayoutVars>
          <dgm:chMax val="0"/>
          <dgm:chPref val="0"/>
        </dgm:presLayoutVars>
      </dgm:prSet>
      <dgm:spPr/>
    </dgm:pt>
    <dgm:pt modelId="{D758A110-31E3-444F-9F91-4BCB06674B61}" type="pres">
      <dgm:prSet presAssocID="{65305E4E-7B87-4C3C-93CB-38937ED198C0}" presName="desTx" presStyleLbl="alignAccFollowNode1" presStyleIdx="2" presStyleCnt="4">
        <dgm:presLayoutVars/>
      </dgm:prSet>
      <dgm:spPr/>
    </dgm:pt>
    <dgm:pt modelId="{33B0C870-BC68-4054-BF6F-F41F771A927B}" type="pres">
      <dgm:prSet presAssocID="{8BDB08E6-4DDB-4531-AEDA-903344B12665}" presName="space" presStyleCnt="0"/>
      <dgm:spPr/>
    </dgm:pt>
    <dgm:pt modelId="{0DF7B52C-817A-40ED-828A-54966F19D2B3}" type="pres">
      <dgm:prSet presAssocID="{8B56902B-CF12-4996-B55A-872CBAE39D9F}" presName="composite" presStyleCnt="0"/>
      <dgm:spPr/>
    </dgm:pt>
    <dgm:pt modelId="{F7DA17AF-0EB3-4C68-A1E2-E9F8184D1616}" type="pres">
      <dgm:prSet presAssocID="{8B56902B-CF12-4996-B55A-872CBAE39D9F}" presName="parTx" presStyleLbl="alignNode1" presStyleIdx="3" presStyleCnt="4">
        <dgm:presLayoutVars>
          <dgm:chMax val="0"/>
          <dgm:chPref val="0"/>
        </dgm:presLayoutVars>
      </dgm:prSet>
      <dgm:spPr/>
    </dgm:pt>
    <dgm:pt modelId="{5DEC58EE-72D6-4C0B-B4D4-104E76930ED3}" type="pres">
      <dgm:prSet presAssocID="{8B56902B-CF12-4996-B55A-872CBAE39D9F}" presName="desTx" presStyleLbl="alignAccFollowNode1" presStyleIdx="3" presStyleCnt="4">
        <dgm:presLayoutVars/>
      </dgm:prSet>
      <dgm:spPr/>
    </dgm:pt>
  </dgm:ptLst>
  <dgm:cxnLst>
    <dgm:cxn modelId="{E0A03E04-20F0-48CE-AE97-913725B321DD}" type="presOf" srcId="{6BD4E13D-4AAD-4148-BD6D-186A7C131F04}" destId="{B2299CC9-29CE-4A9D-AEE7-4428E4115D62}" srcOrd="0" destOrd="0" presId="urn:microsoft.com/office/officeart/2016/7/layout/ChevronBlockProcess"/>
    <dgm:cxn modelId="{54B0CE10-7AD8-403F-B3CE-CCCB23D93E9D}" type="presOf" srcId="{9242AA9C-FD3F-4DAC-B272-FA97F15E63B9}" destId="{5DEC58EE-72D6-4C0B-B4D4-104E76930ED3}" srcOrd="0" destOrd="0" presId="urn:microsoft.com/office/officeart/2016/7/layout/ChevronBlockProcess"/>
    <dgm:cxn modelId="{B1685712-9AF3-47EF-8B4B-FB52609B5B7D}" type="presOf" srcId="{B760BCF8-3C76-46EB-A56D-FF66619DA3E1}" destId="{1FF368AD-B6C1-4634-997D-E536ACD76042}" srcOrd="0" destOrd="0" presId="urn:microsoft.com/office/officeart/2016/7/layout/ChevronBlockProcess"/>
    <dgm:cxn modelId="{11573818-0B43-4DCB-9EF8-67D8F8CCC827}" srcId="{8B56902B-CF12-4996-B55A-872CBAE39D9F}" destId="{9242AA9C-FD3F-4DAC-B272-FA97F15E63B9}" srcOrd="0" destOrd="0" parTransId="{5C5A47BC-7A5E-49DE-A125-BD46356CEC65}" sibTransId="{72622C78-B887-4BC0-A7FF-DB55CC3696D7}"/>
    <dgm:cxn modelId="{8BD87D28-0F89-4905-8941-17A0A29FDF92}" srcId="{B760BCF8-3C76-46EB-A56D-FF66619DA3E1}" destId="{43BE59AA-4B4B-41EC-899F-9DE29F96F4A6}" srcOrd="0" destOrd="0" parTransId="{EEDA175A-4B7E-41E6-B50F-E24AC1303AF3}" sibTransId="{0D0D22B1-8DF8-4616-8202-2864F2B45CC8}"/>
    <dgm:cxn modelId="{575DCE2D-28BC-4165-A1EC-5EE7F4C91460}" srcId="{8EED40F2-3D42-4831-BAB3-12CF5B7044A8}" destId="{6BD4E13D-4AAD-4148-BD6D-186A7C131F04}" srcOrd="1" destOrd="0" parTransId="{5CD308F4-B469-40A9-AEA3-E1DC9ABA3725}" sibTransId="{95608E85-7186-4C05-B8E8-704984392972}"/>
    <dgm:cxn modelId="{99D74342-EBF4-4F11-96B1-81E5C999C307}" srcId="{8EED40F2-3D42-4831-BAB3-12CF5B7044A8}" destId="{8B56902B-CF12-4996-B55A-872CBAE39D9F}" srcOrd="3" destOrd="0" parTransId="{E26730F8-FF15-49AC-B1DC-7D2BC35BC4D1}" sibTransId="{EA04C53B-2151-4826-AC2A-7595F7A45F41}"/>
    <dgm:cxn modelId="{A4B96673-22A2-48F4-BA8E-7BEEE2722716}" srcId="{8EED40F2-3D42-4831-BAB3-12CF5B7044A8}" destId="{B760BCF8-3C76-46EB-A56D-FF66619DA3E1}" srcOrd="0" destOrd="0" parTransId="{A5745160-438B-49F7-B0B0-6C62C533D619}" sibTransId="{3DA9DC71-C145-4679-873E-80508C3EB6BD}"/>
    <dgm:cxn modelId="{2D390690-F2D8-49C4-BB76-8899AB9E0516}" srcId="{6BD4E13D-4AAD-4148-BD6D-186A7C131F04}" destId="{0F96DCCB-CD27-4CC3-8B43-252A868F4446}" srcOrd="0" destOrd="0" parTransId="{4A8BA23B-A1A4-43D4-B425-969E923DCAF6}" sibTransId="{16104FA9-9802-4401-9630-CEC4E90FBB10}"/>
    <dgm:cxn modelId="{120C3BBC-F437-4813-BF12-7015B5AAC4EE}" srcId="{8EED40F2-3D42-4831-BAB3-12CF5B7044A8}" destId="{65305E4E-7B87-4C3C-93CB-38937ED198C0}" srcOrd="2" destOrd="0" parTransId="{54756248-8530-4092-B852-30ED6D05DEE5}" sibTransId="{8BDB08E6-4DDB-4531-AEDA-903344B12665}"/>
    <dgm:cxn modelId="{2BB1A7C0-94C1-4C8E-91D6-6B8EEEC888DC}" type="presOf" srcId="{43BE59AA-4B4B-41EC-899F-9DE29F96F4A6}" destId="{703F3F17-F022-4EE9-8771-B0ABA61EC1EE}" srcOrd="0" destOrd="0" presId="urn:microsoft.com/office/officeart/2016/7/layout/ChevronBlockProcess"/>
    <dgm:cxn modelId="{16396DC3-C2A7-4620-AF9E-799C4E99CDD4}" type="presOf" srcId="{8B56902B-CF12-4996-B55A-872CBAE39D9F}" destId="{F7DA17AF-0EB3-4C68-A1E2-E9F8184D1616}" srcOrd="0" destOrd="0" presId="urn:microsoft.com/office/officeart/2016/7/layout/ChevronBlockProcess"/>
    <dgm:cxn modelId="{64CD53C3-0ACE-42FF-A711-13ED795E6E7D}" srcId="{65305E4E-7B87-4C3C-93CB-38937ED198C0}" destId="{22F2DD1B-5820-40B1-9CE9-12C3BC776E0F}" srcOrd="0" destOrd="0" parTransId="{EDB92215-4554-492A-B74A-A1C354241FAE}" sibTransId="{84948693-CAD9-495B-8F81-5DA5BCA7A01F}"/>
    <dgm:cxn modelId="{D493E2CA-04D9-4D91-9424-1BDD245182E6}" type="presOf" srcId="{0F96DCCB-CD27-4CC3-8B43-252A868F4446}" destId="{6853EF0D-41EC-4DE5-89CA-2C34EB2286A6}" srcOrd="0" destOrd="0" presId="urn:microsoft.com/office/officeart/2016/7/layout/ChevronBlockProcess"/>
    <dgm:cxn modelId="{87AA1AD6-7A8C-4303-BE6F-0433899CCE31}" type="presOf" srcId="{8EED40F2-3D42-4831-BAB3-12CF5B7044A8}" destId="{F4A2334F-D6A1-4DBF-81AD-8F0343417B4D}" srcOrd="0" destOrd="0" presId="urn:microsoft.com/office/officeart/2016/7/layout/ChevronBlockProcess"/>
    <dgm:cxn modelId="{82BFB4D6-89E1-4E05-87F2-3357DC141AB4}" type="presOf" srcId="{65305E4E-7B87-4C3C-93CB-38937ED198C0}" destId="{7FE258CE-CFB9-4633-8F6B-D8C4B6849ED5}" srcOrd="0" destOrd="0" presId="urn:microsoft.com/office/officeart/2016/7/layout/ChevronBlockProcess"/>
    <dgm:cxn modelId="{D32F50E1-A658-49BD-BB4C-C636EF9E553B}" type="presOf" srcId="{22F2DD1B-5820-40B1-9CE9-12C3BC776E0F}" destId="{D758A110-31E3-444F-9F91-4BCB06674B61}" srcOrd="0" destOrd="0" presId="urn:microsoft.com/office/officeart/2016/7/layout/ChevronBlockProcess"/>
    <dgm:cxn modelId="{0D3189AF-E9D7-41F9-A719-323D6398ADE2}" type="presParOf" srcId="{F4A2334F-D6A1-4DBF-81AD-8F0343417B4D}" destId="{174FEC6D-F27C-4664-9105-0BB4CFD49B5E}" srcOrd="0" destOrd="0" presId="urn:microsoft.com/office/officeart/2016/7/layout/ChevronBlockProcess"/>
    <dgm:cxn modelId="{9BB79E73-A75B-413F-B53B-EFAA09E00562}" type="presParOf" srcId="{174FEC6D-F27C-4664-9105-0BB4CFD49B5E}" destId="{1FF368AD-B6C1-4634-997D-E536ACD76042}" srcOrd="0" destOrd="0" presId="urn:microsoft.com/office/officeart/2016/7/layout/ChevronBlockProcess"/>
    <dgm:cxn modelId="{1434DB3F-AD70-4530-8B9D-B22644901A2D}" type="presParOf" srcId="{174FEC6D-F27C-4664-9105-0BB4CFD49B5E}" destId="{703F3F17-F022-4EE9-8771-B0ABA61EC1EE}" srcOrd="1" destOrd="0" presId="urn:microsoft.com/office/officeart/2016/7/layout/ChevronBlockProcess"/>
    <dgm:cxn modelId="{C1B24AC2-0B97-49DC-AA26-6AB2F31D2D4E}" type="presParOf" srcId="{F4A2334F-D6A1-4DBF-81AD-8F0343417B4D}" destId="{95583570-6F55-453E-95BE-913ACD93CE13}" srcOrd="1" destOrd="0" presId="urn:microsoft.com/office/officeart/2016/7/layout/ChevronBlockProcess"/>
    <dgm:cxn modelId="{04BA9C52-472E-4D89-AC24-83AED0803EB3}" type="presParOf" srcId="{F4A2334F-D6A1-4DBF-81AD-8F0343417B4D}" destId="{E1BB4C40-8FF8-4015-BACD-E9088480FD06}" srcOrd="2" destOrd="0" presId="urn:microsoft.com/office/officeart/2016/7/layout/ChevronBlockProcess"/>
    <dgm:cxn modelId="{73623E82-9522-4A6D-AB6C-4B78F68142BE}" type="presParOf" srcId="{E1BB4C40-8FF8-4015-BACD-E9088480FD06}" destId="{B2299CC9-29CE-4A9D-AEE7-4428E4115D62}" srcOrd="0" destOrd="0" presId="urn:microsoft.com/office/officeart/2016/7/layout/ChevronBlockProcess"/>
    <dgm:cxn modelId="{E6546549-C3A9-4DB1-B242-A479A728577E}" type="presParOf" srcId="{E1BB4C40-8FF8-4015-BACD-E9088480FD06}" destId="{6853EF0D-41EC-4DE5-89CA-2C34EB2286A6}" srcOrd="1" destOrd="0" presId="urn:microsoft.com/office/officeart/2016/7/layout/ChevronBlockProcess"/>
    <dgm:cxn modelId="{3DA157B9-EE6A-4CCB-A1E4-AE4348229B6F}" type="presParOf" srcId="{F4A2334F-D6A1-4DBF-81AD-8F0343417B4D}" destId="{B11C94C0-7B19-41FE-A3AA-2923B389C5E5}" srcOrd="3" destOrd="0" presId="urn:microsoft.com/office/officeart/2016/7/layout/ChevronBlockProcess"/>
    <dgm:cxn modelId="{225218A1-8C61-46B3-9DF5-EE39B2CC56E9}" type="presParOf" srcId="{F4A2334F-D6A1-4DBF-81AD-8F0343417B4D}" destId="{9C2CB59A-73D2-4F06-9641-B01153931968}" srcOrd="4" destOrd="0" presId="urn:microsoft.com/office/officeart/2016/7/layout/ChevronBlockProcess"/>
    <dgm:cxn modelId="{58355AAC-705B-4BCF-9522-E9CD3230C708}" type="presParOf" srcId="{9C2CB59A-73D2-4F06-9641-B01153931968}" destId="{7FE258CE-CFB9-4633-8F6B-D8C4B6849ED5}" srcOrd="0" destOrd="0" presId="urn:microsoft.com/office/officeart/2016/7/layout/ChevronBlockProcess"/>
    <dgm:cxn modelId="{563AAEEF-0C64-4DE9-BCFC-3426583F611F}" type="presParOf" srcId="{9C2CB59A-73D2-4F06-9641-B01153931968}" destId="{D758A110-31E3-444F-9F91-4BCB06674B61}" srcOrd="1" destOrd="0" presId="urn:microsoft.com/office/officeart/2016/7/layout/ChevronBlockProcess"/>
    <dgm:cxn modelId="{7EA7CF7E-9AC9-49C6-8CA1-25D2F2A88712}" type="presParOf" srcId="{F4A2334F-D6A1-4DBF-81AD-8F0343417B4D}" destId="{33B0C870-BC68-4054-BF6F-F41F771A927B}" srcOrd="5" destOrd="0" presId="urn:microsoft.com/office/officeart/2016/7/layout/ChevronBlockProcess"/>
    <dgm:cxn modelId="{E0E9D2E6-C168-4AC2-A9A9-178206B4B849}" type="presParOf" srcId="{F4A2334F-D6A1-4DBF-81AD-8F0343417B4D}" destId="{0DF7B52C-817A-40ED-828A-54966F19D2B3}" srcOrd="6" destOrd="0" presId="urn:microsoft.com/office/officeart/2016/7/layout/ChevronBlockProcess"/>
    <dgm:cxn modelId="{2C9DF7C2-9177-4390-B3F0-C73F33F32111}" type="presParOf" srcId="{0DF7B52C-817A-40ED-828A-54966F19D2B3}" destId="{F7DA17AF-0EB3-4C68-A1E2-E9F8184D1616}" srcOrd="0" destOrd="0" presId="urn:microsoft.com/office/officeart/2016/7/layout/ChevronBlockProcess"/>
    <dgm:cxn modelId="{25FF6D90-9E85-422E-9E76-93110E9B422E}" type="presParOf" srcId="{0DF7B52C-817A-40ED-828A-54966F19D2B3}" destId="{5DEC58EE-72D6-4C0B-B4D4-104E76930ED3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ED40F2-3D42-4831-BAB3-12CF5B7044A8}" type="doc">
      <dgm:prSet loTypeId="urn:microsoft.com/office/officeart/2016/7/layout/ChevronBlockProcess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760BCF8-3C76-46EB-A56D-FF66619DA3E1}">
      <dgm:prSet/>
      <dgm:spPr/>
      <dgm:t>
        <a:bodyPr/>
        <a:lstStyle/>
        <a:p>
          <a:r>
            <a:rPr lang="en-US" dirty="0"/>
            <a:t>Click</a:t>
          </a:r>
        </a:p>
      </dgm:t>
    </dgm:pt>
    <dgm:pt modelId="{A5745160-438B-49F7-B0B0-6C62C533D619}" type="parTrans" cxnId="{A4B96673-22A2-48F4-BA8E-7BEEE2722716}">
      <dgm:prSet/>
      <dgm:spPr/>
      <dgm:t>
        <a:bodyPr/>
        <a:lstStyle/>
        <a:p>
          <a:endParaRPr lang="en-US"/>
        </a:p>
      </dgm:t>
    </dgm:pt>
    <dgm:pt modelId="{3DA9DC71-C145-4679-873E-80508C3EB6BD}" type="sibTrans" cxnId="{A4B96673-22A2-48F4-BA8E-7BEEE2722716}">
      <dgm:prSet/>
      <dgm:spPr/>
      <dgm:t>
        <a:bodyPr/>
        <a:lstStyle/>
        <a:p>
          <a:endParaRPr lang="en-US"/>
        </a:p>
      </dgm:t>
    </dgm:pt>
    <dgm:pt modelId="{43BE59AA-4B4B-41EC-899F-9DE29F96F4A6}">
      <dgm:prSet/>
      <dgm:spPr/>
      <dgm:t>
        <a:bodyPr/>
        <a:lstStyle/>
        <a:p>
          <a:r>
            <a:rPr lang="en-US" dirty="0"/>
            <a:t>Click on report in Excel format on left.</a:t>
          </a:r>
        </a:p>
      </dgm:t>
    </dgm:pt>
    <dgm:pt modelId="{EEDA175A-4B7E-41E6-B50F-E24AC1303AF3}" type="parTrans" cxnId="{8BD87D28-0F89-4905-8941-17A0A29FDF92}">
      <dgm:prSet/>
      <dgm:spPr/>
      <dgm:t>
        <a:bodyPr/>
        <a:lstStyle/>
        <a:p>
          <a:endParaRPr lang="en-US"/>
        </a:p>
      </dgm:t>
    </dgm:pt>
    <dgm:pt modelId="{0D0D22B1-8DF8-4616-8202-2864F2B45CC8}" type="sibTrans" cxnId="{8BD87D28-0F89-4905-8941-17A0A29FDF92}">
      <dgm:prSet/>
      <dgm:spPr/>
      <dgm:t>
        <a:bodyPr/>
        <a:lstStyle/>
        <a:p>
          <a:endParaRPr lang="en-US"/>
        </a:p>
      </dgm:t>
    </dgm:pt>
    <dgm:pt modelId="{F4A2334F-D6A1-4DBF-81AD-8F0343417B4D}" type="pres">
      <dgm:prSet presAssocID="{8EED40F2-3D42-4831-BAB3-12CF5B7044A8}" presName="Name0" presStyleCnt="0">
        <dgm:presLayoutVars>
          <dgm:dir/>
          <dgm:animLvl val="lvl"/>
          <dgm:resizeHandles val="exact"/>
        </dgm:presLayoutVars>
      </dgm:prSet>
      <dgm:spPr/>
    </dgm:pt>
    <dgm:pt modelId="{174FEC6D-F27C-4664-9105-0BB4CFD49B5E}" type="pres">
      <dgm:prSet presAssocID="{B760BCF8-3C76-46EB-A56D-FF66619DA3E1}" presName="composite" presStyleCnt="0"/>
      <dgm:spPr/>
    </dgm:pt>
    <dgm:pt modelId="{1FF368AD-B6C1-4634-997D-E536ACD76042}" type="pres">
      <dgm:prSet presAssocID="{B760BCF8-3C76-46EB-A56D-FF66619DA3E1}" presName="parTx" presStyleLbl="alignNode1" presStyleIdx="0" presStyleCnt="1">
        <dgm:presLayoutVars>
          <dgm:chMax val="0"/>
          <dgm:chPref val="0"/>
        </dgm:presLayoutVars>
      </dgm:prSet>
      <dgm:spPr/>
    </dgm:pt>
    <dgm:pt modelId="{703F3F17-F022-4EE9-8771-B0ABA61EC1EE}" type="pres">
      <dgm:prSet presAssocID="{B760BCF8-3C76-46EB-A56D-FF66619DA3E1}" presName="desTx" presStyleLbl="alignAccFollowNode1" presStyleIdx="0" presStyleCnt="1">
        <dgm:presLayoutVars/>
      </dgm:prSet>
      <dgm:spPr/>
    </dgm:pt>
  </dgm:ptLst>
  <dgm:cxnLst>
    <dgm:cxn modelId="{B1685712-9AF3-47EF-8B4B-FB52609B5B7D}" type="presOf" srcId="{B760BCF8-3C76-46EB-A56D-FF66619DA3E1}" destId="{1FF368AD-B6C1-4634-997D-E536ACD76042}" srcOrd="0" destOrd="0" presId="urn:microsoft.com/office/officeart/2016/7/layout/ChevronBlockProcess"/>
    <dgm:cxn modelId="{8BD87D28-0F89-4905-8941-17A0A29FDF92}" srcId="{B760BCF8-3C76-46EB-A56D-FF66619DA3E1}" destId="{43BE59AA-4B4B-41EC-899F-9DE29F96F4A6}" srcOrd="0" destOrd="0" parTransId="{EEDA175A-4B7E-41E6-B50F-E24AC1303AF3}" sibTransId="{0D0D22B1-8DF8-4616-8202-2864F2B45CC8}"/>
    <dgm:cxn modelId="{A4B96673-22A2-48F4-BA8E-7BEEE2722716}" srcId="{8EED40F2-3D42-4831-BAB3-12CF5B7044A8}" destId="{B760BCF8-3C76-46EB-A56D-FF66619DA3E1}" srcOrd="0" destOrd="0" parTransId="{A5745160-438B-49F7-B0B0-6C62C533D619}" sibTransId="{3DA9DC71-C145-4679-873E-80508C3EB6BD}"/>
    <dgm:cxn modelId="{2BB1A7C0-94C1-4C8E-91D6-6B8EEEC888DC}" type="presOf" srcId="{43BE59AA-4B4B-41EC-899F-9DE29F96F4A6}" destId="{703F3F17-F022-4EE9-8771-B0ABA61EC1EE}" srcOrd="0" destOrd="0" presId="urn:microsoft.com/office/officeart/2016/7/layout/ChevronBlockProcess"/>
    <dgm:cxn modelId="{87AA1AD6-7A8C-4303-BE6F-0433899CCE31}" type="presOf" srcId="{8EED40F2-3D42-4831-BAB3-12CF5B7044A8}" destId="{F4A2334F-D6A1-4DBF-81AD-8F0343417B4D}" srcOrd="0" destOrd="0" presId="urn:microsoft.com/office/officeart/2016/7/layout/ChevronBlockProcess"/>
    <dgm:cxn modelId="{0D3189AF-E9D7-41F9-A719-323D6398ADE2}" type="presParOf" srcId="{F4A2334F-D6A1-4DBF-81AD-8F0343417B4D}" destId="{174FEC6D-F27C-4664-9105-0BB4CFD49B5E}" srcOrd="0" destOrd="0" presId="urn:microsoft.com/office/officeart/2016/7/layout/ChevronBlockProcess"/>
    <dgm:cxn modelId="{9BB79E73-A75B-413F-B53B-EFAA09E00562}" type="presParOf" srcId="{174FEC6D-F27C-4664-9105-0BB4CFD49B5E}" destId="{1FF368AD-B6C1-4634-997D-E536ACD76042}" srcOrd="0" destOrd="0" presId="urn:microsoft.com/office/officeart/2016/7/layout/ChevronBlockProcess"/>
    <dgm:cxn modelId="{1434DB3F-AD70-4530-8B9D-B22644901A2D}" type="presParOf" srcId="{174FEC6D-F27C-4664-9105-0BB4CFD49B5E}" destId="{703F3F17-F022-4EE9-8771-B0ABA61EC1EE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96CC37-8476-44F1-B263-04ED4ACEF00A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9B3CA78-A86D-4885-917B-2DAF5034C3B5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Access via web browser, Chrome preferred: </a:t>
          </a:r>
          <a:r>
            <a:rPr lang="en-US" u="sng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https://nm.bfm.cloud/bfmnm/default.aspx</a:t>
          </a:r>
          <a:r>
            <a:rPr lang="en-US" dirty="0">
              <a:solidFill>
                <a:schemeClr val="bg1"/>
              </a:solidFill>
            </a:rPr>
            <a:t> </a:t>
          </a:r>
        </a:p>
      </dgm:t>
    </dgm:pt>
    <dgm:pt modelId="{E793B3AC-264C-4F09-9CB7-145C4C548B6B}" type="parTrans" cxnId="{473C6C15-534B-44C8-A233-33E9676359DF}">
      <dgm:prSet/>
      <dgm:spPr/>
      <dgm:t>
        <a:bodyPr/>
        <a:lstStyle/>
        <a:p>
          <a:endParaRPr lang="en-US"/>
        </a:p>
      </dgm:t>
    </dgm:pt>
    <dgm:pt modelId="{E180027F-7C6F-443A-B9B4-8A28963B0DA8}" type="sibTrans" cxnId="{473C6C15-534B-44C8-A233-33E9676359DF}">
      <dgm:prSet/>
      <dgm:spPr/>
      <dgm:t>
        <a:bodyPr/>
        <a:lstStyle/>
        <a:p>
          <a:endParaRPr lang="en-US"/>
        </a:p>
      </dgm:t>
    </dgm:pt>
    <dgm:pt modelId="{030D5E57-5C11-49BF-AAF6-D57CB98769D8}">
      <dgm:prSet/>
      <dgm:spPr/>
      <dgm:t>
        <a:bodyPr/>
        <a:lstStyle/>
        <a:p>
          <a:r>
            <a:rPr lang="en-US" dirty="0"/>
            <a:t>User ID is (generally) SHARE ID, password will initially be set to “password” and you will be prompted to change it on first login</a:t>
          </a:r>
        </a:p>
      </dgm:t>
    </dgm:pt>
    <dgm:pt modelId="{728F8A7C-5DF8-4E25-963D-A11863980AD5}" type="parTrans" cxnId="{61273D35-6D25-44E1-AA9B-981A03510666}">
      <dgm:prSet/>
      <dgm:spPr/>
      <dgm:t>
        <a:bodyPr/>
        <a:lstStyle/>
        <a:p>
          <a:endParaRPr lang="en-US"/>
        </a:p>
      </dgm:t>
    </dgm:pt>
    <dgm:pt modelId="{C5423D02-74D5-47DE-B950-A0C38B7515A9}" type="sibTrans" cxnId="{61273D35-6D25-44E1-AA9B-981A03510666}">
      <dgm:prSet/>
      <dgm:spPr/>
      <dgm:t>
        <a:bodyPr/>
        <a:lstStyle/>
        <a:p>
          <a:endParaRPr lang="en-US"/>
        </a:p>
      </dgm:t>
    </dgm:pt>
    <dgm:pt modelId="{C5E922CA-7043-4B12-AC14-B01487F992C1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Definitions</a:t>
          </a:r>
        </a:p>
      </dgm:t>
    </dgm:pt>
    <dgm:pt modelId="{DB8D96CF-5A95-4371-908C-9F3E655D4076}" type="parTrans" cxnId="{BB77CD22-13F1-4C32-8057-BB7A020EDD84}">
      <dgm:prSet/>
      <dgm:spPr/>
      <dgm:t>
        <a:bodyPr/>
        <a:lstStyle/>
        <a:p>
          <a:endParaRPr lang="en-US"/>
        </a:p>
      </dgm:t>
    </dgm:pt>
    <dgm:pt modelId="{964CDF6F-597F-4F2E-8546-1F1BB8B193A9}" type="sibTrans" cxnId="{BB77CD22-13F1-4C32-8057-BB7A020EDD84}">
      <dgm:prSet/>
      <dgm:spPr/>
      <dgm:t>
        <a:bodyPr/>
        <a:lstStyle/>
        <a:p>
          <a:endParaRPr lang="en-US"/>
        </a:p>
      </dgm:t>
    </dgm:pt>
    <dgm:pt modelId="{312784BB-BAE3-4102-B32F-8C59F0CA1A9F}">
      <dgm:prSet/>
      <dgm:spPr/>
      <dgm:t>
        <a:bodyPr/>
        <a:lstStyle/>
        <a:p>
          <a:r>
            <a:rPr lang="en-US"/>
            <a:t>Stage: Steps in workflow.  Users have different access (edit, review, submit, etc.) at different stages depending on their role.  </a:t>
          </a:r>
        </a:p>
      </dgm:t>
    </dgm:pt>
    <dgm:pt modelId="{9FC033C0-B8BD-4916-BB54-E5F45DE5B29F}" type="parTrans" cxnId="{45EC10E0-F928-425E-831D-DDF999CD2D53}">
      <dgm:prSet/>
      <dgm:spPr/>
      <dgm:t>
        <a:bodyPr/>
        <a:lstStyle/>
        <a:p>
          <a:endParaRPr lang="en-US"/>
        </a:p>
      </dgm:t>
    </dgm:pt>
    <dgm:pt modelId="{D2D2DB1D-C128-44A9-B60D-2E8AD66C8023}" type="sibTrans" cxnId="{45EC10E0-F928-425E-831D-DDF999CD2D53}">
      <dgm:prSet/>
      <dgm:spPr/>
      <dgm:t>
        <a:bodyPr/>
        <a:lstStyle/>
        <a:p>
          <a:endParaRPr lang="en-US"/>
        </a:p>
      </dgm:t>
    </dgm:pt>
    <dgm:pt modelId="{93D6F303-71C7-4E0F-AEDB-395F147EE431}">
      <dgm:prSet/>
      <dgm:spPr/>
      <dgm:t>
        <a:bodyPr/>
        <a:lstStyle/>
        <a:p>
          <a:r>
            <a:rPr lang="en-US"/>
            <a:t>Budget Form:  How users enter budget data in BFM.  Can display historical and current data and allow users to enter numbers and text.</a:t>
          </a:r>
        </a:p>
      </dgm:t>
    </dgm:pt>
    <dgm:pt modelId="{E79E9BD8-48E0-46FC-BA83-C1779D672F20}" type="parTrans" cxnId="{3DCFCC63-46A8-4AA0-98C9-B1A43C6BF852}">
      <dgm:prSet/>
      <dgm:spPr/>
      <dgm:t>
        <a:bodyPr/>
        <a:lstStyle/>
        <a:p>
          <a:endParaRPr lang="en-US"/>
        </a:p>
      </dgm:t>
    </dgm:pt>
    <dgm:pt modelId="{BA153A82-F067-431E-99E2-C7E374ECC1C1}" type="sibTrans" cxnId="{3DCFCC63-46A8-4AA0-98C9-B1A43C6BF852}">
      <dgm:prSet/>
      <dgm:spPr/>
      <dgm:t>
        <a:bodyPr/>
        <a:lstStyle/>
        <a:p>
          <a:endParaRPr lang="en-US"/>
        </a:p>
      </dgm:t>
    </dgm:pt>
    <dgm:pt modelId="{8FF45C95-7521-490C-9024-2E49CDC1154A}">
      <dgm:prSet/>
      <dgm:spPr/>
      <dgm:t>
        <a:bodyPr/>
        <a:lstStyle/>
        <a:p>
          <a:r>
            <a:rPr lang="en-US" dirty="0"/>
            <a:t>Report: Compile data from BFM to present budget information for decision-making and analysis</a:t>
          </a:r>
        </a:p>
      </dgm:t>
    </dgm:pt>
    <dgm:pt modelId="{BBF7CF84-E83D-410E-9C2E-48DD246F1CD9}" type="parTrans" cxnId="{36F83C0F-13FB-40AC-9220-79FECDC01417}">
      <dgm:prSet/>
      <dgm:spPr/>
      <dgm:t>
        <a:bodyPr/>
        <a:lstStyle/>
        <a:p>
          <a:endParaRPr lang="en-US"/>
        </a:p>
      </dgm:t>
    </dgm:pt>
    <dgm:pt modelId="{E813197C-B2CC-46E1-B6EB-19691B44C31A}" type="sibTrans" cxnId="{36F83C0F-13FB-40AC-9220-79FECDC01417}">
      <dgm:prSet/>
      <dgm:spPr/>
      <dgm:t>
        <a:bodyPr/>
        <a:lstStyle/>
        <a:p>
          <a:endParaRPr lang="en-US"/>
        </a:p>
      </dgm:t>
    </dgm:pt>
    <dgm:pt modelId="{C5E08D17-54ED-4276-AA9B-A693DE084ABD}">
      <dgm:prSet/>
      <dgm:spPr/>
      <dgm:t>
        <a:bodyPr/>
        <a:lstStyle/>
        <a:p>
          <a:r>
            <a:rPr lang="en-US" dirty="0"/>
            <a:t>PCF: Personnel Cost Forecasting, tool that creates personnel base budget based on HR data and planning values loaded into system, such as planning insurance rates</a:t>
          </a:r>
        </a:p>
      </dgm:t>
    </dgm:pt>
    <dgm:pt modelId="{F4AC9B7D-1A90-4B2D-82FF-1E6956D3A8E6}" type="parTrans" cxnId="{5A778E57-EFDF-4E9D-9329-D7230E100C37}">
      <dgm:prSet/>
      <dgm:spPr/>
      <dgm:t>
        <a:bodyPr/>
        <a:lstStyle/>
        <a:p>
          <a:endParaRPr lang="en-US"/>
        </a:p>
      </dgm:t>
    </dgm:pt>
    <dgm:pt modelId="{952C1932-DDD9-490B-BEC7-1DB0793E60EB}" type="sibTrans" cxnId="{5A778E57-EFDF-4E9D-9329-D7230E100C37}">
      <dgm:prSet/>
      <dgm:spPr/>
      <dgm:t>
        <a:bodyPr/>
        <a:lstStyle/>
        <a:p>
          <a:endParaRPr lang="en-US"/>
        </a:p>
      </dgm:t>
    </dgm:pt>
    <dgm:pt modelId="{2B9A09CF-42E4-4FB5-8849-510A88833DC5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Refer to BFM tab of SBD website for comprehensive BFM training materials and videos.  Individual forms are detailed during request / operating budget training.</a:t>
          </a:r>
        </a:p>
      </dgm:t>
    </dgm:pt>
    <dgm:pt modelId="{927B0900-F030-465F-8B9B-4239946EC716}" type="parTrans" cxnId="{0FEEF1EB-7EBA-4065-9758-A6038D81FD27}">
      <dgm:prSet/>
      <dgm:spPr/>
      <dgm:t>
        <a:bodyPr/>
        <a:lstStyle/>
        <a:p>
          <a:endParaRPr lang="en-US"/>
        </a:p>
      </dgm:t>
    </dgm:pt>
    <dgm:pt modelId="{FB2F1E4A-4FD2-455C-B2A7-DD46E7BD28C9}" type="sibTrans" cxnId="{0FEEF1EB-7EBA-4065-9758-A6038D81FD27}">
      <dgm:prSet/>
      <dgm:spPr/>
      <dgm:t>
        <a:bodyPr/>
        <a:lstStyle/>
        <a:p>
          <a:endParaRPr lang="en-US"/>
        </a:p>
      </dgm:t>
    </dgm:pt>
    <dgm:pt modelId="{AFB23F1D-A457-457D-AFCF-55210675E611}" type="pres">
      <dgm:prSet presAssocID="{4D96CC37-8476-44F1-B263-04ED4ACEF00A}" presName="linear" presStyleCnt="0">
        <dgm:presLayoutVars>
          <dgm:animLvl val="lvl"/>
          <dgm:resizeHandles val="exact"/>
        </dgm:presLayoutVars>
      </dgm:prSet>
      <dgm:spPr/>
    </dgm:pt>
    <dgm:pt modelId="{B05A9B68-B00F-42CE-A9CC-ED682FE9C5C9}" type="pres">
      <dgm:prSet presAssocID="{E9B3CA78-A86D-4885-917B-2DAF5034C3B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AD1E714-8665-4513-BD6F-6629E2CE7391}" type="pres">
      <dgm:prSet presAssocID="{E9B3CA78-A86D-4885-917B-2DAF5034C3B5}" presName="childText" presStyleLbl="revTx" presStyleIdx="0" presStyleCnt="2">
        <dgm:presLayoutVars>
          <dgm:bulletEnabled val="1"/>
        </dgm:presLayoutVars>
      </dgm:prSet>
      <dgm:spPr/>
    </dgm:pt>
    <dgm:pt modelId="{BFB9A0C1-3A1D-4FA4-A689-CBE7FE960394}" type="pres">
      <dgm:prSet presAssocID="{C5E922CA-7043-4B12-AC14-B01487F992C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AB21262-87C8-4863-9E66-A876A631B80B}" type="pres">
      <dgm:prSet presAssocID="{C5E922CA-7043-4B12-AC14-B01487F992C1}" presName="childText" presStyleLbl="revTx" presStyleIdx="1" presStyleCnt="2">
        <dgm:presLayoutVars>
          <dgm:bulletEnabled val="1"/>
        </dgm:presLayoutVars>
      </dgm:prSet>
      <dgm:spPr/>
    </dgm:pt>
    <dgm:pt modelId="{CEA92864-CC94-4B57-AC3A-BF7BE62C4EC7}" type="pres">
      <dgm:prSet presAssocID="{2B9A09CF-42E4-4FB5-8849-510A88833DC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FA6F06-F307-474F-AD4D-3B6288D6AE8D}" type="presOf" srcId="{4D96CC37-8476-44F1-B263-04ED4ACEF00A}" destId="{AFB23F1D-A457-457D-AFCF-55210675E611}" srcOrd="0" destOrd="0" presId="urn:microsoft.com/office/officeart/2005/8/layout/vList2"/>
    <dgm:cxn modelId="{36F83C0F-13FB-40AC-9220-79FECDC01417}" srcId="{C5E922CA-7043-4B12-AC14-B01487F992C1}" destId="{8FF45C95-7521-490C-9024-2E49CDC1154A}" srcOrd="2" destOrd="0" parTransId="{BBF7CF84-E83D-410E-9C2E-48DD246F1CD9}" sibTransId="{E813197C-B2CC-46E1-B6EB-19691B44C31A}"/>
    <dgm:cxn modelId="{473C6C15-534B-44C8-A233-33E9676359DF}" srcId="{4D96CC37-8476-44F1-B263-04ED4ACEF00A}" destId="{E9B3CA78-A86D-4885-917B-2DAF5034C3B5}" srcOrd="0" destOrd="0" parTransId="{E793B3AC-264C-4F09-9CB7-145C4C548B6B}" sibTransId="{E180027F-7C6F-443A-B9B4-8A28963B0DA8}"/>
    <dgm:cxn modelId="{0E1C6818-1AB9-42DE-B914-77B3FA323425}" type="presOf" srcId="{93D6F303-71C7-4E0F-AEDB-395F147EE431}" destId="{FAB21262-87C8-4863-9E66-A876A631B80B}" srcOrd="0" destOrd="1" presId="urn:microsoft.com/office/officeart/2005/8/layout/vList2"/>
    <dgm:cxn modelId="{BB77CD22-13F1-4C32-8057-BB7A020EDD84}" srcId="{4D96CC37-8476-44F1-B263-04ED4ACEF00A}" destId="{C5E922CA-7043-4B12-AC14-B01487F992C1}" srcOrd="1" destOrd="0" parTransId="{DB8D96CF-5A95-4371-908C-9F3E655D4076}" sibTransId="{964CDF6F-597F-4F2E-8546-1F1BB8B193A9}"/>
    <dgm:cxn modelId="{12CF1729-822D-490F-8D5F-7CABDD006E39}" type="presOf" srcId="{8FF45C95-7521-490C-9024-2E49CDC1154A}" destId="{FAB21262-87C8-4863-9E66-A876A631B80B}" srcOrd="0" destOrd="2" presId="urn:microsoft.com/office/officeart/2005/8/layout/vList2"/>
    <dgm:cxn modelId="{2810722A-E86A-4918-B722-BDF496C102A0}" type="presOf" srcId="{030D5E57-5C11-49BF-AAF6-D57CB98769D8}" destId="{9AD1E714-8665-4513-BD6F-6629E2CE7391}" srcOrd="0" destOrd="0" presId="urn:microsoft.com/office/officeart/2005/8/layout/vList2"/>
    <dgm:cxn modelId="{E7329432-567B-410D-8107-08CBA65804E7}" type="presOf" srcId="{E9B3CA78-A86D-4885-917B-2DAF5034C3B5}" destId="{B05A9B68-B00F-42CE-A9CC-ED682FE9C5C9}" srcOrd="0" destOrd="0" presId="urn:microsoft.com/office/officeart/2005/8/layout/vList2"/>
    <dgm:cxn modelId="{61273D35-6D25-44E1-AA9B-981A03510666}" srcId="{E9B3CA78-A86D-4885-917B-2DAF5034C3B5}" destId="{030D5E57-5C11-49BF-AAF6-D57CB98769D8}" srcOrd="0" destOrd="0" parTransId="{728F8A7C-5DF8-4E25-963D-A11863980AD5}" sibTransId="{C5423D02-74D5-47DE-B950-A0C38B7515A9}"/>
    <dgm:cxn modelId="{E0D7863D-7E7A-4E1F-BA00-B4E4FF3E5C51}" type="presOf" srcId="{2B9A09CF-42E4-4FB5-8849-510A88833DC5}" destId="{CEA92864-CC94-4B57-AC3A-BF7BE62C4EC7}" srcOrd="0" destOrd="0" presId="urn:microsoft.com/office/officeart/2005/8/layout/vList2"/>
    <dgm:cxn modelId="{3DCFCC63-46A8-4AA0-98C9-B1A43C6BF852}" srcId="{C5E922CA-7043-4B12-AC14-B01487F992C1}" destId="{93D6F303-71C7-4E0F-AEDB-395F147EE431}" srcOrd="1" destOrd="0" parTransId="{E79E9BD8-48E0-46FC-BA83-C1779D672F20}" sibTransId="{BA153A82-F067-431E-99E2-C7E374ECC1C1}"/>
    <dgm:cxn modelId="{5A778E57-EFDF-4E9D-9329-D7230E100C37}" srcId="{C5E922CA-7043-4B12-AC14-B01487F992C1}" destId="{C5E08D17-54ED-4276-AA9B-A693DE084ABD}" srcOrd="3" destOrd="0" parTransId="{F4AC9B7D-1A90-4B2D-82FF-1E6956D3A8E6}" sibTransId="{952C1932-DDD9-490B-BEC7-1DB0793E60EB}"/>
    <dgm:cxn modelId="{AB7370AA-CA04-4EF6-A04F-6AD0AA7F4060}" type="presOf" srcId="{C5E08D17-54ED-4276-AA9B-A693DE084ABD}" destId="{FAB21262-87C8-4863-9E66-A876A631B80B}" srcOrd="0" destOrd="3" presId="urn:microsoft.com/office/officeart/2005/8/layout/vList2"/>
    <dgm:cxn modelId="{1F5F66B6-082B-46B1-BF4F-B7669F5EB124}" type="presOf" srcId="{C5E922CA-7043-4B12-AC14-B01487F992C1}" destId="{BFB9A0C1-3A1D-4FA4-A689-CBE7FE960394}" srcOrd="0" destOrd="0" presId="urn:microsoft.com/office/officeart/2005/8/layout/vList2"/>
    <dgm:cxn modelId="{4C106CDD-5F64-408B-9C31-CCFDB2C2C562}" type="presOf" srcId="{312784BB-BAE3-4102-B32F-8C59F0CA1A9F}" destId="{FAB21262-87C8-4863-9E66-A876A631B80B}" srcOrd="0" destOrd="0" presId="urn:microsoft.com/office/officeart/2005/8/layout/vList2"/>
    <dgm:cxn modelId="{45EC10E0-F928-425E-831D-DDF999CD2D53}" srcId="{C5E922CA-7043-4B12-AC14-B01487F992C1}" destId="{312784BB-BAE3-4102-B32F-8C59F0CA1A9F}" srcOrd="0" destOrd="0" parTransId="{9FC033C0-B8BD-4916-BB54-E5F45DE5B29F}" sibTransId="{D2D2DB1D-C128-44A9-B60D-2E8AD66C8023}"/>
    <dgm:cxn modelId="{0FEEF1EB-7EBA-4065-9758-A6038D81FD27}" srcId="{4D96CC37-8476-44F1-B263-04ED4ACEF00A}" destId="{2B9A09CF-42E4-4FB5-8849-510A88833DC5}" srcOrd="2" destOrd="0" parTransId="{927B0900-F030-465F-8B9B-4239946EC716}" sibTransId="{FB2F1E4A-4FD2-455C-B2A7-DD46E7BD28C9}"/>
    <dgm:cxn modelId="{460E35FB-CD22-46A8-87B7-E7841083AAFE}" type="presParOf" srcId="{AFB23F1D-A457-457D-AFCF-55210675E611}" destId="{B05A9B68-B00F-42CE-A9CC-ED682FE9C5C9}" srcOrd="0" destOrd="0" presId="urn:microsoft.com/office/officeart/2005/8/layout/vList2"/>
    <dgm:cxn modelId="{9D937357-747D-417F-B771-8BBAD30C1739}" type="presParOf" srcId="{AFB23F1D-A457-457D-AFCF-55210675E611}" destId="{9AD1E714-8665-4513-BD6F-6629E2CE7391}" srcOrd="1" destOrd="0" presId="urn:microsoft.com/office/officeart/2005/8/layout/vList2"/>
    <dgm:cxn modelId="{F62698BB-69C9-460F-B4D0-CF2B61EE114C}" type="presParOf" srcId="{AFB23F1D-A457-457D-AFCF-55210675E611}" destId="{BFB9A0C1-3A1D-4FA4-A689-CBE7FE960394}" srcOrd="2" destOrd="0" presId="urn:microsoft.com/office/officeart/2005/8/layout/vList2"/>
    <dgm:cxn modelId="{04804313-905B-4D81-B920-EAD681E37460}" type="presParOf" srcId="{AFB23F1D-A457-457D-AFCF-55210675E611}" destId="{FAB21262-87C8-4863-9E66-A876A631B80B}" srcOrd="3" destOrd="0" presId="urn:microsoft.com/office/officeart/2005/8/layout/vList2"/>
    <dgm:cxn modelId="{C4903397-70BA-4F9D-BE51-E9716F89CF5C}" type="presParOf" srcId="{AFB23F1D-A457-457D-AFCF-55210675E611}" destId="{CEA92864-CC94-4B57-AC3A-BF7BE62C4E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11354-A0BB-4ACE-AC2B-0FEA7CCC87C3}">
      <dsp:nvSpPr>
        <dsp:cNvPr id="0" name=""/>
        <dsp:cNvSpPr/>
      </dsp:nvSpPr>
      <dsp:spPr>
        <a:xfrm>
          <a:off x="393" y="286677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0A052-D232-4519-965E-859C9E7A99D8}">
      <dsp:nvSpPr>
        <dsp:cNvPr id="0" name=""/>
        <dsp:cNvSpPr/>
      </dsp:nvSpPr>
      <dsp:spPr>
        <a:xfrm>
          <a:off x="393" y="1547693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Level 1: Journal Creator</a:t>
          </a:r>
        </a:p>
      </dsp:txBody>
      <dsp:txXfrm>
        <a:off x="393" y="1547693"/>
        <a:ext cx="3138750" cy="470812"/>
      </dsp:txXfrm>
    </dsp:sp>
    <dsp:sp modelId="{C5B1F870-CFAE-444A-AB09-CBCC20C1732E}">
      <dsp:nvSpPr>
        <dsp:cNvPr id="0" name=""/>
        <dsp:cNvSpPr/>
      </dsp:nvSpPr>
      <dsp:spPr>
        <a:xfrm>
          <a:off x="393" y="2094065"/>
          <a:ext cx="3138750" cy="1970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When the journal creator submits a journal, it should be routed to the next level of approver at the agency</a:t>
          </a:r>
        </a:p>
      </dsp:txBody>
      <dsp:txXfrm>
        <a:off x="393" y="2094065"/>
        <a:ext cx="3138750" cy="1970594"/>
      </dsp:txXfrm>
    </dsp:sp>
    <dsp:sp modelId="{EF079A08-2A6B-44D2-8070-6BF0F4A28E07}">
      <dsp:nvSpPr>
        <dsp:cNvPr id="0" name=""/>
        <dsp:cNvSpPr/>
      </dsp:nvSpPr>
      <dsp:spPr>
        <a:xfrm>
          <a:off x="3688425" y="286677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39A9D-6EFF-4181-94B5-F4E263F5A578}">
      <dsp:nvSpPr>
        <dsp:cNvPr id="0" name=""/>
        <dsp:cNvSpPr/>
      </dsp:nvSpPr>
      <dsp:spPr>
        <a:xfrm>
          <a:off x="3688425" y="1547693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Level 2: Agency Approval</a:t>
          </a:r>
        </a:p>
      </dsp:txBody>
      <dsp:txXfrm>
        <a:off x="3688425" y="1547693"/>
        <a:ext cx="3138750" cy="470812"/>
      </dsp:txXfrm>
    </dsp:sp>
    <dsp:sp modelId="{5A758043-6811-479C-A5FE-F1F703C55126}">
      <dsp:nvSpPr>
        <dsp:cNvPr id="0" name=""/>
        <dsp:cNvSpPr/>
      </dsp:nvSpPr>
      <dsp:spPr>
        <a:xfrm>
          <a:off x="3688425" y="2094065"/>
          <a:ext cx="3138750" cy="1970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AGY entry type: Authority to approve in queue and post journal (click on Post Journal and Process in lines tab)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Other entry types: Authority to approve in queue which submits to DFA</a:t>
          </a:r>
        </a:p>
      </dsp:txBody>
      <dsp:txXfrm>
        <a:off x="3688425" y="2094065"/>
        <a:ext cx="3138750" cy="1970594"/>
      </dsp:txXfrm>
    </dsp:sp>
    <dsp:sp modelId="{0F4F928C-9401-4881-94E9-29F62F1C6F92}">
      <dsp:nvSpPr>
        <dsp:cNvPr id="0" name=""/>
        <dsp:cNvSpPr/>
      </dsp:nvSpPr>
      <dsp:spPr>
        <a:xfrm>
          <a:off x="7376456" y="286677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8F188-991D-4E7F-A1E2-6BD966D7D39E}">
      <dsp:nvSpPr>
        <dsp:cNvPr id="0" name=""/>
        <dsp:cNvSpPr/>
      </dsp:nvSpPr>
      <dsp:spPr>
        <a:xfrm>
          <a:off x="7376456" y="1547693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Level 3: DFA Approval</a:t>
          </a:r>
        </a:p>
      </dsp:txBody>
      <dsp:txXfrm>
        <a:off x="7376456" y="1547693"/>
        <a:ext cx="3138750" cy="470812"/>
      </dsp:txXfrm>
    </dsp:sp>
    <dsp:sp modelId="{B85D67B5-DC3C-4690-B499-393B692F83F9}">
      <dsp:nvSpPr>
        <dsp:cNvPr id="0" name=""/>
        <dsp:cNvSpPr/>
      </dsp:nvSpPr>
      <dsp:spPr>
        <a:xfrm>
          <a:off x="7376456" y="2094065"/>
          <a:ext cx="3138750" cy="1970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Authority to approve in queue and post journal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Agencies should never attempt to post own journals that are not AGY entry types</a:t>
          </a:r>
        </a:p>
      </dsp:txBody>
      <dsp:txXfrm>
        <a:off x="7376456" y="2094065"/>
        <a:ext cx="3138750" cy="1970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11354-A0BB-4ACE-AC2B-0FEA7CCC87C3}">
      <dsp:nvSpPr>
        <dsp:cNvPr id="0" name=""/>
        <dsp:cNvSpPr/>
      </dsp:nvSpPr>
      <dsp:spPr>
        <a:xfrm>
          <a:off x="125014" y="111652"/>
          <a:ext cx="1410436" cy="13300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10A052-D232-4519-965E-859C9E7A99D8}">
      <dsp:nvSpPr>
        <dsp:cNvPr id="0" name=""/>
        <dsp:cNvSpPr/>
      </dsp:nvSpPr>
      <dsp:spPr>
        <a:xfrm>
          <a:off x="167588" y="1514696"/>
          <a:ext cx="3088125" cy="46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 dirty="0"/>
            <a:t>Invalid Values</a:t>
          </a:r>
        </a:p>
      </dsp:txBody>
      <dsp:txXfrm>
        <a:off x="167588" y="1514696"/>
        <a:ext cx="3088125" cy="463218"/>
      </dsp:txXfrm>
    </dsp:sp>
    <dsp:sp modelId="{C5B1F870-CFAE-444A-AB09-CBCC20C1732E}">
      <dsp:nvSpPr>
        <dsp:cNvPr id="0" name=""/>
        <dsp:cNvSpPr/>
      </dsp:nvSpPr>
      <dsp:spPr>
        <a:xfrm>
          <a:off x="167588" y="2080829"/>
          <a:ext cx="3088125" cy="327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Generally, the only errors SHARE will identify when you are creating a journal is if you try to enter an invalid value in a certain field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If you are certain the value is correct (such as a certain class code), contact your SBD analyst – may need to be activated </a:t>
          </a:r>
        </a:p>
      </dsp:txBody>
      <dsp:txXfrm>
        <a:off x="167588" y="2080829"/>
        <a:ext cx="3088125" cy="3277482"/>
      </dsp:txXfrm>
    </dsp:sp>
    <dsp:sp modelId="{EF079A08-2A6B-44D2-8070-6BF0F4A28E07}">
      <dsp:nvSpPr>
        <dsp:cNvPr id="0" name=""/>
        <dsp:cNvSpPr/>
      </dsp:nvSpPr>
      <dsp:spPr>
        <a:xfrm>
          <a:off x="3796135" y="150284"/>
          <a:ext cx="1080843" cy="1080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39A9D-6EFF-4181-94B5-F4E263F5A578}">
      <dsp:nvSpPr>
        <dsp:cNvPr id="0" name=""/>
        <dsp:cNvSpPr/>
      </dsp:nvSpPr>
      <dsp:spPr>
        <a:xfrm>
          <a:off x="3796135" y="1452394"/>
          <a:ext cx="3088125" cy="46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 dirty="0"/>
            <a:t>Budget Error</a:t>
          </a:r>
        </a:p>
      </dsp:txBody>
      <dsp:txXfrm>
        <a:off x="3796135" y="1452394"/>
        <a:ext cx="3088125" cy="463218"/>
      </dsp:txXfrm>
    </dsp:sp>
    <dsp:sp modelId="{5A758043-6811-479C-A5FE-F1F703C55126}">
      <dsp:nvSpPr>
        <dsp:cNvPr id="0" name=""/>
        <dsp:cNvSpPr/>
      </dsp:nvSpPr>
      <dsp:spPr>
        <a:xfrm>
          <a:off x="3796135" y="2018527"/>
          <a:ext cx="3088125" cy="327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SHARE </a:t>
          </a:r>
          <a:r>
            <a:rPr lang="en-US" sz="1700" b="1" u="sng" kern="1200" dirty="0"/>
            <a:t>does not</a:t>
          </a:r>
          <a:r>
            <a:rPr lang="en-US" sz="1700" b="1" kern="1200" dirty="0"/>
            <a:t> </a:t>
          </a:r>
          <a:r>
            <a:rPr lang="en-US" sz="1700" kern="1200" dirty="0"/>
            <a:t>check journals against available budget until posting is attempted – please ensure accuracy of journal and prevent activities from hitting budget until posted</a:t>
          </a:r>
        </a:p>
      </dsp:txBody>
      <dsp:txXfrm>
        <a:off x="3796135" y="2018527"/>
        <a:ext cx="3088125" cy="3277482"/>
      </dsp:txXfrm>
    </dsp:sp>
    <dsp:sp modelId="{0F4F928C-9401-4881-94E9-29F62F1C6F92}">
      <dsp:nvSpPr>
        <dsp:cNvPr id="0" name=""/>
        <dsp:cNvSpPr/>
      </dsp:nvSpPr>
      <dsp:spPr>
        <a:xfrm>
          <a:off x="7424682" y="150284"/>
          <a:ext cx="1080843" cy="10808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8F188-991D-4E7F-A1E2-6BD966D7D39E}">
      <dsp:nvSpPr>
        <dsp:cNvPr id="0" name=""/>
        <dsp:cNvSpPr/>
      </dsp:nvSpPr>
      <dsp:spPr>
        <a:xfrm>
          <a:off x="7424682" y="1452394"/>
          <a:ext cx="3088125" cy="463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900" kern="1200" dirty="0"/>
            <a:t>Common Errors</a:t>
          </a:r>
        </a:p>
      </dsp:txBody>
      <dsp:txXfrm>
        <a:off x="7424682" y="1452394"/>
        <a:ext cx="3088125" cy="463218"/>
      </dsp:txXfrm>
    </dsp:sp>
    <dsp:sp modelId="{B85D67B5-DC3C-4690-B499-393B692F83F9}">
      <dsp:nvSpPr>
        <dsp:cNvPr id="0" name=""/>
        <dsp:cNvSpPr/>
      </dsp:nvSpPr>
      <dsp:spPr>
        <a:xfrm>
          <a:off x="7424682" y="2018527"/>
          <a:ext cx="3088125" cy="327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Most common journal errors encountered by SBD when posting:</a:t>
          </a:r>
          <a:endParaRPr lang="en-US" sz="17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Details found by clicking on Error next to Budget Header Status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Child Exceed Parent: DEPT level budget was not reduced before attempting to reduce APROP_P budget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Exceeds Budget Tolerance: Not enough available budget to reduce by journal amount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Value not at CF Level: Some sort of incorrect entry in account, department, class field that SHARE didn’t pick up on initially (for example, revenue accounts entered in APROP_P journal)</a:t>
          </a:r>
          <a:endParaRPr lang="en-US" sz="1700" kern="1200" dirty="0"/>
        </a:p>
      </dsp:txBody>
      <dsp:txXfrm>
        <a:off x="7424682" y="2018527"/>
        <a:ext cx="3088125" cy="3277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B2485-A9D5-4375-A237-98415C7A833A}">
      <dsp:nvSpPr>
        <dsp:cNvPr id="0" name=""/>
        <dsp:cNvSpPr/>
      </dsp:nvSpPr>
      <dsp:spPr>
        <a:xfrm>
          <a:off x="0" y="0"/>
          <a:ext cx="801102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592F8-E48D-4334-AB8A-E7B707926F70}">
      <dsp:nvSpPr>
        <dsp:cNvPr id="0" name=""/>
        <dsp:cNvSpPr/>
      </dsp:nvSpPr>
      <dsp:spPr>
        <a:xfrm>
          <a:off x="0" y="0"/>
          <a:ext cx="8011026" cy="1477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Useful for tracking revenue and expenditure history of funds, getting fund balance of special revenue funds for BARs and budgeting purposes</a:t>
          </a:r>
        </a:p>
      </dsp:txBody>
      <dsp:txXfrm>
        <a:off x="0" y="0"/>
        <a:ext cx="8011026" cy="1477542"/>
      </dsp:txXfrm>
    </dsp:sp>
    <dsp:sp modelId="{DAC7D236-C8E0-4117-BF40-D6C9CD74B218}">
      <dsp:nvSpPr>
        <dsp:cNvPr id="0" name=""/>
        <dsp:cNvSpPr/>
      </dsp:nvSpPr>
      <dsp:spPr>
        <a:xfrm>
          <a:off x="0" y="1477542"/>
          <a:ext cx="801102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7FF19-03E5-40B8-A9DB-6B3069FB0A17}">
      <dsp:nvSpPr>
        <dsp:cNvPr id="0" name=""/>
        <dsp:cNvSpPr/>
      </dsp:nvSpPr>
      <dsp:spPr>
        <a:xfrm>
          <a:off x="0" y="1477542"/>
          <a:ext cx="8011026" cy="1477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Navigator &gt; General Ledger &gt; General Reports &gt; NMS Trial Balance Fund/Account</a:t>
          </a:r>
        </a:p>
      </dsp:txBody>
      <dsp:txXfrm>
        <a:off x="0" y="1477542"/>
        <a:ext cx="8011026" cy="14775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68AD-B6C1-4634-997D-E536ACD76042}">
      <dsp:nvSpPr>
        <dsp:cNvPr id="0" name=""/>
        <dsp:cNvSpPr/>
      </dsp:nvSpPr>
      <dsp:spPr>
        <a:xfrm>
          <a:off x="7351" y="224008"/>
          <a:ext cx="1615978" cy="48479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859" tIns="59859" rIns="59859" bIns="59859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Enter</a:t>
          </a:r>
        </a:p>
      </dsp:txBody>
      <dsp:txXfrm>
        <a:off x="152789" y="224008"/>
        <a:ext cx="1325102" cy="484793"/>
      </dsp:txXfrm>
    </dsp:sp>
    <dsp:sp modelId="{703F3F17-F022-4EE9-8771-B0ABA61EC1EE}">
      <dsp:nvSpPr>
        <dsp:cNvPr id="0" name=""/>
        <dsp:cNvSpPr/>
      </dsp:nvSpPr>
      <dsp:spPr>
        <a:xfrm>
          <a:off x="7351" y="708802"/>
          <a:ext cx="1470540" cy="12837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05" tIns="116205" rIns="116205" bIns="232411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Enter fund, fiscal year, and accounting period (may specify range of months)</a:t>
          </a:r>
        </a:p>
      </dsp:txBody>
      <dsp:txXfrm>
        <a:off x="7351" y="708802"/>
        <a:ext cx="1470540" cy="1283700"/>
      </dsp:txXfrm>
    </dsp:sp>
    <dsp:sp modelId="{B2299CC9-29CE-4A9D-AEE7-4428E4115D62}">
      <dsp:nvSpPr>
        <dsp:cNvPr id="0" name=""/>
        <dsp:cNvSpPr/>
      </dsp:nvSpPr>
      <dsp:spPr>
        <a:xfrm>
          <a:off x="1591446" y="224008"/>
          <a:ext cx="1615978" cy="48479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859" tIns="59859" rIns="59859" bIns="59859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Click</a:t>
          </a:r>
        </a:p>
      </dsp:txBody>
      <dsp:txXfrm>
        <a:off x="1736884" y="224008"/>
        <a:ext cx="1325102" cy="484793"/>
      </dsp:txXfrm>
    </dsp:sp>
    <dsp:sp modelId="{6853EF0D-41EC-4DE5-89CA-2C34EB2286A6}">
      <dsp:nvSpPr>
        <dsp:cNvPr id="0" name=""/>
        <dsp:cNvSpPr/>
      </dsp:nvSpPr>
      <dsp:spPr>
        <a:xfrm>
          <a:off x="1591446" y="708802"/>
          <a:ext cx="1470540" cy="12837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05" tIns="116205" rIns="116205" bIns="232411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Click Run, then OK.</a:t>
          </a:r>
        </a:p>
      </dsp:txBody>
      <dsp:txXfrm>
        <a:off x="1591446" y="708802"/>
        <a:ext cx="1470540" cy="1283700"/>
      </dsp:txXfrm>
    </dsp:sp>
    <dsp:sp modelId="{7FE258CE-CFB9-4633-8F6B-D8C4B6849ED5}">
      <dsp:nvSpPr>
        <dsp:cNvPr id="0" name=""/>
        <dsp:cNvSpPr/>
      </dsp:nvSpPr>
      <dsp:spPr>
        <a:xfrm>
          <a:off x="3175541" y="224008"/>
          <a:ext cx="1615978" cy="48479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859" tIns="59859" rIns="59859" bIns="59859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Click</a:t>
          </a:r>
        </a:p>
      </dsp:txBody>
      <dsp:txXfrm>
        <a:off x="3320979" y="224008"/>
        <a:ext cx="1325102" cy="484793"/>
      </dsp:txXfrm>
    </dsp:sp>
    <dsp:sp modelId="{D758A110-31E3-444F-9F91-4BCB06674B61}">
      <dsp:nvSpPr>
        <dsp:cNvPr id="0" name=""/>
        <dsp:cNvSpPr/>
      </dsp:nvSpPr>
      <dsp:spPr>
        <a:xfrm>
          <a:off x="3175541" y="708802"/>
          <a:ext cx="1470540" cy="12837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05" tIns="116205" rIns="116205" bIns="232411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Click Process Monitor, click Refresh until Run Status = Success and Distribution Status = Posted</a:t>
          </a:r>
        </a:p>
      </dsp:txBody>
      <dsp:txXfrm>
        <a:off x="3175541" y="708802"/>
        <a:ext cx="1470540" cy="1283700"/>
      </dsp:txXfrm>
    </dsp:sp>
    <dsp:sp modelId="{F7DA17AF-0EB3-4C68-A1E2-E9F8184D1616}">
      <dsp:nvSpPr>
        <dsp:cNvPr id="0" name=""/>
        <dsp:cNvSpPr/>
      </dsp:nvSpPr>
      <dsp:spPr>
        <a:xfrm>
          <a:off x="4759636" y="224008"/>
          <a:ext cx="1615978" cy="484793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9859" tIns="59859" rIns="59859" bIns="59859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Click</a:t>
          </a:r>
        </a:p>
      </dsp:txBody>
      <dsp:txXfrm>
        <a:off x="4905074" y="224008"/>
        <a:ext cx="1325102" cy="484793"/>
      </dsp:txXfrm>
    </dsp:sp>
    <dsp:sp modelId="{5DEC58EE-72D6-4C0B-B4D4-104E76930ED3}">
      <dsp:nvSpPr>
        <dsp:cNvPr id="0" name=""/>
        <dsp:cNvSpPr/>
      </dsp:nvSpPr>
      <dsp:spPr>
        <a:xfrm>
          <a:off x="4759636" y="708802"/>
          <a:ext cx="1470540" cy="12837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205" tIns="116205" rIns="116205" bIns="232411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Click Report Manager</a:t>
          </a:r>
        </a:p>
      </dsp:txBody>
      <dsp:txXfrm>
        <a:off x="4759636" y="708802"/>
        <a:ext cx="1470540" cy="1283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68AD-B6C1-4634-997D-E536ACD76042}">
      <dsp:nvSpPr>
        <dsp:cNvPr id="0" name=""/>
        <dsp:cNvSpPr/>
      </dsp:nvSpPr>
      <dsp:spPr>
        <a:xfrm>
          <a:off x="1592" y="24546"/>
          <a:ext cx="3257569" cy="977270"/>
        </a:xfrm>
        <a:prstGeom prst="chevron">
          <a:avLst>
            <a:gd name="adj" fmla="val 3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66" tIns="120666" rIns="120666" bIns="12066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Click</a:t>
          </a:r>
        </a:p>
      </dsp:txBody>
      <dsp:txXfrm>
        <a:off x="294773" y="24546"/>
        <a:ext cx="2671207" cy="977270"/>
      </dsp:txXfrm>
    </dsp:sp>
    <dsp:sp modelId="{703F3F17-F022-4EE9-8771-B0ABA61EC1EE}">
      <dsp:nvSpPr>
        <dsp:cNvPr id="0" name=""/>
        <dsp:cNvSpPr/>
      </dsp:nvSpPr>
      <dsp:spPr>
        <a:xfrm>
          <a:off x="1592" y="1001817"/>
          <a:ext cx="2964388" cy="119014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253" tIns="234253" rIns="234253" bIns="46850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Click on report in Excel format on left.</a:t>
          </a:r>
        </a:p>
      </dsp:txBody>
      <dsp:txXfrm>
        <a:off x="1592" y="1001817"/>
        <a:ext cx="2964388" cy="11901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A9B68-B00F-42CE-A9CC-ED682FE9C5C9}">
      <dsp:nvSpPr>
        <dsp:cNvPr id="0" name=""/>
        <dsp:cNvSpPr/>
      </dsp:nvSpPr>
      <dsp:spPr>
        <a:xfrm>
          <a:off x="0" y="29356"/>
          <a:ext cx="5388607" cy="9509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Access via web browser, Chrome preferred: </a:t>
          </a:r>
          <a:r>
            <a:rPr lang="en-US" sz="1700" u="sng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https://nm.bfm.cloud/bfmnm/default.aspx</a:t>
          </a:r>
          <a:r>
            <a:rPr lang="en-US" sz="1700" kern="1200" dirty="0">
              <a:solidFill>
                <a:schemeClr val="bg1"/>
              </a:solidFill>
            </a:rPr>
            <a:t> </a:t>
          </a:r>
        </a:p>
      </dsp:txBody>
      <dsp:txXfrm>
        <a:off x="46424" y="75780"/>
        <a:ext cx="5295759" cy="858142"/>
      </dsp:txXfrm>
    </dsp:sp>
    <dsp:sp modelId="{9AD1E714-8665-4513-BD6F-6629E2CE7391}">
      <dsp:nvSpPr>
        <dsp:cNvPr id="0" name=""/>
        <dsp:cNvSpPr/>
      </dsp:nvSpPr>
      <dsp:spPr>
        <a:xfrm>
          <a:off x="0" y="980346"/>
          <a:ext cx="5388607" cy="413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08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User ID is (generally) SHARE ID, password will initially be set to “password” and you will be prompted to change it on first login</a:t>
          </a:r>
        </a:p>
      </dsp:txBody>
      <dsp:txXfrm>
        <a:off x="0" y="980346"/>
        <a:ext cx="5388607" cy="413482"/>
      </dsp:txXfrm>
    </dsp:sp>
    <dsp:sp modelId="{BFB9A0C1-3A1D-4FA4-A689-CBE7FE960394}">
      <dsp:nvSpPr>
        <dsp:cNvPr id="0" name=""/>
        <dsp:cNvSpPr/>
      </dsp:nvSpPr>
      <dsp:spPr>
        <a:xfrm>
          <a:off x="0" y="1393829"/>
          <a:ext cx="5388607" cy="9509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bg1"/>
              </a:solidFill>
            </a:rPr>
            <a:t>Definitions</a:t>
          </a:r>
        </a:p>
      </dsp:txBody>
      <dsp:txXfrm>
        <a:off x="46424" y="1440253"/>
        <a:ext cx="5295759" cy="858142"/>
      </dsp:txXfrm>
    </dsp:sp>
    <dsp:sp modelId="{FAB21262-87C8-4863-9E66-A876A631B80B}">
      <dsp:nvSpPr>
        <dsp:cNvPr id="0" name=""/>
        <dsp:cNvSpPr/>
      </dsp:nvSpPr>
      <dsp:spPr>
        <a:xfrm>
          <a:off x="0" y="2344820"/>
          <a:ext cx="5388607" cy="1829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08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Stage: Steps in workflow.  Users have different access (edit, review, submit, etc.) at different stages depending on their role. 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Budget Form:  How users enter budget data in BFM.  Can display historical and current data and allow users to enter numbers and text.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Report: Compile data from BFM to present budget information for decision-making and analysis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/>
            <a:t>PCF: Personnel Cost Forecasting, tool that creates personnel base budget based on HR data and planning values loaded into system, such as planning insurance rates</a:t>
          </a:r>
        </a:p>
      </dsp:txBody>
      <dsp:txXfrm>
        <a:off x="0" y="2344820"/>
        <a:ext cx="5388607" cy="1829880"/>
      </dsp:txXfrm>
    </dsp:sp>
    <dsp:sp modelId="{CEA92864-CC94-4B57-AC3A-BF7BE62C4EC7}">
      <dsp:nvSpPr>
        <dsp:cNvPr id="0" name=""/>
        <dsp:cNvSpPr/>
      </dsp:nvSpPr>
      <dsp:spPr>
        <a:xfrm>
          <a:off x="0" y="4174700"/>
          <a:ext cx="5388607" cy="9509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bg1"/>
              </a:solidFill>
            </a:rPr>
            <a:t>Refer to BFM tab of SBD website for comprehensive BFM training materials and videos.  Individual forms are detailed during request / operating budget training.</a:t>
          </a:r>
        </a:p>
      </dsp:txBody>
      <dsp:txXfrm>
        <a:off x="46424" y="4221124"/>
        <a:ext cx="5295759" cy="858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34F14-3319-468E-A926-3FD2C40C882F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F1B7D-60C0-4726-A074-B190FE83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2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F355-00EE-713E-9398-162C23219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8E5C3-4423-6FF6-3C80-B619790B4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23DAD-B054-392D-0A91-70ED2042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843E-815A-4675-BB0F-96C2EFB724E5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5A6E3-5416-C37A-2513-396BEEE0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9BF4-B849-8311-372D-9115EC0B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0FE1D-F036-F5FD-A7C3-0D1FE215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76AE5-7E81-F57B-6195-0D5521A65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87BB5-9276-BCED-A647-2B6A0FAC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A85-2C3A-48B5-96B4-A6E3EE4D16C4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2A923-5555-6C93-6EE4-7A6D8396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B425-F7EC-9F97-38DC-B4D26980A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9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96A021-53AD-BF71-EBFC-B11BD5C8B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08D50-B082-DDBD-D415-980DBEE97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1D3EE-5BE7-A74A-C4AC-A8D99DCD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56B9-A46A-480C-A051-3C1F5F8854EF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79B8F-7997-671F-6F32-10807380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C44FE-68F5-F3CB-DF54-361308ECC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D37B-6E70-1F96-319B-645BAE82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1B311-10A8-47DB-0BFD-BA1D47EF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82AA-56B3-C17A-13C4-823436CB4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873A-456A-4A3B-83E9-66906DB67EF2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EA69B-D154-91B5-A1A1-F81EAE05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99F30-D256-C6B4-3C87-C1C923F1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9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78D3C-43C9-5A78-A201-C40D6989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81C13-2013-44BD-E1DE-10D32CE71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CD7E0-1BD7-8F6C-1E68-063A2C60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BCF7-BEBC-4B60-B8A9-340A17BBD613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C89E0-9D18-328F-1B6E-7D3EF236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15A8-B2AB-79F9-CC9F-B75DC835C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6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7475-06E1-553F-EE57-1C3291FA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BF962-AFAB-FD90-5D5B-2F777CA48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454D34-A322-6B86-955B-E77B347AB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65A1F-59D8-DFBE-F263-7D3A18F6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D96A-B9DB-447C-BAB0-47C6B0C73D96}" type="datetime1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E836DC-806F-B59B-837A-6BC8C723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2DD07-2075-F780-30D0-E8483AA3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9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E54ED-0F9B-A3B5-841F-B043FF1DD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E1FB7-0958-966A-C98B-F156E3C57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54BE2-8B69-C2D1-6AC6-312D8F2D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A1ABA-7934-D424-904F-5724120FA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D66A4-912C-B662-41D7-EE40E2826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C0987-2136-84F5-AD70-07FE45ED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D044-EFFC-4D2F-BAE3-29EB60A213F6}" type="datetime1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A24E33-8F32-CD5E-D685-639F840D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0BCAC-09AC-CECC-71A8-D11ED9ABB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9FB1-02BC-1DE7-D493-17949725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43B5C1-FC4E-30CF-250F-22F3EFDA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8976-ADC6-421E-A757-073433A64205}" type="datetime1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D0758-2784-831B-C90A-029427AF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C22F0-D54C-580D-1A8F-F18D1D40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6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017C3-5772-92F2-C659-11BF8F9A7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826E-1D01-404F-82C0-E726B25360D5}" type="datetime1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404EFA-CC68-D6AB-BA89-436EEBEB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4E535-8CF9-DA67-3333-99E443A7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D48B6-8751-0CCB-C9A1-F3866D402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7721-50CE-4136-A45A-26DB5CE3F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67CB8-43B1-6256-2566-AB766B6D2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C0445-3C8D-058B-5FED-95A1D9C5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312B-BBB1-4262-8C75-FF65190CECE1}" type="datetime1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A6EFA-19FB-EDED-F66F-8B1EA7D5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3D459-094E-5B0F-4DCB-14331EDD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6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A42E8-36C4-714B-9CE7-29DF45E29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36BDC-DFA8-97AA-668F-81A039BCA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327FD-B6C0-EC64-7D06-1FE3ED177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9910B-2615-6EB5-B8F5-C6F858E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3FEA-7576-44F8-94A4-111BC6CD95BA}" type="datetime1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51636-42E5-2813-555B-80DBEBFF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35C66-913E-FC4E-7C21-6A5ADD32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1496DE-91B5-FBB5-4260-005F985F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48E5F-C71F-F7EC-9162-BC34B6F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FB586-7D93-0446-2280-7D1C7D983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14BEE-2DFC-4821-A58E-CFE156E78E24}" type="datetime1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91F06-84BE-6338-AEB5-E9A8F694D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B0E8E-5570-75B1-1FFA-9A249FDDE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5F9B1-1428-4234-8437-DB2721E20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562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drew.miner@state.nm.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6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CF7E3-6A2D-7436-3DD2-95777298B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sz="4700" dirty="0"/>
              <a:t>Budget Boot Camp Module 3:</a:t>
            </a:r>
            <a:br>
              <a:rPr lang="en-US" sz="4700" dirty="0"/>
            </a:br>
            <a:r>
              <a:rPr lang="en-US" sz="4700" dirty="0"/>
              <a:t>The SHARE System and BFM for Budget Analysts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974C9-8B9D-0099-9BED-4D6C57434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dirty="0"/>
              <a:t>Dr. Andrew Miner, DPA</a:t>
            </a:r>
          </a:p>
          <a:p>
            <a:pPr algn="r"/>
            <a:r>
              <a:rPr lang="en-US" dirty="0"/>
              <a:t>Acting Director, State Budget Division</a:t>
            </a:r>
          </a:p>
          <a:p>
            <a:pPr algn="r"/>
            <a:r>
              <a:rPr lang="en-US" dirty="0">
                <a:hlinkClick r:id="rId2"/>
              </a:rPr>
              <a:t>andrew.miner@state.nm.us</a:t>
            </a:r>
            <a:endParaRPr lang="en-US" dirty="0"/>
          </a:p>
          <a:p>
            <a:pPr algn="r"/>
            <a:r>
              <a:rPr lang="en-US" dirty="0"/>
              <a:t>(505) 819-1772</a:t>
            </a:r>
          </a:p>
          <a:p>
            <a:pPr algn="r"/>
            <a:endParaRPr lang="en-US" dirty="0"/>
          </a:p>
        </p:txBody>
      </p:sp>
      <p:pic>
        <p:nvPicPr>
          <p:cNvPr id="1026" name="Picture 2" descr="cid683458572*image001.png@01D8CF54.E6D60DA0">
            <a:extLst>
              <a:ext uri="{FF2B5EF4-FFF2-40B4-BE49-F238E27FC236}">
                <a16:creationId xmlns:a16="http://schemas.microsoft.com/office/drawing/2014/main" id="{B4FC77A1-7F71-C2E8-0101-9508EA6C4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065" y="1649204"/>
            <a:ext cx="3816089" cy="759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BD2BB-5EEC-F8C7-33B0-68EAF445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64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08803-C5B1-A6E4-4695-73FC986D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The Budget Lines Fields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EF72-7CDB-1690-1377-A67B63A91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04" y="167148"/>
            <a:ext cx="5507485" cy="6449962"/>
          </a:xfrm>
        </p:spPr>
        <p:txBody>
          <a:bodyPr anchor="ctr">
            <a:normAutofit fontScale="925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Amount</a:t>
            </a:r>
          </a:p>
          <a:p>
            <a:pPr lvl="1"/>
            <a:r>
              <a:rPr lang="en-US" dirty="0"/>
              <a:t>Enter amounts in whole numbers, not rounded</a:t>
            </a:r>
          </a:p>
          <a:p>
            <a:pPr lvl="1"/>
            <a:r>
              <a:rPr lang="en-US" dirty="0"/>
              <a:t>Enter reductions as negative numbers</a:t>
            </a:r>
          </a:p>
          <a:p>
            <a:pPr lvl="1"/>
            <a:r>
              <a:rPr lang="en-US" dirty="0"/>
              <a:t>Positive numbers will show as credits below, negative as debits</a:t>
            </a:r>
          </a:p>
          <a:p>
            <a:pPr lvl="1"/>
            <a:r>
              <a:rPr lang="en-US" dirty="0"/>
              <a:t>Be sure that debits and credits equal on transfer journals</a:t>
            </a:r>
          </a:p>
          <a:p>
            <a:r>
              <a:rPr lang="en-US" dirty="0">
                <a:solidFill>
                  <a:schemeClr val="accent1"/>
                </a:solidFill>
              </a:rPr>
              <a:t>Click the + under the lines to create a new line </a:t>
            </a:r>
            <a:r>
              <a:rPr lang="en-US" dirty="0"/>
              <a:t>and copy the info down, adjust as needed</a:t>
            </a:r>
          </a:p>
          <a:p>
            <a:r>
              <a:rPr lang="en-US" dirty="0">
                <a:solidFill>
                  <a:schemeClr val="accent1"/>
                </a:solidFill>
              </a:rPr>
              <a:t>Saving and Submitting</a:t>
            </a:r>
          </a:p>
          <a:p>
            <a:pPr lvl="1"/>
            <a:r>
              <a:rPr lang="en-US" dirty="0"/>
              <a:t>Click Save below to save journal and give it a number if you didn’t give it a custom one</a:t>
            </a:r>
          </a:p>
          <a:p>
            <a:pPr lvl="1"/>
            <a:r>
              <a:rPr lang="en-US" dirty="0"/>
              <a:t>In drop down menu above lines, click Submit Journal and Process (Submit for Approval checkbox should auto-populate)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58565-AB5C-C312-C1FB-370B6243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0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CFF6E9-2B84-ACC8-0CEA-79D8C9C16795}"/>
              </a:ext>
            </a:extLst>
          </p:cNvPr>
          <p:cNvSpPr/>
          <p:nvPr/>
        </p:nvSpPr>
        <p:spPr>
          <a:xfrm>
            <a:off x="0" y="0"/>
            <a:ext cx="12192000" cy="19488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14CAB-797B-7633-617E-2C8246CC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>
                <a:solidFill>
                  <a:sysClr val="windowText" lastClr="000000"/>
                </a:solidFill>
              </a:rPr>
              <a:t>Routing and Posting Journals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3CB581D-ECA1-DE8B-FC9A-6E4A2ECD8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8393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8F1667E-56AF-0546-7801-26BEC594825E}"/>
              </a:ext>
            </a:extLst>
          </p:cNvPr>
          <p:cNvSpPr/>
          <p:nvPr/>
        </p:nvSpPr>
        <p:spPr>
          <a:xfrm>
            <a:off x="1216058" y="2865748"/>
            <a:ext cx="329938" cy="25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2D5376-8AA3-06FE-E22D-1A01A2C5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2EA8-4B26-4103-9C44-4B1584F530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4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4313634-B5F7-6F7D-57BA-69CF0775CD0C}"/>
              </a:ext>
            </a:extLst>
          </p:cNvPr>
          <p:cNvSpPr/>
          <p:nvPr/>
        </p:nvSpPr>
        <p:spPr>
          <a:xfrm>
            <a:off x="0" y="0"/>
            <a:ext cx="12192000" cy="11194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14CAB-797B-7633-617E-2C8246CC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38" y="36944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 b="1" dirty="0">
                <a:solidFill>
                  <a:schemeClr val="bg1"/>
                </a:solidFill>
              </a:rPr>
              <a:t>Journal Errors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53CB581D-ECA1-DE8B-FC9A-6E4A2ECD8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179761"/>
              </p:ext>
            </p:extLst>
          </p:nvPr>
        </p:nvGraphicFramePr>
        <p:xfrm>
          <a:off x="838200" y="1109094"/>
          <a:ext cx="10515600" cy="5446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phic 4" descr="Help outline">
            <a:extLst>
              <a:ext uri="{FF2B5EF4-FFF2-40B4-BE49-F238E27FC236}">
                <a16:creationId xmlns:a16="http://schemas.microsoft.com/office/drawing/2014/main" id="{EF46125A-76DF-6C7B-A948-699B6B664C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19726" y="1562621"/>
            <a:ext cx="497305" cy="49730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E448E-24A3-E911-908E-9C7980D0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2EA8-4B26-4103-9C44-4B1584F530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94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2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3492E-7686-77AB-18F4-84BA85AF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sz="4100" b="1" dirty="0"/>
              <a:t>Establishing Department Level Budgets</a:t>
            </a:r>
          </a:p>
        </p:txBody>
      </p:sp>
      <p:sp>
        <p:nvSpPr>
          <p:cNvPr id="70" name="Freeform: Shape 64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37A123B5-C664-97CA-770E-AF6BC1E09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53584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Lower-level budgets using 10-digit department codes that roll up to P-code budget, used by larger agencies to subdivide their budgets.   No revenue budget.</a:t>
            </a:r>
          </a:p>
          <a:p>
            <a:pPr lvl="1"/>
            <a:r>
              <a:rPr lang="en-US" sz="2000" dirty="0"/>
              <a:t>Not controlled by SBD except to check that a department level budget is reduced before an APROP_P level category transfer BAR</a:t>
            </a:r>
          </a:p>
          <a:p>
            <a:r>
              <a:rPr lang="en-US" sz="2000" dirty="0"/>
              <a:t>Agencies may create journals in SHARE to set up these budgets and post with 7/1 effective date after SBD has posted APROP_P level budget journals for new FY</a:t>
            </a:r>
          </a:p>
          <a:p>
            <a:r>
              <a:rPr lang="en-US" sz="2000" dirty="0"/>
              <a:t>Ledger group DEPT, Entry Type AGY.</a:t>
            </a:r>
          </a:p>
          <a:p>
            <a:r>
              <a:rPr lang="en-US" sz="2000" dirty="0"/>
              <a:t>Account should be expenditure categories</a:t>
            </a:r>
          </a:p>
          <a:p>
            <a:r>
              <a:rPr lang="en-US" sz="2000" dirty="0"/>
              <a:t>Same class and budref as current FY recurring budget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Programmer female outline">
            <a:extLst>
              <a:ext uri="{FF2B5EF4-FFF2-40B4-BE49-F238E27FC236}">
                <a16:creationId xmlns:a16="http://schemas.microsoft.com/office/drawing/2014/main" id="{84E9C1E6-FE29-29F4-EDDD-6CAB4670A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199765-B70C-0BB8-E2B3-4252FBCE992F}"/>
              </a:ext>
            </a:extLst>
          </p:cNvPr>
          <p:cNvSpPr/>
          <p:nvPr/>
        </p:nvSpPr>
        <p:spPr>
          <a:xfrm>
            <a:off x="9227489" y="3926698"/>
            <a:ext cx="1155142" cy="743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1C535F5-8D36-D2F1-15DF-24939B02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22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BFE127-3D1D-C435-B83C-6B6C5B24F5B2}"/>
              </a:ext>
            </a:extLst>
          </p:cNvPr>
          <p:cNvSpPr/>
          <p:nvPr/>
        </p:nvSpPr>
        <p:spPr>
          <a:xfrm>
            <a:off x="0" y="0"/>
            <a:ext cx="12192000" cy="8497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4AD40-6B3B-4D5F-CD40-40C1B1CF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36" y="-214979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ysClr val="windowText" lastClr="000000"/>
                </a:solidFill>
              </a:rPr>
              <a:t>Department Level Budget Journal Example</a:t>
            </a:r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9ED961E-1B94-D0C5-EC75-171438291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63" y="963562"/>
            <a:ext cx="8192643" cy="2695951"/>
          </a:xfrm>
          <a:prstGeom prst="rect">
            <a:avLst/>
          </a:prstGeom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821D91B-F006-727B-DB05-9E54B079AD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503" y="3956897"/>
            <a:ext cx="8784698" cy="2535978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10F4E-213A-205B-7804-93344A5B9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684A6B-C50E-7DAE-D4C4-7B49F0C6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810" y="3722714"/>
            <a:ext cx="4279281" cy="2216513"/>
          </a:xfrm>
        </p:spPr>
        <p:txBody>
          <a:bodyPr>
            <a:normAutofit/>
          </a:bodyPr>
          <a:lstStyle/>
          <a:p>
            <a:r>
              <a:rPr lang="en-US" sz="3700" b="1" dirty="0" err="1"/>
              <a:t>Chartfield</a:t>
            </a:r>
            <a:r>
              <a:rPr lang="en-US" sz="3700" b="1" dirty="0"/>
              <a:t> Requests, Department and Fund Maintenance Forms</a:t>
            </a:r>
          </a:p>
        </p:txBody>
      </p:sp>
      <p:sp>
        <p:nvSpPr>
          <p:cNvPr id="14" name="Arc 10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0AC98E7-216C-43F3-3867-D8C24FD612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2" b="3976"/>
          <a:stretch/>
        </p:blipFill>
        <p:spPr>
          <a:xfrm>
            <a:off x="1936185" y="204647"/>
            <a:ext cx="8319630" cy="3050246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936A-A98F-1C7D-9373-07CB0C034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1168" y="3485567"/>
            <a:ext cx="6770057" cy="3050245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Used to establish new fund, inactivate fund, create new department code, change accounting structure, etc.</a:t>
            </a:r>
          </a:p>
          <a:p>
            <a:r>
              <a:rPr lang="en-US" sz="1800" dirty="0"/>
              <a:t>Reviewed and approved by both FCD and SBD</a:t>
            </a:r>
          </a:p>
          <a:p>
            <a:r>
              <a:rPr lang="en-US" sz="1800" dirty="0"/>
              <a:t>Find in SHARE: Setup Financial Supply Chain &gt; Common Definitions &gt; Design </a:t>
            </a:r>
            <a:r>
              <a:rPr lang="en-US" sz="1800" dirty="0" err="1"/>
              <a:t>Chartfields</a:t>
            </a:r>
            <a:r>
              <a:rPr lang="en-US" sz="1800" dirty="0"/>
              <a:t> &gt; Define Values &gt; </a:t>
            </a:r>
            <a:r>
              <a:rPr lang="en-US" sz="1800" dirty="0" err="1"/>
              <a:t>Chartfield</a:t>
            </a:r>
            <a:r>
              <a:rPr lang="en-US" sz="1800" dirty="0"/>
              <a:t> Request</a:t>
            </a:r>
          </a:p>
          <a:p>
            <a:r>
              <a:rPr lang="en-US" sz="1800" dirty="0"/>
              <a:t>Complete and attach appropriate Fund or Department Maintenance Form, ensure info on the form matches info entered in SHARE. Forms on FCD website.</a:t>
            </a:r>
          </a:p>
          <a:p>
            <a:r>
              <a:rPr lang="en-US" sz="1800" dirty="0"/>
              <a:t>For more assistance contact your SBD analyst, FCD or the SHARE Help Desk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D844B-4793-0966-CFAB-75AE5CF1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18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CD1F5-EB6A-5EEB-D823-D2DA1042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Budget Overview Report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CA3F-C509-E77F-A110-0C014F3C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859" y="165078"/>
            <a:ext cx="7482348" cy="2290401"/>
          </a:xfrm>
        </p:spPr>
        <p:txBody>
          <a:bodyPr anchor="ctr">
            <a:normAutofit/>
          </a:bodyPr>
          <a:lstStyle/>
          <a:p>
            <a:r>
              <a:rPr lang="en-US" dirty="0"/>
              <a:t>Navigator &gt; Commitment Control &gt; Review Budget Activities &gt; Budget Overview </a:t>
            </a:r>
          </a:p>
          <a:p>
            <a:r>
              <a:rPr lang="en-US" dirty="0"/>
              <a:t>Shows budget, expense, encumbrances for a P-code or other budget for certain number of FYs in selected ledger group 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83B62F4-3159-0F8F-4295-B668ED477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020" y="2455479"/>
            <a:ext cx="6906491" cy="388852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F4AD9-670D-694A-FB68-BFEAE237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26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CD1F5-EB6A-5EEB-D823-D2DA1042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Budget Overview Report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CA3F-C509-E77F-A110-0C014F3C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982" y="631345"/>
            <a:ext cx="6622473" cy="5750982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Ledger Group: </a:t>
            </a:r>
            <a:r>
              <a:rPr lang="en-US" dirty="0"/>
              <a:t>Can look at expenditure or revenue budget, select Detail if you want to see expenditures at 6-digit line-item level</a:t>
            </a:r>
          </a:p>
          <a:p>
            <a:r>
              <a:rPr lang="en-US" dirty="0">
                <a:solidFill>
                  <a:schemeClr val="accent1"/>
                </a:solidFill>
              </a:rPr>
              <a:t>Type of Calendar: </a:t>
            </a:r>
            <a:r>
              <a:rPr lang="en-US" dirty="0"/>
              <a:t>generally, use Summary Accounting Period</a:t>
            </a:r>
          </a:p>
          <a:p>
            <a:r>
              <a:rPr lang="en-US" dirty="0">
                <a:solidFill>
                  <a:schemeClr val="accent1"/>
                </a:solidFill>
              </a:rPr>
              <a:t>Calendar ID: </a:t>
            </a:r>
            <a:r>
              <a:rPr lang="en-US" dirty="0"/>
              <a:t>SM. Note if pulling up by FY, enter 1 in both period fields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Chartfield</a:t>
            </a:r>
            <a:r>
              <a:rPr lang="en-US" dirty="0">
                <a:solidFill>
                  <a:schemeClr val="accent1"/>
                </a:solidFill>
              </a:rPr>
              <a:t> Criteria</a:t>
            </a:r>
          </a:p>
          <a:p>
            <a:pPr lvl="1"/>
            <a:r>
              <a:rPr lang="en-US" dirty="0"/>
              <a:t>Leave % in any fields that you want to return all possible values (no filter)</a:t>
            </a:r>
          </a:p>
          <a:p>
            <a:pPr lvl="1"/>
            <a:r>
              <a:rPr lang="en-US" dirty="0"/>
              <a:t>Enter same value in From and To fields if you only want results for that value</a:t>
            </a:r>
          </a:p>
          <a:p>
            <a:pPr lvl="1"/>
            <a:r>
              <a:rPr lang="en-US" dirty="0"/>
              <a:t>Account: enter range of accounts you want depending on report’s ledger group</a:t>
            </a:r>
          </a:p>
          <a:p>
            <a:pPr lvl="1"/>
            <a:r>
              <a:rPr lang="en-US" dirty="0"/>
              <a:t>Dept: could be P-code, Z-code, 10-digit code, etc.</a:t>
            </a:r>
          </a:p>
          <a:p>
            <a:r>
              <a:rPr lang="en-US" dirty="0"/>
              <a:t>Click on Search button near top of report to run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94C04-BA93-F6E2-E181-6A0B9108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4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CD1F5-EB6A-5EEB-D823-D2DA1042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Budget Overview Report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CA3F-C509-E77F-A110-0C014F3CA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286" y="4229257"/>
            <a:ext cx="6992341" cy="1479267"/>
          </a:xfrm>
        </p:spPr>
        <p:txBody>
          <a:bodyPr anchor="ctr">
            <a:normAutofit lnSpcReduction="10000"/>
          </a:bodyPr>
          <a:lstStyle/>
          <a:p>
            <a:r>
              <a:rPr lang="en-US" dirty="0"/>
              <a:t>Can download results into Excel using Grid Action Menu button at left above results lines, so you can manipulate data, create pivot tables, etc.</a:t>
            </a:r>
          </a:p>
        </p:txBody>
      </p:sp>
      <p:pic>
        <p:nvPicPr>
          <p:cNvPr id="5" name="Content Placeholder 8" descr="Table&#10;&#10;Description automatically generated">
            <a:extLst>
              <a:ext uri="{FF2B5EF4-FFF2-40B4-BE49-F238E27FC236}">
                <a16:creationId xmlns:a16="http://schemas.microsoft.com/office/drawing/2014/main" id="{2651F490-EDD6-8544-DEF8-AF8A8EE74E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286" y="542160"/>
            <a:ext cx="7470699" cy="31449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37C76-B65C-E917-EDEA-6E157CC1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15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99310C-80AE-20EB-8701-E6D7424D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40" y="4193566"/>
            <a:ext cx="3492173" cy="2216513"/>
          </a:xfrm>
        </p:spPr>
        <p:txBody>
          <a:bodyPr>
            <a:normAutofit/>
          </a:bodyPr>
          <a:lstStyle/>
          <a:p>
            <a:r>
              <a:rPr lang="en-US" b="1" dirty="0"/>
              <a:t>Trial Balance Report</a:t>
            </a: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915933-22EC-E40E-07D4-55B2F7F11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875314"/>
              </p:ext>
            </p:extLst>
          </p:nvPr>
        </p:nvGraphicFramePr>
        <p:xfrm>
          <a:off x="3800334" y="290160"/>
          <a:ext cx="8011026" cy="2955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E7B7EB-6513-862E-39C0-19ACD2F44C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334" y="2726510"/>
            <a:ext cx="8011026" cy="3697397"/>
          </a:xfrm>
          <a:prstGeom prst="rect">
            <a:avLst/>
          </a:prstGeom>
        </p:spPr>
      </p:pic>
      <p:sp>
        <p:nvSpPr>
          <p:cNvPr id="8" name="Arc 7">
            <a:extLst>
              <a:ext uri="{FF2B5EF4-FFF2-40B4-BE49-F238E27FC236}">
                <a16:creationId xmlns:a16="http://schemas.microsoft.com/office/drawing/2014/main" id="{3C6CDEF0-12F2-4ABB-9AB3-7E66DD71A6BD}"/>
              </a:ext>
            </a:extLst>
          </p:cNvPr>
          <p:cNvSpPr/>
          <p:nvPr/>
        </p:nvSpPr>
        <p:spPr>
          <a:xfrm rot="4966341">
            <a:off x="-2114719" y="-1997564"/>
            <a:ext cx="3970804" cy="4893263"/>
          </a:xfrm>
          <a:prstGeom prst="arc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E6CA1-A066-A7F2-41D3-310DBE8CB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5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C11F4-C1EA-5CAA-7319-AFAAB5DCE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Module Overview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E97CF-C580-54CE-93AE-8A1941E60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230909"/>
            <a:ext cx="6906491" cy="6197601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Creating budget journals in SHARE – Types, components and process</a:t>
            </a:r>
          </a:p>
          <a:p>
            <a:pPr lvl="2"/>
            <a:r>
              <a:rPr lang="en-US" dirty="0"/>
              <a:t>Demonstration in SHARE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Other processes in SHARE: Routing and posting journals, department level budgets, </a:t>
            </a:r>
            <a:r>
              <a:rPr lang="en-US" sz="2400" dirty="0" err="1"/>
              <a:t>chartfield</a:t>
            </a:r>
            <a:r>
              <a:rPr lang="en-US" sz="2400" dirty="0"/>
              <a:t>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Useful budget/financial reports generated from SHARE</a:t>
            </a:r>
          </a:p>
          <a:p>
            <a:pPr lvl="2"/>
            <a:r>
              <a:rPr lang="en-US" dirty="0"/>
              <a:t>Background and demonstration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Applications of information pulled from SHARE</a:t>
            </a:r>
          </a:p>
          <a:p>
            <a:pPr lvl="2"/>
            <a:r>
              <a:rPr lang="en-US" dirty="0"/>
              <a:t>Completing budget projections</a:t>
            </a:r>
          </a:p>
          <a:p>
            <a:pPr lvl="2"/>
            <a:r>
              <a:rPr lang="en-US" dirty="0"/>
              <a:t>50% rule verification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Introduction to BFM (Budget Formulation and Management System)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9A798-9F14-3FF9-FBCA-94489F7F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49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99310C-80AE-20EB-8701-E6D7424D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998018"/>
            <a:ext cx="3981854" cy="2216513"/>
          </a:xfrm>
        </p:spPr>
        <p:txBody>
          <a:bodyPr>
            <a:normAutofit/>
          </a:bodyPr>
          <a:lstStyle/>
          <a:p>
            <a:r>
              <a:rPr lang="en-US" b="1"/>
              <a:t>Trial Balance Report</a:t>
            </a: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82C2A3B3-284A-8A84-C0A4-4FDA57E2C577}"/>
              </a:ext>
            </a:extLst>
          </p:cNvPr>
          <p:cNvSpPr/>
          <p:nvPr/>
        </p:nvSpPr>
        <p:spPr>
          <a:xfrm rot="4966341">
            <a:off x="-2114719" y="-1997564"/>
            <a:ext cx="3970804" cy="4893263"/>
          </a:xfrm>
          <a:prstGeom prst="arc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C35BCBC-BB32-CC0C-096D-81A9D20D1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77" y="704504"/>
            <a:ext cx="10754446" cy="2957472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1F704DDA-C74C-A875-D73D-6B4F48489C0B}"/>
              </a:ext>
            </a:extLst>
          </p:cNvPr>
          <p:cNvGraphicFramePr/>
          <p:nvPr/>
        </p:nvGraphicFramePr>
        <p:xfrm>
          <a:off x="4970835" y="3998019"/>
          <a:ext cx="6382966" cy="2216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D0E08-09EB-CC95-E941-F7F7F7C3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48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99310C-80AE-20EB-8701-E6D7424D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998018"/>
            <a:ext cx="3981854" cy="2216513"/>
          </a:xfrm>
        </p:spPr>
        <p:txBody>
          <a:bodyPr>
            <a:normAutofit/>
          </a:bodyPr>
          <a:lstStyle/>
          <a:p>
            <a:r>
              <a:rPr lang="en-US" b="1" dirty="0"/>
              <a:t>Trial Balance Report</a:t>
            </a: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1F704DDA-C74C-A875-D73D-6B4F48489C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1475158"/>
              </p:ext>
            </p:extLst>
          </p:nvPr>
        </p:nvGraphicFramePr>
        <p:xfrm>
          <a:off x="7220831" y="3998019"/>
          <a:ext cx="3260754" cy="2216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c 4">
            <a:extLst>
              <a:ext uri="{FF2B5EF4-FFF2-40B4-BE49-F238E27FC236}">
                <a16:creationId xmlns:a16="http://schemas.microsoft.com/office/drawing/2014/main" id="{49893A77-20A1-3FFA-2A8B-B85A091DD4EE}"/>
              </a:ext>
            </a:extLst>
          </p:cNvPr>
          <p:cNvSpPr/>
          <p:nvPr/>
        </p:nvSpPr>
        <p:spPr>
          <a:xfrm rot="4966341">
            <a:off x="-2114719" y="-1997564"/>
            <a:ext cx="3970804" cy="4893263"/>
          </a:xfrm>
          <a:prstGeom prst="arc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E129B7-2D9C-9496-2DE5-C0C18CBE6A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583487"/>
            <a:ext cx="10226204" cy="277106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398B6-033F-D7DD-CA70-5B59230A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0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C9C0F038-A26E-EAD9-AF3B-FEB4FD3A5CD1}"/>
              </a:ext>
            </a:extLst>
          </p:cNvPr>
          <p:cNvSpPr/>
          <p:nvPr/>
        </p:nvSpPr>
        <p:spPr>
          <a:xfrm rot="4966341">
            <a:off x="-2114719" y="-1997564"/>
            <a:ext cx="3970804" cy="4893263"/>
          </a:xfrm>
          <a:prstGeom prst="arc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E773B6-A253-D52A-528F-1D5C0309F8AD}"/>
              </a:ext>
            </a:extLst>
          </p:cNvPr>
          <p:cNvSpPr txBox="1">
            <a:spLocks/>
          </p:cNvSpPr>
          <p:nvPr/>
        </p:nvSpPr>
        <p:spPr>
          <a:xfrm>
            <a:off x="1063271" y="475574"/>
            <a:ext cx="102427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Trial Balance Report – Result in Excel</a:t>
            </a:r>
          </a:p>
        </p:txBody>
      </p:sp>
      <p:pic>
        <p:nvPicPr>
          <p:cNvPr id="7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4C48007-BEC2-A1CB-FE57-13C253F01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64" y="1801137"/>
            <a:ext cx="7451270" cy="462455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2D1F8-EE05-9B4A-8ABC-1D725618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7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B22C06-514D-DABC-2D06-41F0A0F7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99" y="567983"/>
            <a:ext cx="9320309" cy="1325563"/>
          </a:xfrm>
        </p:spPr>
        <p:txBody>
          <a:bodyPr>
            <a:normAutofit/>
          </a:bodyPr>
          <a:lstStyle/>
          <a:p>
            <a:r>
              <a:rPr lang="en-US" b="1" dirty="0"/>
              <a:t>Single Year CAFR Budget Status Report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1E5FCE-B4B2-6751-90FD-BD917CB6D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161" y="2678214"/>
            <a:ext cx="5963915" cy="2981957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82771-3AC5-A8AF-F8ED-FDF3ED72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400" y="2072933"/>
            <a:ext cx="5458838" cy="4192520"/>
          </a:xfrm>
        </p:spPr>
        <p:txBody>
          <a:bodyPr>
            <a:normAutofit/>
          </a:bodyPr>
          <a:lstStyle/>
          <a:p>
            <a:r>
              <a:rPr lang="en-US" dirty="0"/>
              <a:t>Navigator &gt; Commitment Control &gt; Budget Reports &gt; Print Budget Status Report</a:t>
            </a:r>
          </a:p>
          <a:p>
            <a:r>
              <a:rPr lang="en-US" dirty="0"/>
              <a:t>Select </a:t>
            </a:r>
            <a:r>
              <a:rPr lang="en-US" dirty="0" err="1"/>
              <a:t>chartfields</a:t>
            </a:r>
            <a:r>
              <a:rPr lang="en-US" dirty="0"/>
              <a:t> to include in report, sequence to be ordered in, and range of values for each</a:t>
            </a:r>
          </a:p>
          <a:p>
            <a:r>
              <a:rPr lang="en-US" dirty="0"/>
              <a:t>Follow same Run &gt; Process Monitor &gt; Report Manager sequence as for Trial Balance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9E5D1-02FB-4B34-068B-73C93553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79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B22C06-514D-DABC-2D06-41F0A0F7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99" y="567983"/>
            <a:ext cx="9006273" cy="1325563"/>
          </a:xfrm>
        </p:spPr>
        <p:txBody>
          <a:bodyPr>
            <a:normAutofit/>
          </a:bodyPr>
          <a:lstStyle/>
          <a:p>
            <a:r>
              <a:rPr lang="en-US" b="1" dirty="0"/>
              <a:t>Single Year CAFR Budget Status Report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82771-3AC5-A8AF-F8ED-FDF3ED72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399" y="2072933"/>
            <a:ext cx="11343509" cy="1325563"/>
          </a:xfrm>
        </p:spPr>
        <p:txBody>
          <a:bodyPr>
            <a:normAutofit/>
          </a:bodyPr>
          <a:lstStyle/>
          <a:p>
            <a:r>
              <a:rPr lang="en-US" dirty="0"/>
              <a:t>Output will be PDF</a:t>
            </a:r>
          </a:p>
          <a:p>
            <a:r>
              <a:rPr lang="en-US" dirty="0"/>
              <a:t>Results tie more closely to General Ledger than Budget Overview</a:t>
            </a:r>
          </a:p>
        </p:txBody>
      </p:sp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2F5E6706-9D94-5996-193F-951894A7F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9" y="3429000"/>
            <a:ext cx="11050542" cy="250542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A1BBA-9766-B249-0B09-D1E51EE2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92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5792D7-EBB8-40DF-C5B2-8BD96A411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US" sz="5600" b="1"/>
              <a:t>50% Rule Verification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35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Graphic 6" descr="Harvey Balls 50% outline">
            <a:extLst>
              <a:ext uri="{FF2B5EF4-FFF2-40B4-BE49-F238E27FC236}">
                <a16:creationId xmlns:a16="http://schemas.microsoft.com/office/drawing/2014/main" id="{DF580B96-A479-59D5-0DD2-E678B0E5E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36211" y="165871"/>
            <a:ext cx="2353922" cy="23539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B9ADE-566C-BB6C-8AA0-AF523F1E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677" y="2519793"/>
            <a:ext cx="5489166" cy="4136646"/>
          </a:xfrm>
        </p:spPr>
        <p:txBody>
          <a:bodyPr anchor="t">
            <a:normAutofit lnSpcReduction="10000"/>
          </a:bodyPr>
          <a:lstStyle/>
          <a:p>
            <a:r>
              <a:rPr lang="en-US" sz="1600" dirty="0"/>
              <a:t>6-3-6 NMSA 1978: State agency expenditures for the first 6 months of every odd-numbered fiscal year are limited to one half of the approved budget for that year</a:t>
            </a:r>
          </a:p>
          <a:p>
            <a:pPr lvl="1"/>
            <a:r>
              <a:rPr lang="en-US" sz="1600" dirty="0"/>
              <a:t>Ensure that at least half of an agency’s budget is available to new agency heads or elected officials taking office after an election</a:t>
            </a:r>
          </a:p>
          <a:p>
            <a:r>
              <a:rPr lang="en-US" sz="1600" dirty="0"/>
              <a:t>Does not apply to legislative committees, legislative council, State Fair</a:t>
            </a:r>
          </a:p>
          <a:p>
            <a:r>
              <a:rPr lang="en-US" sz="1600" dirty="0"/>
              <a:t>Applies to agency as a whole, not individual programs</a:t>
            </a:r>
          </a:p>
          <a:p>
            <a:r>
              <a:rPr lang="en-US" sz="1600" dirty="0"/>
              <a:t>Can request exemptions for certain portions of budget – must be approved by DFA Secretary</a:t>
            </a:r>
          </a:p>
          <a:p>
            <a:r>
              <a:rPr lang="en-US" sz="1600" dirty="0"/>
              <a:t>Around December 1 of each odd-numbered FY agencies must submit verification that they are in compliance with the 50% rule</a:t>
            </a:r>
          </a:p>
          <a:p>
            <a:pPr lvl="1"/>
            <a:r>
              <a:rPr lang="en-US" sz="1600" dirty="0"/>
              <a:t>Instructions and forms distributed by SBD in advance</a:t>
            </a:r>
          </a:p>
          <a:p>
            <a:pPr lvl="1"/>
            <a:r>
              <a:rPr lang="en-US" sz="1600" dirty="0"/>
              <a:t>Use SHARE reports to verify actual expenditure data and rule compliance</a:t>
            </a:r>
          </a:p>
        </p:txBody>
      </p:sp>
      <p:pic>
        <p:nvPicPr>
          <p:cNvPr id="11" name="Graphic 10" descr="Money outline">
            <a:extLst>
              <a:ext uri="{FF2B5EF4-FFF2-40B4-BE49-F238E27FC236}">
                <a16:creationId xmlns:a16="http://schemas.microsoft.com/office/drawing/2014/main" id="{44D28905-E450-5B0B-AFA7-8514505453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>
          <a:xfrm>
            <a:off x="705154" y="3684772"/>
            <a:ext cx="2752751" cy="2752751"/>
          </a:xfrm>
          <a:prstGeom prst="rect">
            <a:avLst/>
          </a:prstGeom>
        </p:spPr>
      </p:pic>
      <p:sp>
        <p:nvSpPr>
          <p:cNvPr id="4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3E9DB92-45D1-594C-6732-2B3D9B07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30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DBB50-0A5A-B4AB-5E8B-CD4CEA467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Intro to BFM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9B5E48-8DE4-16C4-FFC5-5A363C71A0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68833"/>
              </p:ext>
            </p:extLst>
          </p:nvPr>
        </p:nvGraphicFramePr>
        <p:xfrm>
          <a:off x="6096000" y="820879"/>
          <a:ext cx="5388607" cy="515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76678-F978-28F5-CF7E-56AB631D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59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2D9D-51A7-CDEB-D9E6-97D28CD5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80" y="276293"/>
            <a:ext cx="6292420" cy="1325563"/>
          </a:xfrm>
        </p:spPr>
        <p:txBody>
          <a:bodyPr>
            <a:normAutofit/>
          </a:bodyPr>
          <a:lstStyle/>
          <a:p>
            <a:r>
              <a:rPr lang="en-US" b="1" dirty="0"/>
              <a:t>BFM Staging Workflow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9301-BFC9-A32D-B217-2B6B948A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80" y="1781243"/>
            <a:ext cx="6292420" cy="4192520"/>
          </a:xfrm>
        </p:spPr>
        <p:txBody>
          <a:bodyPr>
            <a:normAutofit/>
          </a:bodyPr>
          <a:lstStyle/>
          <a:p>
            <a:r>
              <a:rPr lang="en-US" sz="2400" dirty="0"/>
              <a:t>New budget forms are created at Stage 1, Initial Entry, and sent up the process.</a:t>
            </a:r>
          </a:p>
          <a:p>
            <a:r>
              <a:rPr lang="en-US" sz="2400" dirty="0"/>
              <a:t>Once a user submits a budget form, they will not have access any longer, but the reviewer/manager has the authority to submit the request backwards in the process for edits/revisions.</a:t>
            </a:r>
          </a:p>
          <a:p>
            <a:r>
              <a:rPr lang="en-US" sz="2400" b="1" dirty="0"/>
              <a:t>Note</a:t>
            </a:r>
            <a:r>
              <a:rPr lang="en-US" sz="2400" dirty="0"/>
              <a:t>: If you are the ONLY BFM user at a small agency and therefore need levels 1-3 access, please email your SBD analyst.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CC17F935-B2ED-9BED-A3E5-50B190791A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955448"/>
              </p:ext>
            </p:extLst>
          </p:nvPr>
        </p:nvGraphicFramePr>
        <p:xfrm>
          <a:off x="7085509" y="2368475"/>
          <a:ext cx="4777382" cy="2617885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518567">
                  <a:extLst>
                    <a:ext uri="{9D8B030D-6E8A-4147-A177-3AD203B41FA5}">
                      <a16:colId xmlns:a16="http://schemas.microsoft.com/office/drawing/2014/main" val="2732204668"/>
                    </a:ext>
                  </a:extLst>
                </a:gridCol>
                <a:gridCol w="3258815">
                  <a:extLst>
                    <a:ext uri="{9D8B030D-6E8A-4147-A177-3AD203B41FA5}">
                      <a16:colId xmlns:a16="http://schemas.microsoft.com/office/drawing/2014/main" val="124157828"/>
                    </a:ext>
                  </a:extLst>
                </a:gridCol>
              </a:tblGrid>
              <a:tr h="5059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Stage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</a:rPr>
                        <a:t>Description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extLst>
                  <a:ext uri="{0D108BD9-81ED-4DB2-BD59-A6C34878D82A}">
                    <a16:rowId xmlns:a16="http://schemas.microsoft.com/office/drawing/2014/main" val="35526443"/>
                  </a:ext>
                </a:extLst>
              </a:tr>
              <a:tr h="435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Stage 1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Initial Entry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extLst>
                  <a:ext uri="{0D108BD9-81ED-4DB2-BD59-A6C34878D82A}">
                    <a16:rowId xmlns:a16="http://schemas.microsoft.com/office/drawing/2014/main" val="177822529"/>
                  </a:ext>
                </a:extLst>
              </a:tr>
              <a:tr h="435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Stage 2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Manager Review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extLst>
                  <a:ext uri="{0D108BD9-81ED-4DB2-BD59-A6C34878D82A}">
                    <a16:rowId xmlns:a16="http://schemas.microsoft.com/office/drawing/2014/main" val="1706894938"/>
                  </a:ext>
                </a:extLst>
              </a:tr>
              <a:tr h="806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Stage 3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Agency Management Changes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extLst>
                  <a:ext uri="{0D108BD9-81ED-4DB2-BD59-A6C34878D82A}">
                    <a16:rowId xmlns:a16="http://schemas.microsoft.com/office/drawing/2014/main" val="3667661587"/>
                  </a:ext>
                </a:extLst>
              </a:tr>
              <a:tr h="435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Stage 4</a:t>
                      </a:r>
                      <a:endParaRPr lang="en-US" sz="2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Submit to DFA</a:t>
                      </a:r>
                      <a:endParaRPr lang="en-US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72" marR="155972" marT="0" marB="0"/>
                </a:tc>
                <a:extLst>
                  <a:ext uri="{0D108BD9-81ED-4DB2-BD59-A6C34878D82A}">
                    <a16:rowId xmlns:a16="http://schemas.microsoft.com/office/drawing/2014/main" val="184725854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1A235-9A8D-4A6C-D7A0-B2C646A81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51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2D9D-51A7-CDEB-D9E6-97D28CD5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80" y="276293"/>
            <a:ext cx="6292420" cy="1325563"/>
          </a:xfrm>
        </p:spPr>
        <p:txBody>
          <a:bodyPr>
            <a:normAutofit/>
          </a:bodyPr>
          <a:lstStyle/>
          <a:p>
            <a:r>
              <a:rPr lang="en-US" b="1" dirty="0"/>
              <a:t>Navigation in BFM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9301-BFC9-A32D-B217-2B6B948A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80" y="1481749"/>
            <a:ext cx="11128252" cy="25986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Every page has a Title at the top, followed by a search area, and then a list of records with action options</a:t>
            </a:r>
          </a:p>
          <a:p>
            <a:r>
              <a:rPr lang="en-US" dirty="0"/>
              <a:t>Quick Search: Narrow record list by searching for text or numbers in any non-date columns (such as Description or </a:t>
            </a:r>
            <a:r>
              <a:rPr lang="en-US" dirty="0" err="1"/>
              <a:t>Pcode</a:t>
            </a:r>
            <a:r>
              <a:rPr lang="en-US" dirty="0"/>
              <a:t>)</a:t>
            </a:r>
          </a:p>
          <a:p>
            <a:r>
              <a:rPr lang="en-US" dirty="0"/>
              <a:t>Elements of a Budget Form</a:t>
            </a:r>
          </a:p>
          <a:p>
            <a:pPr lvl="1"/>
            <a:r>
              <a:rPr lang="en-US" dirty="0"/>
              <a:t>Header Tab – General info such as organizational unit (</a:t>
            </a:r>
            <a:r>
              <a:rPr lang="en-US" dirty="0" err="1"/>
              <a:t>Pcode</a:t>
            </a:r>
            <a:r>
              <a:rPr lang="en-US" dirty="0"/>
              <a:t>, Dept ID) and form name</a:t>
            </a:r>
          </a:p>
          <a:p>
            <a:pPr lvl="1"/>
            <a:r>
              <a:rPr lang="en-US" dirty="0"/>
              <a:t>Detail Tab – Detailed info depending on form such as fund, account, amount, justification, etc.</a:t>
            </a:r>
          </a:p>
          <a:p>
            <a:pPr lvl="1"/>
            <a:r>
              <a:rPr lang="en-US" dirty="0"/>
              <a:t>Attachments Tab – Allows for attachments of PDF, Word, Excel files</a:t>
            </a:r>
          </a:p>
          <a:p>
            <a:pPr lvl="1"/>
            <a:r>
              <a:rPr lang="en-US" dirty="0"/>
              <a:t>Narrative/Explanation Tab – Contains text fields for detailed narrative descriptions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E12619EE-C1BF-194A-E574-E3DA1AC1B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101" y="4209116"/>
            <a:ext cx="8695798" cy="233427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0CF1-AC93-6E51-87A4-C059BB4F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969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2D9D-51A7-CDEB-D9E6-97D28CD5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80" y="276293"/>
            <a:ext cx="6292420" cy="1325563"/>
          </a:xfrm>
        </p:spPr>
        <p:txBody>
          <a:bodyPr>
            <a:normAutofit/>
          </a:bodyPr>
          <a:lstStyle/>
          <a:p>
            <a:r>
              <a:rPr lang="en-US" b="1" dirty="0"/>
              <a:t>Data Entry in BFM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9301-BFC9-A32D-B217-2B6B948A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9" y="1481749"/>
            <a:ext cx="11138085" cy="184792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Columns with an asterisk (*) are data entry columns</a:t>
            </a:r>
          </a:p>
          <a:p>
            <a:r>
              <a:rPr lang="en-US" dirty="0"/>
              <a:t>Enter in whole numbers without formatting</a:t>
            </a:r>
          </a:p>
          <a:p>
            <a:r>
              <a:rPr lang="en-US" dirty="0"/>
              <a:t>Enter data, click Save All at bottom, then Refresh at top to refresh totals</a:t>
            </a:r>
          </a:p>
          <a:p>
            <a:r>
              <a:rPr lang="en-US" dirty="0"/>
              <a:t>Justification/other narrative fields: 8,000-character limit</a:t>
            </a:r>
          </a:p>
          <a:p>
            <a:r>
              <a:rPr lang="en-US" dirty="0"/>
              <a:t>Cannot delete a row on a form, must zero it out (for audit purposes)</a:t>
            </a: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7123264-776D-6EEB-3758-0C27948E2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595" y="3329678"/>
            <a:ext cx="7972425" cy="351472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FAF6B-B524-982A-E8B1-ADD23DAB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9EA002-CBFC-B704-A1A1-5990C6AC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600" b="1" dirty="0">
                <a:solidFill>
                  <a:schemeClr val="bg1"/>
                </a:solidFill>
              </a:rPr>
              <a:t>Creating Budget Journals in SHARE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781F7-B479-ECD1-4B7C-6EF6EB8E7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245" y="195350"/>
            <a:ext cx="5344658" cy="645979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Navigator &gt; Commitment Control &gt; Budget Journals &gt; Enter Budget Journal &gt; Add a New Value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Clicking Add when NEXT is in the Journal ID box will auto-generate a number for the journal ID once you save the journal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You may instead enter a custom ID if your agency has specific naming conventions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Generally, all journals establishing a budget will need an appropriation journal and a revenue journal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TRANSFER: Navigator &gt; Commitment Control &gt; Budget Journals &gt; Enter Budget Transfer &gt; Add a New Value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Generally used to transfer budget authority in the same ledger group, such as from the 300 to the 400 category in a category transfer BAR 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Adjust date as needed for when journal needs to be effective (such as 6/30/20 for a corrective adjustment to prior FY)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479042-9000-DE1D-4D8D-2BD9B9FA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7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2D9D-51A7-CDEB-D9E6-97D28CD5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80" y="276293"/>
            <a:ext cx="6292420" cy="1325563"/>
          </a:xfrm>
        </p:spPr>
        <p:txBody>
          <a:bodyPr>
            <a:normAutofit/>
          </a:bodyPr>
          <a:lstStyle/>
          <a:p>
            <a:r>
              <a:rPr lang="en-US" b="1" dirty="0"/>
              <a:t>Submitting Budget Forms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9301-BFC9-A32D-B217-2B6B948A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9" y="1481749"/>
            <a:ext cx="10803789" cy="274983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 to budget form you want to submit, and click on Submit button on main page (next to Header and Detail buttons)</a:t>
            </a:r>
          </a:p>
          <a:p>
            <a:r>
              <a:rPr lang="en-US" dirty="0"/>
              <a:t>Select Stage to submit to in dropdown menu on Submit Budget Form screen (will display which stages you have access to submit to). Reviewers can submit back to prior stage.</a:t>
            </a:r>
          </a:p>
          <a:p>
            <a:r>
              <a:rPr lang="en-US" dirty="0"/>
              <a:t>Once submitted the form will no longer appear on the user’s budget forms list page if they do not have edit access at the new stage</a:t>
            </a:r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AF7FC3C-3EE2-F561-2FA7-95ECDDCBA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58" y="4377944"/>
            <a:ext cx="4133850" cy="20574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62438-0A4C-22E0-26A2-E0927AE7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04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12D9D-51A7-CDEB-D9E6-97D28CD5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980" y="276293"/>
            <a:ext cx="6292420" cy="1325563"/>
          </a:xfrm>
        </p:spPr>
        <p:txBody>
          <a:bodyPr>
            <a:normAutofit/>
          </a:bodyPr>
          <a:lstStyle/>
          <a:p>
            <a:r>
              <a:rPr lang="en-US" b="1" dirty="0"/>
              <a:t>Intro to BFM Reports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9301-BFC9-A32D-B217-2B6B948A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9" y="1481749"/>
            <a:ext cx="10911944" cy="227640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Accessed under Links menu at top right of BFM </a:t>
            </a:r>
          </a:p>
          <a:p>
            <a:r>
              <a:rPr lang="en-US" dirty="0"/>
              <a:t>Dragging Reporting tab to create new instance of browser will enable you to have BFM and Reporting open concurrently and refresh reports</a:t>
            </a:r>
          </a:p>
          <a:p>
            <a:r>
              <a:rPr lang="en-US" dirty="0"/>
              <a:t>Complete each prompt as necessary before running report (Agency, P/</a:t>
            </a:r>
            <a:r>
              <a:rPr lang="en-US" dirty="0" err="1"/>
              <a:t>Zcode</a:t>
            </a:r>
            <a:r>
              <a:rPr lang="en-US" dirty="0"/>
              <a:t>, Include Department section</a:t>
            </a:r>
          </a:p>
          <a:p>
            <a:r>
              <a:rPr lang="en-US" dirty="0"/>
              <a:t>Reports will round and display numbers in the thousands </a:t>
            </a:r>
          </a:p>
          <a:p>
            <a:r>
              <a:rPr lang="en-US" dirty="0"/>
              <a:t>Note that revenue lines will now be listed on detailed S-9 report </a:t>
            </a: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55447BC-13B1-80F8-509C-CDE28EE26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457" y="3787944"/>
            <a:ext cx="8840987" cy="290391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408BA-FF0F-360C-D885-85A43114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42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766281-7757-F2AD-3DC8-CE3AC6199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0" y="2894627"/>
            <a:ext cx="5561938" cy="2513516"/>
          </a:xfrm>
        </p:spPr>
        <p:txBody>
          <a:bodyPr>
            <a:normAutofit/>
          </a:bodyPr>
          <a:lstStyle/>
          <a:p>
            <a:r>
              <a:rPr lang="en-US" b="1" dirty="0"/>
              <a:t>Module 3 Complete</a:t>
            </a: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7602CE00-6422-F0D4-ED25-C5ED1C749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1327" y="861292"/>
            <a:ext cx="2729345" cy="2729345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AF12D8-4125-73B0-5ED4-D5546139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3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E5C3F-A513-EBDB-5DDC-9979BC78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12683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Budget Header Page</a:t>
            </a:r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0F8696B-76B6-87D3-EE13-91D1A8E409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78" y="1339273"/>
            <a:ext cx="10133244" cy="5006109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BB851-66BB-DC74-5D05-67D340BC9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7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08803-C5B1-A6E4-4695-73FC986D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The Budget Header Fields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EF72-7CDB-1690-1377-A67B63A91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04" y="167148"/>
            <a:ext cx="5507485" cy="6449962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solidFill>
                  <a:schemeClr val="accent1">
                    <a:alpha val="80000"/>
                  </a:schemeClr>
                </a:solidFill>
              </a:rPr>
              <a:t>Ledger Group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APROP_P: P-code level expenditure budget, entered at category level (200, 300, </a:t>
            </a:r>
            <a:r>
              <a:rPr lang="en-US" sz="2000" dirty="0" err="1">
                <a:solidFill>
                  <a:schemeClr val="tx1">
                    <a:alpha val="80000"/>
                  </a:schemeClr>
                </a:solidFill>
              </a:rPr>
              <a:t>etc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DEPT: Sub P-code level expenditure budget (category level).  Note that revenue budgets are not entered at this level.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DETAIL: 6-digit line-item expenditure level – not budgeted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REVENUE:  P-code level revenue budget </a:t>
            </a:r>
          </a:p>
          <a:p>
            <a:r>
              <a:rPr lang="en-US" sz="2000" dirty="0">
                <a:solidFill>
                  <a:schemeClr val="accent1">
                    <a:alpha val="80000"/>
                  </a:schemeClr>
                </a:solidFill>
              </a:rPr>
              <a:t>Budget Entry Type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Original: used when establishing a budget for the first time (new appropriations)</a:t>
            </a:r>
          </a:p>
          <a:p>
            <a:pPr lvl="1"/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Adjustment: used when adjusting an already established budget. Includes federal BARs for new grants (adjusting established federal budget)</a:t>
            </a:r>
          </a:p>
          <a:p>
            <a:r>
              <a:rPr lang="en-US" sz="2000" dirty="0">
                <a:solidFill>
                  <a:schemeClr val="accent1">
                    <a:alpha val="80000"/>
                  </a:schemeClr>
                </a:solidFill>
              </a:rPr>
              <a:t>Long Description: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 Describe purpose of journal, including reference numbers or statutory citations if applicable</a:t>
            </a:r>
          </a:p>
          <a:p>
            <a:r>
              <a:rPr lang="en-US" sz="2000" dirty="0">
                <a:solidFill>
                  <a:schemeClr val="accent1">
                    <a:alpha val="80000"/>
                  </a:schemeClr>
                </a:solidFill>
              </a:rPr>
              <a:t>Alternate Description: </a:t>
            </a:r>
            <a:r>
              <a:rPr lang="en-US" sz="2000" dirty="0">
                <a:solidFill>
                  <a:schemeClr val="tx1">
                    <a:alpha val="80000"/>
                  </a:schemeClr>
                </a:solidFill>
              </a:rPr>
              <a:t>Generally not used, optional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37ADB-4881-8F4C-A9BD-07EFFBD42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41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08803-C5B1-A6E4-4695-73FC986D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The Budget Header Fields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EF72-7CDB-1690-1377-A67B63A91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04" y="167148"/>
            <a:ext cx="5507485" cy="6449962"/>
          </a:xfrm>
        </p:spPr>
        <p:txBody>
          <a:bodyPr anchor="ctr">
            <a:normAutofit fontScale="850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Current Effective Date (</a:t>
            </a:r>
            <a:r>
              <a:rPr lang="en-US" dirty="0" err="1">
                <a:solidFill>
                  <a:schemeClr val="accent1"/>
                </a:solidFill>
              </a:rPr>
              <a:t>Curr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Effdt</a:t>
            </a:r>
            <a:r>
              <a:rPr lang="en-US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US" dirty="0"/>
              <a:t>Generally, match the date you established when you added the journal</a:t>
            </a:r>
          </a:p>
          <a:p>
            <a:r>
              <a:rPr lang="en-US" dirty="0">
                <a:solidFill>
                  <a:schemeClr val="accent1"/>
                </a:solidFill>
              </a:rPr>
              <a:t>Entry type</a:t>
            </a:r>
          </a:p>
          <a:p>
            <a:pPr lvl="1"/>
            <a:r>
              <a:rPr lang="en-US" dirty="0"/>
              <a:t>Very important as this determines how journal is routed</a:t>
            </a:r>
          </a:p>
          <a:p>
            <a:pPr lvl="1"/>
            <a:r>
              <a:rPr lang="en-US" dirty="0"/>
              <a:t>AGY: Agency level adjustments such as department-level BARs.  Do not go to DFA for approval.</a:t>
            </a:r>
          </a:p>
          <a:p>
            <a:pPr lvl="1"/>
            <a:r>
              <a:rPr lang="en-US" dirty="0"/>
              <a:t>BAR: Budget Adjustment Request (any type) to DFA</a:t>
            </a:r>
          </a:p>
          <a:p>
            <a:pPr lvl="1"/>
            <a:r>
              <a:rPr lang="en-US" dirty="0"/>
              <a:t>BRF: Budget Reallocation Form (adjustment to nonrecurring appropriation or Court) to DFA</a:t>
            </a:r>
          </a:p>
          <a:p>
            <a:pPr lvl="1"/>
            <a:r>
              <a:rPr lang="en-US" dirty="0"/>
              <a:t>CBAR, CBRF, CBUD: Capital outlay requests to DFA Capital Outlay Bureau</a:t>
            </a:r>
          </a:p>
          <a:p>
            <a:pPr lvl="1"/>
            <a:r>
              <a:rPr lang="en-US" dirty="0"/>
              <a:t>OPBUD-3: Establishes recurring (Section 4) budget.  Generated from external budget system and imported into SHARE.  OPBUD-3 journals are almost never created directly in SHARE.</a:t>
            </a:r>
          </a:p>
          <a:p>
            <a:pPr lvl="1"/>
            <a:r>
              <a:rPr lang="en-US" dirty="0"/>
              <a:t>OPBUD-4: Establishes nonrecurring budget such as for Section 5, 6, and 7 appropriations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2AE14-2219-4918-A386-028D35D05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E5C3F-A513-EBDB-5DDC-9979BC78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12683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Budget Lines Page</a:t>
            </a:r>
          </a:p>
        </p:txBody>
      </p:sp>
      <p:pic>
        <p:nvPicPr>
          <p:cNvPr id="6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E00090D-BC29-0666-F3FD-2D03C86B9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64" y="1455174"/>
            <a:ext cx="11235840" cy="441880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F7C2A-3FB2-5D1A-BDB2-8A2FA52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08803-C5B1-A6E4-4695-73FC986D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The Budget Lines Fields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EF72-7CDB-1690-1377-A67B63A91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04" y="167148"/>
            <a:ext cx="5507485" cy="6449962"/>
          </a:xfrm>
        </p:spPr>
        <p:txBody>
          <a:bodyPr anchor="ctr">
            <a:normAutofit fontScale="850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Account</a:t>
            </a:r>
          </a:p>
          <a:p>
            <a:pPr lvl="1"/>
            <a:r>
              <a:rPr lang="en-US" dirty="0"/>
              <a:t>Enter expenditure category if in APROP_P or DEPT ledgers or revenue line if in REVENUE ledger</a:t>
            </a:r>
          </a:p>
          <a:p>
            <a:pPr lvl="1"/>
            <a:r>
              <a:rPr lang="en-US" dirty="0"/>
              <a:t>CAREFUL!!  SHARE </a:t>
            </a:r>
            <a:r>
              <a:rPr lang="en-US" b="1" u="sng" dirty="0"/>
              <a:t>does not</a:t>
            </a:r>
            <a:r>
              <a:rPr lang="en-US" dirty="0"/>
              <a:t> stop you from entering the wrong account type in the ledger you are in (possible to enter revenue codes in an APROP_P journal)</a:t>
            </a:r>
          </a:p>
          <a:p>
            <a:r>
              <a:rPr lang="en-US" dirty="0">
                <a:solidFill>
                  <a:schemeClr val="accent1"/>
                </a:solidFill>
              </a:rPr>
              <a:t>Fund</a:t>
            </a:r>
          </a:p>
          <a:p>
            <a:pPr lvl="1"/>
            <a:r>
              <a:rPr lang="en-US" dirty="0"/>
              <a:t>Enter fund number for journals</a:t>
            </a:r>
          </a:p>
          <a:p>
            <a:pPr lvl="1"/>
            <a:r>
              <a:rPr lang="en-US" dirty="0"/>
              <a:t>Use magnifying glass icon to look up if necessary </a:t>
            </a:r>
          </a:p>
          <a:p>
            <a:r>
              <a:rPr lang="en-US" dirty="0">
                <a:solidFill>
                  <a:schemeClr val="accent1"/>
                </a:solidFill>
              </a:rPr>
              <a:t>Department</a:t>
            </a:r>
          </a:p>
          <a:p>
            <a:pPr lvl="1"/>
            <a:r>
              <a:rPr lang="en-US" dirty="0"/>
              <a:t>Use P-code for adjustments to program level recurring budgets</a:t>
            </a:r>
          </a:p>
          <a:p>
            <a:pPr lvl="1"/>
            <a:r>
              <a:rPr lang="en-US" dirty="0"/>
              <a:t>Use Z-code for adjustments to nonrecurring budget / special appropriations</a:t>
            </a:r>
          </a:p>
          <a:p>
            <a:pPr lvl="1"/>
            <a:r>
              <a:rPr lang="en-US" dirty="0"/>
              <a:t>Use A-code for capital budget adjustments</a:t>
            </a:r>
          </a:p>
          <a:p>
            <a:pPr lvl="1"/>
            <a:r>
              <a:rPr lang="en-US" dirty="0"/>
              <a:t>Use 10 digit code for adjustments to department-level budgets in a DEPT ledger group journal with AGY entry type ONLY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8AF98-18EC-5848-48C8-16659319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6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08803-C5B1-A6E4-4695-73FC986D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The Budget Lines Fields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4EF72-7CDB-1690-1377-A67B63A91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04" y="167148"/>
            <a:ext cx="5507485" cy="6449962"/>
          </a:xfrm>
        </p:spPr>
        <p:txBody>
          <a:bodyPr anchor="ctr">
            <a:normAutofit fontScale="850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Class</a:t>
            </a:r>
          </a:p>
          <a:p>
            <a:pPr lvl="1"/>
            <a:r>
              <a:rPr lang="en-US" dirty="0"/>
              <a:t>All recurring Section 4 budgets have the same class in a fiscal year, such as E0000</a:t>
            </a:r>
          </a:p>
          <a:p>
            <a:pPr lvl="1"/>
            <a:r>
              <a:rPr lang="en-US" dirty="0"/>
              <a:t>Each nonrecurring appropriation has a unique class code that closely matches its </a:t>
            </a:r>
            <a:r>
              <a:rPr lang="en-US" dirty="0" err="1"/>
              <a:t>Zcode</a:t>
            </a:r>
            <a:r>
              <a:rPr lang="en-US" dirty="0"/>
              <a:t> (ZE5101, class E5101)</a:t>
            </a:r>
          </a:p>
          <a:p>
            <a:pPr lvl="1"/>
            <a:r>
              <a:rPr lang="en-US" dirty="0"/>
              <a:t>E2020: executive orders for calendar year 2020</a:t>
            </a:r>
          </a:p>
          <a:p>
            <a:r>
              <a:rPr lang="en-US" dirty="0">
                <a:solidFill>
                  <a:schemeClr val="accent1"/>
                </a:solidFill>
              </a:rPr>
              <a:t>Budref</a:t>
            </a:r>
          </a:p>
          <a:p>
            <a:pPr lvl="1"/>
            <a:r>
              <a:rPr lang="en-US" dirty="0"/>
              <a:t>All recurring Section 4 budgets have the same budref in a fiscal year, starts with 1 and ends with the FY (121)</a:t>
            </a:r>
          </a:p>
          <a:p>
            <a:pPr lvl="1"/>
            <a:r>
              <a:rPr lang="en-US" dirty="0"/>
              <a:t>Nonrecurring appropriations have 3-5 digit </a:t>
            </a:r>
            <a:r>
              <a:rPr lang="en-US" dirty="0" err="1"/>
              <a:t>budrefs</a:t>
            </a:r>
            <a:r>
              <a:rPr lang="en-US" dirty="0"/>
              <a:t>, such as 92024, with component parts:</a:t>
            </a:r>
          </a:p>
          <a:p>
            <a:pPr lvl="2"/>
            <a:r>
              <a:rPr lang="en-US" dirty="0"/>
              <a:t>9: denotes nonrecurring appropriation</a:t>
            </a:r>
          </a:p>
          <a:p>
            <a:pPr lvl="2"/>
            <a:r>
              <a:rPr lang="en-US" dirty="0"/>
              <a:t>20: FY in which the appropriation began</a:t>
            </a:r>
          </a:p>
          <a:p>
            <a:pPr lvl="2"/>
            <a:r>
              <a:rPr lang="en-US" dirty="0"/>
              <a:t>24: Authorized length of appropriation.  Note this does not mean 24 full months but rather the remainder of the current FY and all of the next FY.  36 = rest of current FY + two more FYs, etc.</a:t>
            </a:r>
          </a:p>
          <a:p>
            <a:pPr lvl="1"/>
            <a:r>
              <a:rPr lang="en-US" dirty="0"/>
              <a:t>A three digit budref such as 921 is only valid in the denoted FY</a:t>
            </a:r>
          </a:p>
          <a:p>
            <a:pPr lvl="1"/>
            <a:r>
              <a:rPr lang="en-US" dirty="0" err="1"/>
              <a:t>Budrefs</a:t>
            </a:r>
            <a:r>
              <a:rPr lang="en-US" dirty="0"/>
              <a:t> for nonrecurring appropriations are provided on the Table of Budget Codes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A9B1E-BEC8-2F7A-DFB2-3914DC14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F9B1-1428-4234-8437-DB2721E20C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03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FFCA08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2544</Words>
  <Application>Microsoft Office PowerPoint</Application>
  <PresentationFormat>Widescreen</PresentationFormat>
  <Paragraphs>244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Budget Boot Camp Module 3: The SHARE System and BFM for Budget Analysts</vt:lpstr>
      <vt:lpstr>Module Overview</vt:lpstr>
      <vt:lpstr>Creating Budget Journals in SHARE</vt:lpstr>
      <vt:lpstr>Budget Header Page</vt:lpstr>
      <vt:lpstr>The Budget Header Fields</vt:lpstr>
      <vt:lpstr>The Budget Header Fields</vt:lpstr>
      <vt:lpstr>Budget Lines Page</vt:lpstr>
      <vt:lpstr>The Budget Lines Fields</vt:lpstr>
      <vt:lpstr>The Budget Lines Fields</vt:lpstr>
      <vt:lpstr>The Budget Lines Fields</vt:lpstr>
      <vt:lpstr>Routing and Posting Journals</vt:lpstr>
      <vt:lpstr>Journal Errors</vt:lpstr>
      <vt:lpstr>Establishing Department Level Budgets</vt:lpstr>
      <vt:lpstr>Department Level Budget Journal Example</vt:lpstr>
      <vt:lpstr>Chartfield Requests, Department and Fund Maintenance Forms</vt:lpstr>
      <vt:lpstr>Budget Overview Report</vt:lpstr>
      <vt:lpstr>Budget Overview Report</vt:lpstr>
      <vt:lpstr>Budget Overview Report</vt:lpstr>
      <vt:lpstr>Trial Balance Report</vt:lpstr>
      <vt:lpstr>Trial Balance Report</vt:lpstr>
      <vt:lpstr>Trial Balance Report</vt:lpstr>
      <vt:lpstr>PowerPoint Presentation</vt:lpstr>
      <vt:lpstr>Single Year CAFR Budget Status Report</vt:lpstr>
      <vt:lpstr>Single Year CAFR Budget Status Report</vt:lpstr>
      <vt:lpstr>50% Rule Verification</vt:lpstr>
      <vt:lpstr>Intro to BFM</vt:lpstr>
      <vt:lpstr>BFM Staging Workflow </vt:lpstr>
      <vt:lpstr>Navigation in BFM</vt:lpstr>
      <vt:lpstr>Data Entry in BFM</vt:lpstr>
      <vt:lpstr>Submitting Budget Forms</vt:lpstr>
      <vt:lpstr>Intro to BFM Reports</vt:lpstr>
      <vt:lpstr>Module 3 Complete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Boot Camp Module 3: The SHARE System and BFM for Budget Analysts</dc:title>
  <dc:creator>Macias, Nicole, DFA</dc:creator>
  <cp:lastModifiedBy>Macias, Nicole, DFA</cp:lastModifiedBy>
  <cp:revision>1</cp:revision>
  <dcterms:created xsi:type="dcterms:W3CDTF">2023-07-21T21:00:04Z</dcterms:created>
  <dcterms:modified xsi:type="dcterms:W3CDTF">2023-07-21T22:07:27Z</dcterms:modified>
</cp:coreProperties>
</file>