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281" r:id="rId5"/>
    <p:sldId id="278" r:id="rId6"/>
    <p:sldId id="286" r:id="rId7"/>
    <p:sldId id="284" r:id="rId8"/>
    <p:sldId id="287" r:id="rId9"/>
    <p:sldId id="285" r:id="rId10"/>
    <p:sldId id="288" r:id="rId11"/>
    <p:sldId id="291" r:id="rId12"/>
    <p:sldId id="292" r:id="rId13"/>
    <p:sldId id="328" r:id="rId14"/>
    <p:sldId id="294" r:id="rId15"/>
    <p:sldId id="295" r:id="rId16"/>
    <p:sldId id="296" r:id="rId17"/>
    <p:sldId id="297" r:id="rId18"/>
    <p:sldId id="299" r:id="rId19"/>
    <p:sldId id="300" r:id="rId20"/>
    <p:sldId id="301" r:id="rId21"/>
    <p:sldId id="302" r:id="rId22"/>
    <p:sldId id="303" r:id="rId23"/>
    <p:sldId id="304" r:id="rId24"/>
    <p:sldId id="306" r:id="rId25"/>
    <p:sldId id="307" r:id="rId26"/>
    <p:sldId id="305" r:id="rId27"/>
    <p:sldId id="308" r:id="rId28"/>
    <p:sldId id="309" r:id="rId29"/>
    <p:sldId id="310" r:id="rId30"/>
    <p:sldId id="311" r:id="rId31"/>
    <p:sldId id="313" r:id="rId32"/>
    <p:sldId id="314" r:id="rId33"/>
    <p:sldId id="315" r:id="rId34"/>
    <p:sldId id="323" r:id="rId35"/>
    <p:sldId id="316" r:id="rId36"/>
    <p:sldId id="318" r:id="rId37"/>
    <p:sldId id="320" r:id="rId38"/>
    <p:sldId id="319" r:id="rId39"/>
    <p:sldId id="322" r:id="rId40"/>
    <p:sldId id="329" r:id="rId41"/>
    <p:sldId id="324" r:id="rId42"/>
    <p:sldId id="325" r:id="rId43"/>
    <p:sldId id="32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6" autoAdjust="0"/>
    <p:restoredTop sz="86469" autoAdjust="0"/>
  </p:normalViewPr>
  <p:slideViewPr>
    <p:cSldViewPr snapToGrid="0">
      <p:cViewPr varScale="1">
        <p:scale>
          <a:sx n="86" d="100"/>
          <a:sy n="86" d="100"/>
        </p:scale>
        <p:origin x="366" y="96"/>
      </p:cViewPr>
      <p:guideLst>
        <p:guide orient="horz" pos="2160"/>
        <p:guide pos="3840"/>
      </p:guideLst>
    </p:cSldViewPr>
  </p:slideViewPr>
  <p:outlineViewPr>
    <p:cViewPr>
      <p:scale>
        <a:sx n="33" d="100"/>
        <a:sy n="33" d="100"/>
      </p:scale>
      <p:origin x="0" y="-25598"/>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BAFB27-04CB-43D4-96C4-A5E683901FDD}"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98F03D4B-FCED-4617-9D3F-902CE88D4041}">
      <dgm:prSet phldrT="[Text]"/>
      <dgm:spPr/>
      <dgm:t>
        <a:bodyPr/>
        <a:lstStyle/>
        <a:p>
          <a:pPr>
            <a:lnSpc>
              <a:spcPct val="90000"/>
            </a:lnSpc>
            <a:buClrTx/>
            <a:buSzTx/>
            <a:buFontTx/>
            <a:buNone/>
          </a:pPr>
          <a:r>
            <a:rPr kumimoji="0" lang="en-US" b="0" i="0" u="none" strike="noStrike" cap="none" normalizeH="0" baseline="0" dirty="0">
              <a:ln/>
              <a:effectLst/>
              <a:latin typeface="Arial" panose="020B0604020202020204" pitchFamily="34" charset="0"/>
              <a:cs typeface="Arial" panose="020B0604020202020204" pitchFamily="34" charset="0"/>
            </a:rPr>
            <a:t>Report 3</a:t>
          </a:r>
          <a:endParaRPr lang="en-US" dirty="0">
            <a:latin typeface="Arial" panose="020B0604020202020204" pitchFamily="34" charset="0"/>
            <a:cs typeface="Arial" panose="020B0604020202020204" pitchFamily="34" charset="0"/>
          </a:endParaRPr>
        </a:p>
      </dgm:t>
    </dgm:pt>
    <dgm:pt modelId="{4CF5E9A5-F150-4EB7-86A5-C0EFC0A40F3D}" type="parTrans" cxnId="{9DC230EB-8326-493E-9726-D75F0F73B1B3}">
      <dgm:prSet/>
      <dgm:spPr/>
      <dgm:t>
        <a:bodyPr/>
        <a:lstStyle/>
        <a:p>
          <a:endParaRPr lang="en-US">
            <a:latin typeface="Arial" panose="020B0604020202020204" pitchFamily="34" charset="0"/>
            <a:cs typeface="Arial" panose="020B0604020202020204" pitchFamily="34" charset="0"/>
          </a:endParaRPr>
        </a:p>
      </dgm:t>
    </dgm:pt>
    <dgm:pt modelId="{082A2969-FD2F-47EE-934F-101F72B43913}" type="sibTrans" cxnId="{9DC230EB-8326-493E-9726-D75F0F73B1B3}">
      <dgm:prSet/>
      <dgm:spPr/>
      <dgm:t>
        <a:bodyPr/>
        <a:lstStyle/>
        <a:p>
          <a:endParaRPr lang="en-US">
            <a:latin typeface="Arial" panose="020B0604020202020204" pitchFamily="34" charset="0"/>
            <a:cs typeface="Arial" panose="020B0604020202020204" pitchFamily="34" charset="0"/>
          </a:endParaRPr>
        </a:p>
      </dgm:t>
    </dgm:pt>
    <dgm:pt modelId="{EE7B7552-F688-4963-B8F7-458B5BE8A69A}">
      <dgm:prSet phldrT="[Text]"/>
      <dgm:spPr/>
      <dgm:t>
        <a:bodyPr/>
        <a:lstStyle/>
        <a:p>
          <a:pPr>
            <a:lnSpc>
              <a:spcPct val="100000"/>
            </a:lnSpc>
            <a:buClrTx/>
            <a:buSzTx/>
            <a:buFontTx/>
            <a:buNone/>
          </a:pPr>
          <a:r>
            <a:rPr lang="en-US" dirty="0">
              <a:solidFill>
                <a:schemeClr val="tx1"/>
              </a:solidFill>
              <a:latin typeface="Arial" panose="020B0604020202020204" pitchFamily="34" charset="0"/>
              <a:cs typeface="Arial" panose="020B0604020202020204" pitchFamily="34" charset="0"/>
            </a:rPr>
            <a:t>OPBUD-3, OPBUD-4 and General Fund Allotment Requests</a:t>
          </a:r>
        </a:p>
      </dgm:t>
    </dgm:pt>
    <dgm:pt modelId="{6FFE45EA-6E95-4D10-A37D-9BE291730AAE}" type="parTrans" cxnId="{B649C1A9-AC24-4D2F-95C2-9F42BB7586FF}">
      <dgm:prSet/>
      <dgm:spPr/>
      <dgm:t>
        <a:bodyPr/>
        <a:lstStyle/>
        <a:p>
          <a:endParaRPr lang="en-US">
            <a:latin typeface="Arial" panose="020B0604020202020204" pitchFamily="34" charset="0"/>
            <a:cs typeface="Arial" panose="020B0604020202020204" pitchFamily="34" charset="0"/>
          </a:endParaRPr>
        </a:p>
      </dgm:t>
    </dgm:pt>
    <dgm:pt modelId="{2E8F6CA0-9363-4046-B46F-469A0B2FC674}" type="sibTrans" cxnId="{B649C1A9-AC24-4D2F-95C2-9F42BB7586FF}">
      <dgm:prSet/>
      <dgm:spPr/>
      <dgm:t>
        <a:bodyPr/>
        <a:lstStyle/>
        <a:p>
          <a:endParaRPr lang="en-US">
            <a:latin typeface="Arial" panose="020B0604020202020204" pitchFamily="34" charset="0"/>
            <a:cs typeface="Arial" panose="020B0604020202020204" pitchFamily="34" charset="0"/>
          </a:endParaRPr>
        </a:p>
      </dgm:t>
    </dgm:pt>
    <dgm:pt modelId="{38930766-5B1A-4350-AAA8-1BF25ED9C49A}">
      <dgm:prSet phldrT="[Text]"/>
      <dgm:spPr/>
      <dgm:t>
        <a:bodyPr/>
        <a:lstStyle/>
        <a:p>
          <a:r>
            <a:rPr lang="en-US" dirty="0">
              <a:latin typeface="Arial" panose="020B0604020202020204" pitchFamily="34" charset="0"/>
              <a:cs typeface="Arial" panose="020B0604020202020204" pitchFamily="34" charset="0"/>
            </a:rPr>
            <a:t>Budget Journal Entries</a:t>
          </a:r>
        </a:p>
      </dgm:t>
    </dgm:pt>
    <dgm:pt modelId="{8F1AE006-EB81-440D-A55C-204A7225477B}" type="parTrans" cxnId="{C2E507EC-0CBC-4EF0-9BBD-0AAD8433CB82}">
      <dgm:prSet/>
      <dgm:spPr/>
      <dgm:t>
        <a:bodyPr/>
        <a:lstStyle/>
        <a:p>
          <a:endParaRPr lang="en-US">
            <a:latin typeface="Arial" panose="020B0604020202020204" pitchFamily="34" charset="0"/>
            <a:cs typeface="Arial" panose="020B0604020202020204" pitchFamily="34" charset="0"/>
          </a:endParaRPr>
        </a:p>
      </dgm:t>
    </dgm:pt>
    <dgm:pt modelId="{F1ABCCFF-2681-48A7-A0FA-9F580AA01C24}" type="sibTrans" cxnId="{C2E507EC-0CBC-4EF0-9BBD-0AAD8433CB82}">
      <dgm:prSet/>
      <dgm:spPr/>
      <dgm:t>
        <a:bodyPr/>
        <a:lstStyle/>
        <a:p>
          <a:endParaRPr lang="en-US">
            <a:latin typeface="Arial" panose="020B0604020202020204" pitchFamily="34" charset="0"/>
            <a:cs typeface="Arial" panose="020B0604020202020204" pitchFamily="34" charset="0"/>
          </a:endParaRPr>
        </a:p>
      </dgm:t>
    </dgm:pt>
    <dgm:pt modelId="{84E758E2-6446-40E8-9425-6DBDE2935B2E}">
      <dgm:prSet/>
      <dgm:spPr/>
      <dgm:t>
        <a:bodyPr/>
        <a:lstStyle/>
        <a:p>
          <a:r>
            <a:rPr lang="en-US" dirty="0">
              <a:latin typeface="Arial" panose="020B0604020202020204" pitchFamily="34" charset="0"/>
              <a:cs typeface="Arial" panose="020B0604020202020204" pitchFamily="34" charset="0"/>
            </a:rPr>
            <a:t>FY27 Transactions</a:t>
          </a:r>
        </a:p>
      </dgm:t>
    </dgm:pt>
    <dgm:pt modelId="{ADD53889-E9F5-4305-BF2C-AD66BE620D43}" type="parTrans" cxnId="{367416C7-5574-4143-B576-3DD11A4455CD}">
      <dgm:prSet/>
      <dgm:spPr/>
      <dgm:t>
        <a:bodyPr/>
        <a:lstStyle/>
        <a:p>
          <a:endParaRPr lang="en-US">
            <a:latin typeface="Arial" panose="020B0604020202020204" pitchFamily="34" charset="0"/>
            <a:cs typeface="Arial" panose="020B0604020202020204" pitchFamily="34" charset="0"/>
          </a:endParaRPr>
        </a:p>
      </dgm:t>
    </dgm:pt>
    <dgm:pt modelId="{E62FD37D-64BE-4C1F-9FAE-7851403F0DB2}" type="sibTrans" cxnId="{367416C7-5574-4143-B576-3DD11A4455CD}">
      <dgm:prSet/>
      <dgm:spPr/>
      <dgm:t>
        <a:bodyPr/>
        <a:lstStyle/>
        <a:p>
          <a:endParaRPr lang="en-US">
            <a:latin typeface="Arial" panose="020B0604020202020204" pitchFamily="34" charset="0"/>
            <a:cs typeface="Arial" panose="020B0604020202020204" pitchFamily="34" charset="0"/>
          </a:endParaRPr>
        </a:p>
      </dgm:t>
    </dgm:pt>
    <dgm:pt modelId="{2F2B65A1-AB44-49A1-9045-800AA94922B1}">
      <dgm:prSet phldrT="[Text]"/>
      <dgm:spPr/>
      <dgm:t>
        <a:bodyPr/>
        <a:lstStyle/>
        <a:p>
          <a:r>
            <a:rPr lang="en-US" dirty="0">
              <a:latin typeface="Arial" panose="020B0604020202020204" pitchFamily="34" charset="0"/>
              <a:cs typeface="Arial" panose="020B0604020202020204" pitchFamily="34" charset="0"/>
            </a:rPr>
            <a:t>Entered in BFM by the agency and approved by DFA</a:t>
          </a:r>
        </a:p>
      </dgm:t>
    </dgm:pt>
    <dgm:pt modelId="{0A944E79-EC71-4A76-911C-11D6218DBB0D}" type="parTrans" cxnId="{74ECDD52-65A8-4F11-9F1A-AF298BF484C8}">
      <dgm:prSet/>
      <dgm:spPr/>
      <dgm:t>
        <a:bodyPr/>
        <a:lstStyle/>
        <a:p>
          <a:endParaRPr lang="en-US">
            <a:latin typeface="Arial" panose="020B0604020202020204" pitchFamily="34" charset="0"/>
            <a:cs typeface="Arial" panose="020B0604020202020204" pitchFamily="34" charset="0"/>
          </a:endParaRPr>
        </a:p>
      </dgm:t>
    </dgm:pt>
    <dgm:pt modelId="{78E37226-DAFE-4AA8-92B9-19F55C6F7463}" type="sibTrans" cxnId="{74ECDD52-65A8-4F11-9F1A-AF298BF484C8}">
      <dgm:prSet/>
      <dgm:spPr/>
      <dgm:t>
        <a:bodyPr/>
        <a:lstStyle/>
        <a:p>
          <a:endParaRPr lang="en-US">
            <a:latin typeface="Arial" panose="020B0604020202020204" pitchFamily="34" charset="0"/>
            <a:cs typeface="Arial" panose="020B0604020202020204" pitchFamily="34" charset="0"/>
          </a:endParaRPr>
        </a:p>
      </dgm:t>
    </dgm:pt>
    <dgm:pt modelId="{9E127C82-F5F3-4B27-9B60-87D1E7159D23}">
      <dgm:prSet/>
      <dgm:spPr/>
      <dgm:t>
        <a:bodyPr/>
        <a:lstStyle/>
        <a:p>
          <a:r>
            <a:rPr lang="en-US" dirty="0">
              <a:solidFill>
                <a:schemeClr val="tx1"/>
              </a:solidFill>
              <a:latin typeface="Arial" panose="020B0604020202020204" pitchFamily="34" charset="0"/>
              <a:cs typeface="Arial" panose="020B0604020202020204" pitchFamily="34" charset="0"/>
            </a:rPr>
            <a:t>Produced by the agency for DFA approval as the official operating budget based on the GAA</a:t>
          </a:r>
        </a:p>
      </dgm:t>
    </dgm:pt>
    <dgm:pt modelId="{52742985-0B62-4C34-9987-11A69E948C94}" type="parTrans" cxnId="{313E4F25-0203-4981-A7CD-D2F85CA6BDA7}">
      <dgm:prSet/>
      <dgm:spPr/>
      <dgm:t>
        <a:bodyPr/>
        <a:lstStyle/>
        <a:p>
          <a:endParaRPr lang="en-US">
            <a:latin typeface="Arial" panose="020B0604020202020204" pitchFamily="34" charset="0"/>
            <a:cs typeface="Arial" panose="020B0604020202020204" pitchFamily="34" charset="0"/>
          </a:endParaRPr>
        </a:p>
      </dgm:t>
    </dgm:pt>
    <dgm:pt modelId="{C2A288E0-1B94-41E7-B803-7F1864E1368F}" type="sibTrans" cxnId="{313E4F25-0203-4981-A7CD-D2F85CA6BDA7}">
      <dgm:prSet/>
      <dgm:spPr/>
      <dgm:t>
        <a:bodyPr/>
        <a:lstStyle/>
        <a:p>
          <a:endParaRPr lang="en-US">
            <a:latin typeface="Arial" panose="020B0604020202020204" pitchFamily="34" charset="0"/>
            <a:cs typeface="Arial" panose="020B0604020202020204" pitchFamily="34" charset="0"/>
          </a:endParaRPr>
        </a:p>
      </dgm:t>
    </dgm:pt>
    <dgm:pt modelId="{6733128A-F686-4756-BBB4-3A779EEA448E}">
      <dgm:prSet phldrT="[Text]"/>
      <dgm:spPr/>
      <dgm:t>
        <a:bodyPr/>
        <a:lstStyle/>
        <a:p>
          <a:pPr>
            <a:lnSpc>
              <a:spcPct val="90000"/>
            </a:lnSpc>
          </a:pPr>
          <a:r>
            <a:rPr lang="en-US" dirty="0">
              <a:latin typeface="Arial" panose="020B0604020202020204" pitchFamily="34" charset="0"/>
              <a:cs typeface="Arial" panose="020B0604020202020204" pitchFamily="34" charset="0"/>
            </a:rPr>
            <a:t>Prepared by SBD for agencies to use as the foundation for developing the OPBUD-3s and budget submission</a:t>
          </a:r>
        </a:p>
      </dgm:t>
    </dgm:pt>
    <dgm:pt modelId="{1EDE7D78-F01D-440E-9C19-181D8D03E3EC}" type="parTrans" cxnId="{E37280CC-CB83-48B0-A876-57E272E71A7C}">
      <dgm:prSet/>
      <dgm:spPr/>
      <dgm:t>
        <a:bodyPr/>
        <a:lstStyle/>
        <a:p>
          <a:endParaRPr lang="en-US">
            <a:latin typeface="Arial" panose="020B0604020202020204" pitchFamily="34" charset="0"/>
            <a:cs typeface="Arial" panose="020B0604020202020204" pitchFamily="34" charset="0"/>
          </a:endParaRPr>
        </a:p>
      </dgm:t>
    </dgm:pt>
    <dgm:pt modelId="{352AE8E6-B501-4B41-8EBB-D568CF4EF1F5}" type="sibTrans" cxnId="{E37280CC-CB83-48B0-A876-57E272E71A7C}">
      <dgm:prSet/>
      <dgm:spPr/>
      <dgm:t>
        <a:bodyPr/>
        <a:lstStyle/>
        <a:p>
          <a:endParaRPr lang="en-US">
            <a:latin typeface="Arial" panose="020B0604020202020204" pitchFamily="34" charset="0"/>
            <a:cs typeface="Arial" panose="020B0604020202020204" pitchFamily="34" charset="0"/>
          </a:endParaRPr>
        </a:p>
      </dgm:t>
    </dgm:pt>
    <dgm:pt modelId="{3DBEECFA-65A1-4F9A-854F-7B871F73C447}">
      <dgm:prSet/>
      <dgm:spPr/>
      <dgm:t>
        <a:bodyPr/>
        <a:lstStyle/>
        <a:p>
          <a:r>
            <a:rPr lang="en-US" dirty="0">
              <a:latin typeface="Arial" panose="020B0604020202020204" pitchFamily="34" charset="0"/>
              <a:cs typeface="Arial" panose="020B0604020202020204" pitchFamily="34" charset="0"/>
            </a:rPr>
            <a:t>Caution: Failure to have the operating budget submitted and approved in a timely manner will lead to problems processing FY27 fiscal transactions</a:t>
          </a:r>
        </a:p>
      </dgm:t>
    </dgm:pt>
    <dgm:pt modelId="{A7BAFA18-CEAD-4816-A322-DB57E632A61B}" type="parTrans" cxnId="{E8CBF223-3641-471C-882D-34A4AFBFDC6C}">
      <dgm:prSet/>
      <dgm:spPr/>
      <dgm:t>
        <a:bodyPr/>
        <a:lstStyle/>
        <a:p>
          <a:endParaRPr lang="en-US">
            <a:latin typeface="Arial" panose="020B0604020202020204" pitchFamily="34" charset="0"/>
            <a:cs typeface="Arial" panose="020B0604020202020204" pitchFamily="34" charset="0"/>
          </a:endParaRPr>
        </a:p>
      </dgm:t>
    </dgm:pt>
    <dgm:pt modelId="{2F460C3B-75F7-42B1-A102-B3C6F91446EA}" type="sibTrans" cxnId="{E8CBF223-3641-471C-882D-34A4AFBFDC6C}">
      <dgm:prSet/>
      <dgm:spPr/>
      <dgm:t>
        <a:bodyPr/>
        <a:lstStyle/>
        <a:p>
          <a:endParaRPr lang="en-US">
            <a:latin typeface="Arial" panose="020B0604020202020204" pitchFamily="34" charset="0"/>
            <a:cs typeface="Arial" panose="020B0604020202020204" pitchFamily="34" charset="0"/>
          </a:endParaRPr>
        </a:p>
      </dgm:t>
    </dgm:pt>
    <dgm:pt modelId="{E0A18379-7CB6-4834-AEC5-A575247C9C19}" type="pres">
      <dgm:prSet presAssocID="{9CBAFB27-04CB-43D4-96C4-A5E683901FDD}" presName="linearFlow" presStyleCnt="0">
        <dgm:presLayoutVars>
          <dgm:resizeHandles val="exact"/>
        </dgm:presLayoutVars>
      </dgm:prSet>
      <dgm:spPr/>
    </dgm:pt>
    <dgm:pt modelId="{1C638ED8-CF98-474D-A243-EEFBCE7F454A}" type="pres">
      <dgm:prSet presAssocID="{98F03D4B-FCED-4617-9D3F-902CE88D4041}" presName="node" presStyleLbl="node1" presStyleIdx="0" presStyleCnt="4" custScaleX="116643">
        <dgm:presLayoutVars>
          <dgm:bulletEnabled val="1"/>
        </dgm:presLayoutVars>
      </dgm:prSet>
      <dgm:spPr/>
    </dgm:pt>
    <dgm:pt modelId="{E3E36142-D2AE-48BF-95ED-9F172448DA72}" type="pres">
      <dgm:prSet presAssocID="{082A2969-FD2F-47EE-934F-101F72B43913}" presName="sibTrans" presStyleLbl="sibTrans2D1" presStyleIdx="0" presStyleCnt="3"/>
      <dgm:spPr/>
    </dgm:pt>
    <dgm:pt modelId="{30C51CF4-DC52-444B-9D86-587211AE6D81}" type="pres">
      <dgm:prSet presAssocID="{082A2969-FD2F-47EE-934F-101F72B43913}" presName="connectorText" presStyleLbl="sibTrans2D1" presStyleIdx="0" presStyleCnt="3"/>
      <dgm:spPr/>
    </dgm:pt>
    <dgm:pt modelId="{9936937C-D3B5-415E-8B1C-995AFEBFA3A5}" type="pres">
      <dgm:prSet presAssocID="{EE7B7552-F688-4963-B8F7-458B5BE8A69A}" presName="node" presStyleLbl="node1" presStyleIdx="1" presStyleCnt="4" custScaleX="116643">
        <dgm:presLayoutVars>
          <dgm:bulletEnabled val="1"/>
        </dgm:presLayoutVars>
      </dgm:prSet>
      <dgm:spPr/>
    </dgm:pt>
    <dgm:pt modelId="{0717B811-DAD0-43F5-94C7-C020F7E5F1ED}" type="pres">
      <dgm:prSet presAssocID="{2E8F6CA0-9363-4046-B46F-469A0B2FC674}" presName="sibTrans" presStyleLbl="sibTrans2D1" presStyleIdx="1" presStyleCnt="3"/>
      <dgm:spPr/>
    </dgm:pt>
    <dgm:pt modelId="{323268D7-6483-4737-9511-91DB9AEE0C30}" type="pres">
      <dgm:prSet presAssocID="{2E8F6CA0-9363-4046-B46F-469A0B2FC674}" presName="connectorText" presStyleLbl="sibTrans2D1" presStyleIdx="1" presStyleCnt="3"/>
      <dgm:spPr/>
    </dgm:pt>
    <dgm:pt modelId="{A47E64F7-2496-4327-8BA2-8D89D2A4F11C}" type="pres">
      <dgm:prSet presAssocID="{38930766-5B1A-4350-AAA8-1BF25ED9C49A}" presName="node" presStyleLbl="node1" presStyleIdx="2" presStyleCnt="4" custScaleX="116643">
        <dgm:presLayoutVars>
          <dgm:bulletEnabled val="1"/>
        </dgm:presLayoutVars>
      </dgm:prSet>
      <dgm:spPr/>
    </dgm:pt>
    <dgm:pt modelId="{0B4DF9E4-7A1F-4828-A7FA-70CEDBF93C19}" type="pres">
      <dgm:prSet presAssocID="{F1ABCCFF-2681-48A7-A0FA-9F580AA01C24}" presName="sibTrans" presStyleLbl="sibTrans2D1" presStyleIdx="2" presStyleCnt="3"/>
      <dgm:spPr/>
    </dgm:pt>
    <dgm:pt modelId="{1A305100-EC40-416E-8056-EB222909E078}" type="pres">
      <dgm:prSet presAssocID="{F1ABCCFF-2681-48A7-A0FA-9F580AA01C24}" presName="connectorText" presStyleLbl="sibTrans2D1" presStyleIdx="2" presStyleCnt="3"/>
      <dgm:spPr/>
    </dgm:pt>
    <dgm:pt modelId="{C641E908-74E3-451A-A5C6-9181D60F7A4A}" type="pres">
      <dgm:prSet presAssocID="{84E758E2-6446-40E8-9425-6DBDE2935B2E}" presName="node" presStyleLbl="node1" presStyleIdx="3" presStyleCnt="4" custScaleX="116643">
        <dgm:presLayoutVars>
          <dgm:bulletEnabled val="1"/>
        </dgm:presLayoutVars>
      </dgm:prSet>
      <dgm:spPr/>
    </dgm:pt>
  </dgm:ptLst>
  <dgm:cxnLst>
    <dgm:cxn modelId="{86B89120-CB55-4926-BAF9-B4F9B0895BDC}" type="presOf" srcId="{98F03D4B-FCED-4617-9D3F-902CE88D4041}" destId="{1C638ED8-CF98-474D-A243-EEFBCE7F454A}" srcOrd="0" destOrd="0" presId="urn:microsoft.com/office/officeart/2005/8/layout/process2"/>
    <dgm:cxn modelId="{E8CBF223-3641-471C-882D-34A4AFBFDC6C}" srcId="{84E758E2-6446-40E8-9425-6DBDE2935B2E}" destId="{3DBEECFA-65A1-4F9A-854F-7B871F73C447}" srcOrd="0" destOrd="0" parTransId="{A7BAFA18-CEAD-4816-A322-DB57E632A61B}" sibTransId="{2F460C3B-75F7-42B1-A102-B3C6F91446EA}"/>
    <dgm:cxn modelId="{313E4F25-0203-4981-A7CD-D2F85CA6BDA7}" srcId="{EE7B7552-F688-4963-B8F7-458B5BE8A69A}" destId="{9E127C82-F5F3-4B27-9B60-87D1E7159D23}" srcOrd="0" destOrd="0" parTransId="{52742985-0B62-4C34-9987-11A69E948C94}" sibTransId="{C2A288E0-1B94-41E7-B803-7F1864E1368F}"/>
    <dgm:cxn modelId="{A67B9034-E86E-4D86-AD4E-43D3CD504E82}" type="presOf" srcId="{38930766-5B1A-4350-AAA8-1BF25ED9C49A}" destId="{A47E64F7-2496-4327-8BA2-8D89D2A4F11C}" srcOrd="0" destOrd="0" presId="urn:microsoft.com/office/officeart/2005/8/layout/process2"/>
    <dgm:cxn modelId="{E9A7B035-C8FC-45B5-8DA2-53180C041CD9}" type="presOf" srcId="{EE7B7552-F688-4963-B8F7-458B5BE8A69A}" destId="{9936937C-D3B5-415E-8B1C-995AFEBFA3A5}" srcOrd="0" destOrd="0" presId="urn:microsoft.com/office/officeart/2005/8/layout/process2"/>
    <dgm:cxn modelId="{4C62FB5F-F6B6-4BF3-A3CF-20A10013395D}" type="presOf" srcId="{2E8F6CA0-9363-4046-B46F-469A0B2FC674}" destId="{323268D7-6483-4737-9511-91DB9AEE0C30}" srcOrd="1" destOrd="0" presId="urn:microsoft.com/office/officeart/2005/8/layout/process2"/>
    <dgm:cxn modelId="{EAA65852-E5D7-4AAD-BC08-FFEE376843EF}" type="presOf" srcId="{2F2B65A1-AB44-49A1-9045-800AA94922B1}" destId="{A47E64F7-2496-4327-8BA2-8D89D2A4F11C}" srcOrd="0" destOrd="1" presId="urn:microsoft.com/office/officeart/2005/8/layout/process2"/>
    <dgm:cxn modelId="{74ECDD52-65A8-4F11-9F1A-AF298BF484C8}" srcId="{38930766-5B1A-4350-AAA8-1BF25ED9C49A}" destId="{2F2B65A1-AB44-49A1-9045-800AA94922B1}" srcOrd="0" destOrd="0" parTransId="{0A944E79-EC71-4A76-911C-11D6218DBB0D}" sibTransId="{78E37226-DAFE-4AA8-92B9-19F55C6F7463}"/>
    <dgm:cxn modelId="{DBBE5957-525D-4941-897E-BCBD4A29AF93}" type="presOf" srcId="{6733128A-F686-4756-BBB4-3A779EEA448E}" destId="{1C638ED8-CF98-474D-A243-EEFBCE7F454A}" srcOrd="0" destOrd="1" presId="urn:microsoft.com/office/officeart/2005/8/layout/process2"/>
    <dgm:cxn modelId="{869DD658-A177-4655-A78C-4E74025D282C}" type="presOf" srcId="{082A2969-FD2F-47EE-934F-101F72B43913}" destId="{E3E36142-D2AE-48BF-95ED-9F172448DA72}" srcOrd="0" destOrd="0" presId="urn:microsoft.com/office/officeart/2005/8/layout/process2"/>
    <dgm:cxn modelId="{12D6AA8D-C9AF-4E87-9755-753B8FAB4D03}" type="presOf" srcId="{2E8F6CA0-9363-4046-B46F-469A0B2FC674}" destId="{0717B811-DAD0-43F5-94C7-C020F7E5F1ED}" srcOrd="0" destOrd="0" presId="urn:microsoft.com/office/officeart/2005/8/layout/process2"/>
    <dgm:cxn modelId="{81E1C292-9004-4003-80C1-F50A30423C7A}" type="presOf" srcId="{082A2969-FD2F-47EE-934F-101F72B43913}" destId="{30C51CF4-DC52-444B-9D86-587211AE6D81}" srcOrd="1" destOrd="0" presId="urn:microsoft.com/office/officeart/2005/8/layout/process2"/>
    <dgm:cxn modelId="{664FA79F-24B1-4890-82ED-C1D70E625FCD}" type="presOf" srcId="{9CBAFB27-04CB-43D4-96C4-A5E683901FDD}" destId="{E0A18379-7CB6-4834-AEC5-A575247C9C19}" srcOrd="0" destOrd="0" presId="urn:microsoft.com/office/officeart/2005/8/layout/process2"/>
    <dgm:cxn modelId="{B649C1A9-AC24-4D2F-95C2-9F42BB7586FF}" srcId="{9CBAFB27-04CB-43D4-96C4-A5E683901FDD}" destId="{EE7B7552-F688-4963-B8F7-458B5BE8A69A}" srcOrd="1" destOrd="0" parTransId="{6FFE45EA-6E95-4D10-A37D-9BE291730AAE}" sibTransId="{2E8F6CA0-9363-4046-B46F-469A0B2FC674}"/>
    <dgm:cxn modelId="{D91297B0-1807-4380-93F2-6F30CCAD248C}" type="presOf" srcId="{F1ABCCFF-2681-48A7-A0FA-9F580AA01C24}" destId="{0B4DF9E4-7A1F-4828-A7FA-70CEDBF93C19}" srcOrd="0" destOrd="0" presId="urn:microsoft.com/office/officeart/2005/8/layout/process2"/>
    <dgm:cxn modelId="{E14F64B9-B8E9-4CCF-AC67-56755A1E25DD}" type="presOf" srcId="{84E758E2-6446-40E8-9425-6DBDE2935B2E}" destId="{C641E908-74E3-451A-A5C6-9181D60F7A4A}" srcOrd="0" destOrd="0" presId="urn:microsoft.com/office/officeart/2005/8/layout/process2"/>
    <dgm:cxn modelId="{F2CDA7B9-8312-4602-8414-E18A1D9B3407}" type="presOf" srcId="{F1ABCCFF-2681-48A7-A0FA-9F580AA01C24}" destId="{1A305100-EC40-416E-8056-EB222909E078}" srcOrd="1" destOrd="0" presId="urn:microsoft.com/office/officeart/2005/8/layout/process2"/>
    <dgm:cxn modelId="{367416C7-5574-4143-B576-3DD11A4455CD}" srcId="{9CBAFB27-04CB-43D4-96C4-A5E683901FDD}" destId="{84E758E2-6446-40E8-9425-6DBDE2935B2E}" srcOrd="3" destOrd="0" parTransId="{ADD53889-E9F5-4305-BF2C-AD66BE620D43}" sibTransId="{E62FD37D-64BE-4C1F-9FAE-7851403F0DB2}"/>
    <dgm:cxn modelId="{E37280CC-CB83-48B0-A876-57E272E71A7C}" srcId="{98F03D4B-FCED-4617-9D3F-902CE88D4041}" destId="{6733128A-F686-4756-BBB4-3A779EEA448E}" srcOrd="0" destOrd="0" parTransId="{1EDE7D78-F01D-440E-9C19-181D8D03E3EC}" sibTransId="{352AE8E6-B501-4B41-8EBB-D568CF4EF1F5}"/>
    <dgm:cxn modelId="{9DC230EB-8326-493E-9726-D75F0F73B1B3}" srcId="{9CBAFB27-04CB-43D4-96C4-A5E683901FDD}" destId="{98F03D4B-FCED-4617-9D3F-902CE88D4041}" srcOrd="0" destOrd="0" parTransId="{4CF5E9A5-F150-4EB7-86A5-C0EFC0A40F3D}" sibTransId="{082A2969-FD2F-47EE-934F-101F72B43913}"/>
    <dgm:cxn modelId="{C2E507EC-0CBC-4EF0-9BBD-0AAD8433CB82}" srcId="{9CBAFB27-04CB-43D4-96C4-A5E683901FDD}" destId="{38930766-5B1A-4350-AAA8-1BF25ED9C49A}" srcOrd="2" destOrd="0" parTransId="{8F1AE006-EB81-440D-A55C-204A7225477B}" sibTransId="{F1ABCCFF-2681-48A7-A0FA-9F580AA01C24}"/>
    <dgm:cxn modelId="{9D6906FB-1515-408E-AF2B-BDD96DD5514F}" type="presOf" srcId="{3DBEECFA-65A1-4F9A-854F-7B871F73C447}" destId="{C641E908-74E3-451A-A5C6-9181D60F7A4A}" srcOrd="0" destOrd="1" presId="urn:microsoft.com/office/officeart/2005/8/layout/process2"/>
    <dgm:cxn modelId="{08EDE5FB-10FB-4056-8EC4-A289F7D570D8}" type="presOf" srcId="{9E127C82-F5F3-4B27-9B60-87D1E7159D23}" destId="{9936937C-D3B5-415E-8B1C-995AFEBFA3A5}" srcOrd="0" destOrd="1" presId="urn:microsoft.com/office/officeart/2005/8/layout/process2"/>
    <dgm:cxn modelId="{6BC2CA5B-5210-4184-AB48-B23ABC19707C}" type="presParOf" srcId="{E0A18379-7CB6-4834-AEC5-A575247C9C19}" destId="{1C638ED8-CF98-474D-A243-EEFBCE7F454A}" srcOrd="0" destOrd="0" presId="urn:microsoft.com/office/officeart/2005/8/layout/process2"/>
    <dgm:cxn modelId="{60F676E0-0832-4E78-B16E-0095C1FA9991}" type="presParOf" srcId="{E0A18379-7CB6-4834-AEC5-A575247C9C19}" destId="{E3E36142-D2AE-48BF-95ED-9F172448DA72}" srcOrd="1" destOrd="0" presId="urn:microsoft.com/office/officeart/2005/8/layout/process2"/>
    <dgm:cxn modelId="{6E7C70E3-E0DB-46E1-83BB-5CCC19074E4C}" type="presParOf" srcId="{E3E36142-D2AE-48BF-95ED-9F172448DA72}" destId="{30C51CF4-DC52-444B-9D86-587211AE6D81}" srcOrd="0" destOrd="0" presId="urn:microsoft.com/office/officeart/2005/8/layout/process2"/>
    <dgm:cxn modelId="{75A0CE10-3F6E-4F59-9316-B15EA5C9BF07}" type="presParOf" srcId="{E0A18379-7CB6-4834-AEC5-A575247C9C19}" destId="{9936937C-D3B5-415E-8B1C-995AFEBFA3A5}" srcOrd="2" destOrd="0" presId="urn:microsoft.com/office/officeart/2005/8/layout/process2"/>
    <dgm:cxn modelId="{04641D84-379E-4DCA-B566-B3C03B5FDB5B}" type="presParOf" srcId="{E0A18379-7CB6-4834-AEC5-A575247C9C19}" destId="{0717B811-DAD0-43F5-94C7-C020F7E5F1ED}" srcOrd="3" destOrd="0" presId="urn:microsoft.com/office/officeart/2005/8/layout/process2"/>
    <dgm:cxn modelId="{DF333C65-9D0C-4079-8EE2-6F189F1AB95A}" type="presParOf" srcId="{0717B811-DAD0-43F5-94C7-C020F7E5F1ED}" destId="{323268D7-6483-4737-9511-91DB9AEE0C30}" srcOrd="0" destOrd="0" presId="urn:microsoft.com/office/officeart/2005/8/layout/process2"/>
    <dgm:cxn modelId="{08F750A8-27C8-44EA-94DE-612001AA4ACD}" type="presParOf" srcId="{E0A18379-7CB6-4834-AEC5-A575247C9C19}" destId="{A47E64F7-2496-4327-8BA2-8D89D2A4F11C}" srcOrd="4" destOrd="0" presId="urn:microsoft.com/office/officeart/2005/8/layout/process2"/>
    <dgm:cxn modelId="{CD61CB72-F69C-4A96-A60F-E94E47842AA6}" type="presParOf" srcId="{E0A18379-7CB6-4834-AEC5-A575247C9C19}" destId="{0B4DF9E4-7A1F-4828-A7FA-70CEDBF93C19}" srcOrd="5" destOrd="0" presId="urn:microsoft.com/office/officeart/2005/8/layout/process2"/>
    <dgm:cxn modelId="{68D5E66F-EBD6-4740-B032-2204F1032075}" type="presParOf" srcId="{0B4DF9E4-7A1F-4828-A7FA-70CEDBF93C19}" destId="{1A305100-EC40-416E-8056-EB222909E078}" srcOrd="0" destOrd="0" presId="urn:microsoft.com/office/officeart/2005/8/layout/process2"/>
    <dgm:cxn modelId="{A0B7D752-E2AE-4174-B90D-59AA4A32E69B}" type="presParOf" srcId="{E0A18379-7CB6-4834-AEC5-A575247C9C19}" destId="{C641E908-74E3-451A-A5C6-9181D60F7A4A}"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F40AFF-C662-4C87-A7EF-7FE64A22099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CD7C9A0-4E17-4632-8C21-BF960FAED321}">
      <dgm:prSet phldrT="[Text]"/>
      <dgm:spPr/>
      <dgm:t>
        <a:bodyPr/>
        <a:lstStyle/>
        <a:p>
          <a:pPr>
            <a:buNone/>
          </a:pPr>
          <a:r>
            <a:rPr lang="en-US" dirty="0"/>
            <a:t>Restricted: 325900</a:t>
          </a:r>
        </a:p>
      </dgm:t>
    </dgm:pt>
    <dgm:pt modelId="{620DB7CD-2489-4072-AD16-3B48F0D7C525}" type="parTrans" cxnId="{A1ADB512-713A-4C75-ABDD-3F9ADF6684D4}">
      <dgm:prSet/>
      <dgm:spPr/>
      <dgm:t>
        <a:bodyPr/>
        <a:lstStyle/>
        <a:p>
          <a:endParaRPr lang="en-US"/>
        </a:p>
      </dgm:t>
    </dgm:pt>
    <dgm:pt modelId="{903204DA-B46E-4172-B840-07F73636BEC7}" type="sibTrans" cxnId="{A1ADB512-713A-4C75-ABDD-3F9ADF6684D4}">
      <dgm:prSet/>
      <dgm:spPr/>
      <dgm:t>
        <a:bodyPr/>
        <a:lstStyle/>
        <a:p>
          <a:endParaRPr lang="en-US"/>
        </a:p>
      </dgm:t>
    </dgm:pt>
    <dgm:pt modelId="{8E03E733-C204-45DF-A4D4-DE4A769FF452}">
      <dgm:prSet/>
      <dgm:spPr/>
      <dgm:t>
        <a:bodyPr/>
        <a:lstStyle/>
        <a:p>
          <a:r>
            <a:rPr lang="en-US" dirty="0"/>
            <a:t>Committed: 326900</a:t>
          </a:r>
        </a:p>
      </dgm:t>
    </dgm:pt>
    <dgm:pt modelId="{B93944E4-58C2-45A7-A33E-D9D8D84BE658}" type="parTrans" cxnId="{A07B2181-1A0D-49CC-BEEE-33581E4EA8FF}">
      <dgm:prSet/>
      <dgm:spPr/>
      <dgm:t>
        <a:bodyPr/>
        <a:lstStyle/>
        <a:p>
          <a:endParaRPr lang="en-US"/>
        </a:p>
      </dgm:t>
    </dgm:pt>
    <dgm:pt modelId="{7754FA67-DF93-46C6-BE1D-509CCB58557F}" type="sibTrans" cxnId="{A07B2181-1A0D-49CC-BEEE-33581E4EA8FF}">
      <dgm:prSet/>
      <dgm:spPr/>
      <dgm:t>
        <a:bodyPr/>
        <a:lstStyle/>
        <a:p>
          <a:endParaRPr lang="en-US"/>
        </a:p>
      </dgm:t>
    </dgm:pt>
    <dgm:pt modelId="{1421E49F-595C-419C-A2AE-663CA8AA74F0}">
      <dgm:prSet/>
      <dgm:spPr/>
      <dgm:t>
        <a:bodyPr/>
        <a:lstStyle/>
        <a:p>
          <a:r>
            <a:rPr lang="en-US"/>
            <a:t>Assigned: 327900</a:t>
          </a:r>
          <a:endParaRPr lang="en-US" dirty="0"/>
        </a:p>
      </dgm:t>
    </dgm:pt>
    <dgm:pt modelId="{90C29111-EFAE-4B49-805E-B4EF9A342A87}" type="parTrans" cxnId="{DB9FA5A3-5B33-40CB-9487-C4F89916F5CF}">
      <dgm:prSet/>
      <dgm:spPr/>
      <dgm:t>
        <a:bodyPr/>
        <a:lstStyle/>
        <a:p>
          <a:endParaRPr lang="en-US"/>
        </a:p>
      </dgm:t>
    </dgm:pt>
    <dgm:pt modelId="{C584C427-7D23-4CAB-8A18-A0F7B4F80A17}" type="sibTrans" cxnId="{DB9FA5A3-5B33-40CB-9487-C4F89916F5CF}">
      <dgm:prSet/>
      <dgm:spPr/>
      <dgm:t>
        <a:bodyPr/>
        <a:lstStyle/>
        <a:p>
          <a:endParaRPr lang="en-US"/>
        </a:p>
      </dgm:t>
    </dgm:pt>
    <dgm:pt modelId="{D3CA59A2-1929-4F92-A57D-8C3FA8181E5C}">
      <dgm:prSet/>
      <dgm:spPr/>
      <dgm:t>
        <a:bodyPr/>
        <a:lstStyle/>
        <a:p>
          <a:r>
            <a:rPr lang="en-US"/>
            <a:t>Unassigned: 328900</a:t>
          </a:r>
          <a:endParaRPr lang="en-US" dirty="0"/>
        </a:p>
      </dgm:t>
    </dgm:pt>
    <dgm:pt modelId="{07FEF2C3-1F50-451B-9B2B-696F86A13627}" type="parTrans" cxnId="{CDECB591-DE54-4546-8244-15DD62A7952C}">
      <dgm:prSet/>
      <dgm:spPr/>
      <dgm:t>
        <a:bodyPr/>
        <a:lstStyle/>
        <a:p>
          <a:endParaRPr lang="en-US"/>
        </a:p>
      </dgm:t>
    </dgm:pt>
    <dgm:pt modelId="{9E1F2536-BE18-4706-8C8E-237721099E3E}" type="sibTrans" cxnId="{CDECB591-DE54-4546-8244-15DD62A7952C}">
      <dgm:prSet/>
      <dgm:spPr/>
      <dgm:t>
        <a:bodyPr/>
        <a:lstStyle/>
        <a:p>
          <a:endParaRPr lang="en-US"/>
        </a:p>
      </dgm:t>
    </dgm:pt>
    <dgm:pt modelId="{B4E579A2-F314-4F07-BBE6-AD297E8B1570}" type="pres">
      <dgm:prSet presAssocID="{11F40AFF-C662-4C87-A7EF-7FE64A22099A}" presName="diagram" presStyleCnt="0">
        <dgm:presLayoutVars>
          <dgm:dir/>
          <dgm:resizeHandles val="exact"/>
        </dgm:presLayoutVars>
      </dgm:prSet>
      <dgm:spPr/>
    </dgm:pt>
    <dgm:pt modelId="{EDEE1C9F-37F6-4327-9DB4-808BA2348730}" type="pres">
      <dgm:prSet presAssocID="{3CD7C9A0-4E17-4632-8C21-BF960FAED321}" presName="node" presStyleLbl="node1" presStyleIdx="0" presStyleCnt="4">
        <dgm:presLayoutVars>
          <dgm:bulletEnabled val="1"/>
        </dgm:presLayoutVars>
      </dgm:prSet>
      <dgm:spPr/>
    </dgm:pt>
    <dgm:pt modelId="{D22F26DA-7D6D-44AB-B86A-A9CF805370E0}" type="pres">
      <dgm:prSet presAssocID="{903204DA-B46E-4172-B840-07F73636BEC7}" presName="sibTrans" presStyleCnt="0"/>
      <dgm:spPr/>
    </dgm:pt>
    <dgm:pt modelId="{FB7E4864-CD4F-400B-87E8-91D8445D7124}" type="pres">
      <dgm:prSet presAssocID="{8E03E733-C204-45DF-A4D4-DE4A769FF452}" presName="node" presStyleLbl="node1" presStyleIdx="1" presStyleCnt="4">
        <dgm:presLayoutVars>
          <dgm:bulletEnabled val="1"/>
        </dgm:presLayoutVars>
      </dgm:prSet>
      <dgm:spPr/>
    </dgm:pt>
    <dgm:pt modelId="{4DF96217-062C-4E6A-AF00-7898C377C70C}" type="pres">
      <dgm:prSet presAssocID="{7754FA67-DF93-46C6-BE1D-509CCB58557F}" presName="sibTrans" presStyleCnt="0"/>
      <dgm:spPr/>
    </dgm:pt>
    <dgm:pt modelId="{0FF15535-D4CA-4739-B1ED-EBED7E28EC41}" type="pres">
      <dgm:prSet presAssocID="{1421E49F-595C-419C-A2AE-663CA8AA74F0}" presName="node" presStyleLbl="node1" presStyleIdx="2" presStyleCnt="4">
        <dgm:presLayoutVars>
          <dgm:bulletEnabled val="1"/>
        </dgm:presLayoutVars>
      </dgm:prSet>
      <dgm:spPr/>
    </dgm:pt>
    <dgm:pt modelId="{126B4F82-1414-4808-98DC-FF0E903EA4E9}" type="pres">
      <dgm:prSet presAssocID="{C584C427-7D23-4CAB-8A18-A0F7B4F80A17}" presName="sibTrans" presStyleCnt="0"/>
      <dgm:spPr/>
    </dgm:pt>
    <dgm:pt modelId="{DADB70AE-2F30-46AA-8705-B5608612E744}" type="pres">
      <dgm:prSet presAssocID="{D3CA59A2-1929-4F92-A57D-8C3FA8181E5C}" presName="node" presStyleLbl="node1" presStyleIdx="3" presStyleCnt="4">
        <dgm:presLayoutVars>
          <dgm:bulletEnabled val="1"/>
        </dgm:presLayoutVars>
      </dgm:prSet>
      <dgm:spPr/>
    </dgm:pt>
  </dgm:ptLst>
  <dgm:cxnLst>
    <dgm:cxn modelId="{6B915303-5D69-437D-BFEA-01E5555CB8F3}" type="presOf" srcId="{8E03E733-C204-45DF-A4D4-DE4A769FF452}" destId="{FB7E4864-CD4F-400B-87E8-91D8445D7124}" srcOrd="0" destOrd="0" presId="urn:microsoft.com/office/officeart/2005/8/layout/default"/>
    <dgm:cxn modelId="{A1ADB512-713A-4C75-ABDD-3F9ADF6684D4}" srcId="{11F40AFF-C662-4C87-A7EF-7FE64A22099A}" destId="{3CD7C9A0-4E17-4632-8C21-BF960FAED321}" srcOrd="0" destOrd="0" parTransId="{620DB7CD-2489-4072-AD16-3B48F0D7C525}" sibTransId="{903204DA-B46E-4172-B840-07F73636BEC7}"/>
    <dgm:cxn modelId="{A07B2181-1A0D-49CC-BEEE-33581E4EA8FF}" srcId="{11F40AFF-C662-4C87-A7EF-7FE64A22099A}" destId="{8E03E733-C204-45DF-A4D4-DE4A769FF452}" srcOrd="1" destOrd="0" parTransId="{B93944E4-58C2-45A7-A33E-D9D8D84BE658}" sibTransId="{7754FA67-DF93-46C6-BE1D-509CCB58557F}"/>
    <dgm:cxn modelId="{CDECB591-DE54-4546-8244-15DD62A7952C}" srcId="{11F40AFF-C662-4C87-A7EF-7FE64A22099A}" destId="{D3CA59A2-1929-4F92-A57D-8C3FA8181E5C}" srcOrd="3" destOrd="0" parTransId="{07FEF2C3-1F50-451B-9B2B-696F86A13627}" sibTransId="{9E1F2536-BE18-4706-8C8E-237721099E3E}"/>
    <dgm:cxn modelId="{95F30A99-1E32-43BE-8356-3385AD52537B}" type="presOf" srcId="{11F40AFF-C662-4C87-A7EF-7FE64A22099A}" destId="{B4E579A2-F314-4F07-BBE6-AD297E8B1570}" srcOrd="0" destOrd="0" presId="urn:microsoft.com/office/officeart/2005/8/layout/default"/>
    <dgm:cxn modelId="{DB9FA5A3-5B33-40CB-9487-C4F89916F5CF}" srcId="{11F40AFF-C662-4C87-A7EF-7FE64A22099A}" destId="{1421E49F-595C-419C-A2AE-663CA8AA74F0}" srcOrd="2" destOrd="0" parTransId="{90C29111-EFAE-4B49-805E-B4EF9A342A87}" sibTransId="{C584C427-7D23-4CAB-8A18-A0F7B4F80A17}"/>
    <dgm:cxn modelId="{99AC72A6-4AAE-4A94-9C06-D78FEB23552C}" type="presOf" srcId="{3CD7C9A0-4E17-4632-8C21-BF960FAED321}" destId="{EDEE1C9F-37F6-4327-9DB4-808BA2348730}" srcOrd="0" destOrd="0" presId="urn:microsoft.com/office/officeart/2005/8/layout/default"/>
    <dgm:cxn modelId="{BC3DA9D1-691E-4106-80A8-5BA6937800A6}" type="presOf" srcId="{1421E49F-595C-419C-A2AE-663CA8AA74F0}" destId="{0FF15535-D4CA-4739-B1ED-EBED7E28EC41}" srcOrd="0" destOrd="0" presId="urn:microsoft.com/office/officeart/2005/8/layout/default"/>
    <dgm:cxn modelId="{36DCF8D3-D6D8-46E7-8982-937BA22009BB}" type="presOf" srcId="{D3CA59A2-1929-4F92-A57D-8C3FA8181E5C}" destId="{DADB70AE-2F30-46AA-8705-B5608612E744}" srcOrd="0" destOrd="0" presId="urn:microsoft.com/office/officeart/2005/8/layout/default"/>
    <dgm:cxn modelId="{F7906DD6-E567-49A1-9B38-ED5E709D13CB}" type="presParOf" srcId="{B4E579A2-F314-4F07-BBE6-AD297E8B1570}" destId="{EDEE1C9F-37F6-4327-9DB4-808BA2348730}" srcOrd="0" destOrd="0" presId="urn:microsoft.com/office/officeart/2005/8/layout/default"/>
    <dgm:cxn modelId="{AC032604-FB46-4F1C-A303-4820E83FE3C8}" type="presParOf" srcId="{B4E579A2-F314-4F07-BBE6-AD297E8B1570}" destId="{D22F26DA-7D6D-44AB-B86A-A9CF805370E0}" srcOrd="1" destOrd="0" presId="urn:microsoft.com/office/officeart/2005/8/layout/default"/>
    <dgm:cxn modelId="{38B88BEA-9B43-4635-BCB3-4549E748EC30}" type="presParOf" srcId="{B4E579A2-F314-4F07-BBE6-AD297E8B1570}" destId="{FB7E4864-CD4F-400B-87E8-91D8445D7124}" srcOrd="2" destOrd="0" presId="urn:microsoft.com/office/officeart/2005/8/layout/default"/>
    <dgm:cxn modelId="{9F5D5ED5-634F-4E2F-BD7A-E14D0AEB3CEE}" type="presParOf" srcId="{B4E579A2-F314-4F07-BBE6-AD297E8B1570}" destId="{4DF96217-062C-4E6A-AF00-7898C377C70C}" srcOrd="3" destOrd="0" presId="urn:microsoft.com/office/officeart/2005/8/layout/default"/>
    <dgm:cxn modelId="{7F787CF9-A910-4193-86D7-AE85B88CB33F}" type="presParOf" srcId="{B4E579A2-F314-4F07-BBE6-AD297E8B1570}" destId="{0FF15535-D4CA-4739-B1ED-EBED7E28EC41}" srcOrd="4" destOrd="0" presId="urn:microsoft.com/office/officeart/2005/8/layout/default"/>
    <dgm:cxn modelId="{DDFB983B-7295-421B-9931-C7BAE74481D2}" type="presParOf" srcId="{B4E579A2-F314-4F07-BBE6-AD297E8B1570}" destId="{126B4F82-1414-4808-98DC-FF0E903EA4E9}" srcOrd="5" destOrd="0" presId="urn:microsoft.com/office/officeart/2005/8/layout/default"/>
    <dgm:cxn modelId="{1FF3DC6A-C293-4FED-98A3-88011DA76EB7}" type="presParOf" srcId="{B4E579A2-F314-4F07-BBE6-AD297E8B1570}" destId="{DADB70AE-2F30-46AA-8705-B5608612E74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3F5415-95FE-4879-AC62-5FA7589F9A84}"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US"/>
        </a:p>
      </dgm:t>
    </dgm:pt>
    <dgm:pt modelId="{B8EE5390-AB10-4780-AED7-89F23D80F675}">
      <dgm:prSet/>
      <dgm:spPr/>
      <dgm:t>
        <a:bodyPr/>
        <a:lstStyle/>
        <a:p>
          <a:r>
            <a:rPr lang="en-US"/>
            <a:t>You should submit only one department code for each allotment to a fund within a program code. For budgetary purposes SBD will no longer process multiple department codes for funds within a given P-code.</a:t>
          </a:r>
        </a:p>
      </dgm:t>
    </dgm:pt>
    <dgm:pt modelId="{C78F7356-3ECC-4D2B-BB09-DD223E96CDD6}" type="parTrans" cxnId="{6868FA28-2F8A-42F1-A2F2-0A57FD23652A}">
      <dgm:prSet/>
      <dgm:spPr/>
      <dgm:t>
        <a:bodyPr/>
        <a:lstStyle/>
        <a:p>
          <a:endParaRPr lang="en-US"/>
        </a:p>
      </dgm:t>
    </dgm:pt>
    <dgm:pt modelId="{699591A2-8531-4A22-97F4-1FFD0D1394A8}" type="sibTrans" cxnId="{6868FA28-2F8A-42F1-A2F2-0A57FD23652A}">
      <dgm:prSet/>
      <dgm:spPr/>
      <dgm:t>
        <a:bodyPr/>
        <a:lstStyle/>
        <a:p>
          <a:endParaRPr lang="en-US"/>
        </a:p>
      </dgm:t>
    </dgm:pt>
    <dgm:pt modelId="{34CD5364-B10B-4CA8-8F4A-F23DDADE715D}">
      <dgm:prSet/>
      <dgm:spPr/>
      <dgm:t>
        <a:bodyPr/>
        <a:lstStyle/>
        <a:p>
          <a:r>
            <a:rPr lang="en-US"/>
            <a:t>Agencies are free to allocate to multiple departments once budget has been established in SHARE.</a:t>
          </a:r>
        </a:p>
      </dgm:t>
    </dgm:pt>
    <dgm:pt modelId="{4E304076-53E7-42C9-8AA0-9083A5385E50}" type="parTrans" cxnId="{9DD95289-EB5D-4E6B-9866-C4342968ED03}">
      <dgm:prSet/>
      <dgm:spPr/>
      <dgm:t>
        <a:bodyPr/>
        <a:lstStyle/>
        <a:p>
          <a:endParaRPr lang="en-US"/>
        </a:p>
      </dgm:t>
    </dgm:pt>
    <dgm:pt modelId="{40950920-4B4A-4EBA-BB9D-E113329640C4}" type="sibTrans" cxnId="{9DD95289-EB5D-4E6B-9866-C4342968ED03}">
      <dgm:prSet/>
      <dgm:spPr/>
      <dgm:t>
        <a:bodyPr/>
        <a:lstStyle/>
        <a:p>
          <a:endParaRPr lang="en-US"/>
        </a:p>
      </dgm:t>
    </dgm:pt>
    <dgm:pt modelId="{AC643000-9076-46FC-9222-97E124709B21}">
      <dgm:prSet/>
      <dgm:spPr/>
      <dgm:t>
        <a:bodyPr/>
        <a:lstStyle/>
        <a:p>
          <a:r>
            <a:rPr lang="en-US"/>
            <a:t>Only allocate to high-level funds, not sub-funds.</a:t>
          </a:r>
        </a:p>
      </dgm:t>
    </dgm:pt>
    <dgm:pt modelId="{CA91FA3C-2881-4DFE-864E-B27BC1DC9ADD}" type="parTrans" cxnId="{FF6668B9-EA12-4A26-BCBF-88F6AA9FFF0E}">
      <dgm:prSet/>
      <dgm:spPr/>
      <dgm:t>
        <a:bodyPr/>
        <a:lstStyle/>
        <a:p>
          <a:endParaRPr lang="en-US"/>
        </a:p>
      </dgm:t>
    </dgm:pt>
    <dgm:pt modelId="{E4C9F16F-15E6-42E7-B651-CCB7C96C2321}" type="sibTrans" cxnId="{FF6668B9-EA12-4A26-BCBF-88F6AA9FFF0E}">
      <dgm:prSet/>
      <dgm:spPr/>
      <dgm:t>
        <a:bodyPr/>
        <a:lstStyle/>
        <a:p>
          <a:endParaRPr lang="en-US"/>
        </a:p>
      </dgm:t>
    </dgm:pt>
    <dgm:pt modelId="{FCBCCBB4-AF96-4BC7-93CD-CF7E424903B8}">
      <dgm:prSet/>
      <dgm:spPr/>
      <dgm:t>
        <a:bodyPr/>
        <a:lstStyle/>
        <a:p>
          <a:r>
            <a:rPr lang="en-US" b="1" dirty="0"/>
            <a:t>New: </a:t>
          </a:r>
          <a:r>
            <a:rPr lang="en-US" dirty="0"/>
            <a:t>Utilize multiple appropriation allotment form for Section 5 appropriations, corresponding to OPBUD-4 form</a:t>
          </a:r>
        </a:p>
      </dgm:t>
    </dgm:pt>
    <dgm:pt modelId="{C28E1834-6510-42E0-A3F3-0FDC8B332B5D}" type="parTrans" cxnId="{42DA1475-6F45-4ABC-A515-9CE9E4DC9565}">
      <dgm:prSet/>
      <dgm:spPr/>
      <dgm:t>
        <a:bodyPr/>
        <a:lstStyle/>
        <a:p>
          <a:endParaRPr lang="en-US"/>
        </a:p>
      </dgm:t>
    </dgm:pt>
    <dgm:pt modelId="{009812D4-4859-4557-BE36-2A10E851B696}" type="sibTrans" cxnId="{42DA1475-6F45-4ABC-A515-9CE9E4DC9565}">
      <dgm:prSet/>
      <dgm:spPr/>
      <dgm:t>
        <a:bodyPr/>
        <a:lstStyle/>
        <a:p>
          <a:endParaRPr lang="en-US"/>
        </a:p>
      </dgm:t>
    </dgm:pt>
    <dgm:pt modelId="{7744F378-82A5-414F-A6B9-623CFC457FD1}" type="pres">
      <dgm:prSet presAssocID="{183F5415-95FE-4879-AC62-5FA7589F9A84}" presName="CompostProcess" presStyleCnt="0">
        <dgm:presLayoutVars>
          <dgm:dir/>
          <dgm:resizeHandles val="exact"/>
        </dgm:presLayoutVars>
      </dgm:prSet>
      <dgm:spPr/>
    </dgm:pt>
    <dgm:pt modelId="{992AA1EA-890B-4943-B7B9-0D8E4942CF96}" type="pres">
      <dgm:prSet presAssocID="{183F5415-95FE-4879-AC62-5FA7589F9A84}" presName="arrow" presStyleLbl="bgShp" presStyleIdx="0" presStyleCnt="1" custLinFactNeighborX="2088" custLinFactNeighborY="-8654"/>
      <dgm:spPr/>
    </dgm:pt>
    <dgm:pt modelId="{05EF4498-BEA1-4DD5-A516-3616A70E9494}" type="pres">
      <dgm:prSet presAssocID="{183F5415-95FE-4879-AC62-5FA7589F9A84}" presName="linearProcess" presStyleCnt="0"/>
      <dgm:spPr/>
    </dgm:pt>
    <dgm:pt modelId="{90B17FD2-18B1-4D45-888E-BE87460D1FE6}" type="pres">
      <dgm:prSet presAssocID="{B8EE5390-AB10-4780-AED7-89F23D80F675}" presName="textNode" presStyleLbl="node1" presStyleIdx="0" presStyleCnt="4">
        <dgm:presLayoutVars>
          <dgm:bulletEnabled val="1"/>
        </dgm:presLayoutVars>
      </dgm:prSet>
      <dgm:spPr/>
    </dgm:pt>
    <dgm:pt modelId="{5E4055DE-33A8-4A82-A15F-DB9D82897B0B}" type="pres">
      <dgm:prSet presAssocID="{699591A2-8531-4A22-97F4-1FFD0D1394A8}" presName="sibTrans" presStyleCnt="0"/>
      <dgm:spPr/>
    </dgm:pt>
    <dgm:pt modelId="{FD1EC346-2E43-4F41-8544-3312E000119E}" type="pres">
      <dgm:prSet presAssocID="{34CD5364-B10B-4CA8-8F4A-F23DDADE715D}" presName="textNode" presStyleLbl="node1" presStyleIdx="1" presStyleCnt="4">
        <dgm:presLayoutVars>
          <dgm:bulletEnabled val="1"/>
        </dgm:presLayoutVars>
      </dgm:prSet>
      <dgm:spPr/>
    </dgm:pt>
    <dgm:pt modelId="{678445E1-16AE-40F6-A943-91AD247242F5}" type="pres">
      <dgm:prSet presAssocID="{40950920-4B4A-4EBA-BB9D-E113329640C4}" presName="sibTrans" presStyleCnt="0"/>
      <dgm:spPr/>
    </dgm:pt>
    <dgm:pt modelId="{929E4167-0C2B-4797-AC5E-5B0B9BC19B9C}" type="pres">
      <dgm:prSet presAssocID="{AC643000-9076-46FC-9222-97E124709B21}" presName="textNode" presStyleLbl="node1" presStyleIdx="2" presStyleCnt="4">
        <dgm:presLayoutVars>
          <dgm:bulletEnabled val="1"/>
        </dgm:presLayoutVars>
      </dgm:prSet>
      <dgm:spPr/>
    </dgm:pt>
    <dgm:pt modelId="{08CE3360-E415-445E-B9FE-CCC68B0F5A5E}" type="pres">
      <dgm:prSet presAssocID="{E4C9F16F-15E6-42E7-B651-CCB7C96C2321}" presName="sibTrans" presStyleCnt="0"/>
      <dgm:spPr/>
    </dgm:pt>
    <dgm:pt modelId="{E114196B-BA7F-401D-ABCD-A11B458A6F4A}" type="pres">
      <dgm:prSet presAssocID="{FCBCCBB4-AF96-4BC7-93CD-CF7E424903B8}" presName="textNode" presStyleLbl="node1" presStyleIdx="3" presStyleCnt="4">
        <dgm:presLayoutVars>
          <dgm:bulletEnabled val="1"/>
        </dgm:presLayoutVars>
      </dgm:prSet>
      <dgm:spPr/>
    </dgm:pt>
  </dgm:ptLst>
  <dgm:cxnLst>
    <dgm:cxn modelId="{6868FA28-2F8A-42F1-A2F2-0A57FD23652A}" srcId="{183F5415-95FE-4879-AC62-5FA7589F9A84}" destId="{B8EE5390-AB10-4780-AED7-89F23D80F675}" srcOrd="0" destOrd="0" parTransId="{C78F7356-3ECC-4D2B-BB09-DD223E96CDD6}" sibTransId="{699591A2-8531-4A22-97F4-1FFD0D1394A8}"/>
    <dgm:cxn modelId="{FD92D03F-C15F-4919-B519-DA3456BE611A}" type="presOf" srcId="{34CD5364-B10B-4CA8-8F4A-F23DDADE715D}" destId="{FD1EC346-2E43-4F41-8544-3312E000119E}" srcOrd="0" destOrd="0" presId="urn:microsoft.com/office/officeart/2005/8/layout/hProcess9"/>
    <dgm:cxn modelId="{F9DC2F65-2756-4072-9888-7849AFB1160D}" type="presOf" srcId="{183F5415-95FE-4879-AC62-5FA7589F9A84}" destId="{7744F378-82A5-414F-A6B9-623CFC457FD1}" srcOrd="0" destOrd="0" presId="urn:microsoft.com/office/officeart/2005/8/layout/hProcess9"/>
    <dgm:cxn modelId="{C5A3EB6C-F444-49FC-9573-4C7E55E590D2}" type="presOf" srcId="{AC643000-9076-46FC-9222-97E124709B21}" destId="{929E4167-0C2B-4797-AC5E-5B0B9BC19B9C}" srcOrd="0" destOrd="0" presId="urn:microsoft.com/office/officeart/2005/8/layout/hProcess9"/>
    <dgm:cxn modelId="{42DA1475-6F45-4ABC-A515-9CE9E4DC9565}" srcId="{183F5415-95FE-4879-AC62-5FA7589F9A84}" destId="{FCBCCBB4-AF96-4BC7-93CD-CF7E424903B8}" srcOrd="3" destOrd="0" parTransId="{C28E1834-6510-42E0-A3F3-0FDC8B332B5D}" sibTransId="{009812D4-4859-4557-BE36-2A10E851B696}"/>
    <dgm:cxn modelId="{9DD95289-EB5D-4E6B-9866-C4342968ED03}" srcId="{183F5415-95FE-4879-AC62-5FA7589F9A84}" destId="{34CD5364-B10B-4CA8-8F4A-F23DDADE715D}" srcOrd="1" destOrd="0" parTransId="{4E304076-53E7-42C9-8AA0-9083A5385E50}" sibTransId="{40950920-4B4A-4EBA-BB9D-E113329640C4}"/>
    <dgm:cxn modelId="{FF6668B9-EA12-4A26-BCBF-88F6AA9FFF0E}" srcId="{183F5415-95FE-4879-AC62-5FA7589F9A84}" destId="{AC643000-9076-46FC-9222-97E124709B21}" srcOrd="2" destOrd="0" parTransId="{CA91FA3C-2881-4DFE-864E-B27BC1DC9ADD}" sibTransId="{E4C9F16F-15E6-42E7-B651-CCB7C96C2321}"/>
    <dgm:cxn modelId="{610C66BF-46A1-4A9C-AFC1-5C2005CDA751}" type="presOf" srcId="{FCBCCBB4-AF96-4BC7-93CD-CF7E424903B8}" destId="{E114196B-BA7F-401D-ABCD-A11B458A6F4A}" srcOrd="0" destOrd="0" presId="urn:microsoft.com/office/officeart/2005/8/layout/hProcess9"/>
    <dgm:cxn modelId="{EDE487D6-0A93-42F9-87BC-FA8725688E7C}" type="presOf" srcId="{B8EE5390-AB10-4780-AED7-89F23D80F675}" destId="{90B17FD2-18B1-4D45-888E-BE87460D1FE6}" srcOrd="0" destOrd="0" presId="urn:microsoft.com/office/officeart/2005/8/layout/hProcess9"/>
    <dgm:cxn modelId="{8510998E-21E7-4A43-9CD8-E2B381F76A8F}" type="presParOf" srcId="{7744F378-82A5-414F-A6B9-623CFC457FD1}" destId="{992AA1EA-890B-4943-B7B9-0D8E4942CF96}" srcOrd="0" destOrd="0" presId="urn:microsoft.com/office/officeart/2005/8/layout/hProcess9"/>
    <dgm:cxn modelId="{CACBA970-09F2-4F98-A594-B5CAA8FA902D}" type="presParOf" srcId="{7744F378-82A5-414F-A6B9-623CFC457FD1}" destId="{05EF4498-BEA1-4DD5-A516-3616A70E9494}" srcOrd="1" destOrd="0" presId="urn:microsoft.com/office/officeart/2005/8/layout/hProcess9"/>
    <dgm:cxn modelId="{19749610-2B13-42D0-B8DA-9DDE9B942B2E}" type="presParOf" srcId="{05EF4498-BEA1-4DD5-A516-3616A70E9494}" destId="{90B17FD2-18B1-4D45-888E-BE87460D1FE6}" srcOrd="0" destOrd="0" presId="urn:microsoft.com/office/officeart/2005/8/layout/hProcess9"/>
    <dgm:cxn modelId="{C0AC9506-01CC-4BA7-8AB2-4F49C13E0752}" type="presParOf" srcId="{05EF4498-BEA1-4DD5-A516-3616A70E9494}" destId="{5E4055DE-33A8-4A82-A15F-DB9D82897B0B}" srcOrd="1" destOrd="0" presId="urn:microsoft.com/office/officeart/2005/8/layout/hProcess9"/>
    <dgm:cxn modelId="{30054D16-A72F-47CA-9753-52FB629A58D5}" type="presParOf" srcId="{05EF4498-BEA1-4DD5-A516-3616A70E9494}" destId="{FD1EC346-2E43-4F41-8544-3312E000119E}" srcOrd="2" destOrd="0" presId="urn:microsoft.com/office/officeart/2005/8/layout/hProcess9"/>
    <dgm:cxn modelId="{FDE91C7F-9ECA-4069-98D5-6521A9B3709D}" type="presParOf" srcId="{05EF4498-BEA1-4DD5-A516-3616A70E9494}" destId="{678445E1-16AE-40F6-A943-91AD247242F5}" srcOrd="3" destOrd="0" presId="urn:microsoft.com/office/officeart/2005/8/layout/hProcess9"/>
    <dgm:cxn modelId="{D55B9BB9-FFEC-4569-8A8C-5A2A12A0FAEF}" type="presParOf" srcId="{05EF4498-BEA1-4DD5-A516-3616A70E9494}" destId="{929E4167-0C2B-4797-AC5E-5B0B9BC19B9C}" srcOrd="4" destOrd="0" presId="urn:microsoft.com/office/officeart/2005/8/layout/hProcess9"/>
    <dgm:cxn modelId="{91613A41-C7FB-435B-9A09-966CA52BC74D}" type="presParOf" srcId="{05EF4498-BEA1-4DD5-A516-3616A70E9494}" destId="{08CE3360-E415-445E-B9FE-CCC68B0F5A5E}" srcOrd="5" destOrd="0" presId="urn:microsoft.com/office/officeart/2005/8/layout/hProcess9"/>
    <dgm:cxn modelId="{BA9F0ED0-F122-4D47-896D-BF8BAF6F12F8}" type="presParOf" srcId="{05EF4498-BEA1-4DD5-A516-3616A70E9494}" destId="{E114196B-BA7F-401D-ABCD-A11B458A6F4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3A11DF-319F-4F78-934B-AB5D82314E6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4724266-8025-45D6-AF9C-84F28B99D794}">
      <dgm:prSet/>
      <dgm:spPr/>
      <dgm:t>
        <a:bodyPr/>
        <a:lstStyle/>
        <a:p>
          <a:r>
            <a:rPr lang="en-US" dirty="0"/>
            <a:t>1. 2026 SB 151 provides for a 1% salary increase for state employees in FY27.  It provides General Fund amounts to fund these salary increases. Exec agencies: Longevity pay has been incorporated into your base budget.</a:t>
          </a:r>
        </a:p>
      </dgm:t>
    </dgm:pt>
    <dgm:pt modelId="{5C45E3A5-0EF9-4436-9B12-B3B87369587D}" type="parTrans" cxnId="{17560EAD-03A7-4E15-A230-6E912077D579}">
      <dgm:prSet/>
      <dgm:spPr/>
      <dgm:t>
        <a:bodyPr/>
        <a:lstStyle/>
        <a:p>
          <a:endParaRPr lang="en-US"/>
        </a:p>
      </dgm:t>
    </dgm:pt>
    <dgm:pt modelId="{6C6F4359-8600-41A6-A48F-5CDAF53449E3}" type="sibTrans" cxnId="{17560EAD-03A7-4E15-A230-6E912077D579}">
      <dgm:prSet/>
      <dgm:spPr/>
      <dgm:t>
        <a:bodyPr/>
        <a:lstStyle/>
        <a:p>
          <a:endParaRPr lang="en-US"/>
        </a:p>
      </dgm:t>
    </dgm:pt>
    <dgm:pt modelId="{F2A6AA39-AE6A-411C-9031-5BC0433EE97D}">
      <dgm:prSet/>
      <dgm:spPr/>
      <dgm:t>
        <a:bodyPr/>
        <a:lstStyle/>
        <a:p>
          <a:r>
            <a:rPr lang="en-US" dirty="0"/>
            <a:t>2. Agencies who fund compensation through non-General Fund sources will be provided a maximum amount they can increase their FY27 budgets to fund salary increases.</a:t>
          </a:r>
        </a:p>
      </dgm:t>
    </dgm:pt>
    <dgm:pt modelId="{CB9E88B1-7540-476A-8D81-5388AB80224A}" type="parTrans" cxnId="{04E6EA0A-604A-4475-96F2-B5A5BF2D7702}">
      <dgm:prSet/>
      <dgm:spPr/>
      <dgm:t>
        <a:bodyPr/>
        <a:lstStyle/>
        <a:p>
          <a:endParaRPr lang="en-US"/>
        </a:p>
      </dgm:t>
    </dgm:pt>
    <dgm:pt modelId="{BD6085FF-6330-4EB6-9E4F-9171B21B4093}" type="sibTrans" cxnId="{04E6EA0A-604A-4475-96F2-B5A5BF2D7702}">
      <dgm:prSet/>
      <dgm:spPr/>
      <dgm:t>
        <a:bodyPr/>
        <a:lstStyle/>
        <a:p>
          <a:endParaRPr lang="en-US"/>
        </a:p>
      </dgm:t>
    </dgm:pt>
    <dgm:pt modelId="{01D5B369-E301-4D81-A9A0-D569EF5AEF35}">
      <dgm:prSet/>
      <dgm:spPr/>
      <dgm:t>
        <a:bodyPr/>
        <a:lstStyle/>
        <a:p>
          <a:r>
            <a:rPr lang="en-US" dirty="0"/>
            <a:t>3. General Fund compensation allocations should be budgeted under revenue code 499905 on the OPBUD-3.  They should then be transferred to revenue code 499105 in the “Recurring Adjustments” column on the 7800 Form.</a:t>
          </a:r>
        </a:p>
      </dgm:t>
    </dgm:pt>
    <dgm:pt modelId="{56C25F30-0645-421A-B7B3-0697784557D2}" type="parTrans" cxnId="{2DE73433-92AE-42E5-B959-4C9B26CCAB94}">
      <dgm:prSet/>
      <dgm:spPr/>
      <dgm:t>
        <a:bodyPr/>
        <a:lstStyle/>
        <a:p>
          <a:endParaRPr lang="en-US"/>
        </a:p>
      </dgm:t>
    </dgm:pt>
    <dgm:pt modelId="{0C18234F-8806-463A-9B0F-A8A067A614A0}" type="sibTrans" cxnId="{2DE73433-92AE-42E5-B959-4C9B26CCAB94}">
      <dgm:prSet/>
      <dgm:spPr/>
      <dgm:t>
        <a:bodyPr/>
        <a:lstStyle/>
        <a:p>
          <a:endParaRPr lang="en-US"/>
        </a:p>
      </dgm:t>
    </dgm:pt>
    <dgm:pt modelId="{55A6E66F-F9CC-4E84-BCC7-909CAC32D3BE}">
      <dgm:prSet/>
      <dgm:spPr/>
      <dgm:t>
        <a:bodyPr/>
        <a:lstStyle/>
        <a:p>
          <a:r>
            <a:rPr lang="en-US" dirty="0"/>
            <a:t>4. The General Fund Compensation Distribution Form must be submitted to provide information required for DFA to distribute compensation appropriations included in Section 8 of the GAA.</a:t>
          </a:r>
        </a:p>
      </dgm:t>
    </dgm:pt>
    <dgm:pt modelId="{29E8AA7B-77CD-4E58-BD47-A9608EAA07B0}" type="parTrans" cxnId="{5083CD0E-4813-4840-898C-7DE2B60A9764}">
      <dgm:prSet/>
      <dgm:spPr/>
      <dgm:t>
        <a:bodyPr/>
        <a:lstStyle/>
        <a:p>
          <a:endParaRPr lang="en-US"/>
        </a:p>
      </dgm:t>
    </dgm:pt>
    <dgm:pt modelId="{1F340553-6C85-42BD-8372-0E21D09E2F5A}" type="sibTrans" cxnId="{5083CD0E-4813-4840-898C-7DE2B60A9764}">
      <dgm:prSet/>
      <dgm:spPr/>
      <dgm:t>
        <a:bodyPr/>
        <a:lstStyle/>
        <a:p>
          <a:endParaRPr lang="en-US"/>
        </a:p>
      </dgm:t>
    </dgm:pt>
    <dgm:pt modelId="{3EE48F62-1723-451B-B501-475239B4F6FC}" type="pres">
      <dgm:prSet presAssocID="{513A11DF-319F-4F78-934B-AB5D82314E62}" presName="diagram" presStyleCnt="0">
        <dgm:presLayoutVars>
          <dgm:dir/>
          <dgm:resizeHandles val="exact"/>
        </dgm:presLayoutVars>
      </dgm:prSet>
      <dgm:spPr/>
    </dgm:pt>
    <dgm:pt modelId="{7F3B4B6F-B2A6-4C44-A271-6F743A449B5C}" type="pres">
      <dgm:prSet presAssocID="{04724266-8025-45D6-AF9C-84F28B99D794}" presName="node" presStyleLbl="node1" presStyleIdx="0" presStyleCnt="4">
        <dgm:presLayoutVars>
          <dgm:bulletEnabled val="1"/>
        </dgm:presLayoutVars>
      </dgm:prSet>
      <dgm:spPr/>
    </dgm:pt>
    <dgm:pt modelId="{345F6BC1-FBF8-459D-AABF-7AC43165279B}" type="pres">
      <dgm:prSet presAssocID="{6C6F4359-8600-41A6-A48F-5CDAF53449E3}" presName="sibTrans" presStyleCnt="0"/>
      <dgm:spPr/>
    </dgm:pt>
    <dgm:pt modelId="{B2D64BF7-A0F2-4EC4-8712-3C95D0213DE2}" type="pres">
      <dgm:prSet presAssocID="{F2A6AA39-AE6A-411C-9031-5BC0433EE97D}" presName="node" presStyleLbl="node1" presStyleIdx="1" presStyleCnt="4">
        <dgm:presLayoutVars>
          <dgm:bulletEnabled val="1"/>
        </dgm:presLayoutVars>
      </dgm:prSet>
      <dgm:spPr/>
    </dgm:pt>
    <dgm:pt modelId="{C9665664-B2BE-4F3B-A134-29B88B4E8B33}" type="pres">
      <dgm:prSet presAssocID="{BD6085FF-6330-4EB6-9E4F-9171B21B4093}" presName="sibTrans" presStyleCnt="0"/>
      <dgm:spPr/>
    </dgm:pt>
    <dgm:pt modelId="{34FEBD46-667A-48B2-933F-A8E29B2D4094}" type="pres">
      <dgm:prSet presAssocID="{01D5B369-E301-4D81-A9A0-D569EF5AEF35}" presName="node" presStyleLbl="node1" presStyleIdx="2" presStyleCnt="4">
        <dgm:presLayoutVars>
          <dgm:bulletEnabled val="1"/>
        </dgm:presLayoutVars>
      </dgm:prSet>
      <dgm:spPr/>
    </dgm:pt>
    <dgm:pt modelId="{CD645A38-2BC0-4590-9BEF-614D5DEB0641}" type="pres">
      <dgm:prSet presAssocID="{0C18234F-8806-463A-9B0F-A8A067A614A0}" presName="sibTrans" presStyleCnt="0"/>
      <dgm:spPr/>
    </dgm:pt>
    <dgm:pt modelId="{502BD532-9EBC-47BE-A3CB-36C652171B48}" type="pres">
      <dgm:prSet presAssocID="{55A6E66F-F9CC-4E84-BCC7-909CAC32D3BE}" presName="node" presStyleLbl="node1" presStyleIdx="3" presStyleCnt="4">
        <dgm:presLayoutVars>
          <dgm:bulletEnabled val="1"/>
        </dgm:presLayoutVars>
      </dgm:prSet>
      <dgm:spPr/>
    </dgm:pt>
  </dgm:ptLst>
  <dgm:cxnLst>
    <dgm:cxn modelId="{04E6EA0A-604A-4475-96F2-B5A5BF2D7702}" srcId="{513A11DF-319F-4F78-934B-AB5D82314E62}" destId="{F2A6AA39-AE6A-411C-9031-5BC0433EE97D}" srcOrd="1" destOrd="0" parTransId="{CB9E88B1-7540-476A-8D81-5388AB80224A}" sibTransId="{BD6085FF-6330-4EB6-9E4F-9171B21B4093}"/>
    <dgm:cxn modelId="{5083CD0E-4813-4840-898C-7DE2B60A9764}" srcId="{513A11DF-319F-4F78-934B-AB5D82314E62}" destId="{55A6E66F-F9CC-4E84-BCC7-909CAC32D3BE}" srcOrd="3" destOrd="0" parTransId="{29E8AA7B-77CD-4E58-BD47-A9608EAA07B0}" sibTransId="{1F340553-6C85-42BD-8372-0E21D09E2F5A}"/>
    <dgm:cxn modelId="{0D029E19-5CC4-4DCC-BFAC-B29599105098}" type="presOf" srcId="{513A11DF-319F-4F78-934B-AB5D82314E62}" destId="{3EE48F62-1723-451B-B501-475239B4F6FC}" srcOrd="0" destOrd="0" presId="urn:microsoft.com/office/officeart/2005/8/layout/default"/>
    <dgm:cxn modelId="{2DE73433-92AE-42E5-B959-4C9B26CCAB94}" srcId="{513A11DF-319F-4F78-934B-AB5D82314E62}" destId="{01D5B369-E301-4D81-A9A0-D569EF5AEF35}" srcOrd="2" destOrd="0" parTransId="{56C25F30-0645-421A-B7B3-0697784557D2}" sibTransId="{0C18234F-8806-463A-9B0F-A8A067A614A0}"/>
    <dgm:cxn modelId="{66371B88-8C4F-401C-993F-C39BBCEC51C8}" type="presOf" srcId="{F2A6AA39-AE6A-411C-9031-5BC0433EE97D}" destId="{B2D64BF7-A0F2-4EC4-8712-3C95D0213DE2}" srcOrd="0" destOrd="0" presId="urn:microsoft.com/office/officeart/2005/8/layout/default"/>
    <dgm:cxn modelId="{09F2F79F-D6AF-41D2-BE48-89FE6F9DA09C}" type="presOf" srcId="{04724266-8025-45D6-AF9C-84F28B99D794}" destId="{7F3B4B6F-B2A6-4C44-A271-6F743A449B5C}" srcOrd="0" destOrd="0" presId="urn:microsoft.com/office/officeart/2005/8/layout/default"/>
    <dgm:cxn modelId="{17560EAD-03A7-4E15-A230-6E912077D579}" srcId="{513A11DF-319F-4F78-934B-AB5D82314E62}" destId="{04724266-8025-45D6-AF9C-84F28B99D794}" srcOrd="0" destOrd="0" parTransId="{5C45E3A5-0EF9-4436-9B12-B3B87369587D}" sibTransId="{6C6F4359-8600-41A6-A48F-5CDAF53449E3}"/>
    <dgm:cxn modelId="{F65802DF-5F33-4B3B-A550-FC1029E2B3E6}" type="presOf" srcId="{55A6E66F-F9CC-4E84-BCC7-909CAC32D3BE}" destId="{502BD532-9EBC-47BE-A3CB-36C652171B48}" srcOrd="0" destOrd="0" presId="urn:microsoft.com/office/officeart/2005/8/layout/default"/>
    <dgm:cxn modelId="{D00B0CF3-049E-4D9A-98C2-71E0C05BA20F}" type="presOf" srcId="{01D5B369-E301-4D81-A9A0-D569EF5AEF35}" destId="{34FEBD46-667A-48B2-933F-A8E29B2D4094}" srcOrd="0" destOrd="0" presId="urn:microsoft.com/office/officeart/2005/8/layout/default"/>
    <dgm:cxn modelId="{AF0B7F8F-352C-4FA3-B856-6C43593FFCF5}" type="presParOf" srcId="{3EE48F62-1723-451B-B501-475239B4F6FC}" destId="{7F3B4B6F-B2A6-4C44-A271-6F743A449B5C}" srcOrd="0" destOrd="0" presId="urn:microsoft.com/office/officeart/2005/8/layout/default"/>
    <dgm:cxn modelId="{26B9B188-C2AE-4EAF-9E31-86DD75405183}" type="presParOf" srcId="{3EE48F62-1723-451B-B501-475239B4F6FC}" destId="{345F6BC1-FBF8-459D-AABF-7AC43165279B}" srcOrd="1" destOrd="0" presId="urn:microsoft.com/office/officeart/2005/8/layout/default"/>
    <dgm:cxn modelId="{00A63076-1E60-43CD-AA40-E474202ECE1A}" type="presParOf" srcId="{3EE48F62-1723-451B-B501-475239B4F6FC}" destId="{B2D64BF7-A0F2-4EC4-8712-3C95D0213DE2}" srcOrd="2" destOrd="0" presId="urn:microsoft.com/office/officeart/2005/8/layout/default"/>
    <dgm:cxn modelId="{7DB314F9-BF66-4977-84DD-0BA5F77F9F2D}" type="presParOf" srcId="{3EE48F62-1723-451B-B501-475239B4F6FC}" destId="{C9665664-B2BE-4F3B-A134-29B88B4E8B33}" srcOrd="3" destOrd="0" presId="urn:microsoft.com/office/officeart/2005/8/layout/default"/>
    <dgm:cxn modelId="{F1EF1083-D09C-4FB5-A36E-C261C3C5750B}" type="presParOf" srcId="{3EE48F62-1723-451B-B501-475239B4F6FC}" destId="{34FEBD46-667A-48B2-933F-A8E29B2D4094}" srcOrd="4" destOrd="0" presId="urn:microsoft.com/office/officeart/2005/8/layout/default"/>
    <dgm:cxn modelId="{6367E28B-04F3-464C-8AE3-C8505DE0B73F}" type="presParOf" srcId="{3EE48F62-1723-451B-B501-475239B4F6FC}" destId="{CD645A38-2BC0-4590-9BEF-614D5DEB0641}" srcOrd="5" destOrd="0" presId="urn:microsoft.com/office/officeart/2005/8/layout/default"/>
    <dgm:cxn modelId="{AC77FFB8-DD24-4A41-AA53-B516DFB50DBC}" type="presParOf" srcId="{3EE48F62-1723-451B-B501-475239B4F6FC}" destId="{502BD532-9EBC-47BE-A3CB-36C652171B4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451476-FEAF-4EDE-818A-6A1DB10B7F34}"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5CC2978F-696A-43B2-A2FC-B5821B56963C}">
      <dgm:prSet/>
      <dgm:spPr/>
      <dgm:t>
        <a:bodyPr/>
        <a:lstStyle/>
        <a:p>
          <a:r>
            <a:rPr lang="en-US" dirty="0"/>
            <a:t>Appropriations in Section 6 of 2026 GAA/SB273</a:t>
          </a:r>
        </a:p>
      </dgm:t>
    </dgm:pt>
    <dgm:pt modelId="{26055D8C-E7E9-400B-A8BC-1D25F5C5F491}" type="parTrans" cxnId="{0AA4DB28-B1D6-4CA9-815B-28FB30AE5F9F}">
      <dgm:prSet/>
      <dgm:spPr/>
      <dgm:t>
        <a:bodyPr/>
        <a:lstStyle/>
        <a:p>
          <a:endParaRPr lang="en-US"/>
        </a:p>
      </dgm:t>
    </dgm:pt>
    <dgm:pt modelId="{B4BACE1C-AABC-4728-865A-DD4D2EE96BDF}" type="sibTrans" cxnId="{0AA4DB28-B1D6-4CA9-815B-28FB30AE5F9F}">
      <dgm:prSet/>
      <dgm:spPr/>
      <dgm:t>
        <a:bodyPr/>
        <a:lstStyle/>
        <a:p>
          <a:endParaRPr lang="en-US"/>
        </a:p>
      </dgm:t>
    </dgm:pt>
    <dgm:pt modelId="{92DE13A4-AB5A-4DCB-B8CE-3B80AA9FC29E}">
      <dgm:prSet/>
      <dgm:spPr/>
      <dgm:t>
        <a:bodyPr/>
        <a:lstStyle/>
        <a:p>
          <a:r>
            <a:rPr lang="en-US" dirty="0"/>
            <a:t>Appropriations in Section 5, 9, 10, and 11 of 2026 GAA</a:t>
          </a:r>
        </a:p>
      </dgm:t>
    </dgm:pt>
    <dgm:pt modelId="{0DB3C1C0-B250-47DB-9616-BDDFB0F27399}" type="parTrans" cxnId="{4326F4FA-A530-41B0-AA77-251D6F464B77}">
      <dgm:prSet/>
      <dgm:spPr/>
      <dgm:t>
        <a:bodyPr/>
        <a:lstStyle/>
        <a:p>
          <a:endParaRPr lang="en-US"/>
        </a:p>
      </dgm:t>
    </dgm:pt>
    <dgm:pt modelId="{5AA528BD-D2E8-4839-BE08-CEEED766FCCD}" type="sibTrans" cxnId="{4326F4FA-A530-41B0-AA77-251D6F464B77}">
      <dgm:prSet/>
      <dgm:spPr/>
      <dgm:t>
        <a:bodyPr/>
        <a:lstStyle/>
        <a:p>
          <a:endParaRPr lang="en-US"/>
        </a:p>
      </dgm:t>
    </dgm:pt>
    <dgm:pt modelId="{CF1254CE-463D-4F32-87A7-8FD7601470A4}">
      <dgm:prSet/>
      <dgm:spPr/>
      <dgm:t>
        <a:bodyPr/>
        <a:lstStyle/>
        <a:p>
          <a:r>
            <a:rPr lang="en-US" dirty="0"/>
            <a:t>Nonrecurring appropriation reauthorizations</a:t>
          </a:r>
        </a:p>
      </dgm:t>
    </dgm:pt>
    <dgm:pt modelId="{8F01D5C7-88E6-479B-8F21-ED407D9DA3D0}" type="parTrans" cxnId="{3D0E4C48-D6BA-4692-80D5-224BFE8E46DA}">
      <dgm:prSet/>
      <dgm:spPr/>
      <dgm:t>
        <a:bodyPr/>
        <a:lstStyle/>
        <a:p>
          <a:endParaRPr lang="en-US"/>
        </a:p>
      </dgm:t>
    </dgm:pt>
    <dgm:pt modelId="{256D120C-9524-4BFD-BE9D-CC9C61DF9B6C}" type="sibTrans" cxnId="{3D0E4C48-D6BA-4692-80D5-224BFE8E46DA}">
      <dgm:prSet/>
      <dgm:spPr/>
      <dgm:t>
        <a:bodyPr/>
        <a:lstStyle/>
        <a:p>
          <a:endParaRPr lang="en-US"/>
        </a:p>
      </dgm:t>
    </dgm:pt>
    <dgm:pt modelId="{56770AE6-EF6B-4DDB-832B-6A2F4A002B5D}">
      <dgm:prSet/>
      <dgm:spPr/>
      <dgm:t>
        <a:bodyPr/>
        <a:lstStyle/>
        <a:p>
          <a:r>
            <a:rPr lang="en-US" dirty="0"/>
            <a:t>Appropriations in Section 7 of 2026 GAA</a:t>
          </a:r>
        </a:p>
      </dgm:t>
    </dgm:pt>
    <dgm:pt modelId="{A716AB5E-5717-46ED-8AF3-CB59335B2AF9}" type="parTrans" cxnId="{C03101CE-EC16-40EC-9B0A-EEFDF963D37F}">
      <dgm:prSet/>
      <dgm:spPr/>
      <dgm:t>
        <a:bodyPr/>
        <a:lstStyle/>
        <a:p>
          <a:endParaRPr lang="en-US"/>
        </a:p>
      </dgm:t>
    </dgm:pt>
    <dgm:pt modelId="{9E40B3FF-7CBE-43BB-AD36-8F1A13B96E18}" type="sibTrans" cxnId="{C03101CE-EC16-40EC-9B0A-EEFDF963D37F}">
      <dgm:prSet/>
      <dgm:spPr/>
      <dgm:t>
        <a:bodyPr/>
        <a:lstStyle/>
        <a:p>
          <a:endParaRPr lang="en-US"/>
        </a:p>
      </dgm:t>
    </dgm:pt>
    <dgm:pt modelId="{117199AA-C486-47F9-921E-3BE142F5EF0B}">
      <dgm:prSet custT="1"/>
      <dgm:spPr/>
      <dgm:t>
        <a:bodyPr/>
        <a:lstStyle/>
        <a:p>
          <a:r>
            <a:rPr lang="en-US" sz="1600" kern="1200" dirty="0"/>
            <a:t>OPBUD-4 must be submitted by </a:t>
          </a:r>
          <a:r>
            <a:rPr lang="en-US" sz="1600" kern="1200" dirty="0">
              <a:solidFill>
                <a:srgbClr val="000000">
                  <a:hueOff val="0"/>
                  <a:satOff val="0"/>
                  <a:lumOff val="0"/>
                  <a:alphaOff val="0"/>
                </a:srgbClr>
              </a:solidFill>
              <a:latin typeface="Calibri"/>
              <a:ea typeface="+mn-ea"/>
              <a:cs typeface="+mn-cs"/>
            </a:rPr>
            <a:t>May 15, </a:t>
          </a:r>
          <a:r>
            <a:rPr lang="en-US" sz="1600" kern="1200" dirty="0"/>
            <a:t>2026</a:t>
          </a:r>
        </a:p>
      </dgm:t>
    </dgm:pt>
    <dgm:pt modelId="{EA57DDBD-F1AF-4AA7-AA52-01719D3258C0}" type="parTrans" cxnId="{8BA50E12-0B97-4125-A7BA-4F0F50D7E91A}">
      <dgm:prSet/>
      <dgm:spPr/>
      <dgm:t>
        <a:bodyPr/>
        <a:lstStyle/>
        <a:p>
          <a:endParaRPr lang="en-US"/>
        </a:p>
      </dgm:t>
    </dgm:pt>
    <dgm:pt modelId="{AF92B694-8331-4264-B02E-33130BEA12F3}" type="sibTrans" cxnId="{8BA50E12-0B97-4125-A7BA-4F0F50D7E91A}">
      <dgm:prSet/>
      <dgm:spPr/>
      <dgm:t>
        <a:bodyPr/>
        <a:lstStyle/>
        <a:p>
          <a:endParaRPr lang="en-US"/>
        </a:p>
      </dgm:t>
    </dgm:pt>
    <dgm:pt modelId="{E08681A2-2222-4625-9A81-7770BB3A8596}">
      <dgm:prSet/>
      <dgm:spPr/>
      <dgm:t>
        <a:bodyPr/>
        <a:lstStyle/>
        <a:p>
          <a:r>
            <a:rPr lang="en-US" dirty="0"/>
            <a:t>Submitted on May 1 per instructions on following slide</a:t>
          </a:r>
        </a:p>
      </dgm:t>
    </dgm:pt>
    <dgm:pt modelId="{597AB4FF-8792-400A-BF33-1B9B7272F0E9}" type="parTrans" cxnId="{E58004A4-4E6A-4EC9-94CD-B0BF7527BF23}">
      <dgm:prSet/>
      <dgm:spPr/>
      <dgm:t>
        <a:bodyPr/>
        <a:lstStyle/>
        <a:p>
          <a:endParaRPr lang="en-US"/>
        </a:p>
      </dgm:t>
    </dgm:pt>
    <dgm:pt modelId="{1B06F5D7-E64E-45D4-BFEC-E7A82996CB5B}" type="sibTrans" cxnId="{E58004A4-4E6A-4EC9-94CD-B0BF7527BF23}">
      <dgm:prSet/>
      <dgm:spPr/>
      <dgm:t>
        <a:bodyPr/>
        <a:lstStyle/>
        <a:p>
          <a:endParaRPr lang="en-US"/>
        </a:p>
      </dgm:t>
    </dgm:pt>
    <dgm:pt modelId="{177DA73C-F03E-4915-9940-7D01E9350958}">
      <dgm:prSet/>
      <dgm:spPr/>
      <dgm:t>
        <a:bodyPr/>
        <a:lstStyle/>
        <a:p>
          <a:r>
            <a:rPr lang="en-US" dirty="0"/>
            <a:t>OPBUD-4 should be submitted in State Budget Submission System preferably before June 30, 2026</a:t>
          </a:r>
        </a:p>
      </dgm:t>
    </dgm:pt>
    <dgm:pt modelId="{2DB0F44C-3640-4D00-9605-93E73B2771E9}" type="parTrans" cxnId="{AF4FEAD5-5BB6-4601-B174-12DFF4CB8342}">
      <dgm:prSet/>
      <dgm:spPr/>
      <dgm:t>
        <a:bodyPr/>
        <a:lstStyle/>
        <a:p>
          <a:endParaRPr lang="en-US"/>
        </a:p>
      </dgm:t>
    </dgm:pt>
    <dgm:pt modelId="{56D7A21A-1C5D-4E59-81AA-710E7EBB14D4}" type="sibTrans" cxnId="{AF4FEAD5-5BB6-4601-B174-12DFF4CB8342}">
      <dgm:prSet/>
      <dgm:spPr/>
      <dgm:t>
        <a:bodyPr/>
        <a:lstStyle/>
        <a:p>
          <a:endParaRPr lang="en-US"/>
        </a:p>
      </dgm:t>
    </dgm:pt>
    <dgm:pt modelId="{9F12301D-525A-4CD4-8AE2-AE3962C8FDE0}">
      <dgm:prSet/>
      <dgm:spPr/>
      <dgm:t>
        <a:bodyPr/>
        <a:lstStyle/>
        <a:p>
          <a:r>
            <a:rPr lang="en-US" dirty="0"/>
            <a:t>Not subject to a deadline due to PCC process. To release project funds, the PCC committee will need to certify funding. Please reach out to DoIT for more information.</a:t>
          </a:r>
        </a:p>
      </dgm:t>
    </dgm:pt>
    <dgm:pt modelId="{643F3C1D-737C-4BB3-B4D8-B625EC606888}" type="parTrans" cxnId="{F489424A-67FB-40EA-B4CA-006D0B1D789C}">
      <dgm:prSet/>
      <dgm:spPr/>
      <dgm:t>
        <a:bodyPr/>
        <a:lstStyle/>
        <a:p>
          <a:endParaRPr lang="en-US"/>
        </a:p>
      </dgm:t>
    </dgm:pt>
    <dgm:pt modelId="{DDC30B0A-8BEA-47E7-A260-884570E2F14D}" type="sibTrans" cxnId="{F489424A-67FB-40EA-B4CA-006D0B1D789C}">
      <dgm:prSet/>
      <dgm:spPr/>
      <dgm:t>
        <a:bodyPr/>
        <a:lstStyle/>
        <a:p>
          <a:endParaRPr lang="en-US"/>
        </a:p>
      </dgm:t>
    </dgm:pt>
    <dgm:pt modelId="{FA3A0521-B61A-4277-87F1-5E955B55D968}">
      <dgm:prSet custT="1"/>
      <dgm:spPr/>
      <dgm:t>
        <a:bodyPr/>
        <a:lstStyle/>
        <a:p>
          <a:r>
            <a:rPr lang="en-US" sz="1600" kern="1200" dirty="0"/>
            <a:t>Submitted in State Budget Submission System</a:t>
          </a:r>
        </a:p>
      </dgm:t>
    </dgm:pt>
    <dgm:pt modelId="{B0F22543-A64F-4202-BD5E-CF52B398FB40}" type="parTrans" cxnId="{3871FCCD-F19F-46D4-80FF-46AAE7458E46}">
      <dgm:prSet/>
      <dgm:spPr/>
      <dgm:t>
        <a:bodyPr/>
        <a:lstStyle/>
        <a:p>
          <a:endParaRPr lang="en-US"/>
        </a:p>
      </dgm:t>
    </dgm:pt>
    <dgm:pt modelId="{9A88E2F4-E9B7-48D4-A034-546845A9A104}" type="sibTrans" cxnId="{3871FCCD-F19F-46D4-80FF-46AAE7458E46}">
      <dgm:prSet/>
      <dgm:spPr/>
      <dgm:t>
        <a:bodyPr/>
        <a:lstStyle/>
        <a:p>
          <a:endParaRPr lang="en-US"/>
        </a:p>
      </dgm:t>
    </dgm:pt>
    <dgm:pt modelId="{2EBF3D16-DDF0-43D2-ABCF-CB83315AD48A}">
      <dgm:prSet/>
      <dgm:spPr/>
      <dgm:t>
        <a:bodyPr/>
        <a:lstStyle/>
        <a:p>
          <a:r>
            <a:rPr lang="en-US" dirty="0"/>
            <a:t>Budget will be active in SHARE on 7/1/26</a:t>
          </a:r>
        </a:p>
      </dgm:t>
    </dgm:pt>
    <dgm:pt modelId="{ABBA5BE7-4BF3-4FE7-B5D0-78772300026C}" type="parTrans" cxnId="{75EAF9E6-1659-4D0F-AC14-EDAD230FA98A}">
      <dgm:prSet/>
      <dgm:spPr/>
      <dgm:t>
        <a:bodyPr/>
        <a:lstStyle/>
        <a:p>
          <a:endParaRPr lang="en-US"/>
        </a:p>
      </dgm:t>
    </dgm:pt>
    <dgm:pt modelId="{20D53186-B26C-46C7-A090-96DF36F09119}" type="sibTrans" cxnId="{75EAF9E6-1659-4D0F-AC14-EDAD230FA98A}">
      <dgm:prSet/>
      <dgm:spPr/>
      <dgm:t>
        <a:bodyPr/>
        <a:lstStyle/>
        <a:p>
          <a:endParaRPr lang="en-US"/>
        </a:p>
      </dgm:t>
    </dgm:pt>
    <dgm:pt modelId="{6606FD26-2D0A-4165-BB8C-9FDD3CFD378A}" type="pres">
      <dgm:prSet presAssocID="{3C451476-FEAF-4EDE-818A-6A1DB10B7F34}" presName="Name0" presStyleCnt="0">
        <dgm:presLayoutVars>
          <dgm:dir/>
          <dgm:animLvl val="lvl"/>
          <dgm:resizeHandles val="exact"/>
        </dgm:presLayoutVars>
      </dgm:prSet>
      <dgm:spPr/>
    </dgm:pt>
    <dgm:pt modelId="{18A2DA24-D959-4AD6-AA83-C5E914F4B61A}" type="pres">
      <dgm:prSet presAssocID="{5CC2978F-696A-43B2-A2FC-B5821B56963C}" presName="composite" presStyleCnt="0"/>
      <dgm:spPr/>
    </dgm:pt>
    <dgm:pt modelId="{F3714226-C4A7-45C5-8E7E-D38959688E4F}" type="pres">
      <dgm:prSet presAssocID="{5CC2978F-696A-43B2-A2FC-B5821B56963C}" presName="parTx" presStyleLbl="alignNode1" presStyleIdx="0" presStyleCnt="4">
        <dgm:presLayoutVars>
          <dgm:chMax val="0"/>
          <dgm:chPref val="0"/>
          <dgm:bulletEnabled val="1"/>
        </dgm:presLayoutVars>
      </dgm:prSet>
      <dgm:spPr/>
    </dgm:pt>
    <dgm:pt modelId="{24AFE937-8E50-484C-A88E-1AD3BD1AA05D}" type="pres">
      <dgm:prSet presAssocID="{5CC2978F-696A-43B2-A2FC-B5821B56963C}" presName="desTx" presStyleLbl="alignAccFollowNode1" presStyleIdx="0" presStyleCnt="4">
        <dgm:presLayoutVars>
          <dgm:bulletEnabled val="1"/>
        </dgm:presLayoutVars>
      </dgm:prSet>
      <dgm:spPr/>
    </dgm:pt>
    <dgm:pt modelId="{950C95EA-6788-4D3D-8BD6-BB8F0E56ADD9}" type="pres">
      <dgm:prSet presAssocID="{B4BACE1C-AABC-4728-865A-DD4D2EE96BDF}" presName="space" presStyleCnt="0"/>
      <dgm:spPr/>
    </dgm:pt>
    <dgm:pt modelId="{40782182-82B8-4832-B4D6-E7706FF1DD82}" type="pres">
      <dgm:prSet presAssocID="{92DE13A4-AB5A-4DCB-B8CE-3B80AA9FC29E}" presName="composite" presStyleCnt="0"/>
      <dgm:spPr/>
    </dgm:pt>
    <dgm:pt modelId="{43CD6395-BBC0-4B8D-8C78-8CFEB1F5771D}" type="pres">
      <dgm:prSet presAssocID="{92DE13A4-AB5A-4DCB-B8CE-3B80AA9FC29E}" presName="parTx" presStyleLbl="alignNode1" presStyleIdx="1" presStyleCnt="4">
        <dgm:presLayoutVars>
          <dgm:chMax val="0"/>
          <dgm:chPref val="0"/>
          <dgm:bulletEnabled val="1"/>
        </dgm:presLayoutVars>
      </dgm:prSet>
      <dgm:spPr/>
    </dgm:pt>
    <dgm:pt modelId="{2817EF74-4A47-49DA-9F42-C38F01FF2B49}" type="pres">
      <dgm:prSet presAssocID="{92DE13A4-AB5A-4DCB-B8CE-3B80AA9FC29E}" presName="desTx" presStyleLbl="alignAccFollowNode1" presStyleIdx="1" presStyleCnt="4">
        <dgm:presLayoutVars>
          <dgm:bulletEnabled val="1"/>
        </dgm:presLayoutVars>
      </dgm:prSet>
      <dgm:spPr/>
    </dgm:pt>
    <dgm:pt modelId="{E9D7B7E8-A8CC-439B-8291-B90278BCD580}" type="pres">
      <dgm:prSet presAssocID="{5AA528BD-D2E8-4839-BE08-CEEED766FCCD}" presName="space" presStyleCnt="0"/>
      <dgm:spPr/>
    </dgm:pt>
    <dgm:pt modelId="{A399DA9F-7DAF-40F6-8F2B-8F348B4D6AB7}" type="pres">
      <dgm:prSet presAssocID="{CF1254CE-463D-4F32-87A7-8FD7601470A4}" presName="composite" presStyleCnt="0"/>
      <dgm:spPr/>
    </dgm:pt>
    <dgm:pt modelId="{2EF97A7E-B615-4EF7-A369-A54009D6FC49}" type="pres">
      <dgm:prSet presAssocID="{CF1254CE-463D-4F32-87A7-8FD7601470A4}" presName="parTx" presStyleLbl="alignNode1" presStyleIdx="2" presStyleCnt="4">
        <dgm:presLayoutVars>
          <dgm:chMax val="0"/>
          <dgm:chPref val="0"/>
          <dgm:bulletEnabled val="1"/>
        </dgm:presLayoutVars>
      </dgm:prSet>
      <dgm:spPr/>
    </dgm:pt>
    <dgm:pt modelId="{E64D7450-07FE-4BF7-A29B-49E155BB8758}" type="pres">
      <dgm:prSet presAssocID="{CF1254CE-463D-4F32-87A7-8FD7601470A4}" presName="desTx" presStyleLbl="alignAccFollowNode1" presStyleIdx="2" presStyleCnt="4">
        <dgm:presLayoutVars>
          <dgm:bulletEnabled val="1"/>
        </dgm:presLayoutVars>
      </dgm:prSet>
      <dgm:spPr/>
    </dgm:pt>
    <dgm:pt modelId="{23BA6319-B7C7-4364-92A6-B1DD59D47FBE}" type="pres">
      <dgm:prSet presAssocID="{256D120C-9524-4BFD-BE9D-CC9C61DF9B6C}" presName="space" presStyleCnt="0"/>
      <dgm:spPr/>
    </dgm:pt>
    <dgm:pt modelId="{02C96A56-C99C-4D8F-90F8-650919DD9F33}" type="pres">
      <dgm:prSet presAssocID="{56770AE6-EF6B-4DDB-832B-6A2F4A002B5D}" presName="composite" presStyleCnt="0"/>
      <dgm:spPr/>
    </dgm:pt>
    <dgm:pt modelId="{79EFE24C-4169-423B-A976-55017FC9EC40}" type="pres">
      <dgm:prSet presAssocID="{56770AE6-EF6B-4DDB-832B-6A2F4A002B5D}" presName="parTx" presStyleLbl="alignNode1" presStyleIdx="3" presStyleCnt="4">
        <dgm:presLayoutVars>
          <dgm:chMax val="0"/>
          <dgm:chPref val="0"/>
          <dgm:bulletEnabled val="1"/>
        </dgm:presLayoutVars>
      </dgm:prSet>
      <dgm:spPr/>
    </dgm:pt>
    <dgm:pt modelId="{507277A3-0EFE-4415-A3D0-0F076D4D5DDF}" type="pres">
      <dgm:prSet presAssocID="{56770AE6-EF6B-4DDB-832B-6A2F4A002B5D}" presName="desTx" presStyleLbl="alignAccFollowNode1" presStyleIdx="3" presStyleCnt="4">
        <dgm:presLayoutVars>
          <dgm:bulletEnabled val="1"/>
        </dgm:presLayoutVars>
      </dgm:prSet>
      <dgm:spPr/>
    </dgm:pt>
  </dgm:ptLst>
  <dgm:cxnLst>
    <dgm:cxn modelId="{260CBD05-ADB5-4747-8701-A7DE03CC2B84}" type="presOf" srcId="{E08681A2-2222-4625-9A81-7770BB3A8596}" destId="{2817EF74-4A47-49DA-9F42-C38F01FF2B49}" srcOrd="0" destOrd="0" presId="urn:microsoft.com/office/officeart/2005/8/layout/hList1"/>
    <dgm:cxn modelId="{48059A0C-871B-4044-A6D0-912DF464ABF1}" type="presOf" srcId="{CF1254CE-463D-4F32-87A7-8FD7601470A4}" destId="{2EF97A7E-B615-4EF7-A369-A54009D6FC49}" srcOrd="0" destOrd="0" presId="urn:microsoft.com/office/officeart/2005/8/layout/hList1"/>
    <dgm:cxn modelId="{8BA50E12-0B97-4125-A7BA-4F0F50D7E91A}" srcId="{5CC2978F-696A-43B2-A2FC-B5821B56963C}" destId="{117199AA-C486-47F9-921E-3BE142F5EF0B}" srcOrd="0" destOrd="0" parTransId="{EA57DDBD-F1AF-4AA7-AA52-01719D3258C0}" sibTransId="{AF92B694-8331-4264-B02E-33130BEA12F3}"/>
    <dgm:cxn modelId="{0AA4DB28-B1D6-4CA9-815B-28FB30AE5F9F}" srcId="{3C451476-FEAF-4EDE-818A-6A1DB10B7F34}" destId="{5CC2978F-696A-43B2-A2FC-B5821B56963C}" srcOrd="0" destOrd="0" parTransId="{26055D8C-E7E9-400B-A8BC-1D25F5C5F491}" sibTransId="{B4BACE1C-AABC-4728-865A-DD4D2EE96BDF}"/>
    <dgm:cxn modelId="{47AB7A34-CD2E-41D1-968A-C64BE25B9F6A}" type="presOf" srcId="{5CC2978F-696A-43B2-A2FC-B5821B56963C}" destId="{F3714226-C4A7-45C5-8E7E-D38959688E4F}" srcOrd="0" destOrd="0" presId="urn:microsoft.com/office/officeart/2005/8/layout/hList1"/>
    <dgm:cxn modelId="{9C93C239-724F-4BCA-86CC-07B3958BE613}" type="presOf" srcId="{FA3A0521-B61A-4277-87F1-5E955B55D968}" destId="{24AFE937-8E50-484C-A88E-1AD3BD1AA05D}" srcOrd="0" destOrd="1" presId="urn:microsoft.com/office/officeart/2005/8/layout/hList1"/>
    <dgm:cxn modelId="{3D0E4C48-D6BA-4692-80D5-224BFE8E46DA}" srcId="{3C451476-FEAF-4EDE-818A-6A1DB10B7F34}" destId="{CF1254CE-463D-4F32-87A7-8FD7601470A4}" srcOrd="2" destOrd="0" parTransId="{8F01D5C7-88E6-479B-8F21-ED407D9DA3D0}" sibTransId="{256D120C-9524-4BFD-BE9D-CC9C61DF9B6C}"/>
    <dgm:cxn modelId="{F489424A-67FB-40EA-B4CA-006D0B1D789C}" srcId="{56770AE6-EF6B-4DDB-832B-6A2F4A002B5D}" destId="{9F12301D-525A-4CD4-8AE2-AE3962C8FDE0}" srcOrd="0" destOrd="0" parTransId="{643F3C1D-737C-4BB3-B4D8-B625EC606888}" sibTransId="{DDC30B0A-8BEA-47E7-A260-884570E2F14D}"/>
    <dgm:cxn modelId="{42EE1E76-E3FD-4118-896D-560DEEA1ED89}" type="presOf" srcId="{9F12301D-525A-4CD4-8AE2-AE3962C8FDE0}" destId="{507277A3-0EFE-4415-A3D0-0F076D4D5DDF}" srcOrd="0" destOrd="0" presId="urn:microsoft.com/office/officeart/2005/8/layout/hList1"/>
    <dgm:cxn modelId="{5160B178-ED59-4BEF-B1B6-B25CF73B08D8}" type="presOf" srcId="{117199AA-C486-47F9-921E-3BE142F5EF0B}" destId="{24AFE937-8E50-484C-A88E-1AD3BD1AA05D}" srcOrd="0" destOrd="0" presId="urn:microsoft.com/office/officeart/2005/8/layout/hList1"/>
    <dgm:cxn modelId="{990F0C98-5C7A-4FB9-915D-EF892E17D6A4}" type="presOf" srcId="{2EBF3D16-DDF0-43D2-ABCF-CB83315AD48A}" destId="{2817EF74-4A47-49DA-9F42-C38F01FF2B49}" srcOrd="0" destOrd="1" presId="urn:microsoft.com/office/officeart/2005/8/layout/hList1"/>
    <dgm:cxn modelId="{545508A1-AF1F-4347-B62C-059262CE7156}" type="presOf" srcId="{3C451476-FEAF-4EDE-818A-6A1DB10B7F34}" destId="{6606FD26-2D0A-4165-BB8C-9FDD3CFD378A}" srcOrd="0" destOrd="0" presId="urn:microsoft.com/office/officeart/2005/8/layout/hList1"/>
    <dgm:cxn modelId="{0B7719A2-7EB6-4B5F-9091-F1B01ACFBC14}" type="presOf" srcId="{92DE13A4-AB5A-4DCB-B8CE-3B80AA9FC29E}" destId="{43CD6395-BBC0-4B8D-8C78-8CFEB1F5771D}" srcOrd="0" destOrd="0" presId="urn:microsoft.com/office/officeart/2005/8/layout/hList1"/>
    <dgm:cxn modelId="{E58004A4-4E6A-4EC9-94CD-B0BF7527BF23}" srcId="{92DE13A4-AB5A-4DCB-B8CE-3B80AA9FC29E}" destId="{E08681A2-2222-4625-9A81-7770BB3A8596}" srcOrd="0" destOrd="0" parTransId="{597AB4FF-8792-400A-BF33-1B9B7272F0E9}" sibTransId="{1B06F5D7-E64E-45D4-BFEC-E7A82996CB5B}"/>
    <dgm:cxn modelId="{B50774B9-1C7F-48AD-8229-B1100EAF1C94}" type="presOf" srcId="{177DA73C-F03E-4915-9940-7D01E9350958}" destId="{E64D7450-07FE-4BF7-A29B-49E155BB8758}" srcOrd="0" destOrd="0" presId="urn:microsoft.com/office/officeart/2005/8/layout/hList1"/>
    <dgm:cxn modelId="{3871FCCD-F19F-46D4-80FF-46AAE7458E46}" srcId="{5CC2978F-696A-43B2-A2FC-B5821B56963C}" destId="{FA3A0521-B61A-4277-87F1-5E955B55D968}" srcOrd="1" destOrd="0" parTransId="{B0F22543-A64F-4202-BD5E-CF52B398FB40}" sibTransId="{9A88E2F4-E9B7-48D4-A034-546845A9A104}"/>
    <dgm:cxn modelId="{C03101CE-EC16-40EC-9B0A-EEFDF963D37F}" srcId="{3C451476-FEAF-4EDE-818A-6A1DB10B7F34}" destId="{56770AE6-EF6B-4DDB-832B-6A2F4A002B5D}" srcOrd="3" destOrd="0" parTransId="{A716AB5E-5717-46ED-8AF3-CB59335B2AF9}" sibTransId="{9E40B3FF-7CBE-43BB-AD36-8F1A13B96E18}"/>
    <dgm:cxn modelId="{AF4FEAD5-5BB6-4601-B174-12DFF4CB8342}" srcId="{CF1254CE-463D-4F32-87A7-8FD7601470A4}" destId="{177DA73C-F03E-4915-9940-7D01E9350958}" srcOrd="0" destOrd="0" parTransId="{2DB0F44C-3640-4D00-9605-93E73B2771E9}" sibTransId="{56D7A21A-1C5D-4E59-81AA-710E7EBB14D4}"/>
    <dgm:cxn modelId="{25A1E8DB-0CDB-4F48-8D0F-A613328B5812}" type="presOf" srcId="{56770AE6-EF6B-4DDB-832B-6A2F4A002B5D}" destId="{79EFE24C-4169-423B-A976-55017FC9EC40}" srcOrd="0" destOrd="0" presId="urn:microsoft.com/office/officeart/2005/8/layout/hList1"/>
    <dgm:cxn modelId="{75EAF9E6-1659-4D0F-AC14-EDAD230FA98A}" srcId="{92DE13A4-AB5A-4DCB-B8CE-3B80AA9FC29E}" destId="{2EBF3D16-DDF0-43D2-ABCF-CB83315AD48A}" srcOrd="1" destOrd="0" parTransId="{ABBA5BE7-4BF3-4FE7-B5D0-78772300026C}" sibTransId="{20D53186-B26C-46C7-A090-96DF36F09119}"/>
    <dgm:cxn modelId="{4326F4FA-A530-41B0-AA77-251D6F464B77}" srcId="{3C451476-FEAF-4EDE-818A-6A1DB10B7F34}" destId="{92DE13A4-AB5A-4DCB-B8CE-3B80AA9FC29E}" srcOrd="1" destOrd="0" parTransId="{0DB3C1C0-B250-47DB-9616-BDDFB0F27399}" sibTransId="{5AA528BD-D2E8-4839-BE08-CEEED766FCCD}"/>
    <dgm:cxn modelId="{6ED6CAD9-67E2-42BB-BEB0-9943A3CAF7D7}" type="presParOf" srcId="{6606FD26-2D0A-4165-BB8C-9FDD3CFD378A}" destId="{18A2DA24-D959-4AD6-AA83-C5E914F4B61A}" srcOrd="0" destOrd="0" presId="urn:microsoft.com/office/officeart/2005/8/layout/hList1"/>
    <dgm:cxn modelId="{6AC5C1FD-C912-43EB-837E-E66976BBF775}" type="presParOf" srcId="{18A2DA24-D959-4AD6-AA83-C5E914F4B61A}" destId="{F3714226-C4A7-45C5-8E7E-D38959688E4F}" srcOrd="0" destOrd="0" presId="urn:microsoft.com/office/officeart/2005/8/layout/hList1"/>
    <dgm:cxn modelId="{B631C103-AA0D-430E-A03D-02665C58CFEB}" type="presParOf" srcId="{18A2DA24-D959-4AD6-AA83-C5E914F4B61A}" destId="{24AFE937-8E50-484C-A88E-1AD3BD1AA05D}" srcOrd="1" destOrd="0" presId="urn:microsoft.com/office/officeart/2005/8/layout/hList1"/>
    <dgm:cxn modelId="{BEB1F8F3-E122-4142-B194-9931C87B643A}" type="presParOf" srcId="{6606FD26-2D0A-4165-BB8C-9FDD3CFD378A}" destId="{950C95EA-6788-4D3D-8BD6-BB8F0E56ADD9}" srcOrd="1" destOrd="0" presId="urn:microsoft.com/office/officeart/2005/8/layout/hList1"/>
    <dgm:cxn modelId="{1901EAB6-B3D7-4C71-8AFD-D2788C2EBB26}" type="presParOf" srcId="{6606FD26-2D0A-4165-BB8C-9FDD3CFD378A}" destId="{40782182-82B8-4832-B4D6-E7706FF1DD82}" srcOrd="2" destOrd="0" presId="urn:microsoft.com/office/officeart/2005/8/layout/hList1"/>
    <dgm:cxn modelId="{5A26892E-FE1B-4BF5-83DD-CB9513FAC130}" type="presParOf" srcId="{40782182-82B8-4832-B4D6-E7706FF1DD82}" destId="{43CD6395-BBC0-4B8D-8C78-8CFEB1F5771D}" srcOrd="0" destOrd="0" presId="urn:microsoft.com/office/officeart/2005/8/layout/hList1"/>
    <dgm:cxn modelId="{2702606E-F3C1-4EE4-BD47-97E496142D63}" type="presParOf" srcId="{40782182-82B8-4832-B4D6-E7706FF1DD82}" destId="{2817EF74-4A47-49DA-9F42-C38F01FF2B49}" srcOrd="1" destOrd="0" presId="urn:microsoft.com/office/officeart/2005/8/layout/hList1"/>
    <dgm:cxn modelId="{988F745B-53FD-4641-A71C-A4573D607707}" type="presParOf" srcId="{6606FD26-2D0A-4165-BB8C-9FDD3CFD378A}" destId="{E9D7B7E8-A8CC-439B-8291-B90278BCD580}" srcOrd="3" destOrd="0" presId="urn:microsoft.com/office/officeart/2005/8/layout/hList1"/>
    <dgm:cxn modelId="{D2F22113-D8FA-48DC-8222-577B87E71A99}" type="presParOf" srcId="{6606FD26-2D0A-4165-BB8C-9FDD3CFD378A}" destId="{A399DA9F-7DAF-40F6-8F2B-8F348B4D6AB7}" srcOrd="4" destOrd="0" presId="urn:microsoft.com/office/officeart/2005/8/layout/hList1"/>
    <dgm:cxn modelId="{FA2DF0A4-B4C9-4643-83A6-A20D8F696570}" type="presParOf" srcId="{A399DA9F-7DAF-40F6-8F2B-8F348B4D6AB7}" destId="{2EF97A7E-B615-4EF7-A369-A54009D6FC49}" srcOrd="0" destOrd="0" presId="urn:microsoft.com/office/officeart/2005/8/layout/hList1"/>
    <dgm:cxn modelId="{5A716F70-0AF4-42D7-B70C-29222159046D}" type="presParOf" srcId="{A399DA9F-7DAF-40F6-8F2B-8F348B4D6AB7}" destId="{E64D7450-07FE-4BF7-A29B-49E155BB8758}" srcOrd="1" destOrd="0" presId="urn:microsoft.com/office/officeart/2005/8/layout/hList1"/>
    <dgm:cxn modelId="{005E56CF-A200-429C-B7A7-D727B48A418D}" type="presParOf" srcId="{6606FD26-2D0A-4165-BB8C-9FDD3CFD378A}" destId="{23BA6319-B7C7-4364-92A6-B1DD59D47FBE}" srcOrd="5" destOrd="0" presId="urn:microsoft.com/office/officeart/2005/8/layout/hList1"/>
    <dgm:cxn modelId="{5D4FACBC-8566-42E7-925D-F64D7C3EF094}" type="presParOf" srcId="{6606FD26-2D0A-4165-BB8C-9FDD3CFD378A}" destId="{02C96A56-C99C-4D8F-90F8-650919DD9F33}" srcOrd="6" destOrd="0" presId="urn:microsoft.com/office/officeart/2005/8/layout/hList1"/>
    <dgm:cxn modelId="{1748B1DC-7537-4F53-A845-DCDD7D52CC12}" type="presParOf" srcId="{02C96A56-C99C-4D8F-90F8-650919DD9F33}" destId="{79EFE24C-4169-423B-A976-55017FC9EC40}" srcOrd="0" destOrd="0" presId="urn:microsoft.com/office/officeart/2005/8/layout/hList1"/>
    <dgm:cxn modelId="{B8646D4F-725C-4E82-8674-2AC0B34CCA33}" type="presParOf" srcId="{02C96A56-C99C-4D8F-90F8-650919DD9F33}" destId="{507277A3-0EFE-4415-A3D0-0F076D4D5DD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3F5415-95FE-4879-AC62-5FA7589F9A84}"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BD63A7FD-F861-4090-A211-539D9838AB7C}">
      <dgm:prSet/>
      <dgm:spPr/>
      <dgm:t>
        <a:bodyPr/>
        <a:lstStyle/>
        <a:p>
          <a:r>
            <a:rPr lang="en-US" u="sng" dirty="0"/>
            <a:t>Certification (S-1 Report)</a:t>
          </a:r>
          <a:endParaRPr lang="en-US" dirty="0"/>
        </a:p>
      </dgm:t>
    </dgm:pt>
    <dgm:pt modelId="{95B89B0A-4570-471F-8FB8-1366C047C507}" type="parTrans" cxnId="{FE174EC8-04DA-46A6-9317-C63917AB93F2}">
      <dgm:prSet/>
      <dgm:spPr/>
      <dgm:t>
        <a:bodyPr/>
        <a:lstStyle/>
        <a:p>
          <a:endParaRPr lang="en-US"/>
        </a:p>
      </dgm:t>
    </dgm:pt>
    <dgm:pt modelId="{4D02FFC4-B592-4A53-9A80-0D6AEC85C8DC}" type="sibTrans" cxnId="{FE174EC8-04DA-46A6-9317-C63917AB93F2}">
      <dgm:prSet/>
      <dgm:spPr/>
      <dgm:t>
        <a:bodyPr/>
        <a:lstStyle/>
        <a:p>
          <a:endParaRPr lang="en-US"/>
        </a:p>
      </dgm:t>
    </dgm:pt>
    <dgm:pt modelId="{D9A56658-4312-49B0-BB9C-641A7EC8075D}">
      <dgm:prSet/>
      <dgm:spPr/>
      <dgm:t>
        <a:bodyPr/>
        <a:lstStyle/>
        <a:p>
          <a:r>
            <a:rPr lang="en-US" u="sng" dirty="0"/>
            <a:t>Organization Chart (S-2 Form)</a:t>
          </a:r>
          <a:endParaRPr lang="en-US" dirty="0"/>
        </a:p>
      </dgm:t>
    </dgm:pt>
    <dgm:pt modelId="{C64327D9-D2A1-4970-A486-5E5A00E383DE}" type="parTrans" cxnId="{C67D7423-C38A-4A82-BE5D-A0CC28CB9F43}">
      <dgm:prSet/>
      <dgm:spPr/>
      <dgm:t>
        <a:bodyPr/>
        <a:lstStyle/>
        <a:p>
          <a:endParaRPr lang="en-US"/>
        </a:p>
      </dgm:t>
    </dgm:pt>
    <dgm:pt modelId="{88455C90-14FB-4E26-A230-5DA6EF1EA8B0}" type="sibTrans" cxnId="{C67D7423-C38A-4A82-BE5D-A0CC28CB9F43}">
      <dgm:prSet/>
      <dgm:spPr/>
      <dgm:t>
        <a:bodyPr/>
        <a:lstStyle/>
        <a:p>
          <a:endParaRPr lang="en-US"/>
        </a:p>
      </dgm:t>
    </dgm:pt>
    <dgm:pt modelId="{D8EC35FE-837F-489C-A8ED-4E11A698B37B}">
      <dgm:prSet/>
      <dgm:spPr/>
      <dgm:t>
        <a:bodyPr/>
        <a:lstStyle/>
        <a:p>
          <a:r>
            <a:rPr lang="en-US" u="none" dirty="0"/>
            <a:t>Position Extension Certification </a:t>
          </a:r>
          <a:r>
            <a:rPr lang="en-US" dirty="0"/>
            <a:t>for term positions. </a:t>
          </a:r>
          <a:r>
            <a:rPr lang="en-US" b="1" dirty="0"/>
            <a:t>Use Excel spreadsheet posted on SBD website</a:t>
          </a:r>
          <a:r>
            <a:rPr lang="en-US" dirty="0"/>
            <a:t>. Do </a:t>
          </a:r>
          <a:r>
            <a:rPr lang="en-US" b="1" u="sng" dirty="0"/>
            <a:t>not</a:t>
          </a:r>
          <a:r>
            <a:rPr lang="en-US" dirty="0"/>
            <a:t> submit a PARF for each term position being extended.</a:t>
          </a:r>
        </a:p>
      </dgm:t>
    </dgm:pt>
    <dgm:pt modelId="{4AF0B2FB-6327-4614-9DED-BB128C55245B}" type="parTrans" cxnId="{189EBC88-FC6C-4AF0-91BB-E1392161B835}">
      <dgm:prSet/>
      <dgm:spPr/>
      <dgm:t>
        <a:bodyPr/>
        <a:lstStyle/>
        <a:p>
          <a:endParaRPr lang="en-US"/>
        </a:p>
      </dgm:t>
    </dgm:pt>
    <dgm:pt modelId="{31E2B108-407A-4F72-AB95-DE7CD9EF6BD0}" type="sibTrans" cxnId="{189EBC88-FC6C-4AF0-91BB-E1392161B835}">
      <dgm:prSet/>
      <dgm:spPr/>
      <dgm:t>
        <a:bodyPr/>
        <a:lstStyle/>
        <a:p>
          <a:endParaRPr lang="en-US"/>
        </a:p>
      </dgm:t>
    </dgm:pt>
    <dgm:pt modelId="{C69E33BF-A664-4AEE-A5A3-1759F0757B68}">
      <dgm:prSet/>
      <dgm:spPr/>
      <dgm:t>
        <a:bodyPr/>
        <a:lstStyle/>
        <a:p>
          <a:r>
            <a:rPr lang="en-US"/>
            <a:t>Produced </a:t>
          </a:r>
          <a:r>
            <a:rPr lang="en-US" dirty="0"/>
            <a:t>from BFM using info populated on 9900 Form.  Will automatically indicate whether you use department-level budgeting depending on what you have set in BFM.</a:t>
          </a:r>
        </a:p>
      </dgm:t>
    </dgm:pt>
    <dgm:pt modelId="{3AA81358-F87A-4B99-9EBE-22E543346491}" type="parTrans" cxnId="{398AAD69-39B3-4B07-A0D5-79DBCDEC343F}">
      <dgm:prSet/>
      <dgm:spPr/>
      <dgm:t>
        <a:bodyPr/>
        <a:lstStyle/>
        <a:p>
          <a:endParaRPr lang="en-US"/>
        </a:p>
      </dgm:t>
    </dgm:pt>
    <dgm:pt modelId="{B096518C-792F-4D47-9664-2CBE7BDA08DC}" type="sibTrans" cxnId="{398AAD69-39B3-4B07-A0D5-79DBCDEC343F}">
      <dgm:prSet/>
      <dgm:spPr/>
      <dgm:t>
        <a:bodyPr/>
        <a:lstStyle/>
        <a:p>
          <a:endParaRPr lang="en-US"/>
        </a:p>
      </dgm:t>
    </dgm:pt>
    <dgm:pt modelId="{1272FED3-A3F4-4807-9CF4-A64781CFF9E6}">
      <dgm:prSet/>
      <dgm:spPr/>
      <dgm:t>
        <a:bodyPr/>
        <a:lstStyle/>
        <a:p>
          <a:r>
            <a:rPr lang="en-US" dirty="0"/>
            <a:t>Generated outside of BFM.  One at agency level and one for each P-code.</a:t>
          </a:r>
        </a:p>
      </dgm:t>
    </dgm:pt>
    <dgm:pt modelId="{14FD7DE3-D8E3-4B1F-B12D-E9B5D10C3303}" type="parTrans" cxnId="{A7CA9BD4-986F-4D88-8980-AF5118044B53}">
      <dgm:prSet/>
      <dgm:spPr/>
      <dgm:t>
        <a:bodyPr/>
        <a:lstStyle/>
        <a:p>
          <a:endParaRPr lang="en-US"/>
        </a:p>
      </dgm:t>
    </dgm:pt>
    <dgm:pt modelId="{37BBE363-AA25-43ED-865C-36160EAD953E}" type="sibTrans" cxnId="{A7CA9BD4-986F-4D88-8980-AF5118044B53}">
      <dgm:prSet/>
      <dgm:spPr/>
      <dgm:t>
        <a:bodyPr/>
        <a:lstStyle/>
        <a:p>
          <a:endParaRPr lang="en-US"/>
        </a:p>
      </dgm:t>
    </dgm:pt>
    <dgm:pt modelId="{ACDFF679-3B45-4D51-BE3B-815D2B68A7BA}">
      <dgm:prSet/>
      <dgm:spPr/>
      <dgm:t>
        <a:bodyPr/>
        <a:lstStyle/>
        <a:p>
          <a:r>
            <a:rPr lang="en-US" u="sng" dirty="0"/>
            <a:t>Position Extension Certification</a:t>
          </a:r>
          <a:r>
            <a:rPr lang="en-US" dirty="0"/>
            <a:t> </a:t>
          </a:r>
        </a:p>
      </dgm:t>
    </dgm:pt>
    <dgm:pt modelId="{4FD3DFE8-3529-40A7-B523-15B30C22E034}" type="parTrans" cxnId="{CC0855F2-8810-468C-A2F6-E9CEF5435EE9}">
      <dgm:prSet/>
      <dgm:spPr/>
      <dgm:t>
        <a:bodyPr/>
        <a:lstStyle/>
        <a:p>
          <a:endParaRPr lang="en-US"/>
        </a:p>
      </dgm:t>
    </dgm:pt>
    <dgm:pt modelId="{FA79731B-BBC4-4BA0-B155-A22EDAC24204}" type="sibTrans" cxnId="{CC0855F2-8810-468C-A2F6-E9CEF5435EE9}">
      <dgm:prSet/>
      <dgm:spPr/>
      <dgm:t>
        <a:bodyPr/>
        <a:lstStyle/>
        <a:p>
          <a:endParaRPr lang="en-US"/>
        </a:p>
      </dgm:t>
    </dgm:pt>
    <dgm:pt modelId="{BF7574EA-65F0-40E9-8DC4-58AE3691B907}" type="pres">
      <dgm:prSet presAssocID="{183F5415-95FE-4879-AC62-5FA7589F9A84}" presName="Name0" presStyleCnt="0">
        <dgm:presLayoutVars>
          <dgm:dir/>
          <dgm:animLvl val="lvl"/>
          <dgm:resizeHandles val="exact"/>
        </dgm:presLayoutVars>
      </dgm:prSet>
      <dgm:spPr/>
    </dgm:pt>
    <dgm:pt modelId="{8847B7CC-50A4-4DDE-985A-6304FFADC13C}" type="pres">
      <dgm:prSet presAssocID="{BD63A7FD-F861-4090-A211-539D9838AB7C}" presName="composite" presStyleCnt="0"/>
      <dgm:spPr/>
    </dgm:pt>
    <dgm:pt modelId="{25416EAB-16AC-432D-95BE-6A014938B329}" type="pres">
      <dgm:prSet presAssocID="{BD63A7FD-F861-4090-A211-539D9838AB7C}" presName="parTx" presStyleLbl="alignNode1" presStyleIdx="0" presStyleCnt="3">
        <dgm:presLayoutVars>
          <dgm:chMax val="0"/>
          <dgm:chPref val="0"/>
          <dgm:bulletEnabled val="1"/>
        </dgm:presLayoutVars>
      </dgm:prSet>
      <dgm:spPr/>
    </dgm:pt>
    <dgm:pt modelId="{8D40F5B6-366E-4B6C-AE53-629E70C88DCC}" type="pres">
      <dgm:prSet presAssocID="{BD63A7FD-F861-4090-A211-539D9838AB7C}" presName="desTx" presStyleLbl="alignAccFollowNode1" presStyleIdx="0" presStyleCnt="3">
        <dgm:presLayoutVars>
          <dgm:bulletEnabled val="1"/>
        </dgm:presLayoutVars>
      </dgm:prSet>
      <dgm:spPr/>
    </dgm:pt>
    <dgm:pt modelId="{1E9D31D7-C25C-434C-BCC7-35EC2C2C244B}" type="pres">
      <dgm:prSet presAssocID="{4D02FFC4-B592-4A53-9A80-0D6AEC85C8DC}" presName="space" presStyleCnt="0"/>
      <dgm:spPr/>
    </dgm:pt>
    <dgm:pt modelId="{C7DF30FE-AA76-40B4-AF8B-A7734488C104}" type="pres">
      <dgm:prSet presAssocID="{D9A56658-4312-49B0-BB9C-641A7EC8075D}" presName="composite" presStyleCnt="0"/>
      <dgm:spPr/>
    </dgm:pt>
    <dgm:pt modelId="{94FE2EF2-007D-4761-96C7-B8EB901D34C4}" type="pres">
      <dgm:prSet presAssocID="{D9A56658-4312-49B0-BB9C-641A7EC8075D}" presName="parTx" presStyleLbl="alignNode1" presStyleIdx="1" presStyleCnt="3">
        <dgm:presLayoutVars>
          <dgm:chMax val="0"/>
          <dgm:chPref val="0"/>
          <dgm:bulletEnabled val="1"/>
        </dgm:presLayoutVars>
      </dgm:prSet>
      <dgm:spPr/>
    </dgm:pt>
    <dgm:pt modelId="{94851161-FCAA-498C-9D3C-FE3CD70E7462}" type="pres">
      <dgm:prSet presAssocID="{D9A56658-4312-49B0-BB9C-641A7EC8075D}" presName="desTx" presStyleLbl="alignAccFollowNode1" presStyleIdx="1" presStyleCnt="3">
        <dgm:presLayoutVars>
          <dgm:bulletEnabled val="1"/>
        </dgm:presLayoutVars>
      </dgm:prSet>
      <dgm:spPr/>
    </dgm:pt>
    <dgm:pt modelId="{C7F9E300-274D-4834-A674-4DE21EA533EF}" type="pres">
      <dgm:prSet presAssocID="{88455C90-14FB-4E26-A230-5DA6EF1EA8B0}" presName="space" presStyleCnt="0"/>
      <dgm:spPr/>
    </dgm:pt>
    <dgm:pt modelId="{E338D7EC-67EC-4A0B-A33B-F958D307191C}" type="pres">
      <dgm:prSet presAssocID="{ACDFF679-3B45-4D51-BE3B-815D2B68A7BA}" presName="composite" presStyleCnt="0"/>
      <dgm:spPr/>
    </dgm:pt>
    <dgm:pt modelId="{7C405443-E2C5-4313-8740-73948FFDF127}" type="pres">
      <dgm:prSet presAssocID="{ACDFF679-3B45-4D51-BE3B-815D2B68A7BA}" presName="parTx" presStyleLbl="alignNode1" presStyleIdx="2" presStyleCnt="3">
        <dgm:presLayoutVars>
          <dgm:chMax val="0"/>
          <dgm:chPref val="0"/>
          <dgm:bulletEnabled val="1"/>
        </dgm:presLayoutVars>
      </dgm:prSet>
      <dgm:spPr/>
    </dgm:pt>
    <dgm:pt modelId="{A453EBFD-4351-41B5-961B-0C9548891735}" type="pres">
      <dgm:prSet presAssocID="{ACDFF679-3B45-4D51-BE3B-815D2B68A7BA}" presName="desTx" presStyleLbl="alignAccFollowNode1" presStyleIdx="2" presStyleCnt="3">
        <dgm:presLayoutVars>
          <dgm:bulletEnabled val="1"/>
        </dgm:presLayoutVars>
      </dgm:prSet>
      <dgm:spPr/>
    </dgm:pt>
  </dgm:ptLst>
  <dgm:cxnLst>
    <dgm:cxn modelId="{C67D7423-C38A-4A82-BE5D-A0CC28CB9F43}" srcId="{183F5415-95FE-4879-AC62-5FA7589F9A84}" destId="{D9A56658-4312-49B0-BB9C-641A7EC8075D}" srcOrd="1" destOrd="0" parTransId="{C64327D9-D2A1-4970-A486-5E5A00E383DE}" sibTransId="{88455C90-14FB-4E26-A230-5DA6EF1EA8B0}"/>
    <dgm:cxn modelId="{818BBB5E-4DD4-48B5-8F29-D51C466ABE6A}" type="presOf" srcId="{ACDFF679-3B45-4D51-BE3B-815D2B68A7BA}" destId="{7C405443-E2C5-4313-8740-73948FFDF127}" srcOrd="0" destOrd="0" presId="urn:microsoft.com/office/officeart/2005/8/layout/hList1"/>
    <dgm:cxn modelId="{2DD91A68-5C02-402E-846C-5F029A7485D2}" type="presOf" srcId="{D8EC35FE-837F-489C-A8ED-4E11A698B37B}" destId="{A453EBFD-4351-41B5-961B-0C9548891735}" srcOrd="0" destOrd="0" presId="urn:microsoft.com/office/officeart/2005/8/layout/hList1"/>
    <dgm:cxn modelId="{1AADAB68-1325-4B4A-AC6E-7DDBD4C11C18}" type="presOf" srcId="{1272FED3-A3F4-4807-9CF4-A64781CFF9E6}" destId="{94851161-FCAA-498C-9D3C-FE3CD70E7462}" srcOrd="0" destOrd="0" presId="urn:microsoft.com/office/officeart/2005/8/layout/hList1"/>
    <dgm:cxn modelId="{398AAD69-39B3-4B07-A0D5-79DBCDEC343F}" srcId="{BD63A7FD-F861-4090-A211-539D9838AB7C}" destId="{C69E33BF-A664-4AEE-A5A3-1759F0757B68}" srcOrd="0" destOrd="0" parTransId="{3AA81358-F87A-4B99-9EBE-22E543346491}" sibTransId="{B096518C-792F-4D47-9664-2CBE7BDA08DC}"/>
    <dgm:cxn modelId="{EBCA7A88-539D-453B-8361-8E1116FA6282}" type="presOf" srcId="{C69E33BF-A664-4AEE-A5A3-1759F0757B68}" destId="{8D40F5B6-366E-4B6C-AE53-629E70C88DCC}" srcOrd="0" destOrd="0" presId="urn:microsoft.com/office/officeart/2005/8/layout/hList1"/>
    <dgm:cxn modelId="{189EBC88-FC6C-4AF0-91BB-E1392161B835}" srcId="{ACDFF679-3B45-4D51-BE3B-815D2B68A7BA}" destId="{D8EC35FE-837F-489C-A8ED-4E11A698B37B}" srcOrd="0" destOrd="0" parTransId="{4AF0B2FB-6327-4614-9DED-BB128C55245B}" sibTransId="{31E2B108-407A-4F72-AB95-DE7CD9EF6BD0}"/>
    <dgm:cxn modelId="{4C7A498A-6DF9-4EED-B6AB-41E3D1831EDC}" type="presOf" srcId="{183F5415-95FE-4879-AC62-5FA7589F9A84}" destId="{BF7574EA-65F0-40E9-8DC4-58AE3691B907}" srcOrd="0" destOrd="0" presId="urn:microsoft.com/office/officeart/2005/8/layout/hList1"/>
    <dgm:cxn modelId="{A0726B8D-DB58-4797-AD15-62276FDBCA32}" type="presOf" srcId="{D9A56658-4312-49B0-BB9C-641A7EC8075D}" destId="{94FE2EF2-007D-4761-96C7-B8EB901D34C4}" srcOrd="0" destOrd="0" presId="urn:microsoft.com/office/officeart/2005/8/layout/hList1"/>
    <dgm:cxn modelId="{EB1DE9A0-8CCD-46F3-B1A1-466970F78C22}" type="presOf" srcId="{BD63A7FD-F861-4090-A211-539D9838AB7C}" destId="{25416EAB-16AC-432D-95BE-6A014938B329}" srcOrd="0" destOrd="0" presId="urn:microsoft.com/office/officeart/2005/8/layout/hList1"/>
    <dgm:cxn modelId="{FE174EC8-04DA-46A6-9317-C63917AB93F2}" srcId="{183F5415-95FE-4879-AC62-5FA7589F9A84}" destId="{BD63A7FD-F861-4090-A211-539D9838AB7C}" srcOrd="0" destOrd="0" parTransId="{95B89B0A-4570-471F-8FB8-1366C047C507}" sibTransId="{4D02FFC4-B592-4A53-9A80-0D6AEC85C8DC}"/>
    <dgm:cxn modelId="{A7CA9BD4-986F-4D88-8980-AF5118044B53}" srcId="{D9A56658-4312-49B0-BB9C-641A7EC8075D}" destId="{1272FED3-A3F4-4807-9CF4-A64781CFF9E6}" srcOrd="0" destOrd="0" parTransId="{14FD7DE3-D8E3-4B1F-B12D-E9B5D10C3303}" sibTransId="{37BBE363-AA25-43ED-865C-36160EAD953E}"/>
    <dgm:cxn modelId="{CC0855F2-8810-468C-A2F6-E9CEF5435EE9}" srcId="{183F5415-95FE-4879-AC62-5FA7589F9A84}" destId="{ACDFF679-3B45-4D51-BE3B-815D2B68A7BA}" srcOrd="2" destOrd="0" parTransId="{4FD3DFE8-3529-40A7-B523-15B30C22E034}" sibTransId="{FA79731B-BBC4-4BA0-B155-A22EDAC24204}"/>
    <dgm:cxn modelId="{EF0BD4C4-F539-4049-A1E2-A2693A9B9F5C}" type="presParOf" srcId="{BF7574EA-65F0-40E9-8DC4-58AE3691B907}" destId="{8847B7CC-50A4-4DDE-985A-6304FFADC13C}" srcOrd="0" destOrd="0" presId="urn:microsoft.com/office/officeart/2005/8/layout/hList1"/>
    <dgm:cxn modelId="{D75495C0-2201-4141-A3A4-9A3B7D18E01F}" type="presParOf" srcId="{8847B7CC-50A4-4DDE-985A-6304FFADC13C}" destId="{25416EAB-16AC-432D-95BE-6A014938B329}" srcOrd="0" destOrd="0" presId="urn:microsoft.com/office/officeart/2005/8/layout/hList1"/>
    <dgm:cxn modelId="{FCEC5980-064A-4512-B477-B8157CAA5335}" type="presParOf" srcId="{8847B7CC-50A4-4DDE-985A-6304FFADC13C}" destId="{8D40F5B6-366E-4B6C-AE53-629E70C88DCC}" srcOrd="1" destOrd="0" presId="urn:microsoft.com/office/officeart/2005/8/layout/hList1"/>
    <dgm:cxn modelId="{2677C5E6-0E9E-4F47-B909-BA5999C25619}" type="presParOf" srcId="{BF7574EA-65F0-40E9-8DC4-58AE3691B907}" destId="{1E9D31D7-C25C-434C-BCC7-35EC2C2C244B}" srcOrd="1" destOrd="0" presId="urn:microsoft.com/office/officeart/2005/8/layout/hList1"/>
    <dgm:cxn modelId="{4A030147-D4D9-4BA2-B599-BA02C5235853}" type="presParOf" srcId="{BF7574EA-65F0-40E9-8DC4-58AE3691B907}" destId="{C7DF30FE-AA76-40B4-AF8B-A7734488C104}" srcOrd="2" destOrd="0" presId="urn:microsoft.com/office/officeart/2005/8/layout/hList1"/>
    <dgm:cxn modelId="{825EFD4D-420F-4AFF-A635-E1B1499BF0C6}" type="presParOf" srcId="{C7DF30FE-AA76-40B4-AF8B-A7734488C104}" destId="{94FE2EF2-007D-4761-96C7-B8EB901D34C4}" srcOrd="0" destOrd="0" presId="urn:microsoft.com/office/officeart/2005/8/layout/hList1"/>
    <dgm:cxn modelId="{ACAC2F8C-1417-4A3F-B16C-FA114D9FE6E7}" type="presParOf" srcId="{C7DF30FE-AA76-40B4-AF8B-A7734488C104}" destId="{94851161-FCAA-498C-9D3C-FE3CD70E7462}" srcOrd="1" destOrd="0" presId="urn:microsoft.com/office/officeart/2005/8/layout/hList1"/>
    <dgm:cxn modelId="{FF2D25B7-67F7-4CCC-A90B-A2440FDAA726}" type="presParOf" srcId="{BF7574EA-65F0-40E9-8DC4-58AE3691B907}" destId="{C7F9E300-274D-4834-A674-4DE21EA533EF}" srcOrd="3" destOrd="0" presId="urn:microsoft.com/office/officeart/2005/8/layout/hList1"/>
    <dgm:cxn modelId="{39A1B8FB-3347-4E31-9900-54560F3BBEA7}" type="presParOf" srcId="{BF7574EA-65F0-40E9-8DC4-58AE3691B907}" destId="{E338D7EC-67EC-4A0B-A33B-F958D307191C}" srcOrd="4" destOrd="0" presId="urn:microsoft.com/office/officeart/2005/8/layout/hList1"/>
    <dgm:cxn modelId="{72FE9AC8-4E6D-4D3C-8B14-442008E2B441}" type="presParOf" srcId="{E338D7EC-67EC-4A0B-A33B-F958D307191C}" destId="{7C405443-E2C5-4313-8740-73948FFDF127}" srcOrd="0" destOrd="0" presId="urn:microsoft.com/office/officeart/2005/8/layout/hList1"/>
    <dgm:cxn modelId="{B1A1B3D0-0A7B-451C-B26B-ECAC47C4A25D}" type="presParOf" srcId="{E338D7EC-67EC-4A0B-A33B-F958D307191C}" destId="{A453EBFD-4351-41B5-961B-0C954889173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15F361-C718-439F-96F5-0926E6484AC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F3087FC2-7385-4CDA-A4ED-0F7743AAF992}">
      <dgm:prSet/>
      <dgm:spPr/>
      <dgm:t>
        <a:bodyPr/>
        <a:lstStyle/>
        <a:p>
          <a:r>
            <a:rPr lang="en-US" b="1" dirty="0"/>
            <a:t>Budget Adjustment Requests (BARs)</a:t>
          </a:r>
        </a:p>
      </dgm:t>
    </dgm:pt>
    <dgm:pt modelId="{2C3FB601-E4A0-47A0-A124-23F7CADFF71D}" type="parTrans" cxnId="{0F6F9561-D6C7-48E1-BBC5-3E50906B5400}">
      <dgm:prSet/>
      <dgm:spPr/>
      <dgm:t>
        <a:bodyPr/>
        <a:lstStyle/>
        <a:p>
          <a:endParaRPr lang="en-US"/>
        </a:p>
      </dgm:t>
    </dgm:pt>
    <dgm:pt modelId="{98E36DE7-AA6C-4F51-A83F-5F71EAFB3C29}" type="sibTrans" cxnId="{0F6F9561-D6C7-48E1-BBC5-3E50906B5400}">
      <dgm:prSet/>
      <dgm:spPr/>
      <dgm:t>
        <a:bodyPr/>
        <a:lstStyle/>
        <a:p>
          <a:endParaRPr lang="en-US"/>
        </a:p>
      </dgm:t>
    </dgm:pt>
    <dgm:pt modelId="{BCE12961-65D8-467E-A392-EB78F3BF49B3}">
      <dgm:prSet/>
      <dgm:spPr/>
      <dgm:t>
        <a:bodyPr/>
        <a:lstStyle/>
        <a:p>
          <a:r>
            <a:rPr lang="en-US" b="1" dirty="0"/>
            <a:t>Future Training Opportunities</a:t>
          </a:r>
        </a:p>
      </dgm:t>
    </dgm:pt>
    <dgm:pt modelId="{541ED806-90DC-4FB4-B904-EB246636FA79}" type="parTrans" cxnId="{032C9648-6585-4C4C-AD34-55411B2C6084}">
      <dgm:prSet/>
      <dgm:spPr/>
      <dgm:t>
        <a:bodyPr/>
        <a:lstStyle/>
        <a:p>
          <a:endParaRPr lang="en-US"/>
        </a:p>
      </dgm:t>
    </dgm:pt>
    <dgm:pt modelId="{C764DE07-AC33-4D0F-ADEC-6A1DE4A870CC}" type="sibTrans" cxnId="{032C9648-6585-4C4C-AD34-55411B2C6084}">
      <dgm:prSet/>
      <dgm:spPr/>
      <dgm:t>
        <a:bodyPr/>
        <a:lstStyle/>
        <a:p>
          <a:endParaRPr lang="en-US"/>
        </a:p>
      </dgm:t>
    </dgm:pt>
    <dgm:pt modelId="{924B79C6-CE1D-4D64-9F28-88538A6B8BF8}">
      <dgm:prSet/>
      <dgm:spPr/>
      <dgm:t>
        <a:bodyPr/>
        <a:lstStyle/>
        <a:p>
          <a:r>
            <a:rPr lang="en-US" dirty="0"/>
            <a:t>Budget Boot Camp – between May and July</a:t>
          </a:r>
        </a:p>
      </dgm:t>
    </dgm:pt>
    <dgm:pt modelId="{3233C4D4-A57B-41BA-89CF-FB804DA6B390}" type="parTrans" cxnId="{68AC45C7-97B7-495D-8243-EFBC8947DA03}">
      <dgm:prSet/>
      <dgm:spPr/>
      <dgm:t>
        <a:bodyPr/>
        <a:lstStyle/>
        <a:p>
          <a:endParaRPr lang="en-US"/>
        </a:p>
      </dgm:t>
    </dgm:pt>
    <dgm:pt modelId="{5A6F251C-6EFE-4A4D-90E0-29DD1A7F89E6}" type="sibTrans" cxnId="{68AC45C7-97B7-495D-8243-EFBC8947DA03}">
      <dgm:prSet/>
      <dgm:spPr/>
      <dgm:t>
        <a:bodyPr/>
        <a:lstStyle/>
        <a:p>
          <a:endParaRPr lang="en-US"/>
        </a:p>
      </dgm:t>
    </dgm:pt>
    <dgm:pt modelId="{1D9D0A4E-C5DB-4024-B853-EA5523F052D7}">
      <dgm:prSet/>
      <dgm:spPr/>
      <dgm:t>
        <a:bodyPr/>
        <a:lstStyle/>
        <a:p>
          <a:r>
            <a:rPr lang="en-US" dirty="0"/>
            <a:t>Budget Projections – June</a:t>
          </a:r>
        </a:p>
      </dgm:t>
    </dgm:pt>
    <dgm:pt modelId="{B7FB1CF6-B1EE-4D10-B4A2-8951D5BCBC61}" type="parTrans" cxnId="{C5E68138-2A5E-4475-B16F-4F6AFD461981}">
      <dgm:prSet/>
      <dgm:spPr/>
      <dgm:t>
        <a:bodyPr/>
        <a:lstStyle/>
        <a:p>
          <a:endParaRPr lang="en-US"/>
        </a:p>
      </dgm:t>
    </dgm:pt>
    <dgm:pt modelId="{2D6E9776-FFA4-4595-B414-07A843F241EA}" type="sibTrans" cxnId="{C5E68138-2A5E-4475-B16F-4F6AFD461981}">
      <dgm:prSet/>
      <dgm:spPr/>
      <dgm:t>
        <a:bodyPr/>
        <a:lstStyle/>
        <a:p>
          <a:endParaRPr lang="en-US"/>
        </a:p>
      </dgm:t>
    </dgm:pt>
    <dgm:pt modelId="{EA723542-4852-46DE-8278-14A63B140272}">
      <dgm:prSet/>
      <dgm:spPr/>
      <dgm:t>
        <a:bodyPr/>
        <a:lstStyle/>
        <a:p>
          <a:r>
            <a:rPr lang="en-US" dirty="0"/>
            <a:t>FY27 BAR Training – Early July</a:t>
          </a:r>
        </a:p>
      </dgm:t>
    </dgm:pt>
    <dgm:pt modelId="{A0C0BE48-0475-4D3F-AD8B-7FC96862410D}" type="parTrans" cxnId="{F0A44D19-87D0-4515-B3BC-A0CDF6844AD6}">
      <dgm:prSet/>
      <dgm:spPr/>
      <dgm:t>
        <a:bodyPr/>
        <a:lstStyle/>
        <a:p>
          <a:endParaRPr lang="en-US"/>
        </a:p>
      </dgm:t>
    </dgm:pt>
    <dgm:pt modelId="{15B90058-2CF7-4966-82FB-AE3CC070CAA4}" type="sibTrans" cxnId="{F0A44D19-87D0-4515-B3BC-A0CDF6844AD6}">
      <dgm:prSet/>
      <dgm:spPr/>
      <dgm:t>
        <a:bodyPr/>
        <a:lstStyle/>
        <a:p>
          <a:endParaRPr lang="en-US"/>
        </a:p>
      </dgm:t>
    </dgm:pt>
    <dgm:pt modelId="{B1587678-EB50-465F-A188-CEAD17320DA4}">
      <dgm:prSet/>
      <dgm:spPr/>
      <dgm:t>
        <a:bodyPr/>
        <a:lstStyle/>
        <a:p>
          <a:r>
            <a:rPr lang="en-US" b="1" dirty="0"/>
            <a:t>Operating Budget Workshops</a:t>
          </a:r>
        </a:p>
      </dgm:t>
    </dgm:pt>
    <dgm:pt modelId="{55FBDCBA-9E8E-4A37-AC37-C0016480C685}" type="parTrans" cxnId="{94E73CBD-1962-465C-8AC5-EFD90632AD04}">
      <dgm:prSet/>
      <dgm:spPr/>
      <dgm:t>
        <a:bodyPr/>
        <a:lstStyle/>
        <a:p>
          <a:endParaRPr lang="en-US"/>
        </a:p>
      </dgm:t>
    </dgm:pt>
    <dgm:pt modelId="{5C8177C0-8A21-4009-A396-7E23E565B1DD}" type="sibTrans" cxnId="{94E73CBD-1962-465C-8AC5-EFD90632AD04}">
      <dgm:prSet/>
      <dgm:spPr/>
      <dgm:t>
        <a:bodyPr/>
        <a:lstStyle/>
        <a:p>
          <a:endParaRPr lang="en-US"/>
        </a:p>
      </dgm:t>
    </dgm:pt>
    <dgm:pt modelId="{4C349900-6DE0-4AB3-B120-3C1FCF25836F}">
      <dgm:prSet/>
      <dgm:spPr/>
      <dgm:t>
        <a:bodyPr/>
        <a:lstStyle/>
        <a:p>
          <a:r>
            <a:rPr lang="en-US" dirty="0"/>
            <a:t>April 23 – 8:30 AM to 4:30 PM in Santa Fe</a:t>
          </a:r>
        </a:p>
      </dgm:t>
    </dgm:pt>
    <dgm:pt modelId="{652E32B3-5C34-4270-A370-8ED593C8CB09}" type="parTrans" cxnId="{6BEE280B-58C8-4F2F-BEC1-498B4EA753CC}">
      <dgm:prSet/>
      <dgm:spPr/>
      <dgm:t>
        <a:bodyPr/>
        <a:lstStyle/>
        <a:p>
          <a:endParaRPr lang="en-US"/>
        </a:p>
      </dgm:t>
    </dgm:pt>
    <dgm:pt modelId="{B0ECA598-F33F-4147-95E9-CA1DC9CCCF3D}" type="sibTrans" cxnId="{6BEE280B-58C8-4F2F-BEC1-498B4EA753CC}">
      <dgm:prSet/>
      <dgm:spPr/>
      <dgm:t>
        <a:bodyPr/>
        <a:lstStyle/>
        <a:p>
          <a:endParaRPr lang="en-US"/>
        </a:p>
      </dgm:t>
    </dgm:pt>
    <dgm:pt modelId="{96E72D69-7495-4A87-AC4D-AA52192CBAAF}">
      <dgm:prSet/>
      <dgm:spPr/>
      <dgm:t>
        <a:bodyPr/>
        <a:lstStyle/>
        <a:p>
          <a:r>
            <a:rPr lang="en-US" dirty="0"/>
            <a:t>April 24 - 8:30 AM to 4:30 PM in ABQ</a:t>
          </a:r>
        </a:p>
      </dgm:t>
    </dgm:pt>
    <dgm:pt modelId="{73A143A7-232C-4CDC-8DD2-4D87021E59A4}" type="parTrans" cxnId="{51EC7D88-4683-4E58-9D10-7B081C6A7DDF}">
      <dgm:prSet/>
      <dgm:spPr/>
      <dgm:t>
        <a:bodyPr/>
        <a:lstStyle/>
        <a:p>
          <a:endParaRPr lang="en-US"/>
        </a:p>
      </dgm:t>
    </dgm:pt>
    <dgm:pt modelId="{92D84760-B0A1-40A5-8ABE-EFC6EBE5DF19}" type="sibTrans" cxnId="{51EC7D88-4683-4E58-9D10-7B081C6A7DDF}">
      <dgm:prSet/>
      <dgm:spPr/>
      <dgm:t>
        <a:bodyPr/>
        <a:lstStyle/>
        <a:p>
          <a:endParaRPr lang="en-US"/>
        </a:p>
      </dgm:t>
    </dgm:pt>
    <dgm:pt modelId="{3FDFD259-5D26-4170-A3BE-E493F0DF14A3}">
      <dgm:prSet/>
      <dgm:spPr/>
      <dgm:t>
        <a:bodyPr/>
        <a:lstStyle/>
        <a:p>
          <a:r>
            <a:rPr lang="en-US" dirty="0"/>
            <a:t>Reach out to your analyst for additional information. Deadline to reserve your space is Friday, April 17, 2026</a:t>
          </a:r>
        </a:p>
      </dgm:t>
    </dgm:pt>
    <dgm:pt modelId="{9BB2FF76-8CA4-40B0-8E7B-4AC7DF2FA7A4}" type="parTrans" cxnId="{A792598A-49D2-4F14-BBBE-5801061104EA}">
      <dgm:prSet/>
      <dgm:spPr/>
      <dgm:t>
        <a:bodyPr/>
        <a:lstStyle/>
        <a:p>
          <a:endParaRPr lang="en-US"/>
        </a:p>
      </dgm:t>
    </dgm:pt>
    <dgm:pt modelId="{4650916C-3191-4B85-8173-9FD8C700017B}" type="sibTrans" cxnId="{A792598A-49D2-4F14-BBBE-5801061104EA}">
      <dgm:prSet/>
      <dgm:spPr/>
      <dgm:t>
        <a:bodyPr/>
        <a:lstStyle/>
        <a:p>
          <a:endParaRPr lang="en-US"/>
        </a:p>
      </dgm:t>
    </dgm:pt>
    <dgm:pt modelId="{99ED36E7-9A26-49B2-99EA-9907A30A5D12}">
      <dgm:prSet/>
      <dgm:spPr/>
      <dgm:t>
        <a:bodyPr/>
        <a:lstStyle/>
        <a:p>
          <a:r>
            <a:rPr lang="en-US" dirty="0"/>
            <a:t>End of Fiscal Year BAR submission deadline: June 5</a:t>
          </a:r>
        </a:p>
      </dgm:t>
    </dgm:pt>
    <dgm:pt modelId="{3F50595D-6CFF-49FD-BDAC-0F6E1A2E23ED}" type="parTrans" cxnId="{28191699-E3A4-4725-943A-ACD8E8D7C029}">
      <dgm:prSet/>
      <dgm:spPr/>
      <dgm:t>
        <a:bodyPr/>
        <a:lstStyle/>
        <a:p>
          <a:endParaRPr lang="en-US"/>
        </a:p>
      </dgm:t>
    </dgm:pt>
    <dgm:pt modelId="{E28C4FAF-3BB4-486A-96B8-E82D6E53279E}" type="sibTrans" cxnId="{28191699-E3A4-4725-943A-ACD8E8D7C029}">
      <dgm:prSet/>
      <dgm:spPr/>
      <dgm:t>
        <a:bodyPr/>
        <a:lstStyle/>
        <a:p>
          <a:endParaRPr lang="en-US"/>
        </a:p>
      </dgm:t>
    </dgm:pt>
    <dgm:pt modelId="{CF4B4715-F669-4785-A2A8-CF64B238B1CF}">
      <dgm:prSet/>
      <dgm:spPr/>
      <dgm:t>
        <a:bodyPr/>
        <a:lstStyle/>
        <a:p>
          <a:r>
            <a:rPr lang="en-US" dirty="0"/>
            <a:t>AGA and Performance Measures - June</a:t>
          </a:r>
        </a:p>
      </dgm:t>
    </dgm:pt>
    <dgm:pt modelId="{371FC079-BCA6-49F5-9F43-7570EEA4DD0F}" type="parTrans" cxnId="{B998D1A6-FE5A-4E32-9446-5ABBB130252A}">
      <dgm:prSet/>
      <dgm:spPr/>
      <dgm:t>
        <a:bodyPr/>
        <a:lstStyle/>
        <a:p>
          <a:endParaRPr lang="en-US"/>
        </a:p>
      </dgm:t>
    </dgm:pt>
    <dgm:pt modelId="{B55C263F-F309-473A-A855-D9DC5CAA65AD}" type="sibTrans" cxnId="{B998D1A6-FE5A-4E32-9446-5ABBB130252A}">
      <dgm:prSet/>
      <dgm:spPr/>
      <dgm:t>
        <a:bodyPr/>
        <a:lstStyle/>
        <a:p>
          <a:endParaRPr lang="en-US"/>
        </a:p>
      </dgm:t>
    </dgm:pt>
    <dgm:pt modelId="{7BA295EB-D2F5-432A-B409-FEAA41C969F5}" type="pres">
      <dgm:prSet presAssocID="{0815F361-C718-439F-96F5-0926E6484AC3}" presName="Name0" presStyleCnt="0">
        <dgm:presLayoutVars>
          <dgm:dir/>
          <dgm:animLvl val="lvl"/>
          <dgm:resizeHandles val="exact"/>
        </dgm:presLayoutVars>
      </dgm:prSet>
      <dgm:spPr/>
    </dgm:pt>
    <dgm:pt modelId="{8AD9E205-8D82-46CA-AFAE-8A410DA1315B}" type="pres">
      <dgm:prSet presAssocID="{F3087FC2-7385-4CDA-A4ED-0F7743AAF992}" presName="composite" presStyleCnt="0"/>
      <dgm:spPr/>
    </dgm:pt>
    <dgm:pt modelId="{FE9BD43A-6141-4EA9-88D7-6D287A499C3A}" type="pres">
      <dgm:prSet presAssocID="{F3087FC2-7385-4CDA-A4ED-0F7743AAF992}" presName="parTx" presStyleLbl="alignNode1" presStyleIdx="0" presStyleCnt="3">
        <dgm:presLayoutVars>
          <dgm:chMax val="0"/>
          <dgm:chPref val="0"/>
          <dgm:bulletEnabled val="1"/>
        </dgm:presLayoutVars>
      </dgm:prSet>
      <dgm:spPr/>
    </dgm:pt>
    <dgm:pt modelId="{AE3929DA-681D-471F-A04B-9955B427A058}" type="pres">
      <dgm:prSet presAssocID="{F3087FC2-7385-4CDA-A4ED-0F7743AAF992}" presName="desTx" presStyleLbl="alignAccFollowNode1" presStyleIdx="0" presStyleCnt="3">
        <dgm:presLayoutVars>
          <dgm:bulletEnabled val="1"/>
        </dgm:presLayoutVars>
      </dgm:prSet>
      <dgm:spPr/>
    </dgm:pt>
    <dgm:pt modelId="{2644CB0F-3295-4B82-9D67-8FD128432077}" type="pres">
      <dgm:prSet presAssocID="{98E36DE7-AA6C-4F51-A83F-5F71EAFB3C29}" presName="space" presStyleCnt="0"/>
      <dgm:spPr/>
    </dgm:pt>
    <dgm:pt modelId="{37F6FD91-9D93-4B74-8CD9-3DB1B736A71F}" type="pres">
      <dgm:prSet presAssocID="{B1587678-EB50-465F-A188-CEAD17320DA4}" presName="composite" presStyleCnt="0"/>
      <dgm:spPr/>
    </dgm:pt>
    <dgm:pt modelId="{2A2FA799-032F-4256-8B0B-9263E07043AC}" type="pres">
      <dgm:prSet presAssocID="{B1587678-EB50-465F-A188-CEAD17320DA4}" presName="parTx" presStyleLbl="alignNode1" presStyleIdx="1" presStyleCnt="3">
        <dgm:presLayoutVars>
          <dgm:chMax val="0"/>
          <dgm:chPref val="0"/>
          <dgm:bulletEnabled val="1"/>
        </dgm:presLayoutVars>
      </dgm:prSet>
      <dgm:spPr/>
    </dgm:pt>
    <dgm:pt modelId="{AD30F00C-AC3B-4BEC-A485-BA51421D8DFC}" type="pres">
      <dgm:prSet presAssocID="{B1587678-EB50-465F-A188-CEAD17320DA4}" presName="desTx" presStyleLbl="alignAccFollowNode1" presStyleIdx="1" presStyleCnt="3">
        <dgm:presLayoutVars>
          <dgm:bulletEnabled val="1"/>
        </dgm:presLayoutVars>
      </dgm:prSet>
      <dgm:spPr/>
    </dgm:pt>
    <dgm:pt modelId="{569C7F55-0628-4879-90BC-FA7CCE0DC826}" type="pres">
      <dgm:prSet presAssocID="{5C8177C0-8A21-4009-A396-7E23E565B1DD}" presName="space" presStyleCnt="0"/>
      <dgm:spPr/>
    </dgm:pt>
    <dgm:pt modelId="{68A42588-E355-4730-A83D-5BD1170D70DE}" type="pres">
      <dgm:prSet presAssocID="{BCE12961-65D8-467E-A392-EB78F3BF49B3}" presName="composite" presStyleCnt="0"/>
      <dgm:spPr/>
    </dgm:pt>
    <dgm:pt modelId="{BAB03698-76EA-475C-A29C-8F202AD657EC}" type="pres">
      <dgm:prSet presAssocID="{BCE12961-65D8-467E-A392-EB78F3BF49B3}" presName="parTx" presStyleLbl="alignNode1" presStyleIdx="2" presStyleCnt="3">
        <dgm:presLayoutVars>
          <dgm:chMax val="0"/>
          <dgm:chPref val="0"/>
          <dgm:bulletEnabled val="1"/>
        </dgm:presLayoutVars>
      </dgm:prSet>
      <dgm:spPr/>
    </dgm:pt>
    <dgm:pt modelId="{199A956E-8A5A-4E71-AB27-4018EBCCC431}" type="pres">
      <dgm:prSet presAssocID="{BCE12961-65D8-467E-A392-EB78F3BF49B3}" presName="desTx" presStyleLbl="alignAccFollowNode1" presStyleIdx="2" presStyleCnt="3">
        <dgm:presLayoutVars>
          <dgm:bulletEnabled val="1"/>
        </dgm:presLayoutVars>
      </dgm:prSet>
      <dgm:spPr/>
    </dgm:pt>
  </dgm:ptLst>
  <dgm:cxnLst>
    <dgm:cxn modelId="{E196E702-EDB4-4C6E-94D9-501275B99B7D}" type="presOf" srcId="{F3087FC2-7385-4CDA-A4ED-0F7743AAF992}" destId="{FE9BD43A-6141-4EA9-88D7-6D287A499C3A}" srcOrd="0" destOrd="0" presId="urn:microsoft.com/office/officeart/2005/8/layout/hList1"/>
    <dgm:cxn modelId="{2F64E305-0135-46B1-95EE-0DA646D83269}" type="presOf" srcId="{96E72D69-7495-4A87-AC4D-AA52192CBAAF}" destId="{AD30F00C-AC3B-4BEC-A485-BA51421D8DFC}" srcOrd="0" destOrd="1" presId="urn:microsoft.com/office/officeart/2005/8/layout/hList1"/>
    <dgm:cxn modelId="{6BEE280B-58C8-4F2F-BEC1-498B4EA753CC}" srcId="{B1587678-EB50-465F-A188-CEAD17320DA4}" destId="{4C349900-6DE0-4AB3-B120-3C1FCF25836F}" srcOrd="0" destOrd="0" parTransId="{652E32B3-5C34-4270-A370-8ED593C8CB09}" sibTransId="{B0ECA598-F33F-4147-95E9-CA1DC9CCCF3D}"/>
    <dgm:cxn modelId="{F0A44D19-87D0-4515-B3BC-A0CDF6844AD6}" srcId="{BCE12961-65D8-467E-A392-EB78F3BF49B3}" destId="{EA723542-4852-46DE-8278-14A63B140272}" srcOrd="3" destOrd="0" parTransId="{A0C0BE48-0475-4D3F-AD8B-7FC96862410D}" sibTransId="{15B90058-2CF7-4966-82FB-AE3CC070CAA4}"/>
    <dgm:cxn modelId="{CA48A824-6EAF-4B01-85EA-A09EEDD7D558}" type="presOf" srcId="{3FDFD259-5D26-4170-A3BE-E493F0DF14A3}" destId="{AD30F00C-AC3B-4BEC-A485-BA51421D8DFC}" srcOrd="0" destOrd="2" presId="urn:microsoft.com/office/officeart/2005/8/layout/hList1"/>
    <dgm:cxn modelId="{C5E68138-2A5E-4475-B16F-4F6AFD461981}" srcId="{BCE12961-65D8-467E-A392-EB78F3BF49B3}" destId="{1D9D0A4E-C5DB-4024-B853-EA5523F052D7}" srcOrd="1" destOrd="0" parTransId="{B7FB1CF6-B1EE-4D10-B4A2-8951D5BCBC61}" sibTransId="{2D6E9776-FFA4-4595-B414-07A843F241EA}"/>
    <dgm:cxn modelId="{0F6F9561-D6C7-48E1-BBC5-3E50906B5400}" srcId="{0815F361-C718-439F-96F5-0926E6484AC3}" destId="{F3087FC2-7385-4CDA-A4ED-0F7743AAF992}" srcOrd="0" destOrd="0" parTransId="{2C3FB601-E4A0-47A0-A124-23F7CADFF71D}" sibTransId="{98E36DE7-AA6C-4F51-A83F-5F71EAFB3C29}"/>
    <dgm:cxn modelId="{28D1A243-9874-4920-AD2A-1668896C918B}" type="presOf" srcId="{924B79C6-CE1D-4D64-9F28-88538A6B8BF8}" destId="{199A956E-8A5A-4E71-AB27-4018EBCCC431}" srcOrd="0" destOrd="0" presId="urn:microsoft.com/office/officeart/2005/8/layout/hList1"/>
    <dgm:cxn modelId="{032C9648-6585-4C4C-AD34-55411B2C6084}" srcId="{0815F361-C718-439F-96F5-0926E6484AC3}" destId="{BCE12961-65D8-467E-A392-EB78F3BF49B3}" srcOrd="2" destOrd="0" parTransId="{541ED806-90DC-4FB4-B904-EB246636FA79}" sibTransId="{C764DE07-AC33-4D0F-ADEC-6A1DE4A870CC}"/>
    <dgm:cxn modelId="{33BBE36A-8F7F-4553-A9C3-5C919E240984}" type="presOf" srcId="{99ED36E7-9A26-49B2-99EA-9907A30A5D12}" destId="{AE3929DA-681D-471F-A04B-9955B427A058}" srcOrd="0" destOrd="0" presId="urn:microsoft.com/office/officeart/2005/8/layout/hList1"/>
    <dgm:cxn modelId="{45343B72-940C-4AFF-814E-F88A0BA0638F}" type="presOf" srcId="{0815F361-C718-439F-96F5-0926E6484AC3}" destId="{7BA295EB-D2F5-432A-B409-FEAA41C969F5}" srcOrd="0" destOrd="0" presId="urn:microsoft.com/office/officeart/2005/8/layout/hList1"/>
    <dgm:cxn modelId="{D9A49487-9F7A-4A23-B358-85B888C3E34E}" type="presOf" srcId="{CF4B4715-F669-4785-A2A8-CF64B238B1CF}" destId="{199A956E-8A5A-4E71-AB27-4018EBCCC431}" srcOrd="0" destOrd="2" presId="urn:microsoft.com/office/officeart/2005/8/layout/hList1"/>
    <dgm:cxn modelId="{51EC7D88-4683-4E58-9D10-7B081C6A7DDF}" srcId="{B1587678-EB50-465F-A188-CEAD17320DA4}" destId="{96E72D69-7495-4A87-AC4D-AA52192CBAAF}" srcOrd="1" destOrd="0" parTransId="{73A143A7-232C-4CDC-8DD2-4D87021E59A4}" sibTransId="{92D84760-B0A1-40A5-8ABE-EFC6EBE5DF19}"/>
    <dgm:cxn modelId="{A792598A-49D2-4F14-BBBE-5801061104EA}" srcId="{B1587678-EB50-465F-A188-CEAD17320DA4}" destId="{3FDFD259-5D26-4170-A3BE-E493F0DF14A3}" srcOrd="2" destOrd="0" parTransId="{9BB2FF76-8CA4-40B0-8E7B-4AC7DF2FA7A4}" sibTransId="{4650916C-3191-4B85-8173-9FD8C700017B}"/>
    <dgm:cxn modelId="{28191699-E3A4-4725-943A-ACD8E8D7C029}" srcId="{F3087FC2-7385-4CDA-A4ED-0F7743AAF992}" destId="{99ED36E7-9A26-49B2-99EA-9907A30A5D12}" srcOrd="0" destOrd="0" parTransId="{3F50595D-6CFF-49FD-BDAC-0F6E1A2E23ED}" sibTransId="{E28C4FAF-3BB4-486A-96B8-E82D6E53279E}"/>
    <dgm:cxn modelId="{87540CA1-ADB2-4ED8-93BF-85BFF1E9E24D}" type="presOf" srcId="{B1587678-EB50-465F-A188-CEAD17320DA4}" destId="{2A2FA799-032F-4256-8B0B-9263E07043AC}" srcOrd="0" destOrd="0" presId="urn:microsoft.com/office/officeart/2005/8/layout/hList1"/>
    <dgm:cxn modelId="{B998D1A6-FE5A-4E32-9446-5ABBB130252A}" srcId="{BCE12961-65D8-467E-A392-EB78F3BF49B3}" destId="{CF4B4715-F669-4785-A2A8-CF64B238B1CF}" srcOrd="2" destOrd="0" parTransId="{371FC079-BCA6-49F5-9F43-7570EEA4DD0F}" sibTransId="{B55C263F-F309-473A-A855-D9DC5CAA65AD}"/>
    <dgm:cxn modelId="{94E73CBD-1962-465C-8AC5-EFD90632AD04}" srcId="{0815F361-C718-439F-96F5-0926E6484AC3}" destId="{B1587678-EB50-465F-A188-CEAD17320DA4}" srcOrd="1" destOrd="0" parTransId="{55FBDCBA-9E8E-4A37-AC37-C0016480C685}" sibTransId="{5C8177C0-8A21-4009-A396-7E23E565B1DD}"/>
    <dgm:cxn modelId="{6B1E44BD-3C85-4539-8BBB-7ACD3C62BBF7}" type="presOf" srcId="{4C349900-6DE0-4AB3-B120-3C1FCF25836F}" destId="{AD30F00C-AC3B-4BEC-A485-BA51421D8DFC}" srcOrd="0" destOrd="0" presId="urn:microsoft.com/office/officeart/2005/8/layout/hList1"/>
    <dgm:cxn modelId="{68AC45C7-97B7-495D-8243-EFBC8947DA03}" srcId="{BCE12961-65D8-467E-A392-EB78F3BF49B3}" destId="{924B79C6-CE1D-4D64-9F28-88538A6B8BF8}" srcOrd="0" destOrd="0" parTransId="{3233C4D4-A57B-41BA-89CF-FB804DA6B390}" sibTransId="{5A6F251C-6EFE-4A4D-90E0-29DD1A7F89E6}"/>
    <dgm:cxn modelId="{4ABA17D0-3CCA-4092-B9DB-083D5B0B4AD3}" type="presOf" srcId="{1D9D0A4E-C5DB-4024-B853-EA5523F052D7}" destId="{199A956E-8A5A-4E71-AB27-4018EBCCC431}" srcOrd="0" destOrd="1" presId="urn:microsoft.com/office/officeart/2005/8/layout/hList1"/>
    <dgm:cxn modelId="{17A501DF-4704-4B39-8881-89D11653FCB4}" type="presOf" srcId="{BCE12961-65D8-467E-A392-EB78F3BF49B3}" destId="{BAB03698-76EA-475C-A29C-8F202AD657EC}" srcOrd="0" destOrd="0" presId="urn:microsoft.com/office/officeart/2005/8/layout/hList1"/>
    <dgm:cxn modelId="{E1F2B4E7-0BD2-4898-A922-CF24292473A7}" type="presOf" srcId="{EA723542-4852-46DE-8278-14A63B140272}" destId="{199A956E-8A5A-4E71-AB27-4018EBCCC431}" srcOrd="0" destOrd="3" presId="urn:microsoft.com/office/officeart/2005/8/layout/hList1"/>
    <dgm:cxn modelId="{9B5D85CB-3CF9-4DA1-87D8-3B3C528B6F37}" type="presParOf" srcId="{7BA295EB-D2F5-432A-B409-FEAA41C969F5}" destId="{8AD9E205-8D82-46CA-AFAE-8A410DA1315B}" srcOrd="0" destOrd="0" presId="urn:microsoft.com/office/officeart/2005/8/layout/hList1"/>
    <dgm:cxn modelId="{27786CDF-982F-4D23-BD93-B1D087F3EE40}" type="presParOf" srcId="{8AD9E205-8D82-46CA-AFAE-8A410DA1315B}" destId="{FE9BD43A-6141-4EA9-88D7-6D287A499C3A}" srcOrd="0" destOrd="0" presId="urn:microsoft.com/office/officeart/2005/8/layout/hList1"/>
    <dgm:cxn modelId="{BD8004C2-8906-48B5-BFB6-4C1CE35FD8B8}" type="presParOf" srcId="{8AD9E205-8D82-46CA-AFAE-8A410DA1315B}" destId="{AE3929DA-681D-471F-A04B-9955B427A058}" srcOrd="1" destOrd="0" presId="urn:microsoft.com/office/officeart/2005/8/layout/hList1"/>
    <dgm:cxn modelId="{1AF2D3EE-BB47-4A46-AF5D-5CC2C2EFA99C}" type="presParOf" srcId="{7BA295EB-D2F5-432A-B409-FEAA41C969F5}" destId="{2644CB0F-3295-4B82-9D67-8FD128432077}" srcOrd="1" destOrd="0" presId="urn:microsoft.com/office/officeart/2005/8/layout/hList1"/>
    <dgm:cxn modelId="{450C00E5-B216-48A7-BC77-94BD0A26FF79}" type="presParOf" srcId="{7BA295EB-D2F5-432A-B409-FEAA41C969F5}" destId="{37F6FD91-9D93-4B74-8CD9-3DB1B736A71F}" srcOrd="2" destOrd="0" presId="urn:microsoft.com/office/officeart/2005/8/layout/hList1"/>
    <dgm:cxn modelId="{24BCD402-5CD5-4623-A2E9-E3B11717468B}" type="presParOf" srcId="{37F6FD91-9D93-4B74-8CD9-3DB1B736A71F}" destId="{2A2FA799-032F-4256-8B0B-9263E07043AC}" srcOrd="0" destOrd="0" presId="urn:microsoft.com/office/officeart/2005/8/layout/hList1"/>
    <dgm:cxn modelId="{8E5DF343-4090-484E-9A33-6C960327B186}" type="presParOf" srcId="{37F6FD91-9D93-4B74-8CD9-3DB1B736A71F}" destId="{AD30F00C-AC3B-4BEC-A485-BA51421D8DFC}" srcOrd="1" destOrd="0" presId="urn:microsoft.com/office/officeart/2005/8/layout/hList1"/>
    <dgm:cxn modelId="{8B00466D-7748-4676-AEC8-E7F259D5D572}" type="presParOf" srcId="{7BA295EB-D2F5-432A-B409-FEAA41C969F5}" destId="{569C7F55-0628-4879-90BC-FA7CCE0DC826}" srcOrd="3" destOrd="0" presId="urn:microsoft.com/office/officeart/2005/8/layout/hList1"/>
    <dgm:cxn modelId="{6472BACC-5B45-4B7A-AB6F-3C8A68CF99D5}" type="presParOf" srcId="{7BA295EB-D2F5-432A-B409-FEAA41C969F5}" destId="{68A42588-E355-4730-A83D-5BD1170D70DE}" srcOrd="4" destOrd="0" presId="urn:microsoft.com/office/officeart/2005/8/layout/hList1"/>
    <dgm:cxn modelId="{8587A925-33A3-4FED-BCB5-57CF95925DBC}" type="presParOf" srcId="{68A42588-E355-4730-A83D-5BD1170D70DE}" destId="{BAB03698-76EA-475C-A29C-8F202AD657EC}" srcOrd="0" destOrd="0" presId="urn:microsoft.com/office/officeart/2005/8/layout/hList1"/>
    <dgm:cxn modelId="{A6946D1D-129B-485E-87B3-35529787F822}" type="presParOf" srcId="{68A42588-E355-4730-A83D-5BD1170D70DE}" destId="{199A956E-8A5A-4E71-AB27-4018EBCCC43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38ED8-CF98-474D-A243-EEFBCE7F454A}">
      <dsp:nvSpPr>
        <dsp:cNvPr id="0" name=""/>
        <dsp:cNvSpPr/>
      </dsp:nvSpPr>
      <dsp:spPr>
        <a:xfrm>
          <a:off x="1487598" y="2906"/>
          <a:ext cx="4465957" cy="108132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Tx/>
            <a:buSzTx/>
            <a:buFontTx/>
            <a:buNone/>
          </a:pPr>
          <a:r>
            <a:rPr kumimoji="0" lang="en-US" sz="1600" b="0" i="0" u="none" strike="noStrike" kern="1200" cap="none" normalizeH="0" baseline="0" dirty="0">
              <a:ln/>
              <a:effectLst/>
              <a:latin typeface="Arial" panose="020B0604020202020204" pitchFamily="34" charset="0"/>
              <a:cs typeface="Arial" panose="020B0604020202020204" pitchFamily="34" charset="0"/>
            </a:rPr>
            <a:t>Report 3</a:t>
          </a:r>
          <a:endParaRPr lang="en-US" sz="16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Prepared by SBD for agencies to use as the foundation for developing the OPBUD-3s and budget submission</a:t>
          </a:r>
        </a:p>
      </dsp:txBody>
      <dsp:txXfrm>
        <a:off x="1519269" y="34577"/>
        <a:ext cx="4402615" cy="1017987"/>
      </dsp:txXfrm>
    </dsp:sp>
    <dsp:sp modelId="{E3E36142-D2AE-48BF-95ED-9F172448DA72}">
      <dsp:nvSpPr>
        <dsp:cNvPr id="0" name=""/>
        <dsp:cNvSpPr/>
      </dsp:nvSpPr>
      <dsp:spPr>
        <a:xfrm rot="5400000">
          <a:off x="3517828" y="1111269"/>
          <a:ext cx="405498" cy="48659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rot="-5400000">
        <a:off x="3574599" y="1151819"/>
        <a:ext cx="291958" cy="283849"/>
      </dsp:txXfrm>
    </dsp:sp>
    <dsp:sp modelId="{9936937C-D3B5-415E-8B1C-995AFEBFA3A5}">
      <dsp:nvSpPr>
        <dsp:cNvPr id="0" name=""/>
        <dsp:cNvSpPr/>
      </dsp:nvSpPr>
      <dsp:spPr>
        <a:xfrm>
          <a:off x="1487598" y="1624900"/>
          <a:ext cx="4465957" cy="108132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ClrTx/>
            <a:buSzTx/>
            <a:buFontTx/>
            <a:buNone/>
          </a:pPr>
          <a:r>
            <a:rPr lang="en-US" sz="1600" kern="1200" dirty="0">
              <a:solidFill>
                <a:schemeClr val="tx1"/>
              </a:solidFill>
              <a:latin typeface="Arial" panose="020B0604020202020204" pitchFamily="34" charset="0"/>
              <a:cs typeface="Arial" panose="020B0604020202020204" pitchFamily="34" charset="0"/>
            </a:rPr>
            <a:t>OPBUD-3, OPBUD-4 and General Fund Allotment Requests</a:t>
          </a:r>
        </a:p>
        <a:p>
          <a:pPr marL="114300" lvl="1" indent="-114300" algn="l" defTabSz="533400">
            <a:lnSpc>
              <a:spcPct val="90000"/>
            </a:lnSpc>
            <a:spcBef>
              <a:spcPct val="0"/>
            </a:spcBef>
            <a:spcAft>
              <a:spcPct val="15000"/>
            </a:spcAft>
            <a:buChar char="•"/>
          </a:pPr>
          <a:r>
            <a:rPr lang="en-US" sz="1200" kern="1200" dirty="0">
              <a:solidFill>
                <a:schemeClr val="tx1"/>
              </a:solidFill>
              <a:latin typeface="Arial" panose="020B0604020202020204" pitchFamily="34" charset="0"/>
              <a:cs typeface="Arial" panose="020B0604020202020204" pitchFamily="34" charset="0"/>
            </a:rPr>
            <a:t>Produced by the agency for DFA approval as the official operating budget based on the GAA</a:t>
          </a:r>
        </a:p>
      </dsp:txBody>
      <dsp:txXfrm>
        <a:off x="1519269" y="1656571"/>
        <a:ext cx="4402615" cy="1017987"/>
      </dsp:txXfrm>
    </dsp:sp>
    <dsp:sp modelId="{0717B811-DAD0-43F5-94C7-C020F7E5F1ED}">
      <dsp:nvSpPr>
        <dsp:cNvPr id="0" name=""/>
        <dsp:cNvSpPr/>
      </dsp:nvSpPr>
      <dsp:spPr>
        <a:xfrm rot="5400000">
          <a:off x="3517828" y="2733263"/>
          <a:ext cx="405498" cy="48659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rot="-5400000">
        <a:off x="3574599" y="2773813"/>
        <a:ext cx="291958" cy="283849"/>
      </dsp:txXfrm>
    </dsp:sp>
    <dsp:sp modelId="{A47E64F7-2496-4327-8BA2-8D89D2A4F11C}">
      <dsp:nvSpPr>
        <dsp:cNvPr id="0" name=""/>
        <dsp:cNvSpPr/>
      </dsp:nvSpPr>
      <dsp:spPr>
        <a:xfrm>
          <a:off x="1487598" y="3246894"/>
          <a:ext cx="4465957" cy="108132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Budget Journal Entries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Entered in BFM by the agency and approved by DFA</a:t>
          </a:r>
        </a:p>
      </dsp:txBody>
      <dsp:txXfrm>
        <a:off x="1519269" y="3278565"/>
        <a:ext cx="4402615" cy="1017987"/>
      </dsp:txXfrm>
    </dsp:sp>
    <dsp:sp modelId="{0B4DF9E4-7A1F-4828-A7FA-70CEDBF93C19}">
      <dsp:nvSpPr>
        <dsp:cNvPr id="0" name=""/>
        <dsp:cNvSpPr/>
      </dsp:nvSpPr>
      <dsp:spPr>
        <a:xfrm rot="5400000">
          <a:off x="3517828" y="4355257"/>
          <a:ext cx="405498" cy="48659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rot="-5400000">
        <a:off x="3574599" y="4395807"/>
        <a:ext cx="291958" cy="283849"/>
      </dsp:txXfrm>
    </dsp:sp>
    <dsp:sp modelId="{C641E908-74E3-451A-A5C6-9181D60F7A4A}">
      <dsp:nvSpPr>
        <dsp:cNvPr id="0" name=""/>
        <dsp:cNvSpPr/>
      </dsp:nvSpPr>
      <dsp:spPr>
        <a:xfrm>
          <a:off x="1487598" y="4868888"/>
          <a:ext cx="4465957" cy="10813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FY27 Transactions</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Caution: Failure to have the operating budget submitted and approved in a timely manner will lead to problems processing FY27 fiscal transactions</a:t>
          </a:r>
        </a:p>
      </dsp:txBody>
      <dsp:txXfrm>
        <a:off x="1519269" y="4900559"/>
        <a:ext cx="4402615" cy="1017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E1C9F-37F6-4327-9DB4-808BA2348730}">
      <dsp:nvSpPr>
        <dsp:cNvPr id="0" name=""/>
        <dsp:cNvSpPr/>
      </dsp:nvSpPr>
      <dsp:spPr>
        <a:xfrm>
          <a:off x="589561" y="899"/>
          <a:ext cx="1936179" cy="11617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Restricted: 325900</a:t>
          </a:r>
        </a:p>
      </dsp:txBody>
      <dsp:txXfrm>
        <a:off x="589561" y="899"/>
        <a:ext cx="1936179" cy="1161707"/>
      </dsp:txXfrm>
    </dsp:sp>
    <dsp:sp modelId="{FB7E4864-CD4F-400B-87E8-91D8445D7124}">
      <dsp:nvSpPr>
        <dsp:cNvPr id="0" name=""/>
        <dsp:cNvSpPr/>
      </dsp:nvSpPr>
      <dsp:spPr>
        <a:xfrm>
          <a:off x="2719358" y="899"/>
          <a:ext cx="1936179" cy="116170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Committed: 326900</a:t>
          </a:r>
        </a:p>
      </dsp:txBody>
      <dsp:txXfrm>
        <a:off x="2719358" y="899"/>
        <a:ext cx="1936179" cy="1161707"/>
      </dsp:txXfrm>
    </dsp:sp>
    <dsp:sp modelId="{0FF15535-D4CA-4739-B1ED-EBED7E28EC41}">
      <dsp:nvSpPr>
        <dsp:cNvPr id="0" name=""/>
        <dsp:cNvSpPr/>
      </dsp:nvSpPr>
      <dsp:spPr>
        <a:xfrm>
          <a:off x="589561" y="1356225"/>
          <a:ext cx="1936179" cy="116170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Assigned: 327900</a:t>
          </a:r>
          <a:endParaRPr lang="en-US" sz="2700" kern="1200" dirty="0"/>
        </a:p>
      </dsp:txBody>
      <dsp:txXfrm>
        <a:off x="589561" y="1356225"/>
        <a:ext cx="1936179" cy="1161707"/>
      </dsp:txXfrm>
    </dsp:sp>
    <dsp:sp modelId="{DADB70AE-2F30-46AA-8705-B5608612E744}">
      <dsp:nvSpPr>
        <dsp:cNvPr id="0" name=""/>
        <dsp:cNvSpPr/>
      </dsp:nvSpPr>
      <dsp:spPr>
        <a:xfrm>
          <a:off x="2719358" y="1356225"/>
          <a:ext cx="1936179" cy="116170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Unassigned: 328900</a:t>
          </a:r>
          <a:endParaRPr lang="en-US" sz="2700" kern="1200" dirty="0"/>
        </a:p>
      </dsp:txBody>
      <dsp:txXfrm>
        <a:off x="2719358" y="1356225"/>
        <a:ext cx="1936179" cy="1161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AA1EA-890B-4943-B7B9-0D8E4942CF96}">
      <dsp:nvSpPr>
        <dsp:cNvPr id="0" name=""/>
        <dsp:cNvSpPr/>
      </dsp:nvSpPr>
      <dsp:spPr>
        <a:xfrm>
          <a:off x="995590" y="0"/>
          <a:ext cx="9124211" cy="512322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B17FD2-18B1-4D45-888E-BE87460D1FE6}">
      <dsp:nvSpPr>
        <dsp:cNvPr id="0" name=""/>
        <dsp:cNvSpPr/>
      </dsp:nvSpPr>
      <dsp:spPr>
        <a:xfrm>
          <a:off x="5372" y="1536966"/>
          <a:ext cx="2584005" cy="204928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You should submit only one department code for each allotment to a fund within a program code. For budgetary purposes SBD will no longer process multiple department codes for funds within a given P-code.</a:t>
          </a:r>
        </a:p>
      </dsp:txBody>
      <dsp:txXfrm>
        <a:off x="105410" y="1637004"/>
        <a:ext cx="2383929" cy="1849212"/>
      </dsp:txXfrm>
    </dsp:sp>
    <dsp:sp modelId="{FD1EC346-2E43-4F41-8544-3312E000119E}">
      <dsp:nvSpPr>
        <dsp:cNvPr id="0" name=""/>
        <dsp:cNvSpPr/>
      </dsp:nvSpPr>
      <dsp:spPr>
        <a:xfrm>
          <a:off x="2718577" y="1536966"/>
          <a:ext cx="2584005" cy="2049288"/>
        </a:xfrm>
        <a:prstGeom prst="roundRect">
          <a:avLst/>
        </a:prstGeom>
        <a:solidFill>
          <a:schemeClr val="accent2">
            <a:hueOff val="318664"/>
            <a:satOff val="3331"/>
            <a:lumOff val="202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Agencies are free to allocate to multiple departments once budget has been established in SHARE.</a:t>
          </a:r>
        </a:p>
      </dsp:txBody>
      <dsp:txXfrm>
        <a:off x="2818615" y="1637004"/>
        <a:ext cx="2383929" cy="1849212"/>
      </dsp:txXfrm>
    </dsp:sp>
    <dsp:sp modelId="{929E4167-0C2B-4797-AC5E-5B0B9BC19B9C}">
      <dsp:nvSpPr>
        <dsp:cNvPr id="0" name=""/>
        <dsp:cNvSpPr/>
      </dsp:nvSpPr>
      <dsp:spPr>
        <a:xfrm>
          <a:off x="5431783" y="1536966"/>
          <a:ext cx="2584005" cy="2049288"/>
        </a:xfrm>
        <a:prstGeom prst="roundRect">
          <a:avLst/>
        </a:prstGeom>
        <a:solidFill>
          <a:schemeClr val="accent2">
            <a:hueOff val="637327"/>
            <a:satOff val="6661"/>
            <a:lumOff val="405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Only allocate to high-level funds, not sub-funds.</a:t>
          </a:r>
        </a:p>
      </dsp:txBody>
      <dsp:txXfrm>
        <a:off x="5531821" y="1637004"/>
        <a:ext cx="2383929" cy="1849212"/>
      </dsp:txXfrm>
    </dsp:sp>
    <dsp:sp modelId="{E114196B-BA7F-401D-ABCD-A11B458A6F4A}">
      <dsp:nvSpPr>
        <dsp:cNvPr id="0" name=""/>
        <dsp:cNvSpPr/>
      </dsp:nvSpPr>
      <dsp:spPr>
        <a:xfrm>
          <a:off x="8144988" y="1536966"/>
          <a:ext cx="2584005" cy="2049288"/>
        </a:xfrm>
        <a:prstGeom prst="roundRect">
          <a:avLst/>
        </a:prstGeom>
        <a:solidFill>
          <a:schemeClr val="accent2">
            <a:hueOff val="955991"/>
            <a:satOff val="9992"/>
            <a:lumOff val="60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New: </a:t>
          </a:r>
          <a:r>
            <a:rPr lang="en-US" sz="1500" kern="1200" dirty="0"/>
            <a:t>Utilize multiple appropriation allotment form for Section 5 appropriations, corresponding to OPBUD-4 form</a:t>
          </a:r>
        </a:p>
      </dsp:txBody>
      <dsp:txXfrm>
        <a:off x="8245026" y="1637004"/>
        <a:ext cx="2383929" cy="18492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B4B6F-B2A6-4C44-A271-6F743A449B5C}">
      <dsp:nvSpPr>
        <dsp:cNvPr id="0" name=""/>
        <dsp:cNvSpPr/>
      </dsp:nvSpPr>
      <dsp:spPr>
        <a:xfrm>
          <a:off x="1419195" y="208"/>
          <a:ext cx="3655814" cy="219348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 2026 SB 151 provides for a 1% salary increase for state employees in FY27.  It provides General Fund amounts to fund these salary increases. Exec agencies: Longevity pay has been incorporated into your base budget.</a:t>
          </a:r>
        </a:p>
      </dsp:txBody>
      <dsp:txXfrm>
        <a:off x="1419195" y="208"/>
        <a:ext cx="3655814" cy="2193488"/>
      </dsp:txXfrm>
    </dsp:sp>
    <dsp:sp modelId="{B2D64BF7-A0F2-4EC4-8712-3C95D0213DE2}">
      <dsp:nvSpPr>
        <dsp:cNvPr id="0" name=""/>
        <dsp:cNvSpPr/>
      </dsp:nvSpPr>
      <dsp:spPr>
        <a:xfrm>
          <a:off x="5440590" y="208"/>
          <a:ext cx="3655814" cy="219348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2. Agencies who fund compensation through non-General Fund sources will be provided a maximum amount they can increase their FY27 budgets to fund salary increases.</a:t>
          </a:r>
        </a:p>
      </dsp:txBody>
      <dsp:txXfrm>
        <a:off x="5440590" y="208"/>
        <a:ext cx="3655814" cy="2193488"/>
      </dsp:txXfrm>
    </dsp:sp>
    <dsp:sp modelId="{34FEBD46-667A-48B2-933F-A8E29B2D4094}">
      <dsp:nvSpPr>
        <dsp:cNvPr id="0" name=""/>
        <dsp:cNvSpPr/>
      </dsp:nvSpPr>
      <dsp:spPr>
        <a:xfrm>
          <a:off x="1419195" y="2559278"/>
          <a:ext cx="3655814" cy="219348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3. General Fund compensation allocations should be budgeted under revenue code 499905 on the OPBUD-3.  They should then be transferred to revenue code 499105 in the “Recurring Adjustments” column on the 7800 Form.</a:t>
          </a:r>
        </a:p>
      </dsp:txBody>
      <dsp:txXfrm>
        <a:off x="1419195" y="2559278"/>
        <a:ext cx="3655814" cy="2193488"/>
      </dsp:txXfrm>
    </dsp:sp>
    <dsp:sp modelId="{502BD532-9EBC-47BE-A3CB-36C652171B48}">
      <dsp:nvSpPr>
        <dsp:cNvPr id="0" name=""/>
        <dsp:cNvSpPr/>
      </dsp:nvSpPr>
      <dsp:spPr>
        <a:xfrm>
          <a:off x="5440590" y="2559278"/>
          <a:ext cx="3655814" cy="219348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4. The General Fund Compensation Distribution Form must be submitted to provide information required for DFA to distribute compensation appropriations included in Section 8 of the GAA.</a:t>
          </a:r>
        </a:p>
      </dsp:txBody>
      <dsp:txXfrm>
        <a:off x="5440590" y="2559278"/>
        <a:ext cx="3655814" cy="21934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14226-C4A7-45C5-8E7E-D38959688E4F}">
      <dsp:nvSpPr>
        <dsp:cNvPr id="0" name=""/>
        <dsp:cNvSpPr/>
      </dsp:nvSpPr>
      <dsp:spPr>
        <a:xfrm>
          <a:off x="3846" y="79454"/>
          <a:ext cx="2312705" cy="809011"/>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Appropriations in Section 6 of 2026 GAA/SB273</a:t>
          </a:r>
        </a:p>
      </dsp:txBody>
      <dsp:txXfrm>
        <a:off x="3846" y="79454"/>
        <a:ext cx="2312705" cy="809011"/>
      </dsp:txXfrm>
    </dsp:sp>
    <dsp:sp modelId="{24AFE937-8E50-484C-A88E-1AD3BD1AA05D}">
      <dsp:nvSpPr>
        <dsp:cNvPr id="0" name=""/>
        <dsp:cNvSpPr/>
      </dsp:nvSpPr>
      <dsp:spPr>
        <a:xfrm>
          <a:off x="3846" y="888465"/>
          <a:ext cx="2312705" cy="203130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OPBUD-4 must be submitted by </a:t>
          </a:r>
          <a:r>
            <a:rPr lang="en-US" sz="1600" kern="1200" dirty="0">
              <a:solidFill>
                <a:srgbClr val="000000">
                  <a:hueOff val="0"/>
                  <a:satOff val="0"/>
                  <a:lumOff val="0"/>
                  <a:alphaOff val="0"/>
                </a:srgbClr>
              </a:solidFill>
              <a:latin typeface="Calibri"/>
              <a:ea typeface="+mn-ea"/>
              <a:cs typeface="+mn-cs"/>
            </a:rPr>
            <a:t>May 15, </a:t>
          </a:r>
          <a:r>
            <a:rPr lang="en-US" sz="1600" kern="1200" dirty="0"/>
            <a:t>2026</a:t>
          </a:r>
        </a:p>
        <a:p>
          <a:pPr marL="171450" lvl="1" indent="-171450" algn="l" defTabSz="711200">
            <a:lnSpc>
              <a:spcPct val="90000"/>
            </a:lnSpc>
            <a:spcBef>
              <a:spcPct val="0"/>
            </a:spcBef>
            <a:spcAft>
              <a:spcPct val="15000"/>
            </a:spcAft>
            <a:buChar char="•"/>
          </a:pPr>
          <a:r>
            <a:rPr lang="en-US" sz="1600" kern="1200" dirty="0"/>
            <a:t>Submitted in State Budget Submission System</a:t>
          </a:r>
        </a:p>
      </dsp:txBody>
      <dsp:txXfrm>
        <a:off x="3846" y="888465"/>
        <a:ext cx="2312705" cy="2031300"/>
      </dsp:txXfrm>
    </dsp:sp>
    <dsp:sp modelId="{43CD6395-BBC0-4B8D-8C78-8CFEB1F5771D}">
      <dsp:nvSpPr>
        <dsp:cNvPr id="0" name=""/>
        <dsp:cNvSpPr/>
      </dsp:nvSpPr>
      <dsp:spPr>
        <a:xfrm>
          <a:off x="2640330" y="79454"/>
          <a:ext cx="2312705" cy="809011"/>
        </a:xfrm>
        <a:prstGeom prst="rect">
          <a:avLst/>
        </a:prstGeom>
        <a:solidFill>
          <a:schemeClr val="accent2">
            <a:hueOff val="318664"/>
            <a:satOff val="3331"/>
            <a:lumOff val="2026"/>
            <a:alphaOff val="0"/>
          </a:schemeClr>
        </a:solidFill>
        <a:ln w="19050" cap="flat" cmpd="sng" algn="ctr">
          <a:solidFill>
            <a:schemeClr val="accent2">
              <a:hueOff val="318664"/>
              <a:satOff val="3331"/>
              <a:lumOff val="20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Appropriations in Section 5, 9, 10, and 11 of 2026 GAA</a:t>
          </a:r>
        </a:p>
      </dsp:txBody>
      <dsp:txXfrm>
        <a:off x="2640330" y="79454"/>
        <a:ext cx="2312705" cy="809011"/>
      </dsp:txXfrm>
    </dsp:sp>
    <dsp:sp modelId="{2817EF74-4A47-49DA-9F42-C38F01FF2B49}">
      <dsp:nvSpPr>
        <dsp:cNvPr id="0" name=""/>
        <dsp:cNvSpPr/>
      </dsp:nvSpPr>
      <dsp:spPr>
        <a:xfrm>
          <a:off x="2640330" y="888465"/>
          <a:ext cx="2312705" cy="2031300"/>
        </a:xfrm>
        <a:prstGeom prst="rect">
          <a:avLst/>
        </a:prstGeom>
        <a:solidFill>
          <a:schemeClr val="accent2">
            <a:tint val="40000"/>
            <a:alpha val="90000"/>
            <a:hueOff val="328391"/>
            <a:satOff val="4965"/>
            <a:lumOff val="429"/>
            <a:alphaOff val="0"/>
          </a:schemeClr>
        </a:solidFill>
        <a:ln w="19050" cap="flat" cmpd="sng" algn="ctr">
          <a:solidFill>
            <a:schemeClr val="accent2">
              <a:tint val="40000"/>
              <a:alpha val="90000"/>
              <a:hueOff val="328391"/>
              <a:satOff val="4965"/>
              <a:lumOff val="4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Submitted on May 1 per instructions on following slide</a:t>
          </a:r>
        </a:p>
        <a:p>
          <a:pPr marL="171450" lvl="1" indent="-171450" algn="l" defTabSz="711200">
            <a:lnSpc>
              <a:spcPct val="90000"/>
            </a:lnSpc>
            <a:spcBef>
              <a:spcPct val="0"/>
            </a:spcBef>
            <a:spcAft>
              <a:spcPct val="15000"/>
            </a:spcAft>
            <a:buChar char="•"/>
          </a:pPr>
          <a:r>
            <a:rPr lang="en-US" sz="1600" kern="1200" dirty="0"/>
            <a:t>Budget will be active in SHARE on 7/1/26</a:t>
          </a:r>
        </a:p>
      </dsp:txBody>
      <dsp:txXfrm>
        <a:off x="2640330" y="888465"/>
        <a:ext cx="2312705" cy="2031300"/>
      </dsp:txXfrm>
    </dsp:sp>
    <dsp:sp modelId="{2EF97A7E-B615-4EF7-A369-A54009D6FC49}">
      <dsp:nvSpPr>
        <dsp:cNvPr id="0" name=""/>
        <dsp:cNvSpPr/>
      </dsp:nvSpPr>
      <dsp:spPr>
        <a:xfrm>
          <a:off x="5276813" y="79454"/>
          <a:ext cx="2312705" cy="809011"/>
        </a:xfrm>
        <a:prstGeom prst="rect">
          <a:avLst/>
        </a:prstGeom>
        <a:solidFill>
          <a:schemeClr val="accent2">
            <a:hueOff val="637327"/>
            <a:satOff val="6661"/>
            <a:lumOff val="4051"/>
            <a:alphaOff val="0"/>
          </a:schemeClr>
        </a:solidFill>
        <a:ln w="19050" cap="flat" cmpd="sng" algn="ctr">
          <a:solidFill>
            <a:schemeClr val="accent2">
              <a:hueOff val="637327"/>
              <a:satOff val="6661"/>
              <a:lumOff val="40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Nonrecurring appropriation reauthorizations</a:t>
          </a:r>
        </a:p>
      </dsp:txBody>
      <dsp:txXfrm>
        <a:off x="5276813" y="79454"/>
        <a:ext cx="2312705" cy="809011"/>
      </dsp:txXfrm>
    </dsp:sp>
    <dsp:sp modelId="{E64D7450-07FE-4BF7-A29B-49E155BB8758}">
      <dsp:nvSpPr>
        <dsp:cNvPr id="0" name=""/>
        <dsp:cNvSpPr/>
      </dsp:nvSpPr>
      <dsp:spPr>
        <a:xfrm>
          <a:off x="5276813" y="888465"/>
          <a:ext cx="2312705" cy="2031300"/>
        </a:xfrm>
        <a:prstGeom prst="rect">
          <a:avLst/>
        </a:prstGeom>
        <a:solidFill>
          <a:schemeClr val="accent2">
            <a:tint val="40000"/>
            <a:alpha val="90000"/>
            <a:hueOff val="656781"/>
            <a:satOff val="9931"/>
            <a:lumOff val="859"/>
            <a:alphaOff val="0"/>
          </a:schemeClr>
        </a:solidFill>
        <a:ln w="19050" cap="flat" cmpd="sng" algn="ctr">
          <a:solidFill>
            <a:schemeClr val="accent2">
              <a:tint val="40000"/>
              <a:alpha val="90000"/>
              <a:hueOff val="656781"/>
              <a:satOff val="9931"/>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OPBUD-4 should be submitted in State Budget Submission System preferably before June 30, 2026</a:t>
          </a:r>
        </a:p>
      </dsp:txBody>
      <dsp:txXfrm>
        <a:off x="5276813" y="888465"/>
        <a:ext cx="2312705" cy="2031300"/>
      </dsp:txXfrm>
    </dsp:sp>
    <dsp:sp modelId="{79EFE24C-4169-423B-A976-55017FC9EC40}">
      <dsp:nvSpPr>
        <dsp:cNvPr id="0" name=""/>
        <dsp:cNvSpPr/>
      </dsp:nvSpPr>
      <dsp:spPr>
        <a:xfrm>
          <a:off x="7913297" y="79454"/>
          <a:ext cx="2312705" cy="809011"/>
        </a:xfrm>
        <a:prstGeom prst="rect">
          <a:avLst/>
        </a:prstGeom>
        <a:solidFill>
          <a:schemeClr val="accent2">
            <a:hueOff val="955991"/>
            <a:satOff val="9992"/>
            <a:lumOff val="6077"/>
            <a:alphaOff val="0"/>
          </a:schemeClr>
        </a:solidFill>
        <a:ln w="19050" cap="flat" cmpd="sng" algn="ctr">
          <a:solidFill>
            <a:schemeClr val="accent2">
              <a:hueOff val="955991"/>
              <a:satOff val="9992"/>
              <a:lumOff val="60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Appropriations in Section 7 of 2026 GAA</a:t>
          </a:r>
        </a:p>
      </dsp:txBody>
      <dsp:txXfrm>
        <a:off x="7913297" y="79454"/>
        <a:ext cx="2312705" cy="809011"/>
      </dsp:txXfrm>
    </dsp:sp>
    <dsp:sp modelId="{507277A3-0EFE-4415-A3D0-0F076D4D5DDF}">
      <dsp:nvSpPr>
        <dsp:cNvPr id="0" name=""/>
        <dsp:cNvSpPr/>
      </dsp:nvSpPr>
      <dsp:spPr>
        <a:xfrm>
          <a:off x="7913297" y="888465"/>
          <a:ext cx="2312705" cy="2031300"/>
        </a:xfrm>
        <a:prstGeom prst="rect">
          <a:avLst/>
        </a:prstGeom>
        <a:solidFill>
          <a:schemeClr val="accent2">
            <a:tint val="40000"/>
            <a:alpha val="90000"/>
            <a:hueOff val="985172"/>
            <a:satOff val="14896"/>
            <a:lumOff val="1288"/>
            <a:alphaOff val="0"/>
          </a:schemeClr>
        </a:solidFill>
        <a:ln w="19050" cap="flat" cmpd="sng" algn="ctr">
          <a:solidFill>
            <a:schemeClr val="accent2">
              <a:tint val="40000"/>
              <a:alpha val="90000"/>
              <a:hueOff val="985172"/>
              <a:satOff val="14896"/>
              <a:lumOff val="12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Not subject to a deadline due to PCC process. To release project funds, the PCC committee will need to certify funding. Please reach out to DoIT for more information.</a:t>
          </a:r>
        </a:p>
      </dsp:txBody>
      <dsp:txXfrm>
        <a:off x="7913297" y="888465"/>
        <a:ext cx="2312705" cy="20313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16EAB-16AC-432D-95BE-6A014938B329}">
      <dsp:nvSpPr>
        <dsp:cNvPr id="0" name=""/>
        <dsp:cNvSpPr/>
      </dsp:nvSpPr>
      <dsp:spPr>
        <a:xfrm>
          <a:off x="3354" y="40451"/>
          <a:ext cx="3270627" cy="736179"/>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u="sng" kern="1200" dirty="0"/>
            <a:t>Certification (S-1 Report)</a:t>
          </a:r>
          <a:endParaRPr lang="en-US" sz="2000" kern="1200" dirty="0"/>
        </a:p>
      </dsp:txBody>
      <dsp:txXfrm>
        <a:off x="3354" y="40451"/>
        <a:ext cx="3270627" cy="736179"/>
      </dsp:txXfrm>
    </dsp:sp>
    <dsp:sp modelId="{8D40F5B6-366E-4B6C-AE53-629E70C88DCC}">
      <dsp:nvSpPr>
        <dsp:cNvPr id="0" name=""/>
        <dsp:cNvSpPr/>
      </dsp:nvSpPr>
      <dsp:spPr>
        <a:xfrm>
          <a:off x="3354" y="776631"/>
          <a:ext cx="3270627" cy="2532262"/>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Produced </a:t>
          </a:r>
          <a:r>
            <a:rPr lang="en-US" sz="2000" kern="1200" dirty="0"/>
            <a:t>from BFM using info populated on 9900 Form.  Will automatically indicate whether you use department-level budgeting depending on what you have set in BFM.</a:t>
          </a:r>
        </a:p>
      </dsp:txBody>
      <dsp:txXfrm>
        <a:off x="3354" y="776631"/>
        <a:ext cx="3270627" cy="2532262"/>
      </dsp:txXfrm>
    </dsp:sp>
    <dsp:sp modelId="{94FE2EF2-007D-4761-96C7-B8EB901D34C4}">
      <dsp:nvSpPr>
        <dsp:cNvPr id="0" name=""/>
        <dsp:cNvSpPr/>
      </dsp:nvSpPr>
      <dsp:spPr>
        <a:xfrm>
          <a:off x="3731869" y="40451"/>
          <a:ext cx="3270627" cy="736179"/>
        </a:xfrm>
        <a:prstGeom prst="rect">
          <a:avLst/>
        </a:prstGeom>
        <a:solidFill>
          <a:schemeClr val="accent3">
            <a:hueOff val="4295862"/>
            <a:satOff val="-8849"/>
            <a:lumOff val="-13725"/>
            <a:alphaOff val="0"/>
          </a:schemeClr>
        </a:solidFill>
        <a:ln w="19050" cap="flat" cmpd="sng" algn="ctr">
          <a:solidFill>
            <a:schemeClr val="accent3">
              <a:hueOff val="4295862"/>
              <a:satOff val="-8849"/>
              <a:lumOff val="-137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u="sng" kern="1200" dirty="0"/>
            <a:t>Organization Chart (S-2 Form)</a:t>
          </a:r>
          <a:endParaRPr lang="en-US" sz="2000" kern="1200" dirty="0"/>
        </a:p>
      </dsp:txBody>
      <dsp:txXfrm>
        <a:off x="3731869" y="40451"/>
        <a:ext cx="3270627" cy="736179"/>
      </dsp:txXfrm>
    </dsp:sp>
    <dsp:sp modelId="{94851161-FCAA-498C-9D3C-FE3CD70E7462}">
      <dsp:nvSpPr>
        <dsp:cNvPr id="0" name=""/>
        <dsp:cNvSpPr/>
      </dsp:nvSpPr>
      <dsp:spPr>
        <a:xfrm>
          <a:off x="3731869" y="776631"/>
          <a:ext cx="3270627" cy="2532262"/>
        </a:xfrm>
        <a:prstGeom prst="rect">
          <a:avLst/>
        </a:prstGeom>
        <a:solidFill>
          <a:schemeClr val="accent3">
            <a:tint val="40000"/>
            <a:alpha val="90000"/>
            <a:hueOff val="4553270"/>
            <a:satOff val="-31212"/>
            <a:lumOff val="-3346"/>
            <a:alphaOff val="0"/>
          </a:schemeClr>
        </a:solidFill>
        <a:ln w="19050" cap="flat" cmpd="sng" algn="ctr">
          <a:solidFill>
            <a:schemeClr val="accent3">
              <a:tint val="40000"/>
              <a:alpha val="90000"/>
              <a:hueOff val="4553270"/>
              <a:satOff val="-31212"/>
              <a:lumOff val="-33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Generated outside of BFM.  One at agency level and one for each P-code.</a:t>
          </a:r>
        </a:p>
      </dsp:txBody>
      <dsp:txXfrm>
        <a:off x="3731869" y="776631"/>
        <a:ext cx="3270627" cy="2532262"/>
      </dsp:txXfrm>
    </dsp:sp>
    <dsp:sp modelId="{7C405443-E2C5-4313-8740-73948FFDF127}">
      <dsp:nvSpPr>
        <dsp:cNvPr id="0" name=""/>
        <dsp:cNvSpPr/>
      </dsp:nvSpPr>
      <dsp:spPr>
        <a:xfrm>
          <a:off x="7460384" y="40451"/>
          <a:ext cx="3270627" cy="736179"/>
        </a:xfrm>
        <a:prstGeom prst="rect">
          <a:avLst/>
        </a:prstGeom>
        <a:solidFill>
          <a:schemeClr val="accent3">
            <a:hueOff val="8591723"/>
            <a:satOff val="-17697"/>
            <a:lumOff val="-27450"/>
            <a:alphaOff val="0"/>
          </a:schemeClr>
        </a:solidFill>
        <a:ln w="19050" cap="flat" cmpd="sng" algn="ctr">
          <a:solidFill>
            <a:schemeClr val="accent3">
              <a:hueOff val="8591723"/>
              <a:satOff val="-17697"/>
              <a:lumOff val="-274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u="sng" kern="1200" dirty="0"/>
            <a:t>Position Extension Certification</a:t>
          </a:r>
          <a:r>
            <a:rPr lang="en-US" sz="2000" kern="1200" dirty="0"/>
            <a:t> </a:t>
          </a:r>
        </a:p>
      </dsp:txBody>
      <dsp:txXfrm>
        <a:off x="7460384" y="40451"/>
        <a:ext cx="3270627" cy="736179"/>
      </dsp:txXfrm>
    </dsp:sp>
    <dsp:sp modelId="{A453EBFD-4351-41B5-961B-0C9548891735}">
      <dsp:nvSpPr>
        <dsp:cNvPr id="0" name=""/>
        <dsp:cNvSpPr/>
      </dsp:nvSpPr>
      <dsp:spPr>
        <a:xfrm>
          <a:off x="7460384" y="776631"/>
          <a:ext cx="3270627" cy="2532262"/>
        </a:xfrm>
        <a:prstGeom prst="rect">
          <a:avLst/>
        </a:prstGeom>
        <a:solidFill>
          <a:schemeClr val="accent3">
            <a:tint val="40000"/>
            <a:alpha val="90000"/>
            <a:hueOff val="9106540"/>
            <a:satOff val="-62425"/>
            <a:lumOff val="-6692"/>
            <a:alphaOff val="0"/>
          </a:schemeClr>
        </a:solidFill>
        <a:ln w="19050" cap="flat" cmpd="sng" algn="ctr">
          <a:solidFill>
            <a:schemeClr val="accent3">
              <a:tint val="40000"/>
              <a:alpha val="90000"/>
              <a:hueOff val="9106540"/>
              <a:satOff val="-62425"/>
              <a:lumOff val="-66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u="none" kern="1200" dirty="0"/>
            <a:t>Position Extension Certification </a:t>
          </a:r>
          <a:r>
            <a:rPr lang="en-US" sz="2000" kern="1200" dirty="0"/>
            <a:t>for term positions. </a:t>
          </a:r>
          <a:r>
            <a:rPr lang="en-US" sz="2000" b="1" kern="1200" dirty="0"/>
            <a:t>Use Excel spreadsheet posted on SBD website</a:t>
          </a:r>
          <a:r>
            <a:rPr lang="en-US" sz="2000" kern="1200" dirty="0"/>
            <a:t>. Do </a:t>
          </a:r>
          <a:r>
            <a:rPr lang="en-US" sz="2000" b="1" u="sng" kern="1200" dirty="0"/>
            <a:t>not</a:t>
          </a:r>
          <a:r>
            <a:rPr lang="en-US" sz="2000" kern="1200" dirty="0"/>
            <a:t> submit a PARF for each term position being extended.</a:t>
          </a:r>
        </a:p>
      </dsp:txBody>
      <dsp:txXfrm>
        <a:off x="7460384" y="776631"/>
        <a:ext cx="3270627" cy="25322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BD43A-6141-4EA9-88D7-6D287A499C3A}">
      <dsp:nvSpPr>
        <dsp:cNvPr id="0" name=""/>
        <dsp:cNvSpPr/>
      </dsp:nvSpPr>
      <dsp:spPr>
        <a:xfrm>
          <a:off x="3518" y="49810"/>
          <a:ext cx="3430339" cy="627496"/>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Budget Adjustment Requests (BARs)</a:t>
          </a:r>
        </a:p>
      </dsp:txBody>
      <dsp:txXfrm>
        <a:off x="3518" y="49810"/>
        <a:ext cx="3430339" cy="627496"/>
      </dsp:txXfrm>
    </dsp:sp>
    <dsp:sp modelId="{AE3929DA-681D-471F-A04B-9955B427A058}">
      <dsp:nvSpPr>
        <dsp:cNvPr id="0" name=""/>
        <dsp:cNvSpPr/>
      </dsp:nvSpPr>
      <dsp:spPr>
        <a:xfrm>
          <a:off x="3518" y="677306"/>
          <a:ext cx="3430339" cy="223992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End of Fiscal Year BAR submission deadline: June 5</a:t>
          </a:r>
        </a:p>
      </dsp:txBody>
      <dsp:txXfrm>
        <a:off x="3518" y="677306"/>
        <a:ext cx="3430339" cy="2239920"/>
      </dsp:txXfrm>
    </dsp:sp>
    <dsp:sp modelId="{2A2FA799-032F-4256-8B0B-9263E07043AC}">
      <dsp:nvSpPr>
        <dsp:cNvPr id="0" name=""/>
        <dsp:cNvSpPr/>
      </dsp:nvSpPr>
      <dsp:spPr>
        <a:xfrm>
          <a:off x="3914105" y="49810"/>
          <a:ext cx="3430339" cy="627496"/>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Operating Budget Workshops</a:t>
          </a:r>
        </a:p>
      </dsp:txBody>
      <dsp:txXfrm>
        <a:off x="3914105" y="49810"/>
        <a:ext cx="3430339" cy="627496"/>
      </dsp:txXfrm>
    </dsp:sp>
    <dsp:sp modelId="{AD30F00C-AC3B-4BEC-A485-BA51421D8DFC}">
      <dsp:nvSpPr>
        <dsp:cNvPr id="0" name=""/>
        <dsp:cNvSpPr/>
      </dsp:nvSpPr>
      <dsp:spPr>
        <a:xfrm>
          <a:off x="3914105" y="677306"/>
          <a:ext cx="3430339" cy="223992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April 23 – 8:30 AM to 4:30 PM in Santa Fe</a:t>
          </a:r>
        </a:p>
        <a:p>
          <a:pPr marL="171450" lvl="1" indent="-171450" algn="l" defTabSz="755650">
            <a:lnSpc>
              <a:spcPct val="90000"/>
            </a:lnSpc>
            <a:spcBef>
              <a:spcPct val="0"/>
            </a:spcBef>
            <a:spcAft>
              <a:spcPct val="15000"/>
            </a:spcAft>
            <a:buChar char="•"/>
          </a:pPr>
          <a:r>
            <a:rPr lang="en-US" sz="1700" kern="1200" dirty="0"/>
            <a:t>April 24 - 8:30 AM to 4:30 PM in ABQ</a:t>
          </a:r>
        </a:p>
        <a:p>
          <a:pPr marL="171450" lvl="1" indent="-171450" algn="l" defTabSz="755650">
            <a:lnSpc>
              <a:spcPct val="90000"/>
            </a:lnSpc>
            <a:spcBef>
              <a:spcPct val="0"/>
            </a:spcBef>
            <a:spcAft>
              <a:spcPct val="15000"/>
            </a:spcAft>
            <a:buChar char="•"/>
          </a:pPr>
          <a:r>
            <a:rPr lang="en-US" sz="1700" kern="1200" dirty="0"/>
            <a:t>Reach out to your analyst for additional information. Deadline to reserve your space is Friday, April 17, 2026</a:t>
          </a:r>
        </a:p>
      </dsp:txBody>
      <dsp:txXfrm>
        <a:off x="3914105" y="677306"/>
        <a:ext cx="3430339" cy="2239920"/>
      </dsp:txXfrm>
    </dsp:sp>
    <dsp:sp modelId="{BAB03698-76EA-475C-A29C-8F202AD657EC}">
      <dsp:nvSpPr>
        <dsp:cNvPr id="0" name=""/>
        <dsp:cNvSpPr/>
      </dsp:nvSpPr>
      <dsp:spPr>
        <a:xfrm>
          <a:off x="7824692" y="49810"/>
          <a:ext cx="3430339" cy="627496"/>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Future Training Opportunities</a:t>
          </a:r>
        </a:p>
      </dsp:txBody>
      <dsp:txXfrm>
        <a:off x="7824692" y="49810"/>
        <a:ext cx="3430339" cy="627496"/>
      </dsp:txXfrm>
    </dsp:sp>
    <dsp:sp modelId="{199A956E-8A5A-4E71-AB27-4018EBCCC431}">
      <dsp:nvSpPr>
        <dsp:cNvPr id="0" name=""/>
        <dsp:cNvSpPr/>
      </dsp:nvSpPr>
      <dsp:spPr>
        <a:xfrm>
          <a:off x="7824692" y="677306"/>
          <a:ext cx="3430339" cy="2239920"/>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Budget Boot Camp – between May and July</a:t>
          </a:r>
        </a:p>
        <a:p>
          <a:pPr marL="171450" lvl="1" indent="-171450" algn="l" defTabSz="755650">
            <a:lnSpc>
              <a:spcPct val="90000"/>
            </a:lnSpc>
            <a:spcBef>
              <a:spcPct val="0"/>
            </a:spcBef>
            <a:spcAft>
              <a:spcPct val="15000"/>
            </a:spcAft>
            <a:buChar char="•"/>
          </a:pPr>
          <a:r>
            <a:rPr lang="en-US" sz="1700" kern="1200" dirty="0"/>
            <a:t>Budget Projections – June</a:t>
          </a:r>
        </a:p>
        <a:p>
          <a:pPr marL="171450" lvl="1" indent="-171450" algn="l" defTabSz="755650">
            <a:lnSpc>
              <a:spcPct val="90000"/>
            </a:lnSpc>
            <a:spcBef>
              <a:spcPct val="0"/>
            </a:spcBef>
            <a:spcAft>
              <a:spcPct val="15000"/>
            </a:spcAft>
            <a:buChar char="•"/>
          </a:pPr>
          <a:r>
            <a:rPr lang="en-US" sz="1700" kern="1200" dirty="0"/>
            <a:t>AGA and Performance Measures - June</a:t>
          </a:r>
        </a:p>
        <a:p>
          <a:pPr marL="171450" lvl="1" indent="-171450" algn="l" defTabSz="755650">
            <a:lnSpc>
              <a:spcPct val="90000"/>
            </a:lnSpc>
            <a:spcBef>
              <a:spcPct val="0"/>
            </a:spcBef>
            <a:spcAft>
              <a:spcPct val="15000"/>
            </a:spcAft>
            <a:buChar char="•"/>
          </a:pPr>
          <a:r>
            <a:rPr lang="en-US" sz="1700" kern="1200" dirty="0"/>
            <a:t>FY27 BAR Training – Early July</a:t>
          </a:r>
        </a:p>
      </dsp:txBody>
      <dsp:txXfrm>
        <a:off x="7824692" y="677306"/>
        <a:ext cx="3430339" cy="22399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4/6/2026</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FE048-FAD0-D943-9A17-3C4CB7633182}"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47812-3409-784D-BAE7-ABE53735D59F}" type="slidenum">
              <a:rPr lang="en-US" smtClean="0"/>
              <a:t>‹#›</a:t>
            </a:fld>
            <a:endParaRPr lang="en-US"/>
          </a:p>
        </p:txBody>
      </p:sp>
    </p:spTree>
    <p:extLst>
      <p:ext uri="{BB962C8B-B14F-4D97-AF65-F5344CB8AC3E}">
        <p14:creationId xmlns:p14="http://schemas.microsoft.com/office/powerpoint/2010/main" val="101503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2</a:t>
            </a:fld>
            <a:endParaRPr lang="en-US"/>
          </a:p>
        </p:txBody>
      </p:sp>
    </p:spTree>
    <p:extLst>
      <p:ext uri="{BB962C8B-B14F-4D97-AF65-F5344CB8AC3E}">
        <p14:creationId xmlns:p14="http://schemas.microsoft.com/office/powerpoint/2010/main" val="85450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47812-3409-784D-BAE7-ABE53735D59F}" type="slidenum">
              <a:rPr lang="en-US" smtClean="0"/>
              <a:t>3</a:t>
            </a:fld>
            <a:endParaRPr lang="en-US"/>
          </a:p>
        </p:txBody>
      </p:sp>
    </p:spTree>
    <p:extLst>
      <p:ext uri="{BB962C8B-B14F-4D97-AF65-F5344CB8AC3E}">
        <p14:creationId xmlns:p14="http://schemas.microsoft.com/office/powerpoint/2010/main" val="4007829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3A35-1FA6-84F9-C9C9-8EFD760A5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CDB01-A300-500A-E9FF-5021D5B21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90371-6E13-9BA6-3274-E7DFC0AA83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DD689E-823E-FB48-22C9-BEE63C553E8C}"/>
              </a:ext>
            </a:extLst>
          </p:cNvPr>
          <p:cNvSpPr>
            <a:spLocks noGrp="1"/>
          </p:cNvSpPr>
          <p:nvPr>
            <p:ph type="sldNum" sz="quarter" idx="5"/>
          </p:nvPr>
        </p:nvSpPr>
        <p:spPr/>
        <p:txBody>
          <a:bodyPr/>
          <a:lstStyle/>
          <a:p>
            <a:fld id="{55247812-3409-784D-BAE7-ABE53735D59F}" type="slidenum">
              <a:rPr lang="en-US" smtClean="0"/>
              <a:t>4</a:t>
            </a:fld>
            <a:endParaRPr lang="en-US"/>
          </a:p>
        </p:txBody>
      </p:sp>
    </p:spTree>
    <p:extLst>
      <p:ext uri="{BB962C8B-B14F-4D97-AF65-F5344CB8AC3E}">
        <p14:creationId xmlns:p14="http://schemas.microsoft.com/office/powerpoint/2010/main" val="2217294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7F58C7-D277-8F14-F024-4B41D20D054F}"/>
              </a:ext>
            </a:extLst>
          </p:cNvPr>
          <p:cNvSpPr>
            <a:spLocks noGrp="1"/>
          </p:cNvSpPr>
          <p:nvPr>
            <p:ph type="pic" sz="quarter" idx="10"/>
          </p:nvPr>
        </p:nvSpPr>
        <p:spPr>
          <a:xfrm>
            <a:off x="0" y="0"/>
            <a:ext cx="12192000"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8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8" name="Content Placeholder 10">
            <a:extLst>
              <a:ext uri="{FF2B5EF4-FFF2-40B4-BE49-F238E27FC236}">
                <a16:creationId xmlns:a16="http://schemas.microsoft.com/office/drawing/2014/main" id="{A524C1E0-92FE-D7D2-83A7-46D29A838874}"/>
              </a:ext>
            </a:extLst>
          </p:cNvPr>
          <p:cNvSpPr>
            <a:spLocks noGrp="1"/>
          </p:cNvSpPr>
          <p:nvPr>
            <p:ph sz="quarter" idx="15" hasCustomPrompt="1"/>
          </p:nvPr>
        </p:nvSpPr>
        <p:spPr>
          <a:xfrm>
            <a:off x="838200"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427E0367-8E38-8905-DC9A-D0C376A591A7}"/>
              </a:ext>
            </a:extLst>
          </p:cNvPr>
          <p:cNvSpPr>
            <a:spLocks noGrp="1"/>
          </p:cNvSpPr>
          <p:nvPr>
            <p:ph sz="quarter" idx="16" hasCustomPrompt="1"/>
          </p:nvPr>
        </p:nvSpPr>
        <p:spPr>
          <a:xfrm>
            <a:off x="6219464"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43D847DE-29F2-8ABB-1718-34BED4F37718}"/>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lvl1pPr algn="ctr">
              <a:defRPr sz="32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613186" y="2107800"/>
            <a:ext cx="10965628" cy="3920196"/>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6EE6F3F-63EB-5C0E-2307-3B7CBBA1C374}"/>
              </a:ext>
            </a:extLst>
          </p:cNvPr>
          <p:cNvSpPr>
            <a:spLocks noGrp="1"/>
          </p:cNvSpPr>
          <p:nvPr>
            <p:ph type="pic" sz="quarter" idx="11"/>
          </p:nvPr>
        </p:nvSpPr>
        <p:spPr>
          <a:xfrm>
            <a:off x="0" y="0"/>
            <a:ext cx="12192000" cy="6858000"/>
          </a:xfrm>
          <a:solidFill>
            <a:schemeClr val="tx1"/>
          </a:solidFill>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62437" y="400485"/>
            <a:ext cx="9467127" cy="2527911"/>
          </a:xfrm>
        </p:spPr>
        <p:txBody>
          <a:bodyPr anchor="b">
            <a:noAutofit/>
          </a:bodyPr>
          <a:lstStyle>
            <a:lvl1pPr algn="ctr">
              <a:spcBef>
                <a:spcPts val="1000"/>
              </a:spcBef>
              <a:defRPr>
                <a:solidFill>
                  <a:schemeClr val="bg1"/>
                </a:solidFill>
              </a:defRPr>
            </a:lvl1pPr>
          </a:lstStyle>
          <a:p>
            <a:r>
              <a:rPr lang="en-US" dirty="0"/>
              <a:t>Click to add title</a:t>
            </a:r>
          </a:p>
        </p:txBody>
      </p:sp>
      <p:sp>
        <p:nvSpPr>
          <p:cNvPr id="10" name="Text Placeholder 9">
            <a:extLst>
              <a:ext uri="{FF2B5EF4-FFF2-40B4-BE49-F238E27FC236}">
                <a16:creationId xmlns:a16="http://schemas.microsoft.com/office/drawing/2014/main" id="{E12DA517-30B0-BC62-0422-F995FB9189E2}"/>
              </a:ext>
            </a:extLst>
          </p:cNvPr>
          <p:cNvSpPr>
            <a:spLocks noGrp="1"/>
          </p:cNvSpPr>
          <p:nvPr>
            <p:ph type="body" sz="quarter" idx="10" hasCustomPrompt="1"/>
          </p:nvPr>
        </p:nvSpPr>
        <p:spPr>
          <a:xfrm>
            <a:off x="1362075" y="3738622"/>
            <a:ext cx="9467850" cy="2527911"/>
          </a:xfrm>
        </p:spPr>
        <p:txBody>
          <a:bodyPr>
            <a:normAutofit/>
          </a:bodyPr>
          <a:lstStyle>
            <a:lvl1pPr marL="0" indent="0" algn="ctr">
              <a:spcBef>
                <a:spcPts val="1000"/>
              </a:spcBef>
              <a:buNone/>
              <a:defRPr sz="1800">
                <a:solidFill>
                  <a:schemeClr val="bg1"/>
                </a:solidFill>
              </a:defRPr>
            </a:lvl1pPr>
            <a:lvl2pPr marL="457200" indent="0" algn="ctr">
              <a:spcBef>
                <a:spcPts val="1000"/>
              </a:spcBef>
              <a:buNone/>
              <a:defRPr sz="1800">
                <a:solidFill>
                  <a:schemeClr val="bg1"/>
                </a:solidFill>
              </a:defRPr>
            </a:lvl2pPr>
            <a:lvl3pPr marL="914400" indent="0" algn="ctr">
              <a:spcBef>
                <a:spcPts val="1000"/>
              </a:spcBef>
              <a:buNone/>
              <a:defRPr sz="1800">
                <a:solidFill>
                  <a:schemeClr val="bg1"/>
                </a:solidFill>
              </a:defRPr>
            </a:lvl3pPr>
            <a:lvl4pPr marL="1371600" indent="0" algn="ctr">
              <a:spcBef>
                <a:spcPts val="1000"/>
              </a:spcBef>
              <a:buNone/>
              <a:defRPr sz="1800">
                <a:solidFill>
                  <a:schemeClr val="bg1"/>
                </a:solidFill>
              </a:defRPr>
            </a:lvl4pPr>
            <a:lvl5pPr marL="1828800" indent="0" algn="ctr">
              <a:spcBef>
                <a:spcPts val="1000"/>
              </a:spcBef>
              <a:buNone/>
              <a:defRPr sz="1800">
                <a:solidFill>
                  <a:schemeClr val="bg1"/>
                </a:solidFill>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562816" y="457200"/>
            <a:ext cx="4837176" cy="1993392"/>
          </a:xfrm>
        </p:spPr>
        <p:txBody>
          <a:bodyPr anchor="b">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6B8CBAD6-FC79-B2BB-0B67-26429A6D4C8C}"/>
              </a:ext>
            </a:extLst>
          </p:cNvPr>
          <p:cNvSpPr>
            <a:spLocks noGrp="1"/>
          </p:cNvSpPr>
          <p:nvPr>
            <p:ph type="pic" sz="quarter" idx="10"/>
          </p:nvPr>
        </p:nvSpPr>
        <p:spPr>
          <a:xfrm>
            <a:off x="-28882" y="0"/>
            <a:ext cx="6115050" cy="6858000"/>
          </a:xfrm>
          <a:prstGeom prst="parallelogram">
            <a:avLst/>
          </a:prstGeom>
          <a:ln>
            <a:noFill/>
          </a:ln>
        </p:spPr>
        <p:txBody>
          <a:bodyPr tIns="0">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562818" y="2752344"/>
            <a:ext cx="4837174" cy="3136392"/>
          </a:xfrm>
        </p:spPr>
        <p:txBody>
          <a:bodyPr anchor="t" anchorCtr="0">
            <a:normAutofit/>
          </a:bodyPr>
          <a:lstStyle>
            <a:lvl1pPr marL="0" indent="0">
              <a:lnSpc>
                <a:spcPct val="150000"/>
              </a:lnSpc>
              <a:spcBef>
                <a:spcPts val="1000"/>
              </a:spcBef>
              <a:buNone/>
              <a:defRPr sz="1800" cap="all" spc="300" baseline="0"/>
            </a:lvl1pPr>
            <a:lvl2pPr marL="457200" indent="0">
              <a:lnSpc>
                <a:spcPct val="150000"/>
              </a:lnSpc>
              <a:spcBef>
                <a:spcPts val="1000"/>
              </a:spcBef>
              <a:buNone/>
              <a:defRPr sz="1800" cap="all" spc="300" baseline="0"/>
            </a:lvl2pPr>
            <a:lvl3pPr marL="914400" indent="0">
              <a:lnSpc>
                <a:spcPct val="150000"/>
              </a:lnSpc>
              <a:spcBef>
                <a:spcPts val="1000"/>
              </a:spcBef>
              <a:buNone/>
              <a:defRPr sz="1800" cap="all" spc="300" baseline="0"/>
            </a:lvl3pPr>
            <a:lvl4pPr marL="1371600" indent="0">
              <a:lnSpc>
                <a:spcPct val="150000"/>
              </a:lnSpc>
              <a:spcBef>
                <a:spcPts val="1000"/>
              </a:spcBef>
              <a:buNone/>
              <a:defRPr sz="1800" cap="all" spc="300" baseline="0"/>
            </a:lvl4pPr>
            <a:lvl5pPr marL="1828800" indent="0">
              <a:lnSpc>
                <a:spcPct val="150000"/>
              </a:lnSpc>
              <a:spcBef>
                <a:spcPts val="1000"/>
              </a:spcBef>
              <a:buNone/>
              <a:defRPr sz="1800" cap="all" spc="3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934796A3-781D-5244-DAB8-2D6EE0AC3B70}"/>
              </a:ext>
              <a:ext uri="{C183D7F6-B498-43B3-948B-1728B52AA6E4}">
                <adec:decorative xmlns:adec="http://schemas.microsoft.com/office/drawing/2017/decorative" val="1"/>
              </a:ext>
            </a:extLst>
          </p:cNvPr>
          <p:cNvSpPr/>
          <p:nvPr userDrawn="1"/>
        </p:nvSpPr>
        <p:spPr>
          <a:xfrm>
            <a:off x="6562817"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4388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117600" y="762000"/>
            <a:ext cx="5066250" cy="2900680"/>
          </a:xfrm>
        </p:spPr>
        <p:txBody>
          <a:bodyPr anchor="b">
            <a:noAutofit/>
          </a:bodyPr>
          <a:lstStyle>
            <a:lvl1pPr algn="ct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82836803-D9E6-3DF1-3B90-1E7E677CC7B7}"/>
              </a:ext>
            </a:extLst>
          </p:cNvPr>
          <p:cNvSpPr>
            <a:spLocks noGrp="1"/>
          </p:cNvSpPr>
          <p:nvPr>
            <p:ph type="pic" sz="quarter" idx="10" hasCustomPrompt="1"/>
          </p:nvPr>
        </p:nvSpPr>
        <p:spPr>
          <a:xfrm flipH="1">
            <a:off x="6086167" y="-22225"/>
            <a:ext cx="6080760" cy="6902450"/>
          </a:xfrm>
          <a:prstGeom prst="parallelogram">
            <a:avLst/>
          </a:prstGeom>
          <a:ln>
            <a:noFill/>
          </a:ln>
        </p:spPr>
        <p:txBody>
          <a:bodyPr lIns="0" tIns="0">
            <a:normAutofit/>
          </a:bodyPr>
          <a:lstStyle>
            <a:lvl1pPr marL="0" indent="0" algn="l">
              <a:buNone/>
              <a:defRPr sz="2000"/>
            </a:lvl1pPr>
          </a:lstStyle>
          <a:p>
            <a:r>
              <a:rPr lang="en-US" dirty="0"/>
              <a:t>Click icon to add image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17600" y="4145280"/>
            <a:ext cx="5066250" cy="690880"/>
          </a:xfrm>
          <a:gradFill flip="none" rotWithShape="1">
            <a:gsLst>
              <a:gs pos="0">
                <a:schemeClr val="accent5"/>
              </a:gs>
              <a:gs pos="100000">
                <a:schemeClr val="accent2">
                  <a:lumMod val="97000"/>
                  <a:lumOff val="3000"/>
                </a:schemeClr>
              </a:gs>
              <a:gs pos="50000">
                <a:schemeClr val="accent1"/>
              </a:gs>
            </a:gsLst>
            <a:lin ang="10200000" scaled="0"/>
            <a:tileRect/>
          </a:gradFill>
        </p:spPr>
        <p:txBody>
          <a:bodyPr anchor="ctr">
            <a:normAutofit/>
          </a:bodyPr>
          <a:lstStyle>
            <a:lvl1pPr marL="0" indent="0" algn="ctr">
              <a:buNone/>
              <a:defRPr sz="240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92418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5242425" y="466344"/>
            <a:ext cx="6241651" cy="1710354"/>
          </a:xfrm>
        </p:spPr>
        <p:txBody>
          <a:bodyPr bIns="0" anchor="ctr" anchorCtr="0">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511A5385-FB23-93A8-2B8F-9887244244DF}"/>
              </a:ext>
            </a:extLst>
          </p:cNvPr>
          <p:cNvSpPr>
            <a:spLocks noGrp="1"/>
          </p:cNvSpPr>
          <p:nvPr>
            <p:ph type="pic" sz="quarter" idx="10"/>
          </p:nvPr>
        </p:nvSpPr>
        <p:spPr>
          <a:xfrm>
            <a:off x="0" y="0"/>
            <a:ext cx="4287838" cy="6858000"/>
          </a:xfrm>
        </p:spPr>
        <p:txBody>
          <a:bodyPr>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242426" y="2286000"/>
            <a:ext cx="6241650" cy="3474720"/>
          </a:xfrm>
        </p:spPr>
        <p:txBody>
          <a:bodyPr>
            <a:normAutofit/>
          </a:bodyPr>
          <a:lstStyle>
            <a:lvl1pPr marL="228600" indent="-228600">
              <a:spcBef>
                <a:spcPts val="1000"/>
              </a:spcBef>
              <a:spcAft>
                <a:spcPts val="1000"/>
              </a:spcAft>
              <a:buClr>
                <a:schemeClr val="accent2"/>
              </a:buClr>
              <a:buFont typeface="Wingdings" panose="05000000000000000000" pitchFamily="2" charset="2"/>
              <a:buChar char="§"/>
              <a:defRPr sz="1800"/>
            </a:lvl1pPr>
            <a:lvl2pPr marL="228600" indent="-228600">
              <a:spcBef>
                <a:spcPts val="1000"/>
              </a:spcBef>
              <a:spcAft>
                <a:spcPts val="1000"/>
              </a:spcAft>
              <a:buClr>
                <a:schemeClr val="accent2"/>
              </a:buClr>
              <a:buFont typeface="Wingdings" panose="05000000000000000000" pitchFamily="2" charset="2"/>
              <a:buChar char="§"/>
              <a:defRPr sz="1800"/>
            </a:lvl2pPr>
            <a:lvl3pPr marL="228600" indent="-228600">
              <a:spcBef>
                <a:spcPts val="1000"/>
              </a:spcBef>
              <a:spcAft>
                <a:spcPts val="1000"/>
              </a:spcAft>
              <a:buClr>
                <a:schemeClr val="accent2"/>
              </a:buClr>
              <a:buFont typeface="Wingdings" panose="05000000000000000000" pitchFamily="2" charset="2"/>
              <a:buChar char="§"/>
              <a:defRPr sz="1800"/>
            </a:lvl3pPr>
            <a:lvl4pPr marL="228600" indent="-228600">
              <a:spcBef>
                <a:spcPts val="1000"/>
              </a:spcBef>
              <a:spcAft>
                <a:spcPts val="1000"/>
              </a:spcAft>
              <a:buClr>
                <a:schemeClr val="accent2"/>
              </a:buClr>
              <a:buFont typeface="Wingdings" panose="05000000000000000000" pitchFamily="2" charset="2"/>
              <a:buChar char="§"/>
              <a:defRPr sz="1800"/>
            </a:lvl4pPr>
            <a:lvl5pPr marL="228600" indent="-228600">
              <a:spcBef>
                <a:spcPts val="1000"/>
              </a:spcBef>
              <a:spcAft>
                <a:spcPts val="1000"/>
              </a:spcAft>
              <a:buClr>
                <a:schemeClr val="accent2"/>
              </a:buClr>
              <a:buFont typeface="Wingdings" panose="05000000000000000000" pitchFamily="2" charset="2"/>
              <a:buChar cha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0E25A87-9155-9E07-878F-CEC0B137C2D7}"/>
              </a:ext>
              <a:ext uri="{C183D7F6-B498-43B3-948B-1728B52AA6E4}">
                <adec:decorative xmlns:adec="http://schemas.microsoft.com/office/drawing/2017/decorative" val="1"/>
              </a:ext>
            </a:extLst>
          </p:cNvPr>
          <p:cNvSpPr/>
          <p:nvPr userDrawn="1"/>
        </p:nvSpPr>
        <p:spPr>
          <a:xfrm>
            <a:off x="5291586"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1143000"/>
            <a:ext cx="9144000" cy="2286000"/>
          </a:xfrm>
        </p:spPr>
        <p:txBody>
          <a:bodyPr anchor="b">
            <a:noAutofit/>
          </a:bodyPr>
          <a:lstStyle>
            <a:lvl1pPr algn="ctr">
              <a:defRPr sz="48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835198"/>
            <a:ext cx="9144000" cy="683219"/>
          </a:xfrm>
          <a:gradFill>
            <a:gsLst>
              <a:gs pos="0">
                <a:schemeClr val="accent5"/>
              </a:gs>
              <a:gs pos="100000">
                <a:schemeClr val="accent2">
                  <a:lumMod val="97000"/>
                  <a:lumOff val="3000"/>
                </a:schemeClr>
              </a:gs>
              <a:gs pos="50000">
                <a:schemeClr val="accent1"/>
              </a:gs>
            </a:gsLst>
            <a:path path="circle">
              <a:fillToRect l="100000" t="100000"/>
            </a:path>
          </a:gradFill>
        </p:spPr>
        <p:txBody>
          <a:bodyPr anchor="ctr">
            <a:normAutofit/>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77E27-B60E-C6DD-BAAF-5CCC3D59E5D5}"/>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9" name="Content Placeholder 10">
            <a:extLst>
              <a:ext uri="{FF2B5EF4-FFF2-40B4-BE49-F238E27FC236}">
                <a16:creationId xmlns:a16="http://schemas.microsoft.com/office/drawing/2014/main" id="{964CA031-27E0-D0AA-1451-A904CCF234FE}"/>
              </a:ext>
            </a:extLst>
          </p:cNvPr>
          <p:cNvSpPr>
            <a:spLocks noGrp="1"/>
          </p:cNvSpPr>
          <p:nvPr>
            <p:ph sz="quarter" idx="13" hasCustomPrompt="1"/>
          </p:nvPr>
        </p:nvSpPr>
        <p:spPr>
          <a:xfrm>
            <a:off x="838199" y="2024781"/>
            <a:ext cx="5212079"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81FE0D7D-86B7-CCD2-A7A1-70E95846B542}"/>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11" name="Content Placeholder 10">
            <a:extLst>
              <a:ext uri="{FF2B5EF4-FFF2-40B4-BE49-F238E27FC236}">
                <a16:creationId xmlns:a16="http://schemas.microsoft.com/office/drawing/2014/main" id="{2D2DE411-9D7C-15AE-0B59-F26B2BF8C522}"/>
              </a:ext>
            </a:extLst>
          </p:cNvPr>
          <p:cNvSpPr>
            <a:spLocks noGrp="1"/>
          </p:cNvSpPr>
          <p:nvPr>
            <p:ph sz="quarter" idx="13" hasCustomPrompt="1"/>
          </p:nvPr>
        </p:nvSpPr>
        <p:spPr>
          <a:xfrm>
            <a:off x="838200" y="2024781"/>
            <a:ext cx="2878394" cy="4137189"/>
          </a:xfrm>
        </p:spPr>
        <p:txBody>
          <a:bodyPr>
            <a:normAutofit/>
          </a:bodyPr>
          <a:lstStyle>
            <a:lvl1pPr marL="342900" indent="-342900">
              <a:spcBef>
                <a:spcPts val="1000"/>
              </a:spcBef>
              <a:spcAft>
                <a:spcPts val="1000"/>
              </a:spcAft>
              <a:buClr>
                <a:schemeClr val="accent2"/>
              </a:buClr>
              <a:buFont typeface="+mj-lt"/>
              <a:buAutoNum type="arabicPeriod"/>
              <a:defRPr sz="1800">
                <a:latin typeface="+mn-lt"/>
              </a:defRPr>
            </a:lvl1pPr>
            <a:lvl2pPr marL="800100" indent="-342900">
              <a:spcBef>
                <a:spcPts val="1000"/>
              </a:spcBef>
              <a:spcAft>
                <a:spcPts val="1000"/>
              </a:spcAft>
              <a:buClr>
                <a:schemeClr val="accent2"/>
              </a:buClr>
              <a:buFont typeface="+mj-lt"/>
              <a:buAutoNum type="alphaLcPeriod"/>
              <a:defRPr sz="1800">
                <a:latin typeface="+mn-lt"/>
              </a:defRPr>
            </a:lvl2pPr>
            <a:lvl3pPr marL="1257300" indent="-342900">
              <a:spcBef>
                <a:spcPts val="1000"/>
              </a:spcBef>
              <a:spcAft>
                <a:spcPts val="1000"/>
              </a:spcAft>
              <a:buClr>
                <a:schemeClr val="accent2"/>
              </a:buClr>
              <a:buFont typeface="+mj-lt"/>
              <a:buAutoNum type="arabicParenR"/>
              <a:defRPr sz="1800">
                <a:latin typeface="+mn-lt"/>
              </a:defRPr>
            </a:lvl3pPr>
            <a:lvl4pPr marL="1714500" indent="-342900">
              <a:spcBef>
                <a:spcPts val="1000"/>
              </a:spcBef>
              <a:spcAft>
                <a:spcPts val="1000"/>
              </a:spcAft>
              <a:buClr>
                <a:schemeClr val="accent2"/>
              </a:buClr>
              <a:buFont typeface="+mj-lt"/>
              <a:buAutoNum type="alphaLcParenR"/>
              <a:defRPr sz="1800">
                <a:latin typeface="+mn-lt"/>
              </a:defRPr>
            </a:lvl4pPr>
            <a:lvl5pPr marL="2057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Content Placeholder 10">
            <a:extLst>
              <a:ext uri="{FF2B5EF4-FFF2-40B4-BE49-F238E27FC236}">
                <a16:creationId xmlns:a16="http://schemas.microsoft.com/office/drawing/2014/main" id="{60FEDE7C-502F-ECFE-4136-E99206849C2A}"/>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448056"/>
            <a:ext cx="6172200" cy="1581912"/>
          </a:xfrm>
        </p:spPr>
        <p:txBody>
          <a:bodyPr anchor="b" anchorCtr="0">
            <a:noAutofit/>
          </a:bodyPr>
          <a:lstStyle>
            <a:lvl1pPr>
              <a:defRPr sz="3200"/>
            </a:lvl1pPr>
          </a:lstStyle>
          <a:p>
            <a:r>
              <a:rPr lang="en-US"/>
              <a:t>Click to edit Master title style</a:t>
            </a:r>
            <a:endParaRPr lang="en-US" dirty="0"/>
          </a:p>
        </p:txBody>
      </p:sp>
      <p:sp>
        <p:nvSpPr>
          <p:cNvPr id="4" name="Content Placeholder 10">
            <a:extLst>
              <a:ext uri="{FF2B5EF4-FFF2-40B4-BE49-F238E27FC236}">
                <a16:creationId xmlns:a16="http://schemas.microsoft.com/office/drawing/2014/main" id="{5F30E2A0-23EF-51B1-8ABD-00429EEA0642}"/>
              </a:ext>
            </a:extLst>
          </p:cNvPr>
          <p:cNvSpPr>
            <a:spLocks noGrp="1"/>
          </p:cNvSpPr>
          <p:nvPr>
            <p:ph sz="quarter" idx="14" hasCustomPrompt="1"/>
          </p:nvPr>
        </p:nvSpPr>
        <p:spPr>
          <a:xfrm>
            <a:off x="838200" y="2257063"/>
            <a:ext cx="4894006" cy="3904906"/>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AF15552F-C66B-341F-2D37-0389710BA5E2}"/>
              </a:ext>
            </a:extLst>
          </p:cNvPr>
          <p:cNvSpPr>
            <a:spLocks noGrp="1"/>
          </p:cNvSpPr>
          <p:nvPr>
            <p:ph type="pic" sz="quarter" idx="10"/>
          </p:nvPr>
        </p:nvSpPr>
        <p:spPr>
          <a:xfrm>
            <a:off x="7500938" y="-22225"/>
            <a:ext cx="4714875" cy="6880225"/>
          </a:xfrm>
        </p:spPr>
        <p:txBody>
          <a:bodyPr>
            <a:normAutofit/>
          </a:bodyPr>
          <a:lstStyle>
            <a:lvl1pPr marL="0" indent="0" algn="ctr">
              <a:buNone/>
              <a:defRPr sz="2000"/>
            </a:lvl1pPr>
          </a:lstStyle>
          <a:p>
            <a:r>
              <a:rPr lang="en-US"/>
              <a:t>Click icon to add picture</a:t>
            </a:r>
            <a:endParaRPr lang="en-US" dirty="0"/>
          </a:p>
        </p:txBody>
      </p:sp>
      <p:sp>
        <p:nvSpPr>
          <p:cNvPr id="12" name="Rectangle 11">
            <a:extLst>
              <a:ext uri="{FF2B5EF4-FFF2-40B4-BE49-F238E27FC236}">
                <a16:creationId xmlns:a16="http://schemas.microsoft.com/office/drawing/2014/main" id="{0D8DCC6D-8B88-7BE0-7240-F743AE09EC48}"/>
              </a:ext>
              <a:ext uri="{C183D7F6-B498-43B3-948B-1728B52AA6E4}">
                <adec:decorative xmlns:adec="http://schemas.microsoft.com/office/drawing/2017/decorative" val="1"/>
              </a:ext>
            </a:extLst>
          </p:cNvPr>
          <p:cNvSpPr/>
          <p:nvPr userDrawn="1"/>
        </p:nvSpPr>
        <p:spPr>
          <a:xfrm>
            <a:off x="993814"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4" name="Content Placeholder 10">
            <a:extLst>
              <a:ext uri="{FF2B5EF4-FFF2-40B4-BE49-F238E27FC236}">
                <a16:creationId xmlns:a16="http://schemas.microsoft.com/office/drawing/2014/main" id="{9C3ED3BF-FF6B-07FA-72C4-F6102A8558AF}"/>
              </a:ext>
            </a:extLst>
          </p:cNvPr>
          <p:cNvSpPr>
            <a:spLocks noGrp="1"/>
          </p:cNvSpPr>
          <p:nvPr>
            <p:ph sz="quarter" idx="15" hasCustomPrompt="1"/>
          </p:nvPr>
        </p:nvSpPr>
        <p:spPr>
          <a:xfrm>
            <a:off x="896074" y="2106591"/>
            <a:ext cx="2067045" cy="3633787"/>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600">
                <a:latin typeface="+mn-lt"/>
              </a:defRPr>
            </a:lvl2pPr>
            <a:lvl3pPr marL="457200" indent="-228600">
              <a:spcBef>
                <a:spcPts val="1000"/>
              </a:spcBef>
              <a:spcAft>
                <a:spcPts val="1000"/>
              </a:spcAft>
              <a:buClr>
                <a:schemeClr val="accent2"/>
              </a:buClr>
              <a:buFont typeface="Wingdings" panose="05000000000000000000" pitchFamily="2" charset="2"/>
              <a:buChar char="§"/>
              <a:defRPr sz="1400">
                <a:latin typeface="+mn-lt"/>
              </a:defRPr>
            </a:lvl3pPr>
            <a:lvl4pPr marL="685800" indent="-228600">
              <a:spcBef>
                <a:spcPts val="1000"/>
              </a:spcBef>
              <a:spcAft>
                <a:spcPts val="1000"/>
              </a:spcAft>
              <a:buClr>
                <a:schemeClr val="accent2"/>
              </a:buClr>
              <a:buFont typeface="Wingdings" panose="05000000000000000000" pitchFamily="2" charset="2"/>
              <a:buChar char="§"/>
              <a:defRPr sz="1400">
                <a:latin typeface="+mn-lt"/>
              </a:defRPr>
            </a:lvl4pPr>
            <a:lvl5pPr marL="914400" indent="-228600">
              <a:spcBef>
                <a:spcPts val="1000"/>
              </a:spcBef>
              <a:spcAft>
                <a:spcPts val="1000"/>
              </a:spcAft>
              <a:buClr>
                <a:schemeClr val="accent2"/>
              </a:buClr>
              <a:buFont typeface="Wingdings" panose="05000000000000000000" pitchFamily="2" charset="2"/>
              <a:buChar cha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3483980" y="2106591"/>
            <a:ext cx="7869820" cy="4016713"/>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9" r:id="rId3"/>
    <p:sldLayoutId id="2147483650" r:id="rId4"/>
    <p:sldLayoutId id="2147483649" r:id="rId5"/>
    <p:sldLayoutId id="2147483662" r:id="rId6"/>
    <p:sldLayoutId id="2147483663" r:id="rId7"/>
    <p:sldLayoutId id="2147483652" r:id="rId8"/>
    <p:sldLayoutId id="2147483666" r:id="rId9"/>
    <p:sldLayoutId id="2147483664" r:id="rId10"/>
    <p:sldLayoutId id="2147483665" r:id="rId11"/>
    <p:sldLayoutId id="2147483661" r:id="rId12"/>
  </p:sldLayoutIdLst>
  <p:hf hdr="0" ftr="0" dt="0"/>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DFASBD.Submissions@dfa.nm.gov"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s://www.nmdfa.state.nm.us/budget-division/operating-budget-instructions/" TargetMode="External"/><Relationship Id="rId4" Type="http://schemas.openxmlformats.org/officeDocument/2006/relationships/hyperlink" Target="mailto:lfc@nmlegis.go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782ED2F6-AFB3-9199-3999-2B5E4BAF242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0" y="0"/>
            <a:ext cx="12192000" cy="6858000"/>
          </a:xfrm>
        </p:spPr>
      </p:pic>
      <p:grpSp>
        <p:nvGrpSpPr>
          <p:cNvPr id="5" name="Group 4">
            <a:extLst>
              <a:ext uri="{FF2B5EF4-FFF2-40B4-BE49-F238E27FC236}">
                <a16:creationId xmlns:a16="http://schemas.microsoft.com/office/drawing/2014/main" id="{8DA48733-0514-F956-A7CF-9ED819ABA5FC}"/>
              </a:ext>
            </a:extLst>
          </p:cNvPr>
          <p:cNvGrpSpPr/>
          <p:nvPr/>
        </p:nvGrpSpPr>
        <p:grpSpPr>
          <a:xfrm>
            <a:off x="3953164" y="0"/>
            <a:ext cx="8238836" cy="6858000"/>
            <a:chOff x="3953164" y="0"/>
            <a:chExt cx="8238836" cy="6858000"/>
          </a:xfrm>
        </p:grpSpPr>
        <p:sp>
          <p:nvSpPr>
            <p:cNvPr id="2" name="Parallelogram 1">
              <a:extLst>
                <a:ext uri="{FF2B5EF4-FFF2-40B4-BE49-F238E27FC236}">
                  <a16:creationId xmlns:a16="http://schemas.microsoft.com/office/drawing/2014/main" id="{6AC1B334-0DED-2B65-825F-781DF3B3C7CF}"/>
                </a:ext>
              </a:extLst>
            </p:cNvPr>
            <p:cNvSpPr/>
            <p:nvPr/>
          </p:nvSpPr>
          <p:spPr>
            <a:xfrm>
              <a:off x="3953164" y="0"/>
              <a:ext cx="6234545" cy="6858000"/>
            </a:xfrm>
            <a:prstGeom prst="parallelogram">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A6875F6-7EEF-16E9-07B2-31BC85BB2053}"/>
                </a:ext>
              </a:extLst>
            </p:cNvPr>
            <p:cNvSpPr/>
            <p:nvPr/>
          </p:nvSpPr>
          <p:spPr>
            <a:xfrm>
              <a:off x="8599055" y="0"/>
              <a:ext cx="359294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F20A922B-22EC-7FD8-FA8C-2FFAC558BD66}"/>
              </a:ext>
            </a:extLst>
          </p:cNvPr>
          <p:cNvSpPr>
            <a:spLocks noGrp="1"/>
          </p:cNvSpPr>
          <p:nvPr>
            <p:ph type="ctrTitle"/>
          </p:nvPr>
        </p:nvSpPr>
        <p:spPr>
          <a:xfrm>
            <a:off x="5165633" y="1556328"/>
            <a:ext cx="6866842" cy="2018145"/>
          </a:xfrm>
        </p:spPr>
        <p:txBody>
          <a:bodyPr/>
          <a:lstStyle/>
          <a:p>
            <a:r>
              <a:rPr lang="en-US" sz="4400" b="1" dirty="0">
                <a:latin typeface="Arial" panose="020B0604020202020204" pitchFamily="34" charset="0"/>
                <a:cs typeface="Arial" panose="020B0604020202020204" pitchFamily="34" charset="0"/>
              </a:rPr>
              <a:t>Operating Budget Instructions</a:t>
            </a:r>
            <a:br>
              <a:rPr lang="en-US" sz="4400" b="1" dirty="0">
                <a:latin typeface="Arial" panose="020B0604020202020204" pitchFamily="34" charset="0"/>
                <a:cs typeface="Arial" panose="020B0604020202020204" pitchFamily="34" charset="0"/>
              </a:rPr>
            </a:b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fiscal year 2027</a:t>
            </a:r>
          </a:p>
        </p:txBody>
      </p:sp>
      <p:sp>
        <p:nvSpPr>
          <p:cNvPr id="7" name="TextBox 6">
            <a:extLst>
              <a:ext uri="{FF2B5EF4-FFF2-40B4-BE49-F238E27FC236}">
                <a16:creationId xmlns:a16="http://schemas.microsoft.com/office/drawing/2014/main" id="{9AE37DFE-0D76-69E8-FC5C-BC5D369BCF9A}"/>
              </a:ext>
            </a:extLst>
          </p:cNvPr>
          <p:cNvSpPr txBox="1"/>
          <p:nvPr/>
        </p:nvSpPr>
        <p:spPr>
          <a:xfrm>
            <a:off x="5463309" y="5412509"/>
            <a:ext cx="6271491" cy="646331"/>
          </a:xfrm>
          <a:prstGeom prst="rect">
            <a:avLst/>
          </a:prstGeom>
          <a:noFill/>
        </p:spPr>
        <p:txBody>
          <a:bodyPr wrap="square" rtlCol="0">
            <a:spAutoFit/>
          </a:bodyPr>
          <a:lstStyle/>
          <a:p>
            <a:pPr algn="ctr" eaLnBrk="1" hangingPunct="1"/>
            <a:r>
              <a:rPr lang="en-US" dirty="0">
                <a:solidFill>
                  <a:schemeClr val="bg1"/>
                </a:solidFill>
                <a:latin typeface="Arial" panose="020B0604020202020204" pitchFamily="34" charset="0"/>
                <a:cs typeface="Arial" panose="020B0604020202020204" pitchFamily="34" charset="0"/>
              </a:rPr>
              <a:t>Cecilia Mavrommatis, Mobile Budget &amp; Policy Advisor</a:t>
            </a:r>
          </a:p>
          <a:p>
            <a:pPr algn="ctr" eaLnBrk="1" hangingPunct="1"/>
            <a:r>
              <a:rPr lang="en-US" dirty="0">
                <a:solidFill>
                  <a:schemeClr val="bg1"/>
                </a:solidFill>
                <a:latin typeface="Arial" panose="020B0604020202020204" pitchFamily="34" charset="0"/>
                <a:cs typeface="Arial" panose="020B0604020202020204" pitchFamily="34" charset="0"/>
              </a:rPr>
              <a:t>State Budget Division</a:t>
            </a:r>
          </a:p>
        </p:txBody>
      </p:sp>
    </p:spTree>
    <p:extLst>
      <p:ext uri="{BB962C8B-B14F-4D97-AF65-F5344CB8AC3E}">
        <p14:creationId xmlns:p14="http://schemas.microsoft.com/office/powerpoint/2010/main" val="639264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348CAD-994E-19F9-970A-43D90E67617D}"/>
              </a:ext>
            </a:extLst>
          </p:cNvPr>
          <p:cNvSpPr>
            <a:spLocks noGrp="1"/>
          </p:cNvSpPr>
          <p:nvPr>
            <p:ph type="title"/>
          </p:nvPr>
        </p:nvSpPr>
        <p:spPr>
          <a:xfrm>
            <a:off x="5094942" y="397518"/>
            <a:ext cx="6241651" cy="1710354"/>
          </a:xfrm>
        </p:spPr>
        <p:txBody>
          <a:bodyPr anchor="ctr">
            <a:normAutofit/>
          </a:bodyPr>
          <a:lstStyle/>
          <a:p>
            <a:r>
              <a:rPr lang="en-US" b="1" spc="0" dirty="0">
                <a:solidFill>
                  <a:schemeClr val="bg1"/>
                </a:solidFill>
                <a:latin typeface="Arial" panose="020B0604020202020204" pitchFamily="34" charset="0"/>
              </a:rPr>
              <a:t>Budgeting personnel expenditures </a:t>
            </a:r>
            <a:endParaRPr lang="en-US" b="1" spc="0" dirty="0">
              <a:solidFill>
                <a:schemeClr val="bg1"/>
              </a:solidFill>
              <a:latin typeface="Arial" panose="020B0604020202020204" pitchFamily="34" charset="0"/>
              <a:cs typeface="Arial" panose="020B0604020202020204" pitchFamily="34" charset="0"/>
            </a:endParaRPr>
          </a:p>
        </p:txBody>
      </p:sp>
      <p:pic>
        <p:nvPicPr>
          <p:cNvPr id="9" name="Content Placeholder 8" descr="Office clerk searching for files">
            <a:extLst>
              <a:ext uri="{FF2B5EF4-FFF2-40B4-BE49-F238E27FC236}">
                <a16:creationId xmlns:a16="http://schemas.microsoft.com/office/drawing/2014/main" id="{EF6ABDA3-DEAE-11D0-DCD0-5E4E9F9B477F}"/>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6447" t="1147" r="16664" b="-1147"/>
          <a:stretch/>
        </p:blipFill>
        <p:spPr>
          <a:xfrm>
            <a:off x="20" y="10"/>
            <a:ext cx="4287818" cy="6857990"/>
          </a:xfrm>
          <a:noFill/>
        </p:spPr>
      </p:pic>
      <p:sp>
        <p:nvSpPr>
          <p:cNvPr id="12" name="Rectangle 11">
            <a:extLst>
              <a:ext uri="{FF2B5EF4-FFF2-40B4-BE49-F238E27FC236}">
                <a16:creationId xmlns:a16="http://schemas.microsoft.com/office/drawing/2014/main" id="{F84B6313-4AAD-90E4-6A46-F794D7593E2B}"/>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9570869-09C8-2CB7-8645-E9DFE09C2197}"/>
              </a:ext>
            </a:extLst>
          </p:cNvPr>
          <p:cNvSpPr>
            <a:spLocks noGrp="1"/>
          </p:cNvSpPr>
          <p:nvPr>
            <p:ph idx="1"/>
          </p:nvPr>
        </p:nvSpPr>
        <p:spPr>
          <a:xfrm>
            <a:off x="5242426" y="2181224"/>
            <a:ext cx="6241650" cy="3836117"/>
          </a:xfrm>
        </p:spPr>
        <p:txBody>
          <a:bodyPr>
            <a:normAutofit fontScale="70000" lnSpcReduction="20000"/>
          </a:bodyPr>
          <a:lstStyle/>
          <a:p>
            <a:r>
              <a:rPr lang="en-US" sz="3200" dirty="0">
                <a:solidFill>
                  <a:schemeClr val="bg1"/>
                </a:solidFill>
              </a:rPr>
              <a:t>Remember that vacant positions are projected at midpoint and have single insurance plans.</a:t>
            </a:r>
          </a:p>
          <a:p>
            <a:r>
              <a:rPr lang="en-US" sz="3200" dirty="0">
                <a:solidFill>
                  <a:schemeClr val="bg1"/>
                </a:solidFill>
              </a:rPr>
              <a:t>PCF: Personnel Cost Forecasting module in BFM.  Note that HR data from SHARE HCM is loaded into this module for budgeting purposes, but will not go back into SHARE HCM</a:t>
            </a:r>
          </a:p>
          <a:p>
            <a:r>
              <a:rPr lang="en-US" sz="3200" dirty="0">
                <a:solidFill>
                  <a:schemeClr val="bg1"/>
                </a:solidFill>
              </a:rPr>
              <a:t>HCM data in BFM will not include the 1% compensation increase for FY27.</a:t>
            </a:r>
          </a:p>
          <a:p>
            <a:r>
              <a:rPr lang="en-US" sz="3200" dirty="0">
                <a:solidFill>
                  <a:schemeClr val="bg1"/>
                </a:solidFill>
              </a:rPr>
              <a:t>BFM Reporting: PCF Detail Agency/Individual under Personnel Reports to generate “E-1” report</a:t>
            </a:r>
          </a:p>
        </p:txBody>
      </p:sp>
      <p:sp>
        <p:nvSpPr>
          <p:cNvPr id="2" name="Slide Number Placeholder 2">
            <a:extLst>
              <a:ext uri="{FF2B5EF4-FFF2-40B4-BE49-F238E27FC236}">
                <a16:creationId xmlns:a16="http://schemas.microsoft.com/office/drawing/2014/main" id="{91E1FCA6-5979-4034-DD35-EBC7E6EA8C4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10</a:t>
            </a:fld>
            <a:endParaRPr lang="en-US" dirty="0">
              <a:solidFill>
                <a:schemeClr val="bg1"/>
              </a:solidFill>
            </a:endParaRPr>
          </a:p>
        </p:txBody>
      </p:sp>
    </p:spTree>
    <p:extLst>
      <p:ext uri="{BB962C8B-B14F-4D97-AF65-F5344CB8AC3E}">
        <p14:creationId xmlns:p14="http://schemas.microsoft.com/office/powerpoint/2010/main" val="3243800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3F4F15-7683-43C9-B7C1-89C1CCC454F7}"/>
              </a:ext>
            </a:extLst>
          </p:cNvPr>
          <p:cNvSpPr>
            <a:spLocks noGrp="1"/>
          </p:cNvSpPr>
          <p:nvPr>
            <p:ph type="title"/>
          </p:nvPr>
        </p:nvSpPr>
        <p:spPr>
          <a:xfrm>
            <a:off x="838200" y="222885"/>
            <a:ext cx="10515600" cy="1325563"/>
          </a:xfrm>
        </p:spPr>
        <p:txBody>
          <a:bodyPr/>
          <a:lstStyle/>
          <a:p>
            <a:r>
              <a:rPr lang="en-US" b="1" spc="0" dirty="0">
                <a:solidFill>
                  <a:schemeClr val="bg1"/>
                </a:solidFill>
                <a:latin typeface="Arial" panose="020B0604020202020204" pitchFamily="34" charset="0"/>
                <a:cs typeface="Arial" panose="020B0604020202020204" pitchFamily="34" charset="0"/>
              </a:rPr>
              <a:t>FTE Maintenance (Forms 7900 and 8000)</a:t>
            </a:r>
          </a:p>
        </p:txBody>
      </p:sp>
      <p:sp>
        <p:nvSpPr>
          <p:cNvPr id="6" name="Content Placeholder 5">
            <a:extLst>
              <a:ext uri="{FF2B5EF4-FFF2-40B4-BE49-F238E27FC236}">
                <a16:creationId xmlns:a16="http://schemas.microsoft.com/office/drawing/2014/main" id="{31AC11F6-2CB2-B349-2732-C05FF3E3C9B0}"/>
              </a:ext>
            </a:extLst>
          </p:cNvPr>
          <p:cNvSpPr>
            <a:spLocks noGrp="1"/>
          </p:cNvSpPr>
          <p:nvPr>
            <p:ph idx="4294967295"/>
          </p:nvPr>
        </p:nvSpPr>
        <p:spPr>
          <a:xfrm>
            <a:off x="306593" y="1310148"/>
            <a:ext cx="11578814" cy="2118852"/>
          </a:xfrm>
        </p:spPr>
        <p:txBody>
          <a:bodyPr>
            <a:normAutofit fontScale="70000" lnSpcReduction="20000"/>
          </a:bodyPr>
          <a:lstStyle/>
          <a:p>
            <a:pPr>
              <a:lnSpc>
                <a:spcPct val="120000"/>
              </a:lnSpc>
              <a:spcBef>
                <a:spcPts val="0"/>
              </a:spcBef>
              <a:spcAft>
                <a:spcPts val="600"/>
              </a:spcAft>
            </a:pPr>
            <a:r>
              <a:rPr lang="en-US" sz="2400" dirty="0">
                <a:solidFill>
                  <a:schemeClr val="bg1"/>
                </a:solidFill>
                <a:latin typeface="Arial" panose="020B0604020202020204" pitchFamily="34" charset="0"/>
                <a:cs typeface="Arial" panose="020B0604020202020204" pitchFamily="34" charset="0"/>
              </a:rPr>
              <a:t>FTE Counts by </a:t>
            </a:r>
            <a:r>
              <a:rPr lang="en-US" sz="2400" dirty="0" err="1">
                <a:solidFill>
                  <a:schemeClr val="bg1"/>
                </a:solidFill>
                <a:latin typeface="Arial" panose="020B0604020202020204" pitchFamily="34" charset="0"/>
                <a:cs typeface="Arial" panose="020B0604020202020204" pitchFamily="34" charset="0"/>
              </a:rPr>
              <a:t>Pcode</a:t>
            </a:r>
            <a:r>
              <a:rPr lang="en-US" sz="2400" dirty="0">
                <a:solidFill>
                  <a:schemeClr val="bg1"/>
                </a:solidFill>
                <a:latin typeface="Arial" panose="020B0604020202020204" pitchFamily="34" charset="0"/>
                <a:cs typeface="Arial" panose="020B0604020202020204" pitchFamily="34" charset="0"/>
              </a:rPr>
              <a:t> (7900) and Dept (8000): Reconcile FTE counts among PCF, current year OPBUD and next year’s operating budget. Provide justification for differences such as transfers, reductions, or requested increases</a:t>
            </a:r>
          </a:p>
          <a:p>
            <a:pPr marL="625475" lvl="5" indent="-342900">
              <a:lnSpc>
                <a:spcPct val="120000"/>
              </a:lnSpc>
              <a:spcBef>
                <a:spcPts val="0"/>
              </a:spcBef>
              <a:spcAft>
                <a:spcPts val="600"/>
              </a:spcAft>
              <a:buClr>
                <a:schemeClr val="accent2"/>
              </a:buClr>
            </a:pPr>
            <a:r>
              <a:rPr lang="en-US" sz="2400" dirty="0">
                <a:solidFill>
                  <a:schemeClr val="bg1"/>
                </a:solidFill>
                <a:latin typeface="Arial" panose="020B0604020202020204" pitchFamily="34" charset="0"/>
                <a:cs typeface="Arial" panose="020B0604020202020204" pitchFamily="34" charset="0"/>
              </a:rPr>
              <a:t>PCF field is pulled from PCF module and not editable. </a:t>
            </a:r>
          </a:p>
          <a:p>
            <a:pPr marL="625475" lvl="3" indent="-342900">
              <a:lnSpc>
                <a:spcPct val="120000"/>
              </a:lnSpc>
              <a:spcBef>
                <a:spcPts val="0"/>
              </a:spcBef>
              <a:spcAft>
                <a:spcPts val="600"/>
              </a:spcAft>
              <a:buClr>
                <a:schemeClr val="accent2"/>
              </a:buClr>
            </a:pPr>
            <a:r>
              <a:rPr lang="en-US" sz="2400" dirty="0">
                <a:solidFill>
                  <a:schemeClr val="bg1"/>
                </a:solidFill>
                <a:latin typeface="Arial" panose="020B0604020202020204" pitchFamily="34" charset="0"/>
                <a:cs typeface="Arial" panose="020B0604020202020204" pitchFamily="34" charset="0"/>
              </a:rPr>
              <a:t>Input any needed adjustments in the “2026-27 OpBud Adjustments” column and provide written justification</a:t>
            </a:r>
          </a:p>
          <a:p>
            <a:pPr marL="625475" lvl="3" indent="-342900">
              <a:lnSpc>
                <a:spcPct val="120000"/>
              </a:lnSpc>
              <a:spcBef>
                <a:spcPts val="0"/>
              </a:spcBef>
              <a:spcAft>
                <a:spcPts val="600"/>
              </a:spcAft>
              <a:buClr>
                <a:schemeClr val="accent2"/>
              </a:buClr>
            </a:pPr>
            <a:r>
              <a:rPr lang="en-US" sz="2400" dirty="0">
                <a:solidFill>
                  <a:schemeClr val="bg1"/>
                </a:solidFill>
                <a:latin typeface="Arial" panose="020B0604020202020204" pitchFamily="34" charset="0"/>
                <a:cs typeface="Arial" panose="020B0604020202020204" pitchFamily="34" charset="0"/>
              </a:rPr>
              <a:t>Report: FTE by </a:t>
            </a:r>
            <a:r>
              <a:rPr lang="en-US" sz="2400" dirty="0" err="1">
                <a:solidFill>
                  <a:schemeClr val="bg1"/>
                </a:solidFill>
                <a:latin typeface="Arial" panose="020B0604020202020204" pitchFamily="34" charset="0"/>
                <a:cs typeface="Arial" panose="020B0604020202020204" pitchFamily="34" charset="0"/>
              </a:rPr>
              <a:t>Pcode</a:t>
            </a:r>
            <a:r>
              <a:rPr lang="en-US" sz="2400" dirty="0">
                <a:solidFill>
                  <a:schemeClr val="bg1"/>
                </a:solidFill>
                <a:latin typeface="Arial" panose="020B0604020202020204" pitchFamily="34" charset="0"/>
                <a:cs typeface="Arial" panose="020B0604020202020204" pitchFamily="34" charset="0"/>
              </a:rPr>
              <a:t> OPBUD and FTE by </a:t>
            </a:r>
            <a:r>
              <a:rPr lang="en-US" sz="2400" dirty="0" err="1">
                <a:solidFill>
                  <a:schemeClr val="bg1"/>
                </a:solidFill>
                <a:latin typeface="Arial" panose="020B0604020202020204" pitchFamily="34" charset="0"/>
                <a:cs typeface="Arial" panose="020B0604020202020204" pitchFamily="34" charset="0"/>
              </a:rPr>
              <a:t>DeptID</a:t>
            </a:r>
            <a:r>
              <a:rPr lang="en-US" sz="2400" dirty="0">
                <a:solidFill>
                  <a:schemeClr val="bg1"/>
                </a:solidFill>
                <a:latin typeface="Arial" panose="020B0604020202020204" pitchFamily="34" charset="0"/>
                <a:cs typeface="Arial" panose="020B0604020202020204" pitchFamily="34" charset="0"/>
              </a:rPr>
              <a:t> OPBUD</a:t>
            </a:r>
          </a:p>
        </p:txBody>
      </p:sp>
      <p:pic>
        <p:nvPicPr>
          <p:cNvPr id="10" name="Picture 9">
            <a:extLst>
              <a:ext uri="{FF2B5EF4-FFF2-40B4-BE49-F238E27FC236}">
                <a16:creationId xmlns:a16="http://schemas.microsoft.com/office/drawing/2014/main" id="{F4B4B810-AA8E-FDCE-5296-764BA81A74EB}"/>
              </a:ext>
            </a:extLst>
          </p:cNvPr>
          <p:cNvPicPr>
            <a:picLocks noChangeAspect="1"/>
          </p:cNvPicPr>
          <p:nvPr/>
        </p:nvPicPr>
        <p:blipFill rotWithShape="1">
          <a:blip r:embed="rId2"/>
          <a:srcRect b="10172"/>
          <a:stretch/>
        </p:blipFill>
        <p:spPr>
          <a:xfrm>
            <a:off x="306593" y="3061348"/>
            <a:ext cx="11578814" cy="3562972"/>
          </a:xfrm>
          <a:prstGeom prst="rect">
            <a:avLst/>
          </a:prstGeom>
        </p:spPr>
      </p:pic>
      <p:sp>
        <p:nvSpPr>
          <p:cNvPr id="3" name="Slide Number Placeholder 2">
            <a:extLst>
              <a:ext uri="{FF2B5EF4-FFF2-40B4-BE49-F238E27FC236}">
                <a16:creationId xmlns:a16="http://schemas.microsoft.com/office/drawing/2014/main" id="{D16F3186-0A72-E3F1-4C12-F63D5AF0413D}"/>
              </a:ext>
            </a:extLst>
          </p:cNvPr>
          <p:cNvSpPr>
            <a:spLocks noGrp="1"/>
          </p:cNvSpPr>
          <p:nvPr>
            <p:ph type="sldNum" sz="quarter" idx="12"/>
          </p:nvPr>
        </p:nvSpPr>
        <p:spPr/>
        <p:txBody>
          <a:bodyPr/>
          <a:lstStyle/>
          <a:p>
            <a:fld id="{CBD12358-51D2-46B3-9BDE-DF29528B9454}" type="slidenum">
              <a:rPr lang="en-US" sz="1800" smtClean="0"/>
              <a:t>11</a:t>
            </a:fld>
            <a:endParaRPr lang="en-US" dirty="0"/>
          </a:p>
        </p:txBody>
      </p:sp>
    </p:spTree>
    <p:extLst>
      <p:ext uri="{BB962C8B-B14F-4D97-AF65-F5344CB8AC3E}">
        <p14:creationId xmlns:p14="http://schemas.microsoft.com/office/powerpoint/2010/main" val="2573252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348CAD-994E-19F9-970A-43D90E67617D}"/>
              </a:ext>
            </a:extLst>
          </p:cNvPr>
          <p:cNvSpPr>
            <a:spLocks noGrp="1"/>
          </p:cNvSpPr>
          <p:nvPr>
            <p:ph type="title"/>
          </p:nvPr>
        </p:nvSpPr>
        <p:spPr>
          <a:xfrm>
            <a:off x="5094942" y="397518"/>
            <a:ext cx="6241651" cy="1710354"/>
          </a:xfrm>
        </p:spPr>
        <p:txBody>
          <a:bodyPr anchor="ctr">
            <a:normAutofit/>
          </a:bodyPr>
          <a:lstStyle/>
          <a:p>
            <a:r>
              <a:rPr lang="en-US" b="1" spc="0" dirty="0">
                <a:solidFill>
                  <a:schemeClr val="bg1"/>
                </a:solidFill>
                <a:latin typeface="Arial" panose="020B0604020202020204" pitchFamily="34" charset="0"/>
                <a:cs typeface="Arial" panose="020B0604020202020204" pitchFamily="34" charset="0"/>
              </a:rPr>
              <a:t>Policy Regarding FTE and Position Control</a:t>
            </a:r>
          </a:p>
        </p:txBody>
      </p:sp>
      <p:pic>
        <p:nvPicPr>
          <p:cNvPr id="9" name="Content Placeholder 8" descr="Office clerk searching for files">
            <a:extLst>
              <a:ext uri="{FF2B5EF4-FFF2-40B4-BE49-F238E27FC236}">
                <a16:creationId xmlns:a16="http://schemas.microsoft.com/office/drawing/2014/main" id="{EF6ABDA3-DEAE-11D0-DCD0-5E4E9F9B477F}"/>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6447" t="1147" r="16664" b="-1147"/>
          <a:stretch/>
        </p:blipFill>
        <p:spPr>
          <a:xfrm>
            <a:off x="20" y="10"/>
            <a:ext cx="4287818" cy="6857990"/>
          </a:xfrm>
          <a:noFill/>
        </p:spPr>
      </p:pic>
      <p:sp>
        <p:nvSpPr>
          <p:cNvPr id="12" name="Rectangle 11">
            <a:extLst>
              <a:ext uri="{FF2B5EF4-FFF2-40B4-BE49-F238E27FC236}">
                <a16:creationId xmlns:a16="http://schemas.microsoft.com/office/drawing/2014/main" id="{F84B6313-4AAD-90E4-6A46-F794D7593E2B}"/>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9570869-09C8-2CB7-8645-E9DFE09C2197}"/>
              </a:ext>
            </a:extLst>
          </p:cNvPr>
          <p:cNvSpPr>
            <a:spLocks noGrp="1"/>
          </p:cNvSpPr>
          <p:nvPr>
            <p:ph idx="1"/>
          </p:nvPr>
        </p:nvSpPr>
        <p:spPr>
          <a:xfrm>
            <a:off x="5242426" y="1966452"/>
            <a:ext cx="6241650" cy="4050890"/>
          </a:xfrm>
        </p:spPr>
        <p:txBody>
          <a:bodyPr>
            <a:normAutofit fontScale="92500" lnSpcReduction="10000"/>
          </a:bodyPr>
          <a:lstStyle/>
          <a:p>
            <a:pPr marL="285750" indent="-285750">
              <a:buFont typeface="Arial" panose="020B0604020202020204" pitchFamily="34" charset="0"/>
              <a:buChar char="•"/>
            </a:pPr>
            <a:r>
              <a:rPr lang="en-US" sz="2000" dirty="0">
                <a:solidFill>
                  <a:schemeClr val="bg1"/>
                </a:solidFill>
              </a:rPr>
              <a:t>FTE deviations from your appropriation request must be documented, justified and supported:</a:t>
            </a:r>
          </a:p>
          <a:p>
            <a:pPr marL="800100" lvl="2" indent="-342900">
              <a:buFont typeface="+mj-lt"/>
              <a:buAutoNum type="arabicPeriod"/>
            </a:pPr>
            <a:r>
              <a:rPr lang="en-US" sz="2000" dirty="0">
                <a:solidFill>
                  <a:schemeClr val="bg1"/>
                </a:solidFill>
              </a:rPr>
              <a:t>Provide a reconciliation of any differences</a:t>
            </a:r>
          </a:p>
          <a:p>
            <a:pPr marL="800100" lvl="2" indent="-342900">
              <a:buFont typeface="+mj-lt"/>
              <a:buAutoNum type="arabicPeriod"/>
            </a:pPr>
            <a:r>
              <a:rPr lang="en-US" sz="2000" dirty="0">
                <a:solidFill>
                  <a:schemeClr val="bg1"/>
                </a:solidFill>
              </a:rPr>
              <a:t>Provide evidence of available funding for new positions</a:t>
            </a:r>
          </a:p>
          <a:p>
            <a:pPr marL="800100" lvl="2" indent="-342900">
              <a:buFont typeface="+mj-lt"/>
              <a:buAutoNum type="arabicPeriod"/>
            </a:pPr>
            <a:r>
              <a:rPr lang="en-US" sz="2000" dirty="0">
                <a:solidFill>
                  <a:schemeClr val="bg1"/>
                </a:solidFill>
              </a:rPr>
              <a:t>Delete additional positions where funding is not anticipated</a:t>
            </a:r>
          </a:p>
          <a:p>
            <a:pPr marL="285750" indent="-285750">
              <a:buFont typeface="Arial" panose="020B0604020202020204" pitchFamily="34" charset="0"/>
              <a:buChar char="•"/>
            </a:pPr>
            <a:r>
              <a:rPr lang="en-US" sz="2000" dirty="0">
                <a:solidFill>
                  <a:schemeClr val="bg1"/>
                </a:solidFill>
              </a:rPr>
              <a:t>FTE should reconcile to Organizational Listing report.</a:t>
            </a:r>
          </a:p>
          <a:p>
            <a:pPr marL="285750" indent="-285750">
              <a:buFont typeface="Arial" panose="020B0604020202020204" pitchFamily="34" charset="0"/>
              <a:buChar char="•"/>
            </a:pPr>
            <a:r>
              <a:rPr lang="en-US" sz="2000" dirty="0">
                <a:solidFill>
                  <a:schemeClr val="bg1"/>
                </a:solidFill>
              </a:rPr>
              <a:t>Term extensions: Complete (outside of BFM) Excel spreadsheet to reauthorize all term positions through FY27.  Form on SBD website.</a:t>
            </a:r>
          </a:p>
          <a:p>
            <a:pPr marL="285750" indent="-285750">
              <a:buFont typeface="Arial" panose="020B0604020202020204" pitchFamily="34" charset="0"/>
              <a:buChar char="•"/>
            </a:pPr>
            <a:endParaRPr lang="en-US" sz="1500" dirty="0"/>
          </a:p>
        </p:txBody>
      </p:sp>
      <p:sp>
        <p:nvSpPr>
          <p:cNvPr id="2" name="Slide Number Placeholder 2">
            <a:extLst>
              <a:ext uri="{FF2B5EF4-FFF2-40B4-BE49-F238E27FC236}">
                <a16:creationId xmlns:a16="http://schemas.microsoft.com/office/drawing/2014/main" id="{6C2748E0-25F2-18BF-90C3-833077C39CCE}"/>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12</a:t>
            </a:fld>
            <a:endParaRPr lang="en-US" dirty="0">
              <a:solidFill>
                <a:schemeClr val="bg1"/>
              </a:solidFill>
            </a:endParaRPr>
          </a:p>
        </p:txBody>
      </p:sp>
    </p:spTree>
    <p:extLst>
      <p:ext uri="{BB962C8B-B14F-4D97-AF65-F5344CB8AC3E}">
        <p14:creationId xmlns:p14="http://schemas.microsoft.com/office/powerpoint/2010/main" val="288961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6919DB-E3A9-A28F-B1F9-D2594E3B8FFC}"/>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Detail of GSD/DoIT Expenditures</a:t>
            </a:r>
          </a:p>
        </p:txBody>
      </p:sp>
      <p:sp>
        <p:nvSpPr>
          <p:cNvPr id="6" name="Table Placeholder 5">
            <a:extLst>
              <a:ext uri="{FF2B5EF4-FFF2-40B4-BE49-F238E27FC236}">
                <a16:creationId xmlns:a16="http://schemas.microsoft.com/office/drawing/2014/main" id="{D02DD199-C298-F652-3CFF-8A14F4EE5572}"/>
              </a:ext>
            </a:extLst>
          </p:cNvPr>
          <p:cNvSpPr>
            <a:spLocks noGrp="1"/>
          </p:cNvSpPr>
          <p:nvPr>
            <p:ph type="tbl" sz="quarter" idx="13"/>
          </p:nvPr>
        </p:nvSpPr>
        <p:spPr>
          <a:xfrm>
            <a:off x="613186" y="2107799"/>
            <a:ext cx="10965628" cy="4194677"/>
          </a:xfrm>
        </p:spPr>
        <p:txBody>
          <a:bodyPr>
            <a:normAutofit fontScale="85000" lnSpcReduction="20000"/>
          </a:bodyPr>
          <a:lstStyle/>
          <a:p>
            <a:pPr>
              <a:spcBef>
                <a:spcPts val="0"/>
              </a:spcBef>
              <a:spcAft>
                <a:spcPts val="1200"/>
              </a:spcAft>
            </a:pPr>
            <a:r>
              <a:rPr lang="en-US" dirty="0">
                <a:solidFill>
                  <a:schemeClr val="bg1"/>
                </a:solidFill>
              </a:rPr>
              <a:t>Use the GSD and DoIT published rate schedules for Workers Compensation, Auto and Property Insurance, Liability Insurance, Unemployment Insurance, Telecommunications and Information Technology. For HCM assessment, use a rate of $365/FTE. </a:t>
            </a:r>
          </a:p>
          <a:p>
            <a:pPr>
              <a:spcBef>
                <a:spcPts val="0"/>
              </a:spcBef>
              <a:spcAft>
                <a:spcPts val="1200"/>
              </a:spcAft>
            </a:pPr>
            <a:r>
              <a:rPr lang="en-US" dirty="0">
                <a:solidFill>
                  <a:schemeClr val="bg1"/>
                </a:solidFill>
              </a:rPr>
              <a:t>Agencies must budget the rates from GSD and DoIT rate sheets that were included in your appropriation request, or as changed via legislative action that affected these lines.</a:t>
            </a:r>
          </a:p>
          <a:p>
            <a:pPr>
              <a:spcBef>
                <a:spcPts val="0"/>
              </a:spcBef>
              <a:spcAft>
                <a:spcPts val="1200"/>
              </a:spcAft>
            </a:pPr>
            <a:r>
              <a:rPr lang="en-US" dirty="0">
                <a:solidFill>
                  <a:schemeClr val="bg1"/>
                </a:solidFill>
              </a:rPr>
              <a:t>Agencies must encumber the budgeted amounts for all rates on July 1, 2026.</a:t>
            </a:r>
          </a:p>
          <a:p>
            <a:pPr>
              <a:spcBef>
                <a:spcPts val="0"/>
              </a:spcBef>
              <a:spcAft>
                <a:spcPts val="1200"/>
              </a:spcAft>
            </a:pPr>
            <a:r>
              <a:rPr lang="en-US" dirty="0">
                <a:solidFill>
                  <a:schemeClr val="bg1"/>
                </a:solidFill>
              </a:rPr>
              <a:t>Be sure to use the appropriate account code for GSD/DoIT services to distinguish them from outside vendor costs.</a:t>
            </a:r>
          </a:p>
          <a:p>
            <a:pPr>
              <a:spcBef>
                <a:spcPts val="0"/>
              </a:spcBef>
              <a:spcAft>
                <a:spcPts val="1200"/>
              </a:spcAft>
            </a:pPr>
            <a:r>
              <a:rPr lang="en-US" dirty="0">
                <a:solidFill>
                  <a:schemeClr val="bg1"/>
                </a:solidFill>
              </a:rPr>
              <a:t>Include the Rate Report as part of the operating budget submission. This is a report in BFM Reporting at agency level that includes line items </a:t>
            </a:r>
            <a:r>
              <a:rPr lang="en-US" b="1" dirty="0">
                <a:solidFill>
                  <a:schemeClr val="bg1"/>
                </a:solidFill>
              </a:rPr>
              <a:t>521410, 521500, 521600, 535400, 542700, 542800, 543400, 545700, 545710, 545810, 546610.</a:t>
            </a:r>
          </a:p>
        </p:txBody>
      </p:sp>
      <p:sp>
        <p:nvSpPr>
          <p:cNvPr id="3" name="Slide Number Placeholder 2">
            <a:extLst>
              <a:ext uri="{FF2B5EF4-FFF2-40B4-BE49-F238E27FC236}">
                <a16:creationId xmlns:a16="http://schemas.microsoft.com/office/drawing/2014/main" id="{38C8D4B9-BAEA-FD6F-942F-2839F2D21652}"/>
              </a:ext>
            </a:extLst>
          </p:cNvPr>
          <p:cNvSpPr>
            <a:spLocks noGrp="1"/>
          </p:cNvSpPr>
          <p:nvPr>
            <p:ph type="sldNum" sz="quarter" idx="12"/>
          </p:nvPr>
        </p:nvSpPr>
        <p:spPr/>
        <p:txBody>
          <a:bodyPr/>
          <a:lstStyle/>
          <a:p>
            <a:fld id="{CBD12358-51D2-46B3-9BDE-DF29528B9454}" type="slidenum">
              <a:rPr lang="en-US" sz="1800" smtClean="0">
                <a:solidFill>
                  <a:schemeClr val="bg1"/>
                </a:solidFill>
              </a:rPr>
              <a:t>13</a:t>
            </a:fld>
            <a:endParaRPr lang="en-US" dirty="0">
              <a:solidFill>
                <a:schemeClr val="bg1"/>
              </a:solidFill>
            </a:endParaRPr>
          </a:p>
        </p:txBody>
      </p:sp>
    </p:spTree>
    <p:extLst>
      <p:ext uri="{BB962C8B-B14F-4D97-AF65-F5344CB8AC3E}">
        <p14:creationId xmlns:p14="http://schemas.microsoft.com/office/powerpoint/2010/main" val="287033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1D67-8625-7E36-7DAD-EEBAFE0F8A53}"/>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Transfer Reconciliation: Form 7400</a:t>
            </a:r>
          </a:p>
        </p:txBody>
      </p:sp>
      <p:sp>
        <p:nvSpPr>
          <p:cNvPr id="3" name="Table Placeholder 2">
            <a:extLst>
              <a:ext uri="{FF2B5EF4-FFF2-40B4-BE49-F238E27FC236}">
                <a16:creationId xmlns:a16="http://schemas.microsoft.com/office/drawing/2014/main" id="{275CA85A-21E4-5276-C2C7-4E5B91A6F458}"/>
              </a:ext>
            </a:extLst>
          </p:cNvPr>
          <p:cNvSpPr>
            <a:spLocks noGrp="1"/>
          </p:cNvSpPr>
          <p:nvPr>
            <p:ph type="tbl" sz="quarter" idx="13"/>
          </p:nvPr>
        </p:nvSpPr>
        <p:spPr>
          <a:xfrm>
            <a:off x="613186" y="1478537"/>
            <a:ext cx="10965628" cy="2315360"/>
          </a:xfrm>
        </p:spPr>
        <p:txBody>
          <a:bodyPr>
            <a:normAutofit fontScale="92500" lnSpcReduction="10000"/>
          </a:bodyPr>
          <a:lstStyle/>
          <a:p>
            <a:r>
              <a:rPr lang="en-US" dirty="0">
                <a:solidFill>
                  <a:schemeClr val="bg1"/>
                </a:solidFill>
                <a:latin typeface="Arial" panose="020B0604020202020204" pitchFamily="34" charset="0"/>
                <a:cs typeface="Arial" panose="020B0604020202020204" pitchFamily="34" charset="0"/>
              </a:rPr>
              <a:t>Information regarding transfers sent out by your agency (internal or external) that were enacted in the GAA have been brought forward in the 7400 Form</a:t>
            </a:r>
          </a:p>
          <a:p>
            <a:r>
              <a:rPr lang="en-US" dirty="0">
                <a:solidFill>
                  <a:schemeClr val="bg1"/>
                </a:solidFill>
                <a:latin typeface="Arial" panose="020B0604020202020204" pitchFamily="34" charset="0"/>
                <a:cs typeface="Arial" panose="020B0604020202020204" pitchFamily="34" charset="0"/>
              </a:rPr>
              <a:t>Update as needed in a similar fashion to the 7600/7700 Forms, likely few changes will be needed </a:t>
            </a:r>
          </a:p>
          <a:p>
            <a:r>
              <a:rPr lang="en-US" dirty="0">
                <a:solidFill>
                  <a:schemeClr val="bg1"/>
                </a:solidFill>
                <a:latin typeface="Arial" panose="020B0604020202020204" pitchFamily="34" charset="0"/>
                <a:cs typeface="Arial" panose="020B0604020202020204" pitchFamily="34" charset="0"/>
              </a:rPr>
              <a:t>Report: R-2 Transfer Report OPBUD receiving </a:t>
            </a:r>
          </a:p>
        </p:txBody>
      </p:sp>
      <p:pic>
        <p:nvPicPr>
          <p:cNvPr id="7" name="Picture 6">
            <a:extLst>
              <a:ext uri="{FF2B5EF4-FFF2-40B4-BE49-F238E27FC236}">
                <a16:creationId xmlns:a16="http://schemas.microsoft.com/office/drawing/2014/main" id="{81815882-52FC-8811-DA41-53FA2C5E1142}"/>
              </a:ext>
            </a:extLst>
          </p:cNvPr>
          <p:cNvPicPr>
            <a:picLocks noChangeAspect="1"/>
          </p:cNvPicPr>
          <p:nvPr/>
        </p:nvPicPr>
        <p:blipFill>
          <a:blip r:embed="rId2"/>
          <a:stretch>
            <a:fillRect/>
          </a:stretch>
        </p:blipFill>
        <p:spPr>
          <a:xfrm>
            <a:off x="324465" y="3793896"/>
            <a:ext cx="11867535" cy="3064104"/>
          </a:xfrm>
          <a:prstGeom prst="rect">
            <a:avLst/>
          </a:prstGeom>
        </p:spPr>
      </p:pic>
      <p:sp>
        <p:nvSpPr>
          <p:cNvPr id="5" name="Slide Number Placeholder 4">
            <a:extLst>
              <a:ext uri="{FF2B5EF4-FFF2-40B4-BE49-F238E27FC236}">
                <a16:creationId xmlns:a16="http://schemas.microsoft.com/office/drawing/2014/main" id="{69F71A35-6AD1-188D-A864-C1B4F20B7468}"/>
              </a:ext>
            </a:extLst>
          </p:cNvPr>
          <p:cNvSpPr>
            <a:spLocks noGrp="1"/>
          </p:cNvSpPr>
          <p:nvPr>
            <p:ph type="sldNum" sz="quarter" idx="12"/>
          </p:nvPr>
        </p:nvSpPr>
        <p:spPr/>
        <p:txBody>
          <a:bodyPr/>
          <a:lstStyle/>
          <a:p>
            <a:fld id="{CBD12358-51D2-46B3-9BDE-DF29528B9454}" type="slidenum">
              <a:rPr lang="en-US" smtClean="0"/>
              <a:t>14</a:t>
            </a:fld>
            <a:endParaRPr lang="en-US"/>
          </a:p>
        </p:txBody>
      </p:sp>
    </p:spTree>
    <p:extLst>
      <p:ext uri="{BB962C8B-B14F-4D97-AF65-F5344CB8AC3E}">
        <p14:creationId xmlns:p14="http://schemas.microsoft.com/office/powerpoint/2010/main" val="3423787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1D67-8625-7E36-7DAD-EEBAFE0F8A53}"/>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Other Financing Uses (500 Category)</a:t>
            </a:r>
          </a:p>
        </p:txBody>
      </p:sp>
      <p:sp>
        <p:nvSpPr>
          <p:cNvPr id="3" name="Table Placeholder 2">
            <a:extLst>
              <a:ext uri="{FF2B5EF4-FFF2-40B4-BE49-F238E27FC236}">
                <a16:creationId xmlns:a16="http://schemas.microsoft.com/office/drawing/2014/main" id="{275CA85A-21E4-5276-C2C7-4E5B91A6F458}"/>
              </a:ext>
            </a:extLst>
          </p:cNvPr>
          <p:cNvSpPr>
            <a:spLocks noGrp="1"/>
          </p:cNvSpPr>
          <p:nvPr>
            <p:ph type="tbl" sz="quarter" idx="13"/>
          </p:nvPr>
        </p:nvSpPr>
        <p:spPr/>
        <p:txBody>
          <a:bodyPr>
            <a:normAutofit lnSpcReduction="10000"/>
          </a:bodyPr>
          <a:lstStyle/>
          <a:p>
            <a:pPr marL="0" indent="0">
              <a:buNone/>
            </a:pPr>
            <a:r>
              <a:rPr lang="en-US" dirty="0">
                <a:solidFill>
                  <a:schemeClr val="bg1"/>
                </a:solidFill>
                <a:latin typeface="Arial" panose="020B0604020202020204" pitchFamily="34" charset="0"/>
                <a:cs typeface="Arial" panose="020B0604020202020204" pitchFamily="34" charset="0"/>
              </a:rPr>
              <a:t>There are three account codes that can be used in the 500 category (Other Financing Uses) to record non-reciprocal transfers:</a:t>
            </a:r>
          </a:p>
          <a:p>
            <a:pPr lvl="1"/>
            <a:r>
              <a:rPr lang="en-US" dirty="0">
                <a:solidFill>
                  <a:schemeClr val="accent3"/>
                </a:solidFill>
                <a:latin typeface="Arial" panose="020B0604020202020204" pitchFamily="34" charset="0"/>
                <a:cs typeface="Arial" panose="020B0604020202020204" pitchFamily="34" charset="0"/>
              </a:rPr>
              <a:t>Account code 555100 </a:t>
            </a:r>
            <a:r>
              <a:rPr lang="en-US" dirty="0">
                <a:solidFill>
                  <a:schemeClr val="bg1"/>
                </a:solidFill>
                <a:latin typeface="Arial" panose="020B0604020202020204" pitchFamily="34" charset="0"/>
                <a:cs typeface="Arial" panose="020B0604020202020204" pitchFamily="34" charset="0"/>
              </a:rPr>
              <a:t>is used to budget non-reciprocal interagency transfers from one state agency to another agency when both agencies are budgeted in SHARE.</a:t>
            </a:r>
          </a:p>
          <a:p>
            <a:pPr lvl="1"/>
            <a:r>
              <a:rPr lang="en-US" dirty="0">
                <a:solidFill>
                  <a:schemeClr val="accent3"/>
                </a:solidFill>
                <a:latin typeface="Arial" panose="020B0604020202020204" pitchFamily="34" charset="0"/>
                <a:cs typeface="Arial" panose="020B0604020202020204" pitchFamily="34" charset="0"/>
              </a:rPr>
              <a:t>Account code 555106 </a:t>
            </a:r>
            <a:r>
              <a:rPr lang="en-US" dirty="0">
                <a:solidFill>
                  <a:schemeClr val="bg1"/>
                </a:solidFill>
                <a:latin typeface="Arial" panose="020B0604020202020204" pitchFamily="34" charset="0"/>
                <a:cs typeface="Arial" panose="020B0604020202020204" pitchFamily="34" charset="0"/>
              </a:rPr>
              <a:t>is used to budget non-reciprocal transfers between funds within a state agency.</a:t>
            </a:r>
          </a:p>
          <a:p>
            <a:pPr lvl="1"/>
            <a:r>
              <a:rPr lang="en-US" dirty="0">
                <a:solidFill>
                  <a:schemeClr val="accent3"/>
                </a:solidFill>
                <a:latin typeface="Arial" panose="020B0604020202020204" pitchFamily="34" charset="0"/>
                <a:cs typeface="Arial" panose="020B0604020202020204" pitchFamily="34" charset="0"/>
              </a:rPr>
              <a:t>Account code 555200 </a:t>
            </a:r>
            <a:r>
              <a:rPr lang="en-US" dirty="0">
                <a:solidFill>
                  <a:schemeClr val="bg1"/>
                </a:solidFill>
                <a:latin typeface="Arial" panose="020B0604020202020204" pitchFamily="34" charset="0"/>
                <a:cs typeface="Arial" panose="020B0604020202020204" pitchFamily="34" charset="0"/>
              </a:rPr>
              <a:t>is used to budget non-reciprocal transfers to a component unit of the state.</a:t>
            </a:r>
          </a:p>
          <a:p>
            <a:pPr lvl="1"/>
            <a:r>
              <a:rPr lang="en-US" dirty="0">
                <a:solidFill>
                  <a:schemeClr val="bg1"/>
                </a:solidFill>
                <a:latin typeface="Arial" panose="020B0604020202020204" pitchFamily="34" charset="0"/>
                <a:cs typeface="Arial" panose="020B0604020202020204" pitchFamily="34" charset="0"/>
              </a:rPr>
              <a:t>Note: Agency must provide additional detail regarding the destination of transferred funds</a:t>
            </a:r>
          </a:p>
        </p:txBody>
      </p:sp>
      <p:sp>
        <p:nvSpPr>
          <p:cNvPr id="5" name="Slide Number Placeholder 4">
            <a:extLst>
              <a:ext uri="{FF2B5EF4-FFF2-40B4-BE49-F238E27FC236}">
                <a16:creationId xmlns:a16="http://schemas.microsoft.com/office/drawing/2014/main" id="{5F6E2307-B150-B65B-F09E-7CDC1B103CF2}"/>
              </a:ext>
            </a:extLst>
          </p:cNvPr>
          <p:cNvSpPr>
            <a:spLocks noGrp="1"/>
          </p:cNvSpPr>
          <p:nvPr>
            <p:ph type="sldNum" sz="quarter" idx="12"/>
          </p:nvPr>
        </p:nvSpPr>
        <p:spPr/>
        <p:txBody>
          <a:bodyPr/>
          <a:lstStyle/>
          <a:p>
            <a:fld id="{CBD12358-51D2-46B3-9BDE-DF29528B9454}" type="slidenum">
              <a:rPr lang="en-US" sz="1800" smtClean="0">
                <a:solidFill>
                  <a:schemeClr val="bg1"/>
                </a:solidFill>
              </a:rPr>
              <a:t>15</a:t>
            </a:fld>
            <a:endParaRPr lang="en-US" dirty="0">
              <a:solidFill>
                <a:schemeClr val="bg1"/>
              </a:solidFill>
            </a:endParaRPr>
          </a:p>
        </p:txBody>
      </p:sp>
    </p:spTree>
    <p:extLst>
      <p:ext uri="{BB962C8B-B14F-4D97-AF65-F5344CB8AC3E}">
        <p14:creationId xmlns:p14="http://schemas.microsoft.com/office/powerpoint/2010/main" val="301901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1D67-8625-7E36-7DAD-EEBAFE0F8A53}"/>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Budgeting Land of Enchantment Program Fund Appropriations</a:t>
            </a:r>
          </a:p>
        </p:txBody>
      </p:sp>
      <p:sp>
        <p:nvSpPr>
          <p:cNvPr id="3" name="Table Placeholder 2">
            <a:extLst>
              <a:ext uri="{FF2B5EF4-FFF2-40B4-BE49-F238E27FC236}">
                <a16:creationId xmlns:a16="http://schemas.microsoft.com/office/drawing/2014/main" id="{275CA85A-21E4-5276-C2C7-4E5B91A6F458}"/>
              </a:ext>
            </a:extLst>
          </p:cNvPr>
          <p:cNvSpPr>
            <a:spLocks noGrp="1"/>
          </p:cNvSpPr>
          <p:nvPr>
            <p:ph type="tbl" sz="quarter" idx="13"/>
          </p:nvPr>
        </p:nvSpPr>
        <p:spPr>
          <a:xfrm>
            <a:off x="510637" y="1612890"/>
            <a:ext cx="10965628" cy="4525563"/>
          </a:xfrm>
        </p:spPr>
        <p:txBody>
          <a:bodyPr>
            <a:normAutofit fontScale="85000" lnSpcReduction="20000"/>
          </a:bodyPr>
          <a:lstStyle/>
          <a:p>
            <a:pPr lvl="0"/>
            <a:r>
              <a:rPr lang="en-US" dirty="0">
                <a:solidFill>
                  <a:schemeClr val="bg1"/>
                </a:solidFill>
              </a:rPr>
              <a:t>During the operating budget process, these agencies should reduce their P-code budget on the revenue and expenditure side by the amount of the </a:t>
            </a:r>
            <a:r>
              <a:rPr lang="en-US" dirty="0" err="1">
                <a:solidFill>
                  <a:schemeClr val="bg1"/>
                </a:solidFill>
              </a:rPr>
              <a:t>LoE</a:t>
            </a:r>
            <a:r>
              <a:rPr lang="en-US" dirty="0">
                <a:solidFill>
                  <a:schemeClr val="bg1"/>
                </a:solidFill>
              </a:rPr>
              <a:t> distribution.</a:t>
            </a:r>
          </a:p>
          <a:p>
            <a:pPr lvl="0"/>
            <a:r>
              <a:rPr lang="en-US" dirty="0">
                <a:solidFill>
                  <a:schemeClr val="bg1"/>
                </a:solidFill>
              </a:rPr>
              <a:t>Agencies will be provided an </a:t>
            </a:r>
            <a:r>
              <a:rPr lang="en-US" dirty="0" err="1">
                <a:solidFill>
                  <a:schemeClr val="bg1"/>
                </a:solidFill>
              </a:rPr>
              <a:t>Scode</a:t>
            </a:r>
            <a:r>
              <a:rPr lang="en-US" dirty="0">
                <a:solidFill>
                  <a:schemeClr val="bg1"/>
                </a:solidFill>
              </a:rPr>
              <a:t> and class code to establish budget for these distributions.  Expenditure budget must correspond to the categories identified by GAA language.  The </a:t>
            </a:r>
            <a:r>
              <a:rPr lang="en-US" dirty="0" err="1">
                <a:solidFill>
                  <a:schemeClr val="bg1"/>
                </a:solidFill>
              </a:rPr>
              <a:t>budref</a:t>
            </a:r>
            <a:r>
              <a:rPr lang="en-US" dirty="0">
                <a:solidFill>
                  <a:schemeClr val="bg1"/>
                </a:solidFill>
              </a:rPr>
              <a:t> should be 92748 which is indicative of the 4-year timeframe for these distributions authorized by 2026 SB 184.</a:t>
            </a:r>
          </a:p>
          <a:p>
            <a:pPr lvl="0"/>
            <a:r>
              <a:rPr lang="en-US" dirty="0">
                <a:solidFill>
                  <a:schemeClr val="bg1"/>
                </a:solidFill>
              </a:rPr>
              <a:t>Agencies should submit an OPBUD-3 form (created outside of BFM) with this </a:t>
            </a:r>
            <a:r>
              <a:rPr lang="en-US" dirty="0" err="1">
                <a:solidFill>
                  <a:schemeClr val="bg1"/>
                </a:solidFill>
              </a:rPr>
              <a:t>Scode</a:t>
            </a:r>
            <a:r>
              <a:rPr lang="en-US" dirty="0">
                <a:solidFill>
                  <a:schemeClr val="bg1"/>
                </a:solidFill>
              </a:rPr>
              <a:t> information in their May 1 operating budget submission.</a:t>
            </a:r>
          </a:p>
          <a:p>
            <a:pPr lvl="0"/>
            <a:r>
              <a:rPr lang="en-US" dirty="0">
                <a:solidFill>
                  <a:schemeClr val="bg1"/>
                </a:solidFill>
              </a:rPr>
              <a:t>FY26 remaining funds: At the beginning of FY27, agencies may submit a BAR to budget any remaining balance from their FY26 distribution.  Note that this option will be eliminated in future years due to the process changes outlined above.</a:t>
            </a:r>
          </a:p>
          <a:p>
            <a:pPr lvl="0"/>
            <a:r>
              <a:rPr lang="en-US" dirty="0">
                <a:solidFill>
                  <a:schemeClr val="bg1"/>
                </a:solidFill>
              </a:rPr>
              <a:t>Allotment form</a:t>
            </a:r>
          </a:p>
          <a:p>
            <a:pPr lvl="1"/>
            <a:r>
              <a:rPr lang="en-US" dirty="0">
                <a:solidFill>
                  <a:schemeClr val="bg1"/>
                </a:solidFill>
              </a:rPr>
              <a:t>Submit an allotment request form (created outside of BFM and available on the SBD website) for the Land of Enchantment Program fund which is distributed by DFA to the receiving agencies.</a:t>
            </a:r>
          </a:p>
          <a:p>
            <a:endParaRPr lang="en-US" dirty="0">
              <a:solidFill>
                <a:schemeClr val="bg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3EC27E1-1CB7-A013-3E16-FE9850BF359B}"/>
              </a:ext>
            </a:extLst>
          </p:cNvPr>
          <p:cNvSpPr>
            <a:spLocks noGrp="1"/>
          </p:cNvSpPr>
          <p:nvPr>
            <p:ph type="sldNum" sz="quarter" idx="12"/>
          </p:nvPr>
        </p:nvSpPr>
        <p:spPr/>
        <p:txBody>
          <a:bodyPr/>
          <a:lstStyle/>
          <a:p>
            <a:fld id="{CBD12358-51D2-46B3-9BDE-DF29528B9454}" type="slidenum">
              <a:rPr lang="en-US" sz="1800" smtClean="0">
                <a:solidFill>
                  <a:schemeClr val="bg1"/>
                </a:solidFill>
              </a:rPr>
              <a:t>16</a:t>
            </a:fld>
            <a:endParaRPr lang="en-US" dirty="0">
              <a:solidFill>
                <a:schemeClr val="bg1"/>
              </a:solidFill>
            </a:endParaRPr>
          </a:p>
        </p:txBody>
      </p:sp>
    </p:spTree>
    <p:extLst>
      <p:ext uri="{BB962C8B-B14F-4D97-AF65-F5344CB8AC3E}">
        <p14:creationId xmlns:p14="http://schemas.microsoft.com/office/powerpoint/2010/main" val="1839552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100293"/>
            <a:ext cx="10515600" cy="1325563"/>
          </a:xfrm>
        </p:spPr>
        <p:txBody>
          <a:bodyPr/>
          <a:lstStyle/>
          <a:p>
            <a:r>
              <a:rPr lang="en-US" b="1" spc="0" dirty="0">
                <a:solidFill>
                  <a:schemeClr val="bg1"/>
                </a:solidFill>
                <a:latin typeface="Arial" panose="020B0604020202020204" pitchFamily="34" charset="0"/>
                <a:cs typeface="Arial" panose="020B0604020202020204" pitchFamily="34" charset="0"/>
              </a:rPr>
              <a:t>Revenue Reconciliation: 7800 Form</a:t>
            </a:r>
          </a:p>
        </p:txBody>
      </p:sp>
      <p:sp>
        <p:nvSpPr>
          <p:cNvPr id="4" name="Content Placeholder 3">
            <a:extLst>
              <a:ext uri="{FF2B5EF4-FFF2-40B4-BE49-F238E27FC236}">
                <a16:creationId xmlns:a16="http://schemas.microsoft.com/office/drawing/2014/main" id="{357DDD2D-5F19-2BFF-08B9-33CF396FBDC4}"/>
              </a:ext>
            </a:extLst>
          </p:cNvPr>
          <p:cNvSpPr>
            <a:spLocks noGrp="1"/>
          </p:cNvSpPr>
          <p:nvPr>
            <p:ph sz="quarter" idx="15"/>
          </p:nvPr>
        </p:nvSpPr>
        <p:spPr>
          <a:xfrm>
            <a:off x="856208" y="1139717"/>
            <a:ext cx="10666661" cy="2583397"/>
          </a:xfrm>
        </p:spPr>
        <p:txBody>
          <a:bodyPr>
            <a:normAutofit fontScale="92500" lnSpcReduction="10000"/>
          </a:bodyPr>
          <a:lstStyle/>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Only one form per agency, similar in format to 7600/7700 forms</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Account Transfers: move line-item budgets within same revenue category and P-code</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Comp Package: budget revenue for FY27 comp increases.  General fund should be under revenue code 499905</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Other Adjustments: Mainly federal revenue, possibly GAAP adjustments</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Recurring Adjustments</a:t>
            </a:r>
          </a:p>
          <a:p>
            <a:pPr marL="747713" lvl="1"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Move GF compensation increases from 499905 to 499105</a:t>
            </a:r>
          </a:p>
          <a:p>
            <a:pPr marL="285750" indent="-285750">
              <a:lnSpc>
                <a:spcPct val="120000"/>
              </a:lnSpc>
              <a:spcBef>
                <a:spcPts val="0"/>
              </a:spcBef>
              <a:spcAft>
                <a:spcPts val="600"/>
              </a:spcAft>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FB9A930-E8A2-59E2-CA16-8C2D81E20D0C}"/>
              </a:ext>
            </a:extLst>
          </p:cNvPr>
          <p:cNvPicPr>
            <a:picLocks noChangeAspect="1"/>
          </p:cNvPicPr>
          <p:nvPr/>
        </p:nvPicPr>
        <p:blipFill rotWithShape="1">
          <a:blip r:embed="rId2"/>
          <a:srcRect b="13143"/>
          <a:stretch/>
        </p:blipFill>
        <p:spPr>
          <a:xfrm>
            <a:off x="373625" y="3805131"/>
            <a:ext cx="11474245" cy="3052869"/>
          </a:xfrm>
          <a:prstGeom prst="rect">
            <a:avLst/>
          </a:prstGeom>
        </p:spPr>
      </p:pic>
      <p:sp>
        <p:nvSpPr>
          <p:cNvPr id="3" name="Slide Number Placeholder 2">
            <a:extLst>
              <a:ext uri="{FF2B5EF4-FFF2-40B4-BE49-F238E27FC236}">
                <a16:creationId xmlns:a16="http://schemas.microsoft.com/office/drawing/2014/main" id="{7958E6E1-7F1B-FF1B-2900-5FB924B9ABF2}"/>
              </a:ext>
            </a:extLst>
          </p:cNvPr>
          <p:cNvSpPr>
            <a:spLocks noGrp="1"/>
          </p:cNvSpPr>
          <p:nvPr>
            <p:ph type="sldNum" sz="quarter" idx="12"/>
          </p:nvPr>
        </p:nvSpPr>
        <p:spPr/>
        <p:txBody>
          <a:bodyPr/>
          <a:lstStyle/>
          <a:p>
            <a:fld id="{CBD12358-51D2-46B3-9BDE-DF29528B9454}" type="slidenum">
              <a:rPr lang="en-US" sz="1800" smtClean="0"/>
              <a:t>17</a:t>
            </a:fld>
            <a:endParaRPr lang="en-US" dirty="0"/>
          </a:p>
        </p:txBody>
      </p:sp>
    </p:spTree>
    <p:extLst>
      <p:ext uri="{BB962C8B-B14F-4D97-AF65-F5344CB8AC3E}">
        <p14:creationId xmlns:p14="http://schemas.microsoft.com/office/powerpoint/2010/main" val="2220493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Transfers from the General Fund</a:t>
            </a:r>
            <a:endParaRPr lang="en-US" dirty="0">
              <a:solidFill>
                <a:schemeClr val="accent3"/>
              </a:solidFill>
            </a:endParaRPr>
          </a:p>
        </p:txBody>
      </p:sp>
      <p:pic>
        <p:nvPicPr>
          <p:cNvPr id="6" name="Picture Placeholder 5" descr="Pile of American dollar banknotes">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26556" r="26556"/>
          <a:stretch/>
        </p:blipFill>
        <p:spPr/>
      </p:pic>
      <p:sp>
        <p:nvSpPr>
          <p:cNvPr id="7" name="Rectangle 6">
            <a:extLst>
              <a:ext uri="{FF2B5EF4-FFF2-40B4-BE49-F238E27FC236}">
                <a16:creationId xmlns:a16="http://schemas.microsoft.com/office/drawing/2014/main" id="{D302AD89-066B-7276-C3EE-D2EBD0B78F3A}"/>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5242426" y="2285999"/>
            <a:ext cx="6241650" cy="3937819"/>
          </a:xfrm>
        </p:spPr>
        <p:txBody>
          <a:bodyPr>
            <a:normAutofit/>
          </a:bodyPr>
          <a:lstStyle/>
          <a:p>
            <a:r>
              <a:rPr lang="en-US" sz="2400" dirty="0">
                <a:solidFill>
                  <a:schemeClr val="bg1"/>
                </a:solidFill>
              </a:rPr>
              <a:t>Include General Fund appropriations in the GAA as reported on your Report 3.</a:t>
            </a:r>
          </a:p>
          <a:p>
            <a:r>
              <a:rPr lang="en-US" sz="2400" dirty="0">
                <a:solidFill>
                  <a:schemeClr val="bg1"/>
                </a:solidFill>
              </a:rPr>
              <a:t>General fund received from FY27 compensation appropriations should be budgeted as 499905 in the Compensation Package column but then moved to 499105 in the Recurring Adjustments column.</a:t>
            </a:r>
          </a:p>
          <a:p>
            <a:r>
              <a:rPr lang="en-US" sz="2400" dirty="0">
                <a:solidFill>
                  <a:schemeClr val="bg1"/>
                </a:solidFill>
              </a:rPr>
              <a:t>May need to add a new line for 499905 for the comp adjustment.</a:t>
            </a:r>
          </a:p>
        </p:txBody>
      </p:sp>
      <p:sp>
        <p:nvSpPr>
          <p:cNvPr id="3" name="Slide Number Placeholder 2">
            <a:extLst>
              <a:ext uri="{FF2B5EF4-FFF2-40B4-BE49-F238E27FC236}">
                <a16:creationId xmlns:a16="http://schemas.microsoft.com/office/drawing/2014/main" id="{A2DAED4D-F845-EE57-52F3-ED52F6AE1AC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18</a:t>
            </a:fld>
            <a:endParaRPr lang="en-US" dirty="0">
              <a:solidFill>
                <a:schemeClr val="bg1"/>
              </a:solidFill>
            </a:endParaRPr>
          </a:p>
        </p:txBody>
      </p:sp>
    </p:spTree>
    <p:extLst>
      <p:ext uri="{BB962C8B-B14F-4D97-AF65-F5344CB8AC3E}">
        <p14:creationId xmlns:p14="http://schemas.microsoft.com/office/powerpoint/2010/main" val="2537390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4783338" y="466344"/>
            <a:ext cx="6241651" cy="1710354"/>
          </a:xfrm>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Federal Revenue</a:t>
            </a:r>
            <a:endParaRPr lang="en-US" dirty="0">
              <a:solidFill>
                <a:schemeClr val="accent3"/>
              </a:solidFill>
            </a:endParaRPr>
          </a:p>
        </p:txBody>
      </p:sp>
      <p:pic>
        <p:nvPicPr>
          <p:cNvPr id="6" name="Picture Placeholder 5" descr="Columns outside supreme court building">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8421" r="30868" b="2447"/>
          <a:stretch/>
        </p:blipFill>
        <p:spPr>
          <a:xfrm>
            <a:off x="0" y="0"/>
            <a:ext cx="4287838" cy="6858000"/>
          </a:xfrm>
        </p:spPr>
      </p:pic>
      <p:sp>
        <p:nvSpPr>
          <p:cNvPr id="3" name="Rectangle 2">
            <a:extLst>
              <a:ext uri="{FF2B5EF4-FFF2-40B4-BE49-F238E27FC236}">
                <a16:creationId xmlns:a16="http://schemas.microsoft.com/office/drawing/2014/main" id="{7DF697E6-A35E-909C-1917-A96F1A5FFAE3}"/>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4748981" y="2176698"/>
            <a:ext cx="7118554" cy="4371585"/>
          </a:xfrm>
        </p:spPr>
        <p:txBody>
          <a:bodyPr>
            <a:normAutofit fontScale="85000" lnSpcReduction="10000"/>
          </a:bodyPr>
          <a:lstStyle/>
          <a:p>
            <a:pPr marL="533400" indent="-533400" eaLnBrk="1" hangingPunct="1">
              <a:lnSpc>
                <a:spcPct val="90000"/>
              </a:lnSpc>
            </a:pPr>
            <a:r>
              <a:rPr lang="en-US" sz="2400" dirty="0">
                <a:solidFill>
                  <a:schemeClr val="bg1"/>
                </a:solidFill>
              </a:rPr>
              <a:t>For revenue generated and collected directly from the federal government use revenue code </a:t>
            </a:r>
            <a:r>
              <a:rPr lang="en-US" sz="2400" b="1" dirty="0">
                <a:solidFill>
                  <a:schemeClr val="bg1"/>
                </a:solidFill>
              </a:rPr>
              <a:t>451903</a:t>
            </a:r>
            <a:r>
              <a:rPr lang="en-US" sz="2400" dirty="0">
                <a:solidFill>
                  <a:schemeClr val="bg1"/>
                </a:solidFill>
              </a:rPr>
              <a:t>.</a:t>
            </a:r>
          </a:p>
          <a:p>
            <a:pPr marL="533400" indent="-533400" eaLnBrk="1" hangingPunct="1">
              <a:lnSpc>
                <a:spcPct val="90000"/>
              </a:lnSpc>
            </a:pPr>
            <a:r>
              <a:rPr lang="en-US" sz="2400" dirty="0">
                <a:solidFill>
                  <a:schemeClr val="bg1"/>
                </a:solidFill>
              </a:rPr>
              <a:t>For revenue that has a federal source but is received indirectly through a city, county, federal contract or another state, use revenue code </a:t>
            </a:r>
            <a:r>
              <a:rPr lang="en-US" sz="2400" b="1" dirty="0">
                <a:solidFill>
                  <a:schemeClr val="bg1"/>
                </a:solidFill>
              </a:rPr>
              <a:t>452003</a:t>
            </a:r>
            <a:r>
              <a:rPr lang="en-US" sz="2400" dirty="0">
                <a:solidFill>
                  <a:schemeClr val="bg1"/>
                </a:solidFill>
              </a:rPr>
              <a:t>.  Indirect from component unit: </a:t>
            </a:r>
            <a:r>
              <a:rPr lang="en-US" sz="2400" b="1" dirty="0">
                <a:solidFill>
                  <a:schemeClr val="bg1"/>
                </a:solidFill>
              </a:rPr>
              <a:t>452006</a:t>
            </a:r>
            <a:r>
              <a:rPr lang="en-US" sz="2400" dirty="0">
                <a:solidFill>
                  <a:schemeClr val="bg1"/>
                </a:solidFill>
              </a:rPr>
              <a:t>.  Federal contracts and reimbursements such as Medicare: </a:t>
            </a:r>
            <a:r>
              <a:rPr lang="en-US" sz="2400" b="1" dirty="0">
                <a:solidFill>
                  <a:schemeClr val="bg1"/>
                </a:solidFill>
              </a:rPr>
              <a:t>453001.</a:t>
            </a:r>
          </a:p>
          <a:p>
            <a:pPr marL="533400" indent="-533400" eaLnBrk="1" hangingPunct="1">
              <a:lnSpc>
                <a:spcPct val="90000"/>
              </a:lnSpc>
            </a:pPr>
            <a:r>
              <a:rPr lang="en-US" sz="2400" dirty="0">
                <a:solidFill>
                  <a:schemeClr val="bg1"/>
                </a:solidFill>
              </a:rPr>
              <a:t>Provide detail regarding grant names and purposes in justification field.</a:t>
            </a:r>
          </a:p>
          <a:p>
            <a:pPr marL="533400" indent="-533400" eaLnBrk="1" hangingPunct="1">
              <a:lnSpc>
                <a:spcPct val="90000"/>
              </a:lnSpc>
            </a:pPr>
            <a:r>
              <a:rPr lang="en-US" sz="2400" dirty="0">
                <a:solidFill>
                  <a:schemeClr val="bg1"/>
                </a:solidFill>
              </a:rPr>
              <a:t>Include all available funding, not only the amounts included on the Report 3 and in the GAA.  </a:t>
            </a:r>
            <a:r>
              <a:rPr lang="en-US" sz="2400" b="1" dirty="0">
                <a:solidFill>
                  <a:schemeClr val="bg1"/>
                </a:solidFill>
              </a:rPr>
              <a:t>Include recon form.</a:t>
            </a:r>
          </a:p>
          <a:p>
            <a:pPr marL="533400" indent="-533400" eaLnBrk="1" hangingPunct="1">
              <a:lnSpc>
                <a:spcPct val="90000"/>
              </a:lnSpc>
            </a:pPr>
            <a:r>
              <a:rPr lang="en-US" sz="2400" dirty="0">
                <a:solidFill>
                  <a:schemeClr val="bg1"/>
                </a:solidFill>
              </a:rPr>
              <a:t>Sub-awards of federal funds should be included as federal transfers (</a:t>
            </a:r>
            <a:r>
              <a:rPr lang="en-US" sz="2400" b="1" dirty="0">
                <a:solidFill>
                  <a:schemeClr val="bg1"/>
                </a:solidFill>
              </a:rPr>
              <a:t>451909</a:t>
            </a:r>
            <a:r>
              <a:rPr lang="en-US" sz="2400" dirty="0">
                <a:solidFill>
                  <a:schemeClr val="bg1"/>
                </a:solidFill>
              </a:rPr>
              <a:t>).</a:t>
            </a:r>
          </a:p>
        </p:txBody>
      </p:sp>
      <p:sp>
        <p:nvSpPr>
          <p:cNvPr id="5" name="Slide Number Placeholder 2">
            <a:extLst>
              <a:ext uri="{FF2B5EF4-FFF2-40B4-BE49-F238E27FC236}">
                <a16:creationId xmlns:a16="http://schemas.microsoft.com/office/drawing/2014/main" id="{C7B66C13-EEEE-551B-61D7-70E7E982C81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19</a:t>
            </a:fld>
            <a:endParaRPr lang="en-US" dirty="0">
              <a:solidFill>
                <a:schemeClr val="bg1"/>
              </a:solidFill>
            </a:endParaRPr>
          </a:p>
        </p:txBody>
      </p:sp>
    </p:spTree>
    <p:extLst>
      <p:ext uri="{BB962C8B-B14F-4D97-AF65-F5344CB8AC3E}">
        <p14:creationId xmlns:p14="http://schemas.microsoft.com/office/powerpoint/2010/main" val="3919042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title"/>
          </p:nvPr>
        </p:nvSpPr>
        <p:spPr>
          <a:noFill/>
        </p:spPr>
        <p:txBody>
          <a:bodyPr>
            <a:noAutofit/>
          </a:bodyPr>
          <a:lstStyle/>
          <a:p>
            <a:r>
              <a:rPr lang="en-US" spc="0" dirty="0">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Operating Budget Due Dates and Submission Requirements</a:t>
            </a:r>
          </a:p>
        </p:txBody>
      </p:sp>
      <p:sp>
        <p:nvSpPr>
          <p:cNvPr id="7" name="Content Placeholder 6">
            <a:extLst>
              <a:ext uri="{FF2B5EF4-FFF2-40B4-BE49-F238E27FC236}">
                <a16:creationId xmlns:a16="http://schemas.microsoft.com/office/drawing/2014/main" id="{E019EB64-29C4-AD1E-1EE0-9C039CED2D9D}"/>
              </a:ext>
            </a:extLst>
          </p:cNvPr>
          <p:cNvSpPr>
            <a:spLocks noGrp="1"/>
          </p:cNvSpPr>
          <p:nvPr>
            <p:ph sz="quarter" idx="14"/>
          </p:nvPr>
        </p:nvSpPr>
        <p:spPr>
          <a:xfrm>
            <a:off x="7571214" y="2062511"/>
            <a:ext cx="4266892" cy="1880470"/>
          </a:xfrm>
          <a:solidFill>
            <a:schemeClr val="accent2"/>
          </a:solidFill>
        </p:spPr>
        <p:txBody>
          <a:bodyPr/>
          <a:lstStyle/>
          <a:p>
            <a:pPr algn="ctr" eaLnBrk="1" hangingPunct="1">
              <a:lnSpc>
                <a:spcPct val="80000"/>
              </a:lnSpc>
              <a:buFont typeface="Wingdings" pitchFamily="2" charset="2"/>
              <a:buNone/>
            </a:pPr>
            <a:r>
              <a:rPr lang="en-US" sz="2400" b="1" kern="0" dirty="0">
                <a:solidFill>
                  <a:schemeClr val="bg1"/>
                </a:solidFill>
                <a:latin typeface="Arial" panose="020B0604020202020204" pitchFamily="34" charset="0"/>
                <a:cs typeface="Arial" panose="020B0604020202020204" pitchFamily="34" charset="0"/>
              </a:rPr>
              <a:t>Deadlines in addition to budget submission</a:t>
            </a:r>
          </a:p>
          <a:p>
            <a:pPr eaLnBrk="1" hangingPunct="1">
              <a:lnSpc>
                <a:spcPct val="80000"/>
              </a:lnSpc>
            </a:pPr>
            <a:r>
              <a:rPr lang="en-US" sz="1800" kern="0" dirty="0">
                <a:solidFill>
                  <a:schemeClr val="bg1"/>
                </a:solidFill>
                <a:latin typeface="Arial" panose="020B0604020202020204" pitchFamily="34" charset="0"/>
                <a:cs typeface="Arial" panose="020B0604020202020204" pitchFamily="34" charset="0"/>
              </a:rPr>
              <a:t>May 6, 2026 - submit Account Maintenance Form to FCD-Support Unit</a:t>
            </a:r>
          </a:p>
          <a:p>
            <a:pPr eaLnBrk="1" hangingPunct="1">
              <a:lnSpc>
                <a:spcPct val="80000"/>
              </a:lnSpc>
            </a:pPr>
            <a:r>
              <a:rPr lang="en-US" sz="1800" kern="0" dirty="0">
                <a:solidFill>
                  <a:schemeClr val="bg1"/>
                </a:solidFill>
                <a:latin typeface="Arial" panose="020B0604020202020204" pitchFamily="34" charset="0"/>
                <a:cs typeface="Arial" panose="020B0604020202020204" pitchFamily="34" charset="0"/>
              </a:rPr>
              <a:t>May 6, 2026 - complete all position control transactions in SHARE</a:t>
            </a:r>
          </a:p>
          <a:p>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E45A156-116A-818D-CD4D-361B6561A5CD}"/>
              </a:ext>
            </a:extLst>
          </p:cNvPr>
          <p:cNvSpPr/>
          <p:nvPr/>
        </p:nvSpPr>
        <p:spPr>
          <a:xfrm>
            <a:off x="0" y="6194323"/>
            <a:ext cx="12191999"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71FB92C-F889-C8AE-504D-625DD0CD1A1B}"/>
              </a:ext>
            </a:extLst>
          </p:cNvPr>
          <p:cNvSpPr>
            <a:spLocks noGrp="1"/>
          </p:cNvSpPr>
          <p:nvPr>
            <p:ph sz="quarter" idx="13"/>
          </p:nvPr>
        </p:nvSpPr>
        <p:spPr>
          <a:xfrm>
            <a:off x="590551" y="1904336"/>
            <a:ext cx="5700253" cy="4621825"/>
          </a:xfrm>
        </p:spPr>
        <p:txBody>
          <a:bodyPr>
            <a:normAutofit fontScale="92500" lnSpcReduction="10000"/>
          </a:bodyPr>
          <a:lstStyle/>
          <a:p>
            <a:pPr marL="0" indent="0">
              <a:buNone/>
            </a:pPr>
            <a:r>
              <a:rPr lang="en-US" sz="1600" b="1" dirty="0">
                <a:solidFill>
                  <a:schemeClr val="bg1"/>
                </a:solidFill>
                <a:latin typeface="Arial" panose="020B0604020202020204" pitchFamily="34" charset="0"/>
                <a:cs typeface="Arial" panose="020B0604020202020204" pitchFamily="34" charset="0"/>
              </a:rPr>
              <a:t>Budget submission is due Friday, May 1 by statute</a:t>
            </a:r>
          </a:p>
          <a:p>
            <a:pPr marL="0" indent="0">
              <a:buNone/>
            </a:pPr>
            <a:r>
              <a:rPr lang="en-US" sz="1600" b="1" dirty="0">
                <a:solidFill>
                  <a:schemeClr val="bg1"/>
                </a:solidFill>
                <a:latin typeface="Arial" panose="020B0604020202020204" pitchFamily="34" charset="0"/>
                <a:cs typeface="Arial" panose="020B0604020202020204" pitchFamily="34" charset="0"/>
              </a:rPr>
              <a:t>Important Announcement: </a:t>
            </a:r>
            <a:r>
              <a:rPr lang="en-US" sz="1600" dirty="0">
                <a:solidFill>
                  <a:schemeClr val="bg1"/>
                </a:solidFill>
                <a:latin typeface="Arial" panose="020B0604020202020204" pitchFamily="34" charset="0"/>
                <a:cs typeface="Arial" panose="020B0604020202020204" pitchFamily="34" charset="0"/>
              </a:rPr>
              <a:t>If you are from one of the following agencies - </a:t>
            </a:r>
            <a:r>
              <a:rPr lang="en-US" sz="1600" dirty="0">
                <a:solidFill>
                  <a:srgbClr val="FF0000"/>
                </a:solidFill>
                <a:highlight>
                  <a:srgbClr val="FFFF00"/>
                </a:highlight>
                <a:latin typeface="Arial" panose="020B0604020202020204" pitchFamily="34" charset="0"/>
                <a:cs typeface="Arial" panose="020B0604020202020204" pitchFamily="34" charset="0"/>
              </a:rPr>
              <a:t>DWS, GSD, DHOH, PED, Miners Hosp, Cumbres, AOC </a:t>
            </a:r>
            <a:r>
              <a:rPr lang="en-US" sz="1600" dirty="0">
                <a:solidFill>
                  <a:schemeClr val="bg1"/>
                </a:solidFill>
                <a:latin typeface="Arial" panose="020B0604020202020204" pitchFamily="34" charset="0"/>
                <a:cs typeface="Arial" panose="020B0604020202020204" pitchFamily="34" charset="0"/>
              </a:rPr>
              <a:t>– you will need to submit an opbud3 journal outside the BFM system to correctly set up your budget. Please reach out to your DFA analyst for further instructions if needed.</a:t>
            </a:r>
          </a:p>
          <a:p>
            <a:pPr marL="0" indent="0">
              <a:buNone/>
            </a:pPr>
            <a:r>
              <a:rPr lang="en-US" sz="1600" dirty="0">
                <a:solidFill>
                  <a:schemeClr val="bg1"/>
                </a:solidFill>
                <a:latin typeface="Arial" panose="020B0604020202020204" pitchFamily="34" charset="0"/>
                <a:cs typeface="Arial" panose="020B0604020202020204" pitchFamily="34" charset="0"/>
              </a:rPr>
              <a:t>Please follow this procedure to submit your operating budget:</a:t>
            </a:r>
          </a:p>
          <a:p>
            <a:pPr marL="257175" indent="-257175">
              <a:buFont typeface="+mj-lt"/>
              <a:buAutoNum type="arabicPeriod"/>
            </a:pPr>
            <a:r>
              <a:rPr lang="en-US" sz="1600" dirty="0">
                <a:solidFill>
                  <a:schemeClr val="bg1"/>
                </a:solidFill>
                <a:latin typeface="Arial" panose="020B0604020202020204" pitchFamily="34" charset="0"/>
                <a:cs typeface="Arial" panose="020B0604020202020204" pitchFamily="34" charset="0"/>
              </a:rPr>
              <a:t>Put together one complete submission of your operating budget per the checklist of required items.</a:t>
            </a:r>
          </a:p>
          <a:p>
            <a:pPr marL="257175" indent="-257175">
              <a:buFont typeface="+mj-lt"/>
              <a:buAutoNum type="arabicPeriod"/>
            </a:pPr>
            <a:r>
              <a:rPr lang="en-US" sz="1600" dirty="0">
                <a:solidFill>
                  <a:schemeClr val="bg1"/>
                </a:solidFill>
                <a:latin typeface="Arial" panose="020B0604020202020204" pitchFamily="34" charset="0"/>
                <a:cs typeface="Arial" panose="020B0604020202020204" pitchFamily="34" charset="0"/>
              </a:rPr>
              <a:t>Scan it in as a PDF and label as BU XXX FY27 Operating Budget Submission</a:t>
            </a:r>
          </a:p>
          <a:p>
            <a:pPr marL="257175" indent="-257175">
              <a:buFont typeface="+mj-lt"/>
              <a:buAutoNum type="arabicPeriod"/>
            </a:pPr>
            <a:r>
              <a:rPr lang="en-US" sz="1600" dirty="0">
                <a:solidFill>
                  <a:schemeClr val="bg1"/>
                </a:solidFill>
                <a:latin typeface="Arial" panose="020B0604020202020204" pitchFamily="34" charset="0"/>
                <a:cs typeface="Arial" panose="020B0604020202020204" pitchFamily="34" charset="0"/>
              </a:rPr>
              <a:t>Email to the following:</a:t>
            </a:r>
          </a:p>
          <a:p>
            <a:pPr marL="742950" lvl="2" indent="-285750">
              <a:lnSpc>
                <a:spcPct val="12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Your SBD analyst</a:t>
            </a:r>
          </a:p>
          <a:p>
            <a:pPr marL="742950" lvl="2" indent="-285750">
              <a:lnSpc>
                <a:spcPct val="12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DFA Submissions email </a:t>
            </a:r>
            <a:r>
              <a:rPr lang="en-US" sz="1600" dirty="0">
                <a:solidFill>
                  <a:schemeClr val="accent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DFASBD.Submissions@dfa.nm.gov</a:t>
            </a:r>
            <a:r>
              <a:rPr lang="en-US" sz="1600" dirty="0">
                <a:solidFill>
                  <a:schemeClr val="accent3"/>
                </a:solidFill>
                <a:latin typeface="Arial" panose="020B0604020202020204" pitchFamily="34" charset="0"/>
                <a:cs typeface="Arial" panose="020B0604020202020204" pitchFamily="34" charset="0"/>
              </a:rPr>
              <a:t> </a:t>
            </a:r>
          </a:p>
          <a:p>
            <a:pPr lvl="3">
              <a:lnSpc>
                <a:spcPct val="12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Your LFC analyst</a:t>
            </a:r>
          </a:p>
          <a:p>
            <a:pPr lvl="3">
              <a:lnSpc>
                <a:spcPct val="12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LFC Submissions</a:t>
            </a:r>
            <a:r>
              <a:rPr lang="en-US" sz="1600" dirty="0">
                <a:solidFill>
                  <a:schemeClr val="accent3"/>
                </a:solidFill>
                <a:latin typeface="Arial" panose="020B0604020202020204" pitchFamily="34" charset="0"/>
                <a:cs typeface="Arial" panose="020B0604020202020204" pitchFamily="34" charset="0"/>
              </a:rPr>
              <a:t> </a:t>
            </a:r>
            <a:r>
              <a:rPr lang="en-US" sz="1600" dirty="0">
                <a:solidFill>
                  <a:schemeClr val="accent3"/>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lfc@nmlegis.gov</a:t>
            </a:r>
            <a:r>
              <a:rPr lang="en-US" sz="1600" dirty="0">
                <a:solidFill>
                  <a:schemeClr val="accent3"/>
                </a:solidFill>
                <a:latin typeface="Arial" panose="020B0604020202020204" pitchFamily="34" charset="0"/>
                <a:cs typeface="Arial" panose="020B0604020202020204" pitchFamily="34" charset="0"/>
              </a:rPr>
              <a:t> </a:t>
            </a:r>
          </a:p>
          <a:p>
            <a:pPr marL="257175" indent="-257175">
              <a:buFont typeface="+mj-lt"/>
              <a:buAutoNum type="arabicPeriod"/>
            </a:pPr>
            <a:r>
              <a:rPr lang="en-US" sz="1600" dirty="0">
                <a:solidFill>
                  <a:schemeClr val="bg1"/>
                </a:solidFill>
                <a:latin typeface="Arial" panose="020B0604020202020204" pitchFamily="34" charset="0"/>
                <a:cs typeface="Arial" panose="020B0604020202020204" pitchFamily="34" charset="0"/>
              </a:rPr>
              <a:t>Submit budget request in BFM as normal</a:t>
            </a:r>
            <a:endParaRPr lang="en-US" sz="2000" dirty="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C6691E0-160E-61B1-9E5E-4A90009AF8BC}"/>
              </a:ext>
            </a:extLst>
          </p:cNvPr>
          <p:cNvSpPr>
            <a:spLocks noGrp="1"/>
          </p:cNvSpPr>
          <p:nvPr>
            <p:ph type="sldNum" sz="quarter" idx="12"/>
          </p:nvPr>
        </p:nvSpPr>
        <p:spPr/>
        <p:txBody>
          <a:bodyPr/>
          <a:lstStyle/>
          <a:p>
            <a:fld id="{CBD12358-51D2-46B3-9BDE-DF29528B9454}" type="slidenum">
              <a:rPr lang="en-US" sz="1800" smtClean="0">
                <a:solidFill>
                  <a:schemeClr val="bg1"/>
                </a:solidFill>
              </a:rPr>
              <a:t>2</a:t>
            </a:fld>
            <a:endParaRPr lang="en-US" sz="1400" dirty="0">
              <a:solidFill>
                <a:schemeClr val="bg1"/>
              </a:solidFill>
            </a:endParaRPr>
          </a:p>
        </p:txBody>
      </p:sp>
      <p:sp>
        <p:nvSpPr>
          <p:cNvPr id="3" name="Content Placeholder 6">
            <a:extLst>
              <a:ext uri="{FF2B5EF4-FFF2-40B4-BE49-F238E27FC236}">
                <a16:creationId xmlns:a16="http://schemas.microsoft.com/office/drawing/2014/main" id="{0AEB52C2-2486-41B0-DA3F-02BC964C623C}"/>
              </a:ext>
            </a:extLst>
          </p:cNvPr>
          <p:cNvSpPr txBox="1">
            <a:spLocks/>
          </p:cNvSpPr>
          <p:nvPr/>
        </p:nvSpPr>
        <p:spPr>
          <a:xfrm>
            <a:off x="7571214" y="4814371"/>
            <a:ext cx="4266892" cy="1379952"/>
          </a:xfrm>
          <a:prstGeom prst="rect">
            <a:avLst/>
          </a:prstGeom>
          <a:solidFill>
            <a:schemeClr val="accent2"/>
          </a:solidFill>
          <a:ln>
            <a:solidFill>
              <a:schemeClr val="accent1"/>
            </a:solidFill>
          </a:ln>
        </p:spPr>
        <p:txBody>
          <a:bodyPr vert="horz" lIns="91440" tIns="45720" rIns="91440" bIns="45720" rtlCol="0">
            <a:normAutofit lnSpcReduction="10000"/>
          </a:bodyPr>
          <a:lstStyle>
            <a:lvl1pPr marL="0" indent="0" algn="l" defTabSz="914400" rtl="0" eaLnBrk="1" latinLnBrk="0" hangingPunct="1">
              <a:lnSpc>
                <a:spcPct val="90000"/>
              </a:lnSpc>
              <a:spcBef>
                <a:spcPts val="1000"/>
              </a:spcBef>
              <a:spcAft>
                <a:spcPts val="0"/>
              </a:spcAft>
              <a:buClr>
                <a:schemeClr val="accent2"/>
              </a:buClr>
              <a:buFont typeface="Wingdings" panose="05000000000000000000" pitchFamily="2" charset="2"/>
              <a:buNone/>
              <a:defRPr sz="1800" kern="1200">
                <a:solidFill>
                  <a:schemeClr val="tx1"/>
                </a:solidFill>
                <a:latin typeface="+mn-lt"/>
                <a:ea typeface="+mn-ea"/>
                <a:cs typeface="+mn-cs"/>
              </a:defRPr>
            </a:lvl1pPr>
            <a:lvl2pPr marL="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4572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6858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1000"/>
              </a:spcBef>
              <a:spcAft>
                <a:spcPts val="100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600"/>
              </a:spcBef>
            </a:pPr>
            <a:endParaRPr lang="en-US" sz="1100" b="1" kern="0" dirty="0">
              <a:solidFill>
                <a:schemeClr val="bg1"/>
              </a:solidFill>
              <a:latin typeface="Arial" panose="020B0604020202020204" pitchFamily="34" charset="0"/>
              <a:cs typeface="Arial" panose="020B0604020202020204" pitchFamily="34" charset="0"/>
            </a:endParaRPr>
          </a:p>
          <a:p>
            <a:pPr algn="ctr">
              <a:lnSpc>
                <a:spcPct val="80000"/>
              </a:lnSpc>
              <a:spcBef>
                <a:spcPts val="600"/>
              </a:spcBef>
            </a:pPr>
            <a:r>
              <a:rPr lang="en-US" sz="2000" b="1" kern="0" dirty="0">
                <a:solidFill>
                  <a:schemeClr val="bg1"/>
                </a:solidFill>
                <a:latin typeface="Arial" panose="020B0604020202020204" pitchFamily="34" charset="0"/>
                <a:cs typeface="Arial" panose="020B0604020202020204" pitchFamily="34" charset="0"/>
              </a:rPr>
              <a:t>Operating Budget Instructions and Forms </a:t>
            </a:r>
          </a:p>
          <a:p>
            <a:pPr algn="ctr">
              <a:spcBef>
                <a:spcPts val="1200"/>
              </a:spcBef>
            </a:pPr>
            <a:r>
              <a:rPr lang="en-US" sz="16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https://www.nmdfa.state.nm.us/budget-division/operating-budget-instructions</a:t>
            </a:r>
            <a:r>
              <a:rPr lang="en-US" sz="1600" dirty="0">
                <a:solidFill>
                  <a:srgbClr val="DE6327"/>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30438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4847302" y="456512"/>
            <a:ext cx="6902245" cy="1710354"/>
          </a:xfrm>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Non-General Fund Transfers</a:t>
            </a:r>
            <a:endParaRPr lang="en-US" dirty="0">
              <a:solidFill>
                <a:schemeClr val="accent3"/>
              </a:solidFill>
            </a:endParaRPr>
          </a:p>
        </p:txBody>
      </p:sp>
      <p:pic>
        <p:nvPicPr>
          <p:cNvPr id="6" name="Picture Placeholder 5" descr="Piggy bank collection top view">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1307" r="1307"/>
          <a:stretch/>
        </p:blipFill>
        <p:spPr/>
      </p:pic>
      <p:sp>
        <p:nvSpPr>
          <p:cNvPr id="5" name="Rectangle 4">
            <a:extLst>
              <a:ext uri="{FF2B5EF4-FFF2-40B4-BE49-F238E27FC236}">
                <a16:creationId xmlns:a16="http://schemas.microsoft.com/office/drawing/2014/main" id="{34683F79-978E-65FF-8A12-F8EA0F630732}"/>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4847303" y="2285999"/>
            <a:ext cx="6636773" cy="4380272"/>
          </a:xfrm>
        </p:spPr>
        <p:txBody>
          <a:bodyPr>
            <a:normAutofit fontScale="92500" lnSpcReduction="10000"/>
          </a:bodyPr>
          <a:lstStyle/>
          <a:p>
            <a:pPr marL="0" indent="0">
              <a:buNone/>
            </a:pPr>
            <a:r>
              <a:rPr lang="en-US" sz="2400" b="1" i="1" dirty="0">
                <a:solidFill>
                  <a:schemeClr val="accent3"/>
                </a:solidFill>
              </a:rPr>
              <a:t>Non-reciprocal (non-exchange) Type Transfers:</a:t>
            </a:r>
          </a:p>
          <a:p>
            <a:r>
              <a:rPr lang="en-US" sz="2400" dirty="0">
                <a:solidFill>
                  <a:schemeClr val="bg1"/>
                </a:solidFill>
              </a:rPr>
              <a:t>If transfer is from another state agency use revenue code 499905.</a:t>
            </a:r>
          </a:p>
          <a:p>
            <a:r>
              <a:rPr lang="en-US" sz="2400" dirty="0">
                <a:solidFill>
                  <a:schemeClr val="bg1"/>
                </a:solidFill>
              </a:rPr>
              <a:t>If transfer is between funds within an agency, use revenue code 499906.</a:t>
            </a:r>
          </a:p>
          <a:p>
            <a:r>
              <a:rPr lang="en-US" sz="2400" dirty="0">
                <a:solidFill>
                  <a:schemeClr val="bg1"/>
                </a:solidFill>
              </a:rPr>
              <a:t>If transfer is from a component unit of the state, use revenue code 499999.</a:t>
            </a:r>
          </a:p>
          <a:p>
            <a:pPr marL="742950" lvl="3"/>
            <a:r>
              <a:rPr lang="en-US" sz="2400" dirty="0">
                <a:solidFill>
                  <a:schemeClr val="bg1"/>
                </a:solidFill>
              </a:rPr>
              <a:t>Note: Please be sure that amounts budgeted as nonreciprocal transfer revenue equal the amounts budgeted as a “transfer out ” (Category 500) from the specific agency or fund that is transferring the funds.</a:t>
            </a:r>
          </a:p>
        </p:txBody>
      </p:sp>
      <p:sp>
        <p:nvSpPr>
          <p:cNvPr id="3" name="Slide Number Placeholder 2">
            <a:extLst>
              <a:ext uri="{FF2B5EF4-FFF2-40B4-BE49-F238E27FC236}">
                <a16:creationId xmlns:a16="http://schemas.microsoft.com/office/drawing/2014/main" id="{2B8AB3CE-7DB0-D085-548D-D2C4424128B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20</a:t>
            </a:fld>
            <a:endParaRPr lang="en-US" dirty="0">
              <a:solidFill>
                <a:schemeClr val="bg1"/>
              </a:solidFill>
            </a:endParaRPr>
          </a:p>
        </p:txBody>
      </p:sp>
    </p:spTree>
    <p:extLst>
      <p:ext uri="{BB962C8B-B14F-4D97-AF65-F5344CB8AC3E}">
        <p14:creationId xmlns:p14="http://schemas.microsoft.com/office/powerpoint/2010/main" val="2518967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4847302" y="456512"/>
            <a:ext cx="6902245" cy="1710354"/>
          </a:xfrm>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Non-General Fund Transfers</a:t>
            </a:r>
            <a:endParaRPr lang="en-US" dirty="0">
              <a:solidFill>
                <a:schemeClr val="accent3"/>
              </a:solidFill>
            </a:endParaRPr>
          </a:p>
        </p:txBody>
      </p:sp>
      <p:sp>
        <p:nvSpPr>
          <p:cNvPr id="3" name="Rectangle 2">
            <a:extLst>
              <a:ext uri="{FF2B5EF4-FFF2-40B4-BE49-F238E27FC236}">
                <a16:creationId xmlns:a16="http://schemas.microsoft.com/office/drawing/2014/main" id="{20B639CD-8CB8-7A60-2850-1BDCCD7ED55E}"/>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Piggy bank collection top view">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1307" r="1307"/>
          <a:stretch/>
        </p:blipFill>
        <p:spPr/>
      </p:pic>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4847303" y="2285999"/>
            <a:ext cx="6636773" cy="4380272"/>
          </a:xfrm>
        </p:spPr>
        <p:txBody>
          <a:bodyPr>
            <a:normAutofit/>
          </a:bodyPr>
          <a:lstStyle/>
          <a:p>
            <a:pPr marL="0" indent="0">
              <a:buNone/>
            </a:pPr>
            <a:r>
              <a:rPr lang="en-US" sz="2400" b="1" i="1" dirty="0">
                <a:solidFill>
                  <a:schemeClr val="accent3"/>
                </a:solidFill>
              </a:rPr>
              <a:t>Reciprocal (exchange) Type Transfers:</a:t>
            </a:r>
          </a:p>
          <a:p>
            <a:r>
              <a:rPr lang="en-US" sz="2400" dirty="0">
                <a:solidFill>
                  <a:schemeClr val="bg1"/>
                </a:solidFill>
              </a:rPr>
              <a:t>For federal sub-awards received from another state agency use revenue code 451909.</a:t>
            </a:r>
          </a:p>
          <a:p>
            <a:r>
              <a:rPr lang="en-US" sz="2400" dirty="0">
                <a:solidFill>
                  <a:schemeClr val="bg1"/>
                </a:solidFill>
              </a:rPr>
              <a:t>For other revenue received from another state agency for services rendered use revenue code 425909.</a:t>
            </a:r>
          </a:p>
        </p:txBody>
      </p:sp>
      <p:sp>
        <p:nvSpPr>
          <p:cNvPr id="5" name="Slide Number Placeholder 2">
            <a:extLst>
              <a:ext uri="{FF2B5EF4-FFF2-40B4-BE49-F238E27FC236}">
                <a16:creationId xmlns:a16="http://schemas.microsoft.com/office/drawing/2014/main" id="{CAE4C520-FBD4-7655-3FCE-FABB7AE9B11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21</a:t>
            </a:fld>
            <a:endParaRPr lang="en-US" dirty="0">
              <a:solidFill>
                <a:schemeClr val="bg1"/>
              </a:solidFill>
            </a:endParaRPr>
          </a:p>
        </p:txBody>
      </p:sp>
    </p:spTree>
    <p:extLst>
      <p:ext uri="{BB962C8B-B14F-4D97-AF65-F5344CB8AC3E}">
        <p14:creationId xmlns:p14="http://schemas.microsoft.com/office/powerpoint/2010/main" val="2888116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4847302" y="456512"/>
            <a:ext cx="6902245" cy="1710354"/>
          </a:xfrm>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Other Revenue</a:t>
            </a:r>
            <a:endParaRPr lang="en-US" dirty="0">
              <a:solidFill>
                <a:schemeClr val="accent3"/>
              </a:solidFill>
            </a:endParaRPr>
          </a:p>
        </p:txBody>
      </p:sp>
      <p:pic>
        <p:nvPicPr>
          <p:cNvPr id="6" name="Picture Placeholder 5" descr="Piggy bank collection top view">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1307" r="1307"/>
          <a:stretch/>
        </p:blipFill>
        <p:spPr/>
      </p:pic>
      <p:sp>
        <p:nvSpPr>
          <p:cNvPr id="3" name="Rectangle 2">
            <a:extLst>
              <a:ext uri="{FF2B5EF4-FFF2-40B4-BE49-F238E27FC236}">
                <a16:creationId xmlns:a16="http://schemas.microsoft.com/office/drawing/2014/main" id="{A0F80E9A-27AC-2DF6-F5EE-C1CB08DCE32A}"/>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4847302" y="1951702"/>
            <a:ext cx="6636773" cy="4380272"/>
          </a:xfrm>
        </p:spPr>
        <p:txBody>
          <a:bodyPr>
            <a:normAutofit lnSpcReduction="10000"/>
          </a:bodyPr>
          <a:lstStyle/>
          <a:p>
            <a:r>
              <a:rPr lang="en-US" sz="2400" dirty="0">
                <a:solidFill>
                  <a:schemeClr val="bg1"/>
                </a:solidFill>
              </a:rPr>
              <a:t>Include all revenue that does not meet the criteria for General Fund, Non-General Fund Transfers or Federal Revenue.</a:t>
            </a:r>
          </a:p>
          <a:p>
            <a:r>
              <a:rPr lang="en-US" sz="2400" dirty="0">
                <a:solidFill>
                  <a:schemeClr val="bg1"/>
                </a:solidFill>
              </a:rPr>
              <a:t>Refer to Chart of Accounts for list of revenue codes.</a:t>
            </a:r>
          </a:p>
          <a:p>
            <a:r>
              <a:rPr lang="en-US" sz="2400" dirty="0">
                <a:solidFill>
                  <a:schemeClr val="bg1"/>
                </a:solidFill>
              </a:rPr>
              <a:t>Include revenue generated by the program or agency.</a:t>
            </a:r>
          </a:p>
          <a:p>
            <a:r>
              <a:rPr lang="en-US" sz="2400" dirty="0">
                <a:solidFill>
                  <a:schemeClr val="bg1"/>
                </a:solidFill>
              </a:rPr>
              <a:t>Revenue reported as Other Revenue and Fund Balance is reported as one combined amount under Other State Funds on the Report 3. Agency must divide this amount appropriately between Other Revenue and Fund Balance.</a:t>
            </a:r>
          </a:p>
        </p:txBody>
      </p:sp>
      <p:sp>
        <p:nvSpPr>
          <p:cNvPr id="5" name="Slide Number Placeholder 2">
            <a:extLst>
              <a:ext uri="{FF2B5EF4-FFF2-40B4-BE49-F238E27FC236}">
                <a16:creationId xmlns:a16="http://schemas.microsoft.com/office/drawing/2014/main" id="{B967CECE-44A4-C452-46B5-5E7DCD99228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22</a:t>
            </a:fld>
            <a:endParaRPr lang="en-US" dirty="0">
              <a:solidFill>
                <a:schemeClr val="bg1"/>
              </a:solidFill>
            </a:endParaRPr>
          </a:p>
        </p:txBody>
      </p:sp>
    </p:spTree>
    <p:extLst>
      <p:ext uri="{BB962C8B-B14F-4D97-AF65-F5344CB8AC3E}">
        <p14:creationId xmlns:p14="http://schemas.microsoft.com/office/powerpoint/2010/main" val="2533982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4847302" y="456512"/>
            <a:ext cx="6902245" cy="1710354"/>
          </a:xfrm>
        </p:spPr>
        <p:txBody>
          <a:bodyPr/>
          <a:lstStyle/>
          <a:p>
            <a:r>
              <a:rPr lang="en-US" b="1" spc="0" dirty="0">
                <a:solidFill>
                  <a:schemeClr val="bg1"/>
                </a:solidFill>
                <a:latin typeface="Arial" panose="020B0604020202020204" pitchFamily="34" charset="0"/>
                <a:cs typeface="Arial" panose="020B0604020202020204" pitchFamily="34" charset="0"/>
              </a:rPr>
              <a:t>Types of Revenue: </a:t>
            </a:r>
            <a:br>
              <a:rPr lang="en-US" b="1" spc="0" dirty="0">
                <a:solidFill>
                  <a:schemeClr val="bg1"/>
                </a:solidFill>
                <a:latin typeface="Arial" panose="020B0604020202020204" pitchFamily="34" charset="0"/>
                <a:cs typeface="Arial" panose="020B0604020202020204" pitchFamily="34" charset="0"/>
              </a:rPr>
            </a:br>
            <a:r>
              <a:rPr lang="en-US" b="1" spc="0" dirty="0">
                <a:solidFill>
                  <a:schemeClr val="accent3"/>
                </a:solidFill>
                <a:latin typeface="Arial" panose="020B0604020202020204" pitchFamily="34" charset="0"/>
                <a:cs typeface="Arial" panose="020B0604020202020204" pitchFamily="34" charset="0"/>
              </a:rPr>
              <a:t>Non-Reverting Fund Balances </a:t>
            </a:r>
            <a:endParaRPr lang="en-US" dirty="0">
              <a:solidFill>
                <a:schemeClr val="accent3"/>
              </a:solidFill>
            </a:endParaRPr>
          </a:p>
        </p:txBody>
      </p:sp>
      <p:pic>
        <p:nvPicPr>
          <p:cNvPr id="6" name="Picture Placeholder 5" descr="Piggy bank collection top view">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1307" r="1307"/>
          <a:stretch/>
        </p:blipFill>
        <p:spPr/>
      </p:pic>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4847303" y="2170739"/>
            <a:ext cx="6636773" cy="4380272"/>
          </a:xfrm>
        </p:spPr>
        <p:txBody>
          <a:bodyPr>
            <a:normAutofit/>
          </a:bodyPr>
          <a:lstStyle/>
          <a:p>
            <a:r>
              <a:rPr lang="en-US" sz="2400" dirty="0">
                <a:solidFill>
                  <a:schemeClr val="bg1"/>
                </a:solidFill>
              </a:rPr>
              <a:t>Include fund balances budgeted in the GAA or other legislation.</a:t>
            </a:r>
          </a:p>
          <a:p>
            <a:r>
              <a:rPr lang="en-US" sz="2400" dirty="0">
                <a:solidFill>
                  <a:schemeClr val="bg1"/>
                </a:solidFill>
              </a:rPr>
              <a:t>Must reconcile with budgeted expenditures.</a:t>
            </a:r>
          </a:p>
          <a:p>
            <a:r>
              <a:rPr lang="en-US" sz="2400" dirty="0">
                <a:solidFill>
                  <a:schemeClr val="bg1"/>
                </a:solidFill>
              </a:rPr>
              <a:t>Non-reverting fund balance must cite the source of the fund balance and statutory authority.</a:t>
            </a:r>
          </a:p>
          <a:p>
            <a:r>
              <a:rPr lang="en-US" sz="2400" dirty="0">
                <a:solidFill>
                  <a:schemeClr val="bg1"/>
                </a:solidFill>
              </a:rPr>
              <a:t>Budget under appropriate equity code in BFM.</a:t>
            </a:r>
          </a:p>
          <a:p>
            <a:r>
              <a:rPr lang="en-US" sz="2400" dirty="0">
                <a:solidFill>
                  <a:schemeClr val="bg1"/>
                </a:solidFill>
              </a:rPr>
              <a:t>If you anticipate fund balance or other revenues not materializing fully, please contact your SBD analyst for further instructions.</a:t>
            </a:r>
          </a:p>
        </p:txBody>
      </p:sp>
      <p:sp>
        <p:nvSpPr>
          <p:cNvPr id="3" name="Rectangle 2">
            <a:extLst>
              <a:ext uri="{FF2B5EF4-FFF2-40B4-BE49-F238E27FC236}">
                <a16:creationId xmlns:a16="http://schemas.microsoft.com/office/drawing/2014/main" id="{B73FAD03-FE5E-28DF-43A8-2CAA600673A5}"/>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0A58097A-F515-4FCE-0BE5-70384023526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23</a:t>
            </a:fld>
            <a:endParaRPr lang="en-US" dirty="0">
              <a:solidFill>
                <a:schemeClr val="bg1"/>
              </a:solidFill>
            </a:endParaRPr>
          </a:p>
        </p:txBody>
      </p:sp>
    </p:spTree>
    <p:extLst>
      <p:ext uri="{BB962C8B-B14F-4D97-AF65-F5344CB8AC3E}">
        <p14:creationId xmlns:p14="http://schemas.microsoft.com/office/powerpoint/2010/main" val="1286889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1205271" y="618936"/>
            <a:ext cx="9467127" cy="784964"/>
          </a:xfrm>
          <a:noFill/>
        </p:spPr>
        <p:txBody>
          <a:bodyPr anchor="b">
            <a:normAutofit/>
          </a:bodyPr>
          <a:lstStyle/>
          <a:p>
            <a:r>
              <a:rPr lang="en-US" b="1" spc="0" dirty="0"/>
              <a:t>Equity Codes</a:t>
            </a:r>
            <a:endParaRPr lang="en-US" dirty="0"/>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type="body" sz="quarter" idx="10"/>
          </p:nvPr>
        </p:nvSpPr>
        <p:spPr>
          <a:xfrm>
            <a:off x="1295397" y="1661416"/>
            <a:ext cx="9286875" cy="401279"/>
          </a:xfrm>
          <a:noFill/>
        </p:spPr>
        <p:txBody>
          <a:bodyPr>
            <a:normAutofit/>
          </a:bodyPr>
          <a:lstStyle/>
          <a:p>
            <a:pPr marL="0" indent="0">
              <a:buNone/>
            </a:pPr>
            <a:r>
              <a:rPr lang="en-US" sz="2000" dirty="0"/>
              <a:t>The four most common equity codes are:</a:t>
            </a:r>
          </a:p>
          <a:p>
            <a:pPr marL="0" indent="0">
              <a:buNone/>
            </a:pPr>
            <a:endParaRPr lang="en-US" sz="2000" dirty="0"/>
          </a:p>
        </p:txBody>
      </p:sp>
      <p:graphicFrame>
        <p:nvGraphicFramePr>
          <p:cNvPr id="11" name="Diagram 10">
            <a:extLst>
              <a:ext uri="{FF2B5EF4-FFF2-40B4-BE49-F238E27FC236}">
                <a16:creationId xmlns:a16="http://schemas.microsoft.com/office/drawing/2014/main" id="{D8BD2D78-6B97-51FA-606D-C2BBAD0705DF}"/>
              </a:ext>
            </a:extLst>
          </p:cNvPr>
          <p:cNvGraphicFramePr/>
          <p:nvPr>
            <p:extLst>
              <p:ext uri="{D42A27DB-BD31-4B8C-83A1-F6EECF244321}">
                <p14:modId xmlns:p14="http://schemas.microsoft.com/office/powerpoint/2010/main" val="857491141"/>
              </p:ext>
            </p:extLst>
          </p:nvPr>
        </p:nvGraphicFramePr>
        <p:xfrm>
          <a:off x="3316284" y="2320211"/>
          <a:ext cx="5245100" cy="2518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CFD42250-E09B-6292-DFF7-716CC5CFB2A4}"/>
              </a:ext>
            </a:extLst>
          </p:cNvPr>
          <p:cNvSpPr txBox="1"/>
          <p:nvPr/>
        </p:nvSpPr>
        <p:spPr>
          <a:xfrm>
            <a:off x="2552877" y="5197269"/>
            <a:ext cx="6771913" cy="646331"/>
          </a:xfrm>
          <a:prstGeom prst="rect">
            <a:avLst/>
          </a:prstGeom>
          <a:noFill/>
        </p:spPr>
        <p:txBody>
          <a:bodyPr wrap="square">
            <a:spAutoFit/>
          </a:bodyPr>
          <a:lstStyle/>
          <a:p>
            <a:pPr marL="0" indent="0" algn="ctr">
              <a:buNone/>
            </a:pPr>
            <a:r>
              <a:rPr lang="en-US" sz="1800" dirty="0">
                <a:solidFill>
                  <a:schemeClr val="bg1"/>
                </a:solidFill>
                <a:latin typeface="Arial" panose="020B0604020202020204" pitchFamily="34" charset="0"/>
                <a:cs typeface="Arial" panose="020B0604020202020204" pitchFamily="34" charset="0"/>
              </a:rPr>
              <a:t>Note: Identify the correct equity code by referring to your independent financial audit or the SHARE trial balance report</a:t>
            </a:r>
          </a:p>
        </p:txBody>
      </p:sp>
      <p:sp>
        <p:nvSpPr>
          <p:cNvPr id="3" name="Slide Number Placeholder 2">
            <a:extLst>
              <a:ext uri="{FF2B5EF4-FFF2-40B4-BE49-F238E27FC236}">
                <a16:creationId xmlns:a16="http://schemas.microsoft.com/office/drawing/2014/main" id="{E9507D62-8881-954C-A6D3-92792105522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24</a:t>
            </a:fld>
            <a:endParaRPr lang="en-US" dirty="0">
              <a:solidFill>
                <a:schemeClr val="bg1"/>
              </a:solidFill>
            </a:endParaRPr>
          </a:p>
        </p:txBody>
      </p:sp>
    </p:spTree>
    <p:extLst>
      <p:ext uri="{BB962C8B-B14F-4D97-AF65-F5344CB8AC3E}">
        <p14:creationId xmlns:p14="http://schemas.microsoft.com/office/powerpoint/2010/main" val="4087076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EF4F-4E26-05B2-60E7-B2DE3E4B969B}"/>
              </a:ext>
            </a:extLst>
          </p:cNvPr>
          <p:cNvSpPr>
            <a:spLocks noGrp="1"/>
          </p:cNvSpPr>
          <p:nvPr>
            <p:ph type="title"/>
          </p:nvPr>
        </p:nvSpPr>
        <p:spPr>
          <a:xfrm>
            <a:off x="838200" y="448056"/>
            <a:ext cx="10825479" cy="1075944"/>
          </a:xfrm>
        </p:spPr>
        <p:txBody>
          <a:bodyPr anchor="b">
            <a:normAutofit/>
          </a:bodyPr>
          <a:lstStyle/>
          <a:p>
            <a:r>
              <a:rPr lang="en-US" b="1" dirty="0">
                <a:solidFill>
                  <a:schemeClr val="bg1"/>
                </a:solidFill>
                <a:latin typeface="Arial" panose="020B0604020202020204" pitchFamily="34" charset="0"/>
                <a:cs typeface="Arial" panose="020B0604020202020204" pitchFamily="34" charset="0"/>
              </a:rPr>
              <a:t>Financial Summary (S-8) and Account Code Expenditure Summary (S-9)</a:t>
            </a:r>
          </a:p>
        </p:txBody>
      </p:sp>
      <p:sp>
        <p:nvSpPr>
          <p:cNvPr id="9" name="Rectangle 8">
            <a:extLst>
              <a:ext uri="{FF2B5EF4-FFF2-40B4-BE49-F238E27FC236}">
                <a16:creationId xmlns:a16="http://schemas.microsoft.com/office/drawing/2014/main" id="{4F2A45A6-3E3D-8AEC-8C23-D053C69617A5}"/>
              </a:ext>
            </a:extLst>
          </p:cNvPr>
          <p:cNvSpPr/>
          <p:nvPr/>
        </p:nvSpPr>
        <p:spPr>
          <a:xfrm>
            <a:off x="661219" y="6135329"/>
            <a:ext cx="4746523" cy="72267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600D1B-EB40-C3E7-848E-8F7E16C1E46C}"/>
              </a:ext>
            </a:extLst>
          </p:cNvPr>
          <p:cNvSpPr>
            <a:spLocks noGrp="1"/>
          </p:cNvSpPr>
          <p:nvPr>
            <p:ph sz="quarter" idx="14"/>
          </p:nvPr>
        </p:nvSpPr>
        <p:spPr>
          <a:xfrm>
            <a:off x="661219" y="1848463"/>
            <a:ext cx="4894006" cy="4807975"/>
          </a:xfrm>
        </p:spPr>
        <p:txBody>
          <a:bodyPr>
            <a:normAutofit/>
          </a:bodyPr>
          <a:lstStyle/>
          <a:p>
            <a:pPr marL="342900" indent="-342900" eaLnBrk="1" hangingPunct="1">
              <a:spcBef>
                <a:spcPts val="0"/>
              </a:spcBef>
              <a:spcAft>
                <a:spcPts val="6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Generated from expenditure and FTE data entered into BFM forms previously covered.</a:t>
            </a:r>
          </a:p>
          <a:p>
            <a:pPr marL="342900" indent="-342900" eaLnBrk="1" hangingPunct="1">
              <a:spcBef>
                <a:spcPts val="0"/>
              </a:spcBef>
              <a:spcAft>
                <a:spcPts val="6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Total revenues must equal total expenditures.</a:t>
            </a:r>
          </a:p>
          <a:p>
            <a:pPr marL="342900" indent="-342900" eaLnBrk="1" hangingPunct="1">
              <a:spcBef>
                <a:spcPts val="0"/>
              </a:spcBef>
              <a:spcAft>
                <a:spcPts val="6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Should match amount provided on Report 3, adjusted for compensation, additional federal funds and/or GAAP adjustments.</a:t>
            </a:r>
          </a:p>
          <a:p>
            <a:pPr marL="342900" indent="-342900" eaLnBrk="1" hangingPunct="1">
              <a:spcBef>
                <a:spcPts val="0"/>
              </a:spcBef>
              <a:spcAft>
                <a:spcPts val="6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Include an S-8 and S-9 for each appropriated program and one for the agency summary.</a:t>
            </a:r>
          </a:p>
          <a:p>
            <a:pPr marL="342900" indent="-342900" eaLnBrk="1" hangingPunct="1">
              <a:spcBef>
                <a:spcPts val="0"/>
              </a:spcBef>
              <a:spcAft>
                <a:spcPts val="600"/>
              </a:spcAft>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Include also S-8 by Fund Level and S-8 OPBUD by Fund Column/Rows</a:t>
            </a:r>
            <a:r>
              <a:rPr lang="en-US" sz="2000" b="1"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Reports to ensure your revenues and expenditures by fund are balanced.</a:t>
            </a:r>
          </a:p>
        </p:txBody>
      </p:sp>
      <p:pic>
        <p:nvPicPr>
          <p:cNvPr id="8" name="Picture 7">
            <a:extLst>
              <a:ext uri="{FF2B5EF4-FFF2-40B4-BE49-F238E27FC236}">
                <a16:creationId xmlns:a16="http://schemas.microsoft.com/office/drawing/2014/main" id="{81698EFF-6B72-AC7E-32FB-EF3292A14B53}"/>
              </a:ext>
            </a:extLst>
          </p:cNvPr>
          <p:cNvPicPr>
            <a:picLocks noChangeAspect="1"/>
          </p:cNvPicPr>
          <p:nvPr/>
        </p:nvPicPr>
        <p:blipFill>
          <a:blip r:embed="rId2"/>
          <a:stretch>
            <a:fillRect/>
          </a:stretch>
        </p:blipFill>
        <p:spPr>
          <a:xfrm>
            <a:off x="5942070" y="1914877"/>
            <a:ext cx="5974627" cy="4675146"/>
          </a:xfrm>
          <a:prstGeom prst="rect">
            <a:avLst/>
          </a:prstGeom>
          <a:noFill/>
        </p:spPr>
      </p:pic>
      <p:sp>
        <p:nvSpPr>
          <p:cNvPr id="3" name="Slide Number Placeholder 2">
            <a:extLst>
              <a:ext uri="{FF2B5EF4-FFF2-40B4-BE49-F238E27FC236}">
                <a16:creationId xmlns:a16="http://schemas.microsoft.com/office/drawing/2014/main" id="{7A36A196-C4C7-0328-C60D-26195E9968A6}"/>
              </a:ext>
            </a:extLst>
          </p:cNvPr>
          <p:cNvSpPr txBox="1">
            <a:spLocks/>
          </p:cNvSpPr>
          <p:nvPr/>
        </p:nvSpPr>
        <p:spPr>
          <a:xfrm>
            <a:off x="8621751" y="62273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pPr algn="r"/>
              <a:t>25</a:t>
            </a:fld>
            <a:endParaRPr lang="en-US" dirty="0"/>
          </a:p>
        </p:txBody>
      </p:sp>
    </p:spTree>
    <p:extLst>
      <p:ext uri="{BB962C8B-B14F-4D97-AF65-F5344CB8AC3E}">
        <p14:creationId xmlns:p14="http://schemas.microsoft.com/office/powerpoint/2010/main" val="3840972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EF4F-4E26-05B2-60E7-B2DE3E4B969B}"/>
              </a:ext>
            </a:extLst>
          </p:cNvPr>
          <p:cNvSpPr>
            <a:spLocks noGrp="1"/>
          </p:cNvSpPr>
          <p:nvPr>
            <p:ph type="title"/>
          </p:nvPr>
        </p:nvSpPr>
        <p:spPr>
          <a:xfrm>
            <a:off x="838200" y="448056"/>
            <a:ext cx="10825479" cy="662989"/>
          </a:xfrm>
        </p:spPr>
        <p:txBody>
          <a:bodyPr anchor="b">
            <a:normAutofit/>
          </a:bodyPr>
          <a:lstStyle/>
          <a:p>
            <a:r>
              <a:rPr lang="en-US" b="1" dirty="0">
                <a:solidFill>
                  <a:schemeClr val="bg1"/>
                </a:solidFill>
                <a:latin typeface="Arial" panose="020B0604020202020204" pitchFamily="34" charset="0"/>
                <a:cs typeface="Arial" panose="020B0604020202020204" pitchFamily="34" charset="0"/>
              </a:rPr>
              <a:t>Operating Budget Report (OPBUD-3)</a:t>
            </a:r>
          </a:p>
        </p:txBody>
      </p:sp>
      <p:sp>
        <p:nvSpPr>
          <p:cNvPr id="9" name="Rectangle 8">
            <a:extLst>
              <a:ext uri="{FF2B5EF4-FFF2-40B4-BE49-F238E27FC236}">
                <a16:creationId xmlns:a16="http://schemas.microsoft.com/office/drawing/2014/main" id="{4F2A45A6-3E3D-8AEC-8C23-D053C69617A5}"/>
              </a:ext>
            </a:extLst>
          </p:cNvPr>
          <p:cNvSpPr/>
          <p:nvPr/>
        </p:nvSpPr>
        <p:spPr>
          <a:xfrm>
            <a:off x="661219" y="6135329"/>
            <a:ext cx="4746523" cy="72267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600D1B-EB40-C3E7-848E-8F7E16C1E46C}"/>
              </a:ext>
            </a:extLst>
          </p:cNvPr>
          <p:cNvSpPr>
            <a:spLocks noGrp="1"/>
          </p:cNvSpPr>
          <p:nvPr>
            <p:ph sz="quarter" idx="14"/>
          </p:nvPr>
        </p:nvSpPr>
        <p:spPr>
          <a:xfrm>
            <a:off x="297426" y="1739459"/>
            <a:ext cx="4894006" cy="4837470"/>
          </a:xfrm>
        </p:spPr>
        <p:txBody>
          <a:bodyPr>
            <a:normAutofit fontScale="85000" lnSpcReduction="20000"/>
          </a:bodyPr>
          <a:lstStyle/>
          <a:p>
            <a:pPr marL="457200" indent="-457200">
              <a:buFont typeface="Arial" panose="020B0604020202020204" pitchFamily="34" charset="0"/>
              <a:buChar char="•"/>
            </a:pPr>
            <a:r>
              <a:rPr lang="en-US" sz="3200" dirty="0">
                <a:solidFill>
                  <a:schemeClr val="bg1"/>
                </a:solidFill>
              </a:rPr>
              <a:t>Using information entered on your revenue and expenditure reconciliation forms, as well as prepopulated fields such as budref and class code, BFM will automatically generate OPBUD-3 Reports in BFM Reporting</a:t>
            </a:r>
          </a:p>
          <a:p>
            <a:pPr marL="457200" indent="-457200">
              <a:buFont typeface="Arial" panose="020B0604020202020204" pitchFamily="34" charset="0"/>
              <a:buChar char="•"/>
            </a:pPr>
            <a:r>
              <a:rPr lang="en-US" sz="3200" dirty="0">
                <a:solidFill>
                  <a:schemeClr val="bg1"/>
                </a:solidFill>
              </a:rPr>
              <a:t>Print OPBUD-3 reports for each P-code, verify accuracy, sign and include with budget submission</a:t>
            </a:r>
          </a:p>
          <a:p>
            <a:pPr marL="457200" indent="-457200">
              <a:buFont typeface="Arial" panose="020B0604020202020204" pitchFamily="34" charset="0"/>
              <a:buChar char="•"/>
            </a:pPr>
            <a:r>
              <a:rPr lang="en-US" sz="3200" dirty="0">
                <a:solidFill>
                  <a:schemeClr val="bg1"/>
                </a:solidFill>
              </a:rPr>
              <a:t>After review by SBD, OPBUD-3 info will be used to generate budget journals in SHARE</a:t>
            </a:r>
          </a:p>
        </p:txBody>
      </p:sp>
      <p:pic>
        <p:nvPicPr>
          <p:cNvPr id="5" name="Picture 4">
            <a:extLst>
              <a:ext uri="{FF2B5EF4-FFF2-40B4-BE49-F238E27FC236}">
                <a16:creationId xmlns:a16="http://schemas.microsoft.com/office/drawing/2014/main" id="{EE7C046A-0635-AE59-1815-D85D621FAA46}"/>
              </a:ext>
            </a:extLst>
          </p:cNvPr>
          <p:cNvPicPr>
            <a:picLocks noChangeAspect="1"/>
          </p:cNvPicPr>
          <p:nvPr/>
        </p:nvPicPr>
        <p:blipFill>
          <a:blip r:embed="rId2"/>
          <a:stretch>
            <a:fillRect/>
          </a:stretch>
        </p:blipFill>
        <p:spPr>
          <a:xfrm>
            <a:off x="5729748" y="1739459"/>
            <a:ext cx="6164826" cy="4644043"/>
          </a:xfrm>
          <a:prstGeom prst="rect">
            <a:avLst/>
          </a:prstGeom>
        </p:spPr>
      </p:pic>
      <p:sp>
        <p:nvSpPr>
          <p:cNvPr id="3" name="Slide Number Placeholder 2">
            <a:extLst>
              <a:ext uri="{FF2B5EF4-FFF2-40B4-BE49-F238E27FC236}">
                <a16:creationId xmlns:a16="http://schemas.microsoft.com/office/drawing/2014/main" id="{451E321A-3118-FB2E-815C-5BF54D6F71D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26</a:t>
            </a:fld>
            <a:endParaRPr lang="en-US" dirty="0">
              <a:solidFill>
                <a:schemeClr val="bg1"/>
              </a:solidFill>
            </a:endParaRPr>
          </a:p>
        </p:txBody>
      </p:sp>
    </p:spTree>
    <p:extLst>
      <p:ext uri="{BB962C8B-B14F-4D97-AF65-F5344CB8AC3E}">
        <p14:creationId xmlns:p14="http://schemas.microsoft.com/office/powerpoint/2010/main" val="129092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EF4F-4E26-05B2-60E7-B2DE3E4B969B}"/>
              </a:ext>
            </a:extLst>
          </p:cNvPr>
          <p:cNvSpPr>
            <a:spLocks noGrp="1"/>
          </p:cNvSpPr>
          <p:nvPr>
            <p:ph type="title"/>
          </p:nvPr>
        </p:nvSpPr>
        <p:spPr>
          <a:xfrm>
            <a:off x="838200" y="448056"/>
            <a:ext cx="10825479" cy="662989"/>
          </a:xfrm>
        </p:spPr>
        <p:txBody>
          <a:bodyPr anchor="b">
            <a:normAutofit/>
          </a:bodyPr>
          <a:lstStyle/>
          <a:p>
            <a:r>
              <a:rPr lang="en-US" b="1" dirty="0">
                <a:solidFill>
                  <a:schemeClr val="bg1"/>
                </a:solidFill>
                <a:latin typeface="Arial" panose="020B0604020202020204" pitchFamily="34" charset="0"/>
                <a:cs typeface="Arial" panose="020B0604020202020204" pitchFamily="34" charset="0"/>
              </a:rPr>
              <a:t>Operating Budget Report (OPBUD-3)</a:t>
            </a:r>
          </a:p>
        </p:txBody>
      </p:sp>
      <p:sp>
        <p:nvSpPr>
          <p:cNvPr id="9" name="Rectangle 8">
            <a:extLst>
              <a:ext uri="{FF2B5EF4-FFF2-40B4-BE49-F238E27FC236}">
                <a16:creationId xmlns:a16="http://schemas.microsoft.com/office/drawing/2014/main" id="{4F2A45A6-3E3D-8AEC-8C23-D053C69617A5}"/>
              </a:ext>
            </a:extLst>
          </p:cNvPr>
          <p:cNvSpPr/>
          <p:nvPr/>
        </p:nvSpPr>
        <p:spPr>
          <a:xfrm>
            <a:off x="661219" y="6135329"/>
            <a:ext cx="4746523" cy="72267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600D1B-EB40-C3E7-848E-8F7E16C1E46C}"/>
              </a:ext>
            </a:extLst>
          </p:cNvPr>
          <p:cNvSpPr>
            <a:spLocks noGrp="1"/>
          </p:cNvSpPr>
          <p:nvPr>
            <p:ph sz="quarter" idx="14"/>
          </p:nvPr>
        </p:nvSpPr>
        <p:spPr>
          <a:xfrm>
            <a:off x="6459794" y="1751840"/>
            <a:ext cx="5528187" cy="4776779"/>
          </a:xfrm>
        </p:spPr>
        <p:txBody>
          <a:bodyPr>
            <a:normAutofit fontScale="77500" lnSpcReduction="20000"/>
          </a:bodyPr>
          <a:lstStyle/>
          <a:p>
            <a:pPr marL="457200" indent="-457200" eaLnBrk="1" hangingPunct="1">
              <a:lnSpc>
                <a:spcPct val="120000"/>
              </a:lnSpc>
              <a:spcBef>
                <a:spcPts val="0"/>
              </a:spcBef>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Amounts on the OPBUD-3s will always be in whole dollars </a:t>
            </a:r>
            <a:r>
              <a:rPr lang="en-US" sz="3200" b="1" dirty="0">
                <a:solidFill>
                  <a:schemeClr val="bg1"/>
                </a:solidFill>
                <a:latin typeface="Arial" panose="020B0604020202020204" pitchFamily="34" charset="0"/>
                <a:cs typeface="Arial" panose="020B0604020202020204" pitchFamily="34" charset="0"/>
              </a:rPr>
              <a:t>rounded to the nearest hundred</a:t>
            </a:r>
            <a:r>
              <a:rPr lang="en-US" sz="3200" dirty="0">
                <a:solidFill>
                  <a:schemeClr val="bg1"/>
                </a:solidFill>
                <a:latin typeface="Arial" panose="020B0604020202020204" pitchFamily="34" charset="0"/>
                <a:cs typeface="Arial" panose="020B0604020202020204" pitchFamily="34" charset="0"/>
              </a:rPr>
              <a:t> (to match SHARE).</a:t>
            </a:r>
          </a:p>
          <a:p>
            <a:pPr marL="457200" indent="-457200" eaLnBrk="1" hangingPunct="1">
              <a:lnSpc>
                <a:spcPct val="120000"/>
              </a:lnSpc>
              <a:spcBef>
                <a:spcPts val="0"/>
              </a:spcBef>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All FY27 Section 4 appropriations will use a journal date of </a:t>
            </a:r>
            <a:r>
              <a:rPr lang="en-US" sz="3200" dirty="0">
                <a:solidFill>
                  <a:schemeClr val="accent3"/>
                </a:solidFill>
                <a:latin typeface="Arial" panose="020B0604020202020204" pitchFamily="34" charset="0"/>
                <a:cs typeface="Arial" panose="020B0604020202020204" pitchFamily="34" charset="0"/>
              </a:rPr>
              <a:t>7/1/2027</a:t>
            </a:r>
            <a:r>
              <a:rPr lang="en-US" sz="3200" dirty="0">
                <a:solidFill>
                  <a:schemeClr val="bg1"/>
                </a:solidFill>
                <a:latin typeface="Arial" panose="020B0604020202020204" pitchFamily="34" charset="0"/>
                <a:cs typeface="Arial" panose="020B0604020202020204" pitchFamily="34" charset="0"/>
              </a:rPr>
              <a:t>, a class code of “</a:t>
            </a:r>
            <a:r>
              <a:rPr lang="en-US" sz="3200" dirty="0">
                <a:solidFill>
                  <a:schemeClr val="accent3"/>
                </a:solidFill>
                <a:latin typeface="Arial" panose="020B0604020202020204" pitchFamily="34" charset="0"/>
                <a:cs typeface="Arial" panose="020B0604020202020204" pitchFamily="34" charset="0"/>
              </a:rPr>
              <a:t>K0000</a:t>
            </a:r>
            <a:r>
              <a:rPr lang="en-US" sz="3200" dirty="0">
                <a:solidFill>
                  <a:schemeClr val="bg1"/>
                </a:solidFill>
                <a:latin typeface="Arial" panose="020B0604020202020204" pitchFamily="34" charset="0"/>
                <a:cs typeface="Arial" panose="020B0604020202020204" pitchFamily="34" charset="0"/>
              </a:rPr>
              <a:t>” and a budget reference code of “</a:t>
            </a:r>
            <a:r>
              <a:rPr lang="en-US" sz="3200" dirty="0">
                <a:solidFill>
                  <a:schemeClr val="accent3"/>
                </a:solidFill>
                <a:latin typeface="Arial" panose="020B0604020202020204" pitchFamily="34" charset="0"/>
                <a:cs typeface="Arial" panose="020B0604020202020204" pitchFamily="34" charset="0"/>
              </a:rPr>
              <a:t>127</a:t>
            </a:r>
            <a:r>
              <a:rPr lang="en-US" sz="3200" dirty="0">
                <a:solidFill>
                  <a:schemeClr val="bg1"/>
                </a:solidFill>
                <a:latin typeface="Arial" panose="020B0604020202020204" pitchFamily="34" charset="0"/>
                <a:cs typeface="Arial" panose="020B0604020202020204" pitchFamily="34" charset="0"/>
              </a:rPr>
              <a:t>”.</a:t>
            </a:r>
          </a:p>
          <a:p>
            <a:pPr marL="457200" indent="-457200" eaLnBrk="1" hangingPunct="1">
              <a:lnSpc>
                <a:spcPct val="120000"/>
              </a:lnSpc>
              <a:spcBef>
                <a:spcPts val="0"/>
              </a:spcBef>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Submit a corresponding Allotment Request form for each General Fund or Tobacco or Opioid Fund appropriations on the OPBUD-3.</a:t>
            </a:r>
          </a:p>
        </p:txBody>
      </p:sp>
      <p:pic>
        <p:nvPicPr>
          <p:cNvPr id="5" name="Picture 4">
            <a:extLst>
              <a:ext uri="{FF2B5EF4-FFF2-40B4-BE49-F238E27FC236}">
                <a16:creationId xmlns:a16="http://schemas.microsoft.com/office/drawing/2014/main" id="{EE7C046A-0635-AE59-1815-D85D621FAA46}"/>
              </a:ext>
            </a:extLst>
          </p:cNvPr>
          <p:cNvPicPr>
            <a:picLocks noChangeAspect="1"/>
          </p:cNvPicPr>
          <p:nvPr/>
        </p:nvPicPr>
        <p:blipFill>
          <a:blip r:embed="rId2"/>
          <a:stretch>
            <a:fillRect/>
          </a:stretch>
        </p:blipFill>
        <p:spPr>
          <a:xfrm>
            <a:off x="204019" y="1751841"/>
            <a:ext cx="6183490" cy="4658103"/>
          </a:xfrm>
          <a:prstGeom prst="rect">
            <a:avLst/>
          </a:prstGeom>
        </p:spPr>
      </p:pic>
      <p:sp>
        <p:nvSpPr>
          <p:cNvPr id="3" name="Slide Number Placeholder 2">
            <a:extLst>
              <a:ext uri="{FF2B5EF4-FFF2-40B4-BE49-F238E27FC236}">
                <a16:creationId xmlns:a16="http://schemas.microsoft.com/office/drawing/2014/main" id="{A4BE2752-55A2-D01D-283A-CCEB9454015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27</a:t>
            </a:fld>
            <a:endParaRPr lang="en-US" dirty="0">
              <a:solidFill>
                <a:schemeClr val="bg1"/>
              </a:solidFill>
            </a:endParaRPr>
          </a:p>
        </p:txBody>
      </p:sp>
    </p:spTree>
    <p:extLst>
      <p:ext uri="{BB962C8B-B14F-4D97-AF65-F5344CB8AC3E}">
        <p14:creationId xmlns:p14="http://schemas.microsoft.com/office/powerpoint/2010/main" val="381720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100293"/>
            <a:ext cx="10515600" cy="1325563"/>
          </a:xfrm>
        </p:spPr>
        <p:txBody>
          <a:bodyPr/>
          <a:lstStyle/>
          <a:p>
            <a:r>
              <a:rPr lang="en-US" b="1" dirty="0">
                <a:solidFill>
                  <a:schemeClr val="accent3"/>
                </a:solidFill>
                <a:latin typeface="Arial" panose="020B0604020202020204" pitchFamily="34" charset="0"/>
                <a:cs typeface="Arial" panose="020B0604020202020204" pitchFamily="34" charset="0"/>
              </a:rPr>
              <a:t>NEW: </a:t>
            </a:r>
            <a:r>
              <a:rPr lang="en-US" b="1" dirty="0">
                <a:solidFill>
                  <a:schemeClr val="bg1"/>
                </a:solidFill>
                <a:latin typeface="Arial" panose="020B0604020202020204" pitchFamily="34" charset="0"/>
                <a:cs typeface="Arial" panose="020B0604020202020204" pitchFamily="34" charset="0"/>
              </a:rPr>
              <a:t>Allotment Request Form (6900) and Report</a:t>
            </a:r>
            <a:endParaRPr lang="en-US" b="1" spc="0"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57DDD2D-5F19-2BFF-08B9-33CF396FBDC4}"/>
              </a:ext>
            </a:extLst>
          </p:cNvPr>
          <p:cNvSpPr>
            <a:spLocks noGrp="1"/>
          </p:cNvSpPr>
          <p:nvPr>
            <p:ph sz="quarter" idx="15"/>
          </p:nvPr>
        </p:nvSpPr>
        <p:spPr>
          <a:xfrm>
            <a:off x="838200" y="1425857"/>
            <a:ext cx="10666661" cy="1195423"/>
          </a:xfrm>
        </p:spPr>
        <p:txBody>
          <a:bodyPr>
            <a:normAutofit fontScale="92500" lnSpcReduction="10000"/>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Used to create Section 4 (recurring) general fund allotment forms (other funds must still be created manually outside of BFM)</a:t>
            </a: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Only one form per agency like revenue form 7800</a:t>
            </a: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You will select one line with total amount to distribute. Select Copy for a PCODE.</a:t>
            </a:r>
          </a:p>
        </p:txBody>
      </p:sp>
      <p:pic>
        <p:nvPicPr>
          <p:cNvPr id="8" name="Picture 7">
            <a:extLst>
              <a:ext uri="{FF2B5EF4-FFF2-40B4-BE49-F238E27FC236}">
                <a16:creationId xmlns:a16="http://schemas.microsoft.com/office/drawing/2014/main" id="{3895D47E-DFCF-BF9D-28B0-B8B972D32560}"/>
              </a:ext>
            </a:extLst>
          </p:cNvPr>
          <p:cNvPicPr>
            <a:picLocks noChangeAspect="1"/>
          </p:cNvPicPr>
          <p:nvPr/>
        </p:nvPicPr>
        <p:blipFill rotWithShape="1">
          <a:blip r:embed="rId2"/>
          <a:srcRect b="14889"/>
          <a:stretch/>
        </p:blipFill>
        <p:spPr>
          <a:xfrm>
            <a:off x="986129" y="2621280"/>
            <a:ext cx="10012768" cy="3677920"/>
          </a:xfrm>
          <a:prstGeom prst="rect">
            <a:avLst/>
          </a:prstGeom>
        </p:spPr>
      </p:pic>
      <p:sp>
        <p:nvSpPr>
          <p:cNvPr id="3" name="Slide Number Placeholder 2">
            <a:extLst>
              <a:ext uri="{FF2B5EF4-FFF2-40B4-BE49-F238E27FC236}">
                <a16:creationId xmlns:a16="http://schemas.microsoft.com/office/drawing/2014/main" id="{91D4BECA-ABC1-3597-8DC2-BEA7198EE1BB}"/>
              </a:ext>
            </a:extLst>
          </p:cNvPr>
          <p:cNvSpPr>
            <a:spLocks noGrp="1"/>
          </p:cNvSpPr>
          <p:nvPr>
            <p:ph type="sldNum" sz="quarter" idx="12"/>
          </p:nvPr>
        </p:nvSpPr>
        <p:spPr>
          <a:xfrm>
            <a:off x="8735291" y="6356350"/>
            <a:ext cx="2493818" cy="365125"/>
          </a:xfrm>
        </p:spPr>
        <p:txBody>
          <a:bodyPr/>
          <a:lstStyle/>
          <a:p>
            <a:fld id="{CBD12358-51D2-46B3-9BDE-DF29528B9454}" type="slidenum">
              <a:rPr lang="en-US" sz="1800" smtClean="0">
                <a:solidFill>
                  <a:schemeClr val="bg1"/>
                </a:solidFill>
              </a:rPr>
              <a:t>28</a:t>
            </a:fld>
            <a:endParaRPr lang="en-US" dirty="0">
              <a:solidFill>
                <a:schemeClr val="bg1"/>
              </a:solidFill>
            </a:endParaRPr>
          </a:p>
        </p:txBody>
      </p:sp>
    </p:spTree>
    <p:extLst>
      <p:ext uri="{BB962C8B-B14F-4D97-AF65-F5344CB8AC3E}">
        <p14:creationId xmlns:p14="http://schemas.microsoft.com/office/powerpoint/2010/main" val="81430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371042"/>
            <a:ext cx="10515600" cy="1325563"/>
          </a:xfrm>
        </p:spPr>
        <p:txBody>
          <a:bodyPr/>
          <a:lstStyle/>
          <a:p>
            <a:r>
              <a:rPr lang="en-US" b="1" dirty="0">
                <a:solidFill>
                  <a:schemeClr val="accent3"/>
                </a:solidFill>
                <a:latin typeface="Arial" panose="020B0604020202020204" pitchFamily="34" charset="0"/>
                <a:cs typeface="Arial" panose="020B0604020202020204" pitchFamily="34" charset="0"/>
              </a:rPr>
              <a:t>NEW: </a:t>
            </a:r>
            <a:r>
              <a:rPr lang="en-US" b="1" dirty="0">
                <a:solidFill>
                  <a:schemeClr val="bg1"/>
                </a:solidFill>
                <a:latin typeface="Arial" panose="020B0604020202020204" pitchFamily="34" charset="0"/>
                <a:cs typeface="Arial" panose="020B0604020202020204" pitchFamily="34" charset="0"/>
              </a:rPr>
              <a:t>Allotment Request Form (6900) and Report</a:t>
            </a:r>
            <a:endParaRPr lang="en-US" b="1" spc="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6AFA09F-A3F7-004D-EFBB-C5A7B4BA0374}"/>
              </a:ext>
            </a:extLst>
          </p:cNvPr>
          <p:cNvPicPr>
            <a:picLocks noChangeAspect="1"/>
          </p:cNvPicPr>
          <p:nvPr/>
        </p:nvPicPr>
        <p:blipFill rotWithShape="1">
          <a:blip r:embed="rId2"/>
          <a:srcRect l="40647" t="11023"/>
          <a:stretch/>
        </p:blipFill>
        <p:spPr>
          <a:xfrm>
            <a:off x="385732" y="2113280"/>
            <a:ext cx="5902612" cy="4183672"/>
          </a:xfrm>
          <a:prstGeom prst="rect">
            <a:avLst/>
          </a:prstGeom>
        </p:spPr>
      </p:pic>
      <p:sp>
        <p:nvSpPr>
          <p:cNvPr id="10" name="TextBox 9">
            <a:extLst>
              <a:ext uri="{FF2B5EF4-FFF2-40B4-BE49-F238E27FC236}">
                <a16:creationId xmlns:a16="http://schemas.microsoft.com/office/drawing/2014/main" id="{D08A613E-982E-27C8-6DFA-1ECBEB35B84E}"/>
              </a:ext>
            </a:extLst>
          </p:cNvPr>
          <p:cNvSpPr txBox="1"/>
          <p:nvPr/>
        </p:nvSpPr>
        <p:spPr>
          <a:xfrm>
            <a:off x="6653019" y="2828835"/>
            <a:ext cx="5153249" cy="2031325"/>
          </a:xfrm>
          <a:prstGeom prst="rect">
            <a:avLst/>
          </a:prstGeom>
          <a:noFill/>
        </p:spPr>
        <p:txBody>
          <a:bodyPr wrap="square">
            <a:spAutoFit/>
          </a:bodyPr>
          <a:lstStyle/>
          <a:p>
            <a:pPr>
              <a:buClr>
                <a:schemeClr val="accent2"/>
              </a:buClr>
            </a:pPr>
            <a:r>
              <a:rPr lang="en-US" dirty="0">
                <a:solidFill>
                  <a:schemeClr val="bg1"/>
                </a:solidFill>
                <a:latin typeface="Arial" panose="020B0604020202020204" pitchFamily="34" charset="0"/>
                <a:cs typeface="Arial" panose="020B0604020202020204" pitchFamily="34" charset="0"/>
              </a:rPr>
              <a:t>The Budget Form Entry should show. </a:t>
            </a:r>
          </a:p>
          <a:p>
            <a:pPr marL="285750" indent="-285750">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You will need to select </a:t>
            </a:r>
            <a:r>
              <a:rPr lang="en-US" dirty="0">
                <a:solidFill>
                  <a:schemeClr val="bg1"/>
                </a:solidFill>
                <a:latin typeface="Arial" panose="020B0604020202020204" pitchFamily="34" charset="0"/>
                <a:cs typeface="Arial" panose="020B0604020202020204" pitchFamily="34" charset="0"/>
              </a:rPr>
              <a:t>the following: </a:t>
            </a:r>
          </a:p>
          <a:p>
            <a:pPr marL="800100" lvl="1" indent="-342900">
              <a:buClr>
                <a:schemeClr val="accent2"/>
              </a:buClr>
              <a:buAutoNum type="arabicPeriod"/>
            </a:pPr>
            <a:r>
              <a:rPr lang="en-US" dirty="0">
                <a:solidFill>
                  <a:schemeClr val="bg1"/>
                </a:solidFill>
                <a:latin typeface="Arial" panose="020B0604020202020204" pitchFamily="34" charset="0"/>
                <a:cs typeface="Arial" panose="020B0604020202020204" pitchFamily="34" charset="0"/>
              </a:rPr>
              <a:t>Fund number</a:t>
            </a:r>
          </a:p>
          <a:p>
            <a:pPr marL="800100" lvl="1" indent="-342900">
              <a:buClr>
                <a:schemeClr val="accent2"/>
              </a:buClr>
              <a:buAutoNum type="arabicPeriod"/>
            </a:pPr>
            <a:r>
              <a:rPr lang="en-US" dirty="0">
                <a:solidFill>
                  <a:schemeClr val="bg1"/>
                </a:solidFill>
                <a:latin typeface="Arial" panose="020B0604020202020204" pitchFamily="34" charset="0"/>
                <a:cs typeface="Arial" panose="020B0604020202020204" pitchFamily="34" charset="0"/>
              </a:rPr>
              <a:t>Select Department ID </a:t>
            </a:r>
          </a:p>
          <a:p>
            <a:pPr marL="800100" lvl="1" indent="-342900">
              <a:buClr>
                <a:schemeClr val="accent2"/>
              </a:buClr>
              <a:buAutoNum type="arabicPeriod"/>
            </a:pPr>
            <a:r>
              <a:rPr lang="en-US" dirty="0">
                <a:solidFill>
                  <a:schemeClr val="bg1"/>
                </a:solidFill>
                <a:latin typeface="Arial" panose="020B0604020202020204" pitchFamily="34" charset="0"/>
                <a:cs typeface="Arial" panose="020B0604020202020204" pitchFamily="34" charset="0"/>
              </a:rPr>
              <a:t>Enter amount to designate to dept code and fund. </a:t>
            </a:r>
          </a:p>
          <a:p>
            <a:pPr marL="800100" lvl="1" indent="-342900">
              <a:buClr>
                <a:schemeClr val="accent2"/>
              </a:buClr>
              <a:buAutoNum type="arabicPeriod"/>
            </a:pPr>
            <a:r>
              <a:rPr lang="en-US" dirty="0">
                <a:solidFill>
                  <a:schemeClr val="bg1"/>
                </a:solidFill>
                <a:latin typeface="Arial" panose="020B0604020202020204" pitchFamily="34" charset="0"/>
                <a:cs typeface="Arial" panose="020B0604020202020204" pitchFamily="34" charset="0"/>
              </a:rPr>
              <a:t>Select save.</a:t>
            </a:r>
          </a:p>
        </p:txBody>
      </p:sp>
      <p:sp>
        <p:nvSpPr>
          <p:cNvPr id="3" name="Slide Number Placeholder 2">
            <a:extLst>
              <a:ext uri="{FF2B5EF4-FFF2-40B4-BE49-F238E27FC236}">
                <a16:creationId xmlns:a16="http://schemas.microsoft.com/office/drawing/2014/main" id="{CFEEEA53-15C9-5BC0-E363-08A38A03DCCD}"/>
              </a:ext>
            </a:extLst>
          </p:cNvPr>
          <p:cNvSpPr>
            <a:spLocks noGrp="1"/>
          </p:cNvSpPr>
          <p:nvPr>
            <p:ph type="sldNum" sz="quarter" idx="12"/>
          </p:nvPr>
        </p:nvSpPr>
        <p:spPr/>
        <p:txBody>
          <a:bodyPr/>
          <a:lstStyle/>
          <a:p>
            <a:fld id="{CBD12358-51D2-46B3-9BDE-DF29528B9454}" type="slidenum">
              <a:rPr lang="en-US" sz="1800" smtClean="0">
                <a:solidFill>
                  <a:schemeClr val="bg1"/>
                </a:solidFill>
              </a:rPr>
              <a:t>29</a:t>
            </a:fld>
            <a:endParaRPr lang="en-US" dirty="0">
              <a:solidFill>
                <a:schemeClr val="bg1"/>
              </a:solidFill>
            </a:endParaRPr>
          </a:p>
        </p:txBody>
      </p:sp>
    </p:spTree>
    <p:extLst>
      <p:ext uri="{BB962C8B-B14F-4D97-AF65-F5344CB8AC3E}">
        <p14:creationId xmlns:p14="http://schemas.microsoft.com/office/powerpoint/2010/main" val="2902566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02FC0D-5584-BC0B-AC40-104BA465E917}"/>
              </a:ext>
            </a:extLst>
          </p:cNvPr>
          <p:cNvSpPr>
            <a:spLocks noGrp="1"/>
          </p:cNvSpPr>
          <p:nvPr>
            <p:ph type="ctrTitle"/>
          </p:nvPr>
        </p:nvSpPr>
        <p:spPr>
          <a:xfrm>
            <a:off x="1524000" y="142240"/>
            <a:ext cx="9144000" cy="833120"/>
          </a:xfrm>
        </p:spPr>
        <p:txBody>
          <a:bodyPr/>
          <a:lstStyle/>
          <a:p>
            <a:r>
              <a:rPr lang="en-US" sz="3200" spc="0" dirty="0">
                <a:latin typeface="Arial" panose="020B0604020202020204" pitchFamily="34" charset="0"/>
                <a:cs typeface="Arial" panose="020B0604020202020204" pitchFamily="34" charset="0"/>
              </a:rPr>
              <a:t>New Operating Budget Checklist via BFM</a:t>
            </a:r>
          </a:p>
        </p:txBody>
      </p:sp>
      <p:sp>
        <p:nvSpPr>
          <p:cNvPr id="2" name="Slide Number Placeholder 2">
            <a:extLst>
              <a:ext uri="{FF2B5EF4-FFF2-40B4-BE49-F238E27FC236}">
                <a16:creationId xmlns:a16="http://schemas.microsoft.com/office/drawing/2014/main" id="{3F7B6611-F11D-6728-CAC9-9D5019B1DF20}"/>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3</a:t>
            </a:fld>
            <a:endParaRPr lang="en-US" dirty="0">
              <a:solidFill>
                <a:schemeClr val="bg1"/>
              </a:solidFill>
            </a:endParaRPr>
          </a:p>
        </p:txBody>
      </p:sp>
      <p:sp>
        <p:nvSpPr>
          <p:cNvPr id="5" name="Picture Placeholder 4">
            <a:extLst>
              <a:ext uri="{FF2B5EF4-FFF2-40B4-BE49-F238E27FC236}">
                <a16:creationId xmlns:a16="http://schemas.microsoft.com/office/drawing/2014/main" id="{3FCAEEAF-DA11-3B10-9A14-B3E14C609B31}"/>
              </a:ext>
            </a:extLst>
          </p:cNvPr>
          <p:cNvSpPr>
            <a:spLocks noGrp="1"/>
          </p:cNvSpPr>
          <p:nvPr>
            <p:ph type="pic" sz="quarter" idx="10"/>
          </p:nvPr>
        </p:nvSpPr>
        <p:spPr/>
        <p:txBody>
          <a:bodyPr/>
          <a:lstStyle/>
          <a:p>
            <a:endParaRPr lang="en-US" dirty="0"/>
          </a:p>
        </p:txBody>
      </p:sp>
      <p:pic>
        <p:nvPicPr>
          <p:cNvPr id="7" name="Picture 6">
            <a:extLst>
              <a:ext uri="{FF2B5EF4-FFF2-40B4-BE49-F238E27FC236}">
                <a16:creationId xmlns:a16="http://schemas.microsoft.com/office/drawing/2014/main" id="{F3EE82D0-9EC2-C9EB-4E35-F972C99C3279}"/>
              </a:ext>
            </a:extLst>
          </p:cNvPr>
          <p:cNvPicPr>
            <a:picLocks noChangeAspect="1"/>
          </p:cNvPicPr>
          <p:nvPr/>
        </p:nvPicPr>
        <p:blipFill>
          <a:blip r:embed="rId3"/>
          <a:stretch>
            <a:fillRect/>
          </a:stretch>
        </p:blipFill>
        <p:spPr>
          <a:xfrm>
            <a:off x="2147057" y="1001735"/>
            <a:ext cx="7654865" cy="5714025"/>
          </a:xfrm>
          <a:prstGeom prst="rect">
            <a:avLst/>
          </a:prstGeom>
        </p:spPr>
      </p:pic>
    </p:spTree>
    <p:extLst>
      <p:ext uri="{BB962C8B-B14F-4D97-AF65-F5344CB8AC3E}">
        <p14:creationId xmlns:p14="http://schemas.microsoft.com/office/powerpoint/2010/main" val="2556381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371042"/>
            <a:ext cx="10515600" cy="1325563"/>
          </a:xfrm>
        </p:spPr>
        <p:txBody>
          <a:bodyPr/>
          <a:lstStyle/>
          <a:p>
            <a:r>
              <a:rPr lang="en-US" b="1" dirty="0">
                <a:solidFill>
                  <a:schemeClr val="accent3"/>
                </a:solidFill>
                <a:latin typeface="Arial" panose="020B0604020202020204" pitchFamily="34" charset="0"/>
                <a:cs typeface="Arial" panose="020B0604020202020204" pitchFamily="34" charset="0"/>
              </a:rPr>
              <a:t>NEW: </a:t>
            </a:r>
            <a:r>
              <a:rPr lang="en-US" b="1" dirty="0">
                <a:solidFill>
                  <a:schemeClr val="bg1"/>
                </a:solidFill>
                <a:latin typeface="Arial" panose="020B0604020202020204" pitchFamily="34" charset="0"/>
                <a:cs typeface="Arial" panose="020B0604020202020204" pitchFamily="34" charset="0"/>
              </a:rPr>
              <a:t>Allotment Request Form (6900) and Report</a:t>
            </a:r>
            <a:endParaRPr lang="en-US" b="1" spc="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08A613E-982E-27C8-6DFA-1ECBEB35B84E}"/>
              </a:ext>
            </a:extLst>
          </p:cNvPr>
          <p:cNvSpPr txBox="1"/>
          <p:nvPr/>
        </p:nvSpPr>
        <p:spPr>
          <a:xfrm>
            <a:off x="1135477" y="4970324"/>
            <a:ext cx="9193161" cy="1200329"/>
          </a:xfrm>
          <a:prstGeom prst="rect">
            <a:avLst/>
          </a:prstGeom>
          <a:noFill/>
        </p:spPr>
        <p:txBody>
          <a:bodyPr wrap="square">
            <a:spAutoFit/>
          </a:bodyPr>
          <a:lstStyle/>
          <a:p>
            <a:pPr marL="285750" indent="-285750">
              <a:buClr>
                <a:schemeClr val="accent2"/>
              </a:buCl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When you complete this task from the prior slide. “</a:t>
            </a:r>
            <a:r>
              <a:rPr lang="en-US" sz="1800" dirty="0">
                <a:solidFill>
                  <a:schemeClr val="bg1"/>
                </a:solidFill>
                <a:latin typeface="Arial" panose="020B0604020202020204" pitchFamily="34" charset="0"/>
                <a:cs typeface="Arial" panose="020B0604020202020204" pitchFamily="34" charset="0"/>
              </a:rPr>
              <a:t>Amount Allocated” in top box should = Amount to Allocate. </a:t>
            </a:r>
          </a:p>
          <a:p>
            <a:pPr marL="285750" indent="-285750">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Print Allotment Request Form report for each P-code from BFM reporting, sign and include with submission.  Do not need to include agency rollup.</a:t>
            </a:r>
          </a:p>
        </p:txBody>
      </p:sp>
      <p:pic>
        <p:nvPicPr>
          <p:cNvPr id="6" name="Picture 5">
            <a:extLst>
              <a:ext uri="{FF2B5EF4-FFF2-40B4-BE49-F238E27FC236}">
                <a16:creationId xmlns:a16="http://schemas.microsoft.com/office/drawing/2014/main" id="{2B3081C1-52B9-6B03-0835-289183558051}"/>
              </a:ext>
            </a:extLst>
          </p:cNvPr>
          <p:cNvPicPr>
            <a:picLocks noChangeAspect="1"/>
          </p:cNvPicPr>
          <p:nvPr/>
        </p:nvPicPr>
        <p:blipFill>
          <a:blip r:embed="rId2"/>
          <a:stretch>
            <a:fillRect/>
          </a:stretch>
        </p:blipFill>
        <p:spPr>
          <a:xfrm>
            <a:off x="1784556" y="1696605"/>
            <a:ext cx="7895004" cy="2933954"/>
          </a:xfrm>
          <a:prstGeom prst="rect">
            <a:avLst/>
          </a:prstGeom>
        </p:spPr>
      </p:pic>
      <p:sp>
        <p:nvSpPr>
          <p:cNvPr id="3" name="Slide Number Placeholder 2">
            <a:extLst>
              <a:ext uri="{FF2B5EF4-FFF2-40B4-BE49-F238E27FC236}">
                <a16:creationId xmlns:a16="http://schemas.microsoft.com/office/drawing/2014/main" id="{8D3CB3BD-9CCC-1550-AB95-2D58A608521D}"/>
              </a:ext>
            </a:extLst>
          </p:cNvPr>
          <p:cNvSpPr>
            <a:spLocks noGrp="1"/>
          </p:cNvSpPr>
          <p:nvPr>
            <p:ph type="sldNum" sz="quarter" idx="12"/>
          </p:nvPr>
        </p:nvSpPr>
        <p:spPr/>
        <p:txBody>
          <a:bodyPr/>
          <a:lstStyle/>
          <a:p>
            <a:fld id="{CBD12358-51D2-46B3-9BDE-DF29528B9454}" type="slidenum">
              <a:rPr lang="en-US" sz="1800" smtClean="0">
                <a:solidFill>
                  <a:schemeClr val="bg1"/>
                </a:solidFill>
              </a:rPr>
              <a:t>30</a:t>
            </a:fld>
            <a:endParaRPr lang="en-US" dirty="0">
              <a:solidFill>
                <a:schemeClr val="bg1"/>
              </a:solidFill>
            </a:endParaRPr>
          </a:p>
        </p:txBody>
      </p:sp>
    </p:spTree>
    <p:extLst>
      <p:ext uri="{BB962C8B-B14F-4D97-AF65-F5344CB8AC3E}">
        <p14:creationId xmlns:p14="http://schemas.microsoft.com/office/powerpoint/2010/main" val="1368230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1513707" y="414798"/>
            <a:ext cx="7276792" cy="1710354"/>
          </a:xfrm>
        </p:spPr>
        <p:txBody>
          <a:bodyPr/>
          <a:lstStyle/>
          <a:p>
            <a:pPr algn="ctr"/>
            <a:r>
              <a:rPr lang="en-US" b="1" spc="0" dirty="0">
                <a:solidFill>
                  <a:schemeClr val="bg1"/>
                </a:solidFill>
                <a:latin typeface="Arial" panose="020B0604020202020204" pitchFamily="34" charset="0"/>
                <a:cs typeface="Arial" panose="020B0604020202020204" pitchFamily="34" charset="0"/>
              </a:rPr>
              <a:t>Allotment forms</a:t>
            </a:r>
            <a:endParaRPr lang="en-US" dirty="0">
              <a:solidFill>
                <a:schemeClr val="accent3"/>
              </a:solidFill>
            </a:endParaRPr>
          </a:p>
        </p:txBody>
      </p:sp>
      <p:sp>
        <p:nvSpPr>
          <p:cNvPr id="5" name="Rectangle 4">
            <a:extLst>
              <a:ext uri="{FF2B5EF4-FFF2-40B4-BE49-F238E27FC236}">
                <a16:creationId xmlns:a16="http://schemas.microsoft.com/office/drawing/2014/main" id="{34683F79-978E-65FF-8A12-F8EA0F630732}"/>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2">
            <a:extLst>
              <a:ext uri="{FF2B5EF4-FFF2-40B4-BE49-F238E27FC236}">
                <a16:creationId xmlns:a16="http://schemas.microsoft.com/office/drawing/2014/main" id="{AE168B01-96AA-1193-9A04-A759E3E06DC3}"/>
              </a:ext>
            </a:extLst>
          </p:cNvPr>
          <p:cNvGraphicFramePr>
            <a:graphicFrameLocks noGrp="1"/>
          </p:cNvGraphicFramePr>
          <p:nvPr>
            <p:ph idx="1"/>
            <p:extLst>
              <p:ext uri="{D42A27DB-BD31-4B8C-83A1-F6EECF244321}">
                <p14:modId xmlns:p14="http://schemas.microsoft.com/office/powerpoint/2010/main" val="2498520296"/>
              </p:ext>
            </p:extLst>
          </p:nvPr>
        </p:nvGraphicFramePr>
        <p:xfrm>
          <a:off x="619433" y="1071101"/>
          <a:ext cx="10734366" cy="5123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2">
            <a:extLst>
              <a:ext uri="{FF2B5EF4-FFF2-40B4-BE49-F238E27FC236}">
                <a16:creationId xmlns:a16="http://schemas.microsoft.com/office/drawing/2014/main" id="{8C021353-8C91-F14B-3C9B-2078597B073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31</a:t>
            </a:fld>
            <a:endParaRPr lang="en-US" dirty="0">
              <a:solidFill>
                <a:schemeClr val="bg1"/>
              </a:solidFill>
            </a:endParaRPr>
          </a:p>
        </p:txBody>
      </p:sp>
    </p:spTree>
    <p:extLst>
      <p:ext uri="{BB962C8B-B14F-4D97-AF65-F5344CB8AC3E}">
        <p14:creationId xmlns:p14="http://schemas.microsoft.com/office/powerpoint/2010/main" val="3406311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371042"/>
            <a:ext cx="10515600" cy="1325563"/>
          </a:xfrm>
        </p:spPr>
        <p:txBody>
          <a:bodyPr/>
          <a:lstStyle/>
          <a:p>
            <a:r>
              <a:rPr lang="en-US" b="1" dirty="0">
                <a:solidFill>
                  <a:schemeClr val="bg1"/>
                </a:solidFill>
                <a:latin typeface="Arial" panose="020B0604020202020204" pitchFamily="34" charset="0"/>
                <a:cs typeface="Arial" panose="020B0604020202020204" pitchFamily="34" charset="0"/>
              </a:rPr>
              <a:t>Compensation Appropriations</a:t>
            </a:r>
            <a:endParaRPr lang="en-US" b="1" spc="0" dirty="0">
              <a:solidFill>
                <a:schemeClr val="bg1"/>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EAFC3E83-2632-B173-92BD-A6763DC8B138}"/>
              </a:ext>
            </a:extLst>
          </p:cNvPr>
          <p:cNvGraphicFramePr/>
          <p:nvPr>
            <p:extLst>
              <p:ext uri="{D42A27DB-BD31-4B8C-83A1-F6EECF244321}">
                <p14:modId xmlns:p14="http://schemas.microsoft.com/office/powerpoint/2010/main" val="3230883879"/>
              </p:ext>
            </p:extLst>
          </p:nvPr>
        </p:nvGraphicFramePr>
        <p:xfrm>
          <a:off x="838200" y="1609725"/>
          <a:ext cx="10515600"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E26557D-74E0-701D-90A1-887CB2703A1D}"/>
              </a:ext>
            </a:extLst>
          </p:cNvPr>
          <p:cNvSpPr>
            <a:spLocks noGrp="1"/>
          </p:cNvSpPr>
          <p:nvPr>
            <p:ph type="sldNum" sz="quarter" idx="12"/>
          </p:nvPr>
        </p:nvSpPr>
        <p:spPr/>
        <p:txBody>
          <a:bodyPr/>
          <a:lstStyle/>
          <a:p>
            <a:fld id="{CBD12358-51D2-46B3-9BDE-DF29528B9454}" type="slidenum">
              <a:rPr lang="en-US" sz="1800" smtClean="0">
                <a:solidFill>
                  <a:schemeClr val="bg1"/>
                </a:solidFill>
              </a:rPr>
              <a:t>32</a:t>
            </a:fld>
            <a:endParaRPr lang="en-US" sz="1400" dirty="0">
              <a:solidFill>
                <a:schemeClr val="bg1"/>
              </a:solidFill>
            </a:endParaRPr>
          </a:p>
        </p:txBody>
      </p:sp>
    </p:spTree>
    <p:extLst>
      <p:ext uri="{BB962C8B-B14F-4D97-AF65-F5344CB8AC3E}">
        <p14:creationId xmlns:p14="http://schemas.microsoft.com/office/powerpoint/2010/main" val="1516375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1331118" y="618692"/>
            <a:ext cx="9529763" cy="1325563"/>
          </a:xfrm>
        </p:spPr>
        <p:txBody>
          <a:bodyPr/>
          <a:lstStyle/>
          <a:p>
            <a:r>
              <a:rPr lang="en-US" b="1" dirty="0">
                <a:solidFill>
                  <a:schemeClr val="bg1"/>
                </a:solidFill>
                <a:latin typeface="Arial" panose="020B0604020202020204" pitchFamily="34" charset="0"/>
                <a:cs typeface="Arial" panose="020B0604020202020204" pitchFamily="34" charset="0"/>
              </a:rPr>
              <a:t>SHARE: Department Level Budgets</a:t>
            </a:r>
            <a:endParaRPr lang="en-US" b="1" spc="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08A613E-982E-27C8-6DFA-1ECBEB35B84E}"/>
              </a:ext>
            </a:extLst>
          </p:cNvPr>
          <p:cNvSpPr txBox="1"/>
          <p:nvPr/>
        </p:nvSpPr>
        <p:spPr>
          <a:xfrm>
            <a:off x="1575504" y="1858530"/>
            <a:ext cx="9092496" cy="3831818"/>
          </a:xfrm>
          <a:prstGeom prst="rect">
            <a:avLst/>
          </a:prstGeom>
          <a:noFill/>
        </p:spPr>
        <p:txBody>
          <a:bodyPr wrap="square">
            <a:spAutoFit/>
          </a:bodyPr>
          <a:lstStyle/>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Agency option to set up budgets at the following lower levels (only when using a P-Code):</a:t>
            </a:r>
          </a:p>
          <a:p>
            <a:pPr marL="800100" lvl="1" indent="-342900">
              <a:lnSpc>
                <a:spcPct val="90000"/>
              </a:lnSpc>
              <a:buClr>
                <a:schemeClr val="accent2"/>
              </a:buClr>
              <a:buFont typeface="+mj-lt"/>
              <a:buAutoNum type="arabicPeriod"/>
            </a:pPr>
            <a:r>
              <a:rPr lang="en-US" dirty="0">
                <a:solidFill>
                  <a:schemeClr val="bg1"/>
                </a:solidFill>
                <a:latin typeface="Arial" panose="020B0604020202020204" pitchFamily="34" charset="0"/>
                <a:cs typeface="Arial" panose="020B0604020202020204" pitchFamily="34" charset="0"/>
              </a:rPr>
              <a:t>Department (division or bureau)</a:t>
            </a:r>
          </a:p>
          <a:p>
            <a:pPr marL="800100" lvl="1" indent="-342900">
              <a:lnSpc>
                <a:spcPct val="90000"/>
              </a:lnSpc>
              <a:buClr>
                <a:schemeClr val="accent2"/>
              </a:buClr>
              <a:buFont typeface="+mj-lt"/>
              <a:buAutoNum type="arabicPeriod"/>
            </a:pPr>
            <a:r>
              <a:rPr lang="en-US" dirty="0">
                <a:solidFill>
                  <a:schemeClr val="bg1"/>
                </a:solidFill>
                <a:latin typeface="Arial" panose="020B0604020202020204" pitchFamily="34" charset="0"/>
                <a:cs typeface="Arial" panose="020B0604020202020204" pitchFamily="34" charset="0"/>
              </a:rPr>
              <a:t>Appropriation Unit, Account or Sub account</a:t>
            </a:r>
          </a:p>
          <a:p>
            <a:pPr marL="800100" lvl="1" indent="-342900">
              <a:lnSpc>
                <a:spcPct val="90000"/>
              </a:lnSpc>
              <a:buClr>
                <a:schemeClr val="accent2"/>
              </a:buClr>
              <a:buFont typeface="+mj-lt"/>
              <a:buAutoNum type="arabicPeriod"/>
            </a:pPr>
            <a:r>
              <a:rPr lang="en-US" dirty="0">
                <a:solidFill>
                  <a:schemeClr val="bg1"/>
                </a:solidFill>
                <a:latin typeface="Arial" panose="020B0604020202020204" pitchFamily="34" charset="0"/>
                <a:cs typeface="Arial" panose="020B0604020202020204" pitchFamily="34" charset="0"/>
              </a:rPr>
              <a:t>Using Agency specific chart fields</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Can only be established for budgets using a P-Code. Department level budgets cannot be used for budgets established under a Z-Code.</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Only appropriation level budget entries are approved by DFA. SBD will review entries to ensure they are consistent with approved agency structures.</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Once the determination is made to either use or not use department level budgets, it cannot be changed during the fiscal year.</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Department level budgets must be established using AGY ledger type and 10-digit department codes.</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BFM cannot produce dept-level OPBUD-3s at this time; however, it may be useful to extract the 7700 Form into Excel to help construct dept-level OPBUD-3 journals.</a:t>
            </a:r>
          </a:p>
        </p:txBody>
      </p:sp>
      <p:sp>
        <p:nvSpPr>
          <p:cNvPr id="3" name="Slide Number Placeholder 2">
            <a:extLst>
              <a:ext uri="{FF2B5EF4-FFF2-40B4-BE49-F238E27FC236}">
                <a16:creationId xmlns:a16="http://schemas.microsoft.com/office/drawing/2014/main" id="{9F3A8E6C-E300-7B68-F29E-5A207864BE8E}"/>
              </a:ext>
            </a:extLst>
          </p:cNvPr>
          <p:cNvSpPr>
            <a:spLocks noGrp="1"/>
          </p:cNvSpPr>
          <p:nvPr>
            <p:ph type="sldNum" sz="quarter" idx="12"/>
          </p:nvPr>
        </p:nvSpPr>
        <p:spPr/>
        <p:txBody>
          <a:bodyPr/>
          <a:lstStyle/>
          <a:p>
            <a:fld id="{CBD12358-51D2-46B3-9BDE-DF29528B9454}" type="slidenum">
              <a:rPr lang="en-US" sz="1800" smtClean="0">
                <a:solidFill>
                  <a:schemeClr val="bg1"/>
                </a:solidFill>
              </a:rPr>
              <a:t>33</a:t>
            </a:fld>
            <a:endParaRPr lang="en-US" sz="1400" dirty="0">
              <a:solidFill>
                <a:schemeClr val="bg1"/>
              </a:solidFill>
            </a:endParaRPr>
          </a:p>
        </p:txBody>
      </p:sp>
    </p:spTree>
    <p:extLst>
      <p:ext uri="{BB962C8B-B14F-4D97-AF65-F5344CB8AC3E}">
        <p14:creationId xmlns:p14="http://schemas.microsoft.com/office/powerpoint/2010/main" val="1252748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762000" y="568712"/>
            <a:ext cx="10582275" cy="1832743"/>
          </a:xfrm>
        </p:spPr>
        <p:txBody>
          <a:bodyPr/>
          <a:lstStyle/>
          <a:p>
            <a:r>
              <a:rPr lang="en-US" b="1" dirty="0">
                <a:solidFill>
                  <a:schemeClr val="bg1"/>
                </a:solidFill>
                <a:latin typeface="Arial" panose="020B0604020202020204" pitchFamily="34" charset="0"/>
                <a:cs typeface="Arial" panose="020B0604020202020204" pitchFamily="34" charset="0"/>
              </a:rPr>
              <a:t>Due Dates and processes for Submitting Nonrecurring appropriations</a:t>
            </a:r>
            <a:endParaRPr lang="en-US" b="1" spc="0" dirty="0">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0D1442C9-74A9-AD61-6AE2-3E82941A0ACE}"/>
              </a:ext>
            </a:extLst>
          </p:cNvPr>
          <p:cNvGraphicFramePr/>
          <p:nvPr>
            <p:extLst>
              <p:ext uri="{D42A27DB-BD31-4B8C-83A1-F6EECF244321}">
                <p14:modId xmlns:p14="http://schemas.microsoft.com/office/powerpoint/2010/main" val="3436817824"/>
              </p:ext>
            </p:extLst>
          </p:nvPr>
        </p:nvGraphicFramePr>
        <p:xfrm>
          <a:off x="981075" y="2401455"/>
          <a:ext cx="10229849" cy="2999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E928F68-4DBA-0115-383B-CE4CB1E9EEAA}"/>
              </a:ext>
            </a:extLst>
          </p:cNvPr>
          <p:cNvSpPr>
            <a:spLocks noGrp="1"/>
          </p:cNvSpPr>
          <p:nvPr>
            <p:ph type="sldNum" sz="quarter" idx="12"/>
          </p:nvPr>
        </p:nvSpPr>
        <p:spPr/>
        <p:txBody>
          <a:bodyPr/>
          <a:lstStyle/>
          <a:p>
            <a:fld id="{CBD12358-51D2-46B3-9BDE-DF29528B9454}" type="slidenum">
              <a:rPr lang="en-US" sz="1800" smtClean="0">
                <a:solidFill>
                  <a:schemeClr val="bg1"/>
                </a:solidFill>
              </a:rPr>
              <a:t>34</a:t>
            </a:fld>
            <a:endParaRPr lang="en-US" dirty="0">
              <a:solidFill>
                <a:schemeClr val="bg1"/>
              </a:solidFill>
            </a:endParaRPr>
          </a:p>
        </p:txBody>
      </p:sp>
    </p:spTree>
    <p:extLst>
      <p:ext uri="{BB962C8B-B14F-4D97-AF65-F5344CB8AC3E}">
        <p14:creationId xmlns:p14="http://schemas.microsoft.com/office/powerpoint/2010/main" val="2091764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762000" y="847292"/>
            <a:ext cx="10582275" cy="1325563"/>
          </a:xfrm>
        </p:spPr>
        <p:txBody>
          <a:bodyPr/>
          <a:lstStyle/>
          <a:p>
            <a:r>
              <a:rPr lang="en-US" b="1" dirty="0">
                <a:solidFill>
                  <a:schemeClr val="bg1"/>
                </a:solidFill>
                <a:latin typeface="Arial" panose="020B0604020202020204" pitchFamily="34" charset="0"/>
                <a:cs typeface="Arial" panose="020B0604020202020204" pitchFamily="34" charset="0"/>
              </a:rPr>
              <a:t>Special and Other Legislative Appropriation Input Form (OPBUD-4)</a:t>
            </a:r>
            <a:endParaRPr lang="en-US" b="1" spc="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08A613E-982E-27C8-6DFA-1ECBEB35B84E}"/>
              </a:ext>
            </a:extLst>
          </p:cNvPr>
          <p:cNvSpPr txBox="1"/>
          <p:nvPr/>
        </p:nvSpPr>
        <p:spPr>
          <a:xfrm>
            <a:off x="634646" y="2449080"/>
            <a:ext cx="10709629" cy="2834622"/>
          </a:xfrm>
          <a:prstGeom prst="rect">
            <a:avLst/>
          </a:prstGeom>
          <a:noFill/>
        </p:spPr>
        <p:txBody>
          <a:bodyPr wrap="square">
            <a:spAutoFit/>
          </a:bodyPr>
          <a:lstStyle/>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Note that this year, OPBUD-4s are </a:t>
            </a:r>
            <a:r>
              <a:rPr lang="en-US" sz="1800" b="1" dirty="0">
                <a:solidFill>
                  <a:schemeClr val="bg1"/>
                </a:solidFill>
                <a:latin typeface="Arial" panose="020B0604020202020204" pitchFamily="34" charset="0"/>
                <a:cs typeface="Arial" panose="020B0604020202020204" pitchFamily="34" charset="0"/>
              </a:rPr>
              <a:t>only to be used for Sections 6, 7, and reauthorizations </a:t>
            </a:r>
            <a:r>
              <a:rPr lang="en-US" sz="1800" dirty="0">
                <a:solidFill>
                  <a:schemeClr val="bg1"/>
                </a:solidFill>
                <a:latin typeface="Arial" panose="020B0604020202020204" pitchFamily="34" charset="0"/>
                <a:cs typeface="Arial" panose="020B0604020202020204" pitchFamily="34" charset="0"/>
              </a:rPr>
              <a:t>and submitted in the State Budget Submission System.</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Amounts on the OPBUD-4 should be shown in </a:t>
            </a:r>
            <a:r>
              <a:rPr lang="en-US" sz="1800" dirty="0">
                <a:solidFill>
                  <a:schemeClr val="accent2"/>
                </a:solidFill>
                <a:latin typeface="Arial" panose="020B0604020202020204" pitchFamily="34" charset="0"/>
                <a:cs typeface="Arial" panose="020B0604020202020204" pitchFamily="34" charset="0"/>
              </a:rPr>
              <a:t>actual dollars</a:t>
            </a:r>
            <a:r>
              <a:rPr lang="en-US" sz="1800" dirty="0">
                <a:solidFill>
                  <a:schemeClr val="bg1"/>
                </a:solidFill>
                <a:latin typeface="Arial" panose="020B0604020202020204" pitchFamily="34" charset="0"/>
                <a:cs typeface="Arial" panose="020B0604020202020204" pitchFamily="34" charset="0"/>
              </a:rPr>
              <a:t>.</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Z-Codes for special appropriations in sections 5-11 of the GAA have been assigned and created by SBD.  See budget code table on SBD website for Z-codes, class codes, </a:t>
            </a:r>
            <a:r>
              <a:rPr lang="en-US" sz="1800" dirty="0" err="1">
                <a:solidFill>
                  <a:schemeClr val="bg1"/>
                </a:solidFill>
                <a:latin typeface="Arial" panose="020B0604020202020204" pitchFamily="34" charset="0"/>
                <a:cs typeface="Arial" panose="020B0604020202020204" pitchFamily="34" charset="0"/>
              </a:rPr>
              <a:t>budrefs</a:t>
            </a:r>
            <a:r>
              <a:rPr lang="en-US" sz="1800" dirty="0">
                <a:solidFill>
                  <a:schemeClr val="bg1"/>
                </a:solidFill>
                <a:latin typeface="Arial" panose="020B0604020202020204" pitchFamily="34" charset="0"/>
                <a:cs typeface="Arial" panose="020B0604020202020204" pitchFamily="34" charset="0"/>
              </a:rPr>
              <a:t>, amounts, funding sources, and line-item vetoes.</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Agencies must submit OPBUD-4s on forms available on the DFA website. Attach SHARE Journal entries to the OPBUD-4 Form and submit to DFA.</a:t>
            </a:r>
          </a:p>
          <a:p>
            <a:pPr marL="285750" indent="-285750">
              <a:lnSpc>
                <a:spcPct val="90000"/>
              </a:lnSpc>
              <a:buClr>
                <a:schemeClr val="accent2"/>
              </a:buClr>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Submit a corresponding Allotment Request form for each General Fund</a:t>
            </a:r>
            <a:r>
              <a:rPr lang="en-US" dirty="0">
                <a:solidFill>
                  <a:schemeClr val="bg1"/>
                </a:solidFill>
                <a:latin typeface="Arial" panose="020B0604020202020204" pitchFamily="34" charset="0"/>
                <a:cs typeface="Arial" panose="020B0604020202020204" pitchFamily="34" charset="0"/>
              </a:rPr>
              <a:t> </a:t>
            </a:r>
            <a:r>
              <a:rPr lang="en-US" sz="1800" dirty="0">
                <a:solidFill>
                  <a:schemeClr val="bg1"/>
                </a:solidFill>
                <a:latin typeface="Arial" panose="020B0604020202020204" pitchFamily="34" charset="0"/>
                <a:cs typeface="Arial" panose="020B0604020202020204" pitchFamily="34" charset="0"/>
              </a:rPr>
              <a:t>or Computer Enhancement Fund Appropriation included on the OPBUD-4.  A </a:t>
            </a:r>
            <a:r>
              <a:rPr lang="en-US" dirty="0">
                <a:solidFill>
                  <a:schemeClr val="bg1"/>
                </a:solidFill>
                <a:latin typeface="Arial" panose="020B0604020202020204" pitchFamily="34" charset="0"/>
                <a:cs typeface="Arial" panose="020B0604020202020204" pitchFamily="34" charset="0"/>
              </a:rPr>
              <a:t>m</a:t>
            </a:r>
            <a:r>
              <a:rPr lang="en-US" sz="1800" dirty="0">
                <a:solidFill>
                  <a:schemeClr val="bg1"/>
                </a:solidFill>
                <a:latin typeface="Arial" panose="020B0604020202020204" pitchFamily="34" charset="0"/>
                <a:cs typeface="Arial" panose="020B0604020202020204" pitchFamily="34" charset="0"/>
              </a:rPr>
              <a:t>ultiple appropriation allotment form is available to use for nonrecurring appropriations.</a:t>
            </a:r>
          </a:p>
        </p:txBody>
      </p:sp>
      <p:sp>
        <p:nvSpPr>
          <p:cNvPr id="3" name="Slide Number Placeholder 2">
            <a:extLst>
              <a:ext uri="{FF2B5EF4-FFF2-40B4-BE49-F238E27FC236}">
                <a16:creationId xmlns:a16="http://schemas.microsoft.com/office/drawing/2014/main" id="{57F2ADE6-CA1A-E796-5A11-EA17146C7BDB}"/>
              </a:ext>
            </a:extLst>
          </p:cNvPr>
          <p:cNvSpPr>
            <a:spLocks noGrp="1"/>
          </p:cNvSpPr>
          <p:nvPr>
            <p:ph type="sldNum" sz="quarter" idx="12"/>
          </p:nvPr>
        </p:nvSpPr>
        <p:spPr/>
        <p:txBody>
          <a:bodyPr/>
          <a:lstStyle/>
          <a:p>
            <a:fld id="{CBD12358-51D2-46B3-9BDE-DF29528B9454}" type="slidenum">
              <a:rPr lang="en-US" sz="1800" smtClean="0">
                <a:solidFill>
                  <a:schemeClr val="bg1"/>
                </a:solidFill>
              </a:rPr>
              <a:t>35</a:t>
            </a:fld>
            <a:endParaRPr lang="en-US" dirty="0">
              <a:solidFill>
                <a:schemeClr val="bg1"/>
              </a:solidFill>
            </a:endParaRPr>
          </a:p>
        </p:txBody>
      </p:sp>
    </p:spTree>
    <p:extLst>
      <p:ext uri="{BB962C8B-B14F-4D97-AF65-F5344CB8AC3E}">
        <p14:creationId xmlns:p14="http://schemas.microsoft.com/office/powerpoint/2010/main" val="1685593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619434" y="21967"/>
            <a:ext cx="7276792" cy="1505750"/>
          </a:xfrm>
        </p:spPr>
        <p:txBody>
          <a:bodyPr/>
          <a:lstStyle/>
          <a:p>
            <a:r>
              <a:rPr lang="en-US" b="1" spc="0" dirty="0">
                <a:solidFill>
                  <a:schemeClr val="bg1"/>
                </a:solidFill>
                <a:latin typeface="Arial" panose="020B0604020202020204" pitchFamily="34" charset="0"/>
                <a:cs typeface="Arial" panose="020B0604020202020204" pitchFamily="34" charset="0"/>
              </a:rPr>
              <a:t>Budgeting Section 5, 9, 10, and 11 Appropriations</a:t>
            </a:r>
            <a:endParaRPr lang="en-US" dirty="0">
              <a:solidFill>
                <a:schemeClr val="accent3"/>
              </a:solidFill>
            </a:endParaRPr>
          </a:p>
        </p:txBody>
      </p:sp>
      <p:sp>
        <p:nvSpPr>
          <p:cNvPr id="5" name="Rectangle 4">
            <a:extLst>
              <a:ext uri="{FF2B5EF4-FFF2-40B4-BE49-F238E27FC236}">
                <a16:creationId xmlns:a16="http://schemas.microsoft.com/office/drawing/2014/main" id="{34683F79-978E-65FF-8A12-F8EA0F630732}"/>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31439FD-AADD-8F30-F3DA-B3704CEB2C52}"/>
              </a:ext>
            </a:extLst>
          </p:cNvPr>
          <p:cNvSpPr>
            <a:spLocks noGrp="1"/>
          </p:cNvSpPr>
          <p:nvPr>
            <p:ph idx="1"/>
          </p:nvPr>
        </p:nvSpPr>
        <p:spPr>
          <a:xfrm>
            <a:off x="390293" y="1345394"/>
            <a:ext cx="8451036" cy="5355306"/>
          </a:xfrm>
        </p:spPr>
        <p:txBody>
          <a:bodyPr>
            <a:normAutofit fontScale="92500"/>
          </a:bodyPr>
          <a:lstStyle/>
          <a:p>
            <a:r>
              <a:rPr lang="en-US" sz="2000" dirty="0">
                <a:solidFill>
                  <a:schemeClr val="bg1"/>
                </a:solidFill>
              </a:rPr>
              <a:t>Your analyst will provide you a list of appropriations (in Excel) for your agency, including Z-codes and other info.  You must break out each appropriation by fund and expenditure category, consistent with appropriation language.  Revenue codes may also be needed for certain non-GF appropriations.</a:t>
            </a:r>
          </a:p>
          <a:p>
            <a:r>
              <a:rPr lang="en-US" sz="2000" dirty="0">
                <a:solidFill>
                  <a:schemeClr val="bg1"/>
                </a:solidFill>
              </a:rPr>
              <a:t>Include copy of the list in your budget submission and email the Excel file back to your analyst.  SBD will use this info to build journals for appropriations valid on July 1 – no further action in SHARE is required</a:t>
            </a:r>
          </a:p>
          <a:p>
            <a:r>
              <a:rPr lang="en-US" sz="2000" dirty="0">
                <a:solidFill>
                  <a:schemeClr val="bg1"/>
                </a:solidFill>
              </a:rPr>
              <a:t>Include allotments for all general fund and GRO appropriations in your submission</a:t>
            </a:r>
          </a:p>
          <a:p>
            <a:pPr lvl="4"/>
            <a:r>
              <a:rPr lang="en-US" sz="2000" dirty="0">
                <a:solidFill>
                  <a:schemeClr val="bg1"/>
                </a:solidFill>
              </a:rPr>
              <a:t>Notes on GRO (Section 9)</a:t>
            </a:r>
          </a:p>
          <a:p>
            <a:pPr marL="1031875" lvl="5" indent="-234950">
              <a:tabLst>
                <a:tab pos="2454275" algn="l"/>
              </a:tabLst>
            </a:pPr>
            <a:r>
              <a:rPr lang="en-US" sz="1900" dirty="0">
                <a:solidFill>
                  <a:schemeClr val="bg1"/>
                </a:solidFill>
              </a:rPr>
              <a:t>Section 9A appropriations are valid in FY27. Section 9B appropriations are valid in FY28 and 9C in FY29 – not to be budgeted yet.</a:t>
            </a:r>
          </a:p>
          <a:p>
            <a:pPr marL="1031875" lvl="5"/>
            <a:r>
              <a:rPr lang="en-US" sz="1900" dirty="0">
                <a:solidFill>
                  <a:schemeClr val="bg1"/>
                </a:solidFill>
              </a:rPr>
              <a:t>Section 9D appropriations are valid in FY27 and FY28.</a:t>
            </a:r>
          </a:p>
          <a:p>
            <a:pPr marL="1031875" lvl="5"/>
            <a:r>
              <a:rPr lang="en-US" sz="1900" dirty="0">
                <a:solidFill>
                  <a:schemeClr val="bg1"/>
                </a:solidFill>
              </a:rPr>
              <a:t>Agencies who received Section 9 GRO appropriations in the General Appropriations Acts of 2024 and 2025 will also receive a form to budget 2024 Section 9C and 2025 Section 9B that are valid in FY27.</a:t>
            </a:r>
          </a:p>
          <a:p>
            <a:pPr marL="1031875" lvl="5"/>
            <a:r>
              <a:rPr lang="en-US" sz="1900" dirty="0">
                <a:solidFill>
                  <a:schemeClr val="bg1"/>
                </a:solidFill>
              </a:rPr>
              <a:t>Revenue – budgeted under 499905 (transfer from the GRO program fund).  </a:t>
            </a:r>
          </a:p>
        </p:txBody>
      </p:sp>
      <p:pic>
        <p:nvPicPr>
          <p:cNvPr id="6" name="Picture Placeholder 5" descr="Ceramic piggy bank">
            <a:extLst>
              <a:ext uri="{FF2B5EF4-FFF2-40B4-BE49-F238E27FC236}">
                <a16:creationId xmlns:a16="http://schemas.microsoft.com/office/drawing/2014/main" id="{35929076-6596-9AA7-119B-1E157A52778D}"/>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2609" r="10061"/>
          <a:stretch/>
        </p:blipFill>
        <p:spPr>
          <a:xfrm>
            <a:off x="9248775" y="0"/>
            <a:ext cx="2943225" cy="6858000"/>
          </a:xfrm>
          <a:noFill/>
        </p:spPr>
      </p:pic>
      <p:sp>
        <p:nvSpPr>
          <p:cNvPr id="3" name="Slide Number Placeholder 2">
            <a:extLst>
              <a:ext uri="{FF2B5EF4-FFF2-40B4-BE49-F238E27FC236}">
                <a16:creationId xmlns:a16="http://schemas.microsoft.com/office/drawing/2014/main" id="{06E4FFC6-B1D7-680A-E3BE-4434B63963DB}"/>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pPr algn="r"/>
              <a:t>36</a:t>
            </a:fld>
            <a:endParaRPr lang="en-US" dirty="0"/>
          </a:p>
        </p:txBody>
      </p:sp>
    </p:spTree>
    <p:extLst>
      <p:ext uri="{BB962C8B-B14F-4D97-AF65-F5344CB8AC3E}">
        <p14:creationId xmlns:p14="http://schemas.microsoft.com/office/powerpoint/2010/main" val="1280432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91C5A-30AB-8FDE-AE38-675BC4DEB50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E533196-E599-B097-D070-2693FEE0A7BB}"/>
              </a:ext>
            </a:extLst>
          </p:cNvPr>
          <p:cNvSpPr>
            <a:spLocks noGrp="1"/>
          </p:cNvSpPr>
          <p:nvPr>
            <p:ph type="title"/>
          </p:nvPr>
        </p:nvSpPr>
        <p:spPr>
          <a:xfrm>
            <a:off x="771525" y="312034"/>
            <a:ext cx="10582275" cy="1325563"/>
          </a:xfrm>
        </p:spPr>
        <p:txBody>
          <a:bodyPr/>
          <a:lstStyle/>
          <a:p>
            <a:r>
              <a:rPr lang="en-US" b="1" spc="0" dirty="0">
                <a:solidFill>
                  <a:schemeClr val="bg1"/>
                </a:solidFill>
                <a:latin typeface="Arial" panose="020B0604020202020204" pitchFamily="34" charset="0"/>
                <a:cs typeface="Arial" panose="020B0604020202020204" pitchFamily="34" charset="0"/>
              </a:rPr>
              <a:t>Budgeting nonrecurring appropriation reauthorizations</a:t>
            </a:r>
          </a:p>
        </p:txBody>
      </p:sp>
      <p:sp>
        <p:nvSpPr>
          <p:cNvPr id="3" name="Slide Number Placeholder 2">
            <a:extLst>
              <a:ext uri="{FF2B5EF4-FFF2-40B4-BE49-F238E27FC236}">
                <a16:creationId xmlns:a16="http://schemas.microsoft.com/office/drawing/2014/main" id="{AEDB7B4E-9BB3-281B-7112-ABD740746334}"/>
              </a:ext>
            </a:extLst>
          </p:cNvPr>
          <p:cNvSpPr>
            <a:spLocks noGrp="1"/>
          </p:cNvSpPr>
          <p:nvPr>
            <p:ph type="sldNum" sz="quarter" idx="12"/>
          </p:nvPr>
        </p:nvSpPr>
        <p:spPr/>
        <p:txBody>
          <a:bodyPr/>
          <a:lstStyle/>
          <a:p>
            <a:fld id="{CBD12358-51D2-46B3-9BDE-DF29528B9454}" type="slidenum">
              <a:rPr lang="en-US" sz="1800" smtClean="0">
                <a:solidFill>
                  <a:schemeClr val="bg1"/>
                </a:solidFill>
              </a:rPr>
              <a:t>37</a:t>
            </a:fld>
            <a:endParaRPr lang="en-US" dirty="0">
              <a:solidFill>
                <a:schemeClr val="bg1"/>
              </a:solidFill>
            </a:endParaRPr>
          </a:p>
        </p:txBody>
      </p:sp>
      <p:sp>
        <p:nvSpPr>
          <p:cNvPr id="2" name="TextBox 1">
            <a:extLst>
              <a:ext uri="{FF2B5EF4-FFF2-40B4-BE49-F238E27FC236}">
                <a16:creationId xmlns:a16="http://schemas.microsoft.com/office/drawing/2014/main" id="{207146D9-8C37-326A-B5C8-C5EDC91B3B27}"/>
              </a:ext>
            </a:extLst>
          </p:cNvPr>
          <p:cNvSpPr txBox="1"/>
          <p:nvPr/>
        </p:nvSpPr>
        <p:spPr>
          <a:xfrm>
            <a:off x="473364" y="1637597"/>
            <a:ext cx="10880436"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Should be submitted as OPBUD-4 in State Budget Submission System</a:t>
            </a:r>
          </a:p>
          <a:p>
            <a:pPr marL="285750" indent="-285750">
              <a:buFont typeface="Arial" panose="020B0604020202020204" pitchFamily="34" charset="0"/>
              <a:buChar char="•"/>
            </a:pPr>
            <a:endParaRPr lang="en-US" sz="2400" b="1" dirty="0">
              <a:solidFill>
                <a:schemeClr val="bg1"/>
              </a:solidFill>
            </a:endParaRPr>
          </a:p>
          <a:p>
            <a:pPr marL="285750" indent="-285750">
              <a:buFont typeface="Arial" panose="020B0604020202020204" pitchFamily="34" charset="0"/>
              <a:buChar char="•"/>
            </a:pPr>
            <a:r>
              <a:rPr lang="en-US" sz="2400" b="1" dirty="0">
                <a:solidFill>
                  <a:schemeClr val="bg1"/>
                </a:solidFill>
              </a:rPr>
              <a:t>New requirement </a:t>
            </a:r>
            <a:r>
              <a:rPr lang="en-US" sz="2400" dirty="0">
                <a:solidFill>
                  <a:schemeClr val="bg1"/>
                </a:solidFill>
              </a:rPr>
              <a:t>for appropriation reauthorization extensions:</a:t>
            </a:r>
          </a:p>
          <a:p>
            <a:pPr marL="742950" lvl="1" indent="-285750">
              <a:buFont typeface="Arial" panose="020B0604020202020204" pitchFamily="34" charset="0"/>
              <a:buChar char="•"/>
            </a:pPr>
            <a:r>
              <a:rPr lang="en-US" sz="2400" dirty="0">
                <a:solidFill>
                  <a:schemeClr val="bg1"/>
                </a:solidFill>
              </a:rPr>
              <a:t>Submit budget decrease journals (revenue and expenditure) to zero out remaining balance in old class code and </a:t>
            </a:r>
            <a:r>
              <a:rPr lang="en-US" sz="2400" dirty="0" err="1">
                <a:solidFill>
                  <a:schemeClr val="bg1"/>
                </a:solidFill>
              </a:rPr>
              <a:t>budref</a:t>
            </a:r>
            <a:endParaRPr lang="en-US" sz="2400" dirty="0">
              <a:solidFill>
                <a:schemeClr val="bg1"/>
              </a:solidFill>
            </a:endParaRPr>
          </a:p>
          <a:p>
            <a:pPr marL="742950" lvl="1" indent="-285750">
              <a:buFont typeface="Arial" panose="020B0604020202020204" pitchFamily="34" charset="0"/>
              <a:buChar char="•"/>
            </a:pPr>
            <a:r>
              <a:rPr lang="en-US" sz="2400" dirty="0">
                <a:solidFill>
                  <a:schemeClr val="bg1"/>
                </a:solidFill>
              </a:rPr>
              <a:t>Submit budget journals to budget under new class code and </a:t>
            </a:r>
            <a:r>
              <a:rPr lang="en-US" sz="2400" dirty="0" err="1">
                <a:solidFill>
                  <a:schemeClr val="bg1"/>
                </a:solidFill>
              </a:rPr>
              <a:t>budref</a:t>
            </a:r>
            <a:r>
              <a:rPr lang="en-US" sz="2400" dirty="0">
                <a:solidFill>
                  <a:schemeClr val="bg1"/>
                </a:solidFill>
              </a:rPr>
              <a:t> as usual</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b="1" dirty="0">
                <a:solidFill>
                  <a:schemeClr val="bg1"/>
                </a:solidFill>
              </a:rPr>
              <a:t>Optional: </a:t>
            </a:r>
            <a:r>
              <a:rPr lang="en-US" sz="2400" dirty="0">
                <a:solidFill>
                  <a:schemeClr val="bg1"/>
                </a:solidFill>
              </a:rPr>
              <a:t>You may budget reauthorizations before June 30.  Ensure all transactions utilizing old class code and </a:t>
            </a:r>
            <a:r>
              <a:rPr lang="en-US" sz="2400" dirty="0" err="1">
                <a:solidFill>
                  <a:schemeClr val="bg1"/>
                </a:solidFill>
              </a:rPr>
              <a:t>budref</a:t>
            </a:r>
            <a:r>
              <a:rPr lang="en-US" sz="2400" dirty="0">
                <a:solidFill>
                  <a:schemeClr val="bg1"/>
                </a:solidFill>
              </a:rPr>
              <a:t> are complete before doing so.</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All reauthorizations for FY27 will have the </a:t>
            </a:r>
            <a:r>
              <a:rPr lang="en-US" sz="2400" dirty="0" err="1">
                <a:solidFill>
                  <a:schemeClr val="bg1"/>
                </a:solidFill>
              </a:rPr>
              <a:t>budref</a:t>
            </a:r>
            <a:r>
              <a:rPr lang="en-US" sz="2400" dirty="0">
                <a:solidFill>
                  <a:schemeClr val="bg1"/>
                </a:solidFill>
              </a:rPr>
              <a:t> 92624 to account for the possibility of budgeting the extension in the closing months of FY26.</a:t>
            </a:r>
          </a:p>
        </p:txBody>
      </p:sp>
    </p:spTree>
    <p:extLst>
      <p:ext uri="{BB962C8B-B14F-4D97-AF65-F5344CB8AC3E}">
        <p14:creationId xmlns:p14="http://schemas.microsoft.com/office/powerpoint/2010/main" val="2554245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2457604" y="786575"/>
            <a:ext cx="7276792" cy="1710354"/>
          </a:xfrm>
        </p:spPr>
        <p:txBody>
          <a:bodyPr/>
          <a:lstStyle/>
          <a:p>
            <a:pPr algn="ctr"/>
            <a:r>
              <a:rPr lang="en-US" b="1" spc="0" dirty="0">
                <a:solidFill>
                  <a:schemeClr val="bg1"/>
                </a:solidFill>
                <a:latin typeface="Arial" panose="020B0604020202020204" pitchFamily="34" charset="0"/>
                <a:cs typeface="Arial" panose="020B0604020202020204" pitchFamily="34" charset="0"/>
              </a:rPr>
              <a:t>Other Required Forms</a:t>
            </a:r>
            <a:endParaRPr lang="en-US" dirty="0">
              <a:solidFill>
                <a:schemeClr val="accent3"/>
              </a:solidFill>
            </a:endParaRPr>
          </a:p>
        </p:txBody>
      </p:sp>
      <p:sp>
        <p:nvSpPr>
          <p:cNvPr id="5" name="Rectangle 4">
            <a:extLst>
              <a:ext uri="{FF2B5EF4-FFF2-40B4-BE49-F238E27FC236}">
                <a16:creationId xmlns:a16="http://schemas.microsoft.com/office/drawing/2014/main" id="{34683F79-978E-65FF-8A12-F8EA0F630732}"/>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2">
            <a:extLst>
              <a:ext uri="{FF2B5EF4-FFF2-40B4-BE49-F238E27FC236}">
                <a16:creationId xmlns:a16="http://schemas.microsoft.com/office/drawing/2014/main" id="{AE168B01-96AA-1193-9A04-A759E3E06DC3}"/>
              </a:ext>
            </a:extLst>
          </p:cNvPr>
          <p:cNvGraphicFramePr>
            <a:graphicFrameLocks noGrp="1"/>
          </p:cNvGraphicFramePr>
          <p:nvPr>
            <p:ph idx="1"/>
            <p:extLst>
              <p:ext uri="{D42A27DB-BD31-4B8C-83A1-F6EECF244321}">
                <p14:modId xmlns:p14="http://schemas.microsoft.com/office/powerpoint/2010/main" val="3465234855"/>
              </p:ext>
            </p:extLst>
          </p:nvPr>
        </p:nvGraphicFramePr>
        <p:xfrm>
          <a:off x="728817" y="2110015"/>
          <a:ext cx="10734366" cy="3349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2">
            <a:extLst>
              <a:ext uri="{FF2B5EF4-FFF2-40B4-BE49-F238E27FC236}">
                <a16:creationId xmlns:a16="http://schemas.microsoft.com/office/drawing/2014/main" id="{9FC657C4-3A90-B5ED-0EDE-B171FFBA73C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38</a:t>
            </a:fld>
            <a:endParaRPr lang="en-US" dirty="0">
              <a:solidFill>
                <a:schemeClr val="bg1"/>
              </a:solidFill>
            </a:endParaRPr>
          </a:p>
        </p:txBody>
      </p:sp>
    </p:spTree>
    <p:extLst>
      <p:ext uri="{BB962C8B-B14F-4D97-AF65-F5344CB8AC3E}">
        <p14:creationId xmlns:p14="http://schemas.microsoft.com/office/powerpoint/2010/main" val="2947672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D6D7-58A1-4799-55D7-D24288818385}"/>
              </a:ext>
            </a:extLst>
          </p:cNvPr>
          <p:cNvSpPr>
            <a:spLocks noGrp="1"/>
          </p:cNvSpPr>
          <p:nvPr>
            <p:ph type="title"/>
          </p:nvPr>
        </p:nvSpPr>
        <p:spPr>
          <a:xfrm>
            <a:off x="2975174" y="1209485"/>
            <a:ext cx="6241651" cy="1000506"/>
          </a:xfrm>
        </p:spPr>
        <p:txBody>
          <a:bodyPr/>
          <a:lstStyle/>
          <a:p>
            <a:pPr algn="ctr"/>
            <a:r>
              <a:rPr lang="en-US" b="1" spc="0" dirty="0">
                <a:solidFill>
                  <a:schemeClr val="bg1"/>
                </a:solidFill>
                <a:latin typeface="Arial" panose="020B0604020202020204" pitchFamily="34" charset="0"/>
                <a:cs typeface="Arial" panose="020B0604020202020204" pitchFamily="34" charset="0"/>
              </a:rPr>
              <a:t>Coming attractions</a:t>
            </a:r>
            <a:endParaRPr lang="en-US" dirty="0">
              <a:solidFill>
                <a:schemeClr val="accent3"/>
              </a:solidFill>
            </a:endParaRPr>
          </a:p>
        </p:txBody>
      </p:sp>
      <p:sp>
        <p:nvSpPr>
          <p:cNvPr id="3" name="Rectangle 2">
            <a:extLst>
              <a:ext uri="{FF2B5EF4-FFF2-40B4-BE49-F238E27FC236}">
                <a16:creationId xmlns:a16="http://schemas.microsoft.com/office/drawing/2014/main" id="{7DF697E6-A35E-909C-1917-A96F1A5FFAE3}"/>
              </a:ext>
            </a:extLst>
          </p:cNvPr>
          <p:cNvSpPr/>
          <p:nvPr/>
        </p:nvSpPr>
        <p:spPr>
          <a:xfrm>
            <a:off x="8179826" y="800286"/>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EDF07B9D-8608-C7D0-68E1-30E1E322479E}"/>
              </a:ext>
            </a:extLst>
          </p:cNvPr>
          <p:cNvGraphicFramePr>
            <a:graphicFrameLocks noGrp="1"/>
          </p:cNvGraphicFramePr>
          <p:nvPr>
            <p:ph idx="1"/>
            <p:extLst>
              <p:ext uri="{D42A27DB-BD31-4B8C-83A1-F6EECF244321}">
                <p14:modId xmlns:p14="http://schemas.microsoft.com/office/powerpoint/2010/main" val="1917829420"/>
              </p:ext>
            </p:extLst>
          </p:nvPr>
        </p:nvGraphicFramePr>
        <p:xfrm>
          <a:off x="485773" y="2181225"/>
          <a:ext cx="11258551" cy="2967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2">
            <a:extLst>
              <a:ext uri="{FF2B5EF4-FFF2-40B4-BE49-F238E27FC236}">
                <a16:creationId xmlns:a16="http://schemas.microsoft.com/office/drawing/2014/main" id="{A55D0335-3494-64B5-478A-E84315BC650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39</a:t>
            </a:fld>
            <a:endParaRPr lang="en-US" dirty="0">
              <a:solidFill>
                <a:schemeClr val="bg1"/>
              </a:solidFill>
            </a:endParaRPr>
          </a:p>
        </p:txBody>
      </p:sp>
    </p:spTree>
    <p:extLst>
      <p:ext uri="{BB962C8B-B14F-4D97-AF65-F5344CB8AC3E}">
        <p14:creationId xmlns:p14="http://schemas.microsoft.com/office/powerpoint/2010/main" val="660646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75C36-617B-795C-5A2B-325EA34F169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D242D49-E66D-5029-ADCC-7F3817629C71}"/>
              </a:ext>
            </a:extLst>
          </p:cNvPr>
          <p:cNvSpPr/>
          <p:nvPr/>
        </p:nvSpPr>
        <p:spPr>
          <a:xfrm>
            <a:off x="5152103"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BC0CE7D3-E277-C69A-FC28-19DC9B1187B2}"/>
              </a:ext>
            </a:extLst>
          </p:cNvPr>
          <p:cNvGraphicFramePr/>
          <p:nvPr>
            <p:extLst>
              <p:ext uri="{D42A27DB-BD31-4B8C-83A1-F6EECF244321}">
                <p14:modId xmlns:p14="http://schemas.microsoft.com/office/powerpoint/2010/main" val="2757288404"/>
              </p:ext>
            </p:extLst>
          </p:nvPr>
        </p:nvGraphicFramePr>
        <p:xfrm>
          <a:off x="-769570" y="452437"/>
          <a:ext cx="7441155" cy="5953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81AD706-11EF-C258-EBD5-C4EEFEAACF16}"/>
              </a:ext>
            </a:extLst>
          </p:cNvPr>
          <p:cNvSpPr>
            <a:spLocks noGrp="1"/>
          </p:cNvSpPr>
          <p:nvPr>
            <p:ph type="title"/>
          </p:nvPr>
        </p:nvSpPr>
        <p:spPr>
          <a:xfrm>
            <a:off x="6172905" y="1435607"/>
            <a:ext cx="4837176" cy="1993392"/>
          </a:xfrm>
          <a:noFill/>
        </p:spPr>
        <p:txBody>
          <a:bodyPr anchor="b">
            <a:noAutofit/>
          </a:bodyPr>
          <a:lstStyle/>
          <a:p>
            <a:r>
              <a:rPr lang="en-US" b="1" dirty="0">
                <a:solidFill>
                  <a:schemeClr val="bg1"/>
                </a:solidFill>
                <a:latin typeface="Arial" panose="020B0604020202020204" pitchFamily="34" charset="0"/>
                <a:cs typeface="Arial" panose="020B0604020202020204" pitchFamily="34" charset="0"/>
              </a:rPr>
              <a:t>Operating budget process overview</a:t>
            </a:r>
          </a:p>
        </p:txBody>
      </p:sp>
      <p:sp>
        <p:nvSpPr>
          <p:cNvPr id="3" name="Content Placeholder 2">
            <a:extLst>
              <a:ext uri="{FF2B5EF4-FFF2-40B4-BE49-F238E27FC236}">
                <a16:creationId xmlns:a16="http://schemas.microsoft.com/office/drawing/2014/main" id="{992EC4A8-49EE-CF82-CFDC-BA9308ED0D65}"/>
              </a:ext>
            </a:extLst>
          </p:cNvPr>
          <p:cNvSpPr>
            <a:spLocks noGrp="1"/>
          </p:cNvSpPr>
          <p:nvPr>
            <p:ph idx="1"/>
          </p:nvPr>
        </p:nvSpPr>
        <p:spPr>
          <a:xfrm>
            <a:off x="6172907" y="3428999"/>
            <a:ext cx="4837174" cy="2631186"/>
          </a:xfrm>
          <a:noFill/>
        </p:spPr>
        <p:txBody>
          <a:bodyPr anchor="t">
            <a:normAutofit/>
          </a:bodyPr>
          <a:lstStyle/>
          <a:p>
            <a:pPr>
              <a:lnSpc>
                <a:spcPct val="100000"/>
              </a:lnSpc>
            </a:pPr>
            <a:r>
              <a:rPr lang="en-US" spc="0" dirty="0">
                <a:solidFill>
                  <a:schemeClr val="bg1"/>
                </a:solidFill>
                <a:latin typeface="Arial" panose="020B0604020202020204" pitchFamily="34" charset="0"/>
                <a:cs typeface="Arial" panose="020B0604020202020204" pitchFamily="34" charset="0"/>
              </a:rPr>
              <a:t>BFM is now available for agency use</a:t>
            </a:r>
          </a:p>
          <a:p>
            <a:pPr>
              <a:lnSpc>
                <a:spcPct val="100000"/>
              </a:lnSpc>
            </a:pPr>
            <a:endParaRPr lang="en-US" spc="0" dirty="0">
              <a:solidFill>
                <a:schemeClr val="bg1"/>
              </a:solidFill>
              <a:latin typeface="Arial" panose="020B0604020202020204" pitchFamily="34" charset="0"/>
              <a:cs typeface="Arial" panose="020B0604020202020204" pitchFamily="34" charset="0"/>
            </a:endParaRPr>
          </a:p>
        </p:txBody>
      </p:sp>
      <p:sp>
        <p:nvSpPr>
          <p:cNvPr id="4" name="Slide Number Placeholder 2">
            <a:extLst>
              <a:ext uri="{FF2B5EF4-FFF2-40B4-BE49-F238E27FC236}">
                <a16:creationId xmlns:a16="http://schemas.microsoft.com/office/drawing/2014/main" id="{4F91C8FC-D589-4279-13E7-D2696123645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4</a:t>
            </a:fld>
            <a:endParaRPr lang="en-US" dirty="0">
              <a:solidFill>
                <a:schemeClr val="bg1"/>
              </a:solidFill>
            </a:endParaRPr>
          </a:p>
        </p:txBody>
      </p:sp>
    </p:spTree>
    <p:extLst>
      <p:ext uri="{BB962C8B-B14F-4D97-AF65-F5344CB8AC3E}">
        <p14:creationId xmlns:p14="http://schemas.microsoft.com/office/powerpoint/2010/main" val="1672017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erson clapping hands">
            <a:extLst>
              <a:ext uri="{FF2B5EF4-FFF2-40B4-BE49-F238E27FC236}">
                <a16:creationId xmlns:a16="http://schemas.microsoft.com/office/drawing/2014/main" id="{E51C216D-2156-D6AC-9FC4-D338EC28FF51}"/>
              </a:ext>
            </a:extLst>
          </p:cNvPr>
          <p:cNvPicPr>
            <a:picLocks noGrp="1" noChangeAspect="1"/>
          </p:cNvPicPr>
          <p:nvPr>
            <p:ph type="pic" sz="quarter" idx="1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t="7813" b="7813"/>
          <a:stretch>
            <a:fillRect/>
          </a:stretch>
        </p:blipFill>
        <p:spPr>
          <a:xfrm>
            <a:off x="2298700" y="561974"/>
            <a:ext cx="7061200" cy="3971925"/>
          </a:xfrm>
        </p:spPr>
      </p:pic>
      <p:sp>
        <p:nvSpPr>
          <p:cNvPr id="3" name="Title 2">
            <a:extLst>
              <a:ext uri="{FF2B5EF4-FFF2-40B4-BE49-F238E27FC236}">
                <a16:creationId xmlns:a16="http://schemas.microsoft.com/office/drawing/2014/main" id="{3A09D1D6-0D0D-EBD2-F3CB-579FD59063CD}"/>
              </a:ext>
            </a:extLst>
          </p:cNvPr>
          <p:cNvSpPr>
            <a:spLocks noGrp="1"/>
          </p:cNvSpPr>
          <p:nvPr>
            <p:ph type="ctrTitle"/>
          </p:nvPr>
        </p:nvSpPr>
        <p:spPr>
          <a:xfrm>
            <a:off x="1257300" y="4181476"/>
            <a:ext cx="9144000" cy="2286000"/>
          </a:xfrm>
        </p:spPr>
        <p:txBody>
          <a:bodyPr/>
          <a:lstStyle/>
          <a:p>
            <a:r>
              <a:rPr lang="en-US" b="1" dirty="0">
                <a:latin typeface="Arial" panose="020B0604020202020204" pitchFamily="34" charset="0"/>
                <a:cs typeface="Arial" panose="020B0604020202020204" pitchFamily="34" charset="0"/>
              </a:rPr>
              <a:t>Thank you!</a:t>
            </a:r>
          </a:p>
        </p:txBody>
      </p:sp>
      <p:sp>
        <p:nvSpPr>
          <p:cNvPr id="2" name="Slide Number Placeholder 2">
            <a:extLst>
              <a:ext uri="{FF2B5EF4-FFF2-40B4-BE49-F238E27FC236}">
                <a16:creationId xmlns:a16="http://schemas.microsoft.com/office/drawing/2014/main" id="{F4B52F0E-2F91-7CB5-81EF-EBBCA5F6407B}"/>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40</a:t>
            </a:fld>
            <a:endParaRPr lang="en-US" dirty="0">
              <a:solidFill>
                <a:schemeClr val="bg1"/>
              </a:solidFill>
            </a:endParaRPr>
          </a:p>
        </p:txBody>
      </p:sp>
    </p:spTree>
    <p:extLst>
      <p:ext uri="{BB962C8B-B14F-4D97-AF65-F5344CB8AC3E}">
        <p14:creationId xmlns:p14="http://schemas.microsoft.com/office/powerpoint/2010/main" val="830934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24388-E411-0996-5E79-55E82285900B}"/>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Review of BFM Staging Workflow</a:t>
            </a:r>
          </a:p>
        </p:txBody>
      </p:sp>
      <p:graphicFrame>
        <p:nvGraphicFramePr>
          <p:cNvPr id="8" name="Content Placeholder 7">
            <a:extLst>
              <a:ext uri="{FF2B5EF4-FFF2-40B4-BE49-F238E27FC236}">
                <a16:creationId xmlns:a16="http://schemas.microsoft.com/office/drawing/2014/main" id="{FF1A6600-A7BB-20A5-69FB-848F981FF12F}"/>
              </a:ext>
            </a:extLst>
          </p:cNvPr>
          <p:cNvGraphicFramePr>
            <a:graphicFrameLocks noGrp="1"/>
          </p:cNvGraphicFramePr>
          <p:nvPr>
            <p:ph sz="quarter" idx="13"/>
            <p:extLst>
              <p:ext uri="{D42A27DB-BD31-4B8C-83A1-F6EECF244321}">
                <p14:modId xmlns:p14="http://schemas.microsoft.com/office/powerpoint/2010/main" val="2238426470"/>
              </p:ext>
            </p:extLst>
          </p:nvPr>
        </p:nvGraphicFramePr>
        <p:xfrm>
          <a:off x="838199" y="2024064"/>
          <a:ext cx="3311014" cy="2833074"/>
        </p:xfrm>
        <a:graphic>
          <a:graphicData uri="http://schemas.openxmlformats.org/drawingml/2006/table">
            <a:tbl>
              <a:tblPr firstRow="1" bandRow="1">
                <a:tableStyleId>{F5AB1C69-6EDB-4FF4-983F-18BD219EF322}</a:tableStyleId>
              </a:tblPr>
              <a:tblGrid>
                <a:gridCol w="1010266">
                  <a:extLst>
                    <a:ext uri="{9D8B030D-6E8A-4147-A177-3AD203B41FA5}">
                      <a16:colId xmlns:a16="http://schemas.microsoft.com/office/drawing/2014/main" val="3820834803"/>
                    </a:ext>
                  </a:extLst>
                </a:gridCol>
                <a:gridCol w="2300748">
                  <a:extLst>
                    <a:ext uri="{9D8B030D-6E8A-4147-A177-3AD203B41FA5}">
                      <a16:colId xmlns:a16="http://schemas.microsoft.com/office/drawing/2014/main" val="1647732354"/>
                    </a:ext>
                  </a:extLst>
                </a:gridCol>
              </a:tblGrid>
              <a:tr h="563354">
                <a:tc>
                  <a:txBody>
                    <a:bodyPr/>
                    <a:lstStyle/>
                    <a:p>
                      <a:pPr marL="0" marR="0">
                        <a:lnSpc>
                          <a:spcPct val="107000"/>
                        </a:lnSpc>
                        <a:spcBef>
                          <a:spcPts val="0"/>
                        </a:spcBef>
                        <a:spcAft>
                          <a:spcPts val="0"/>
                        </a:spcAft>
                      </a:pPr>
                      <a:r>
                        <a:rPr lang="en-US" sz="1200" dirty="0">
                          <a:solidFill>
                            <a:schemeClr val="tx1"/>
                          </a:solidFill>
                          <a:effectLst/>
                        </a:rPr>
                        <a:t>Stage</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tc>
                  <a:txBody>
                    <a:bodyPr/>
                    <a:lstStyle/>
                    <a:p>
                      <a:pPr marL="0" marR="0">
                        <a:lnSpc>
                          <a:spcPct val="107000"/>
                        </a:lnSpc>
                        <a:spcBef>
                          <a:spcPts val="0"/>
                        </a:spcBef>
                        <a:spcAft>
                          <a:spcPts val="0"/>
                        </a:spcAft>
                      </a:pPr>
                      <a:r>
                        <a:rPr lang="en-US" sz="1200" dirty="0">
                          <a:solidFill>
                            <a:schemeClr val="tx1"/>
                          </a:solidFill>
                          <a:effectLst/>
                        </a:rPr>
                        <a:t>Description</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extLst>
                  <a:ext uri="{0D108BD9-81ED-4DB2-BD59-A6C34878D82A}">
                    <a16:rowId xmlns:a16="http://schemas.microsoft.com/office/drawing/2014/main" val="3077889719"/>
                  </a:ext>
                </a:extLst>
              </a:tr>
              <a:tr h="563354">
                <a:tc>
                  <a:txBody>
                    <a:bodyPr/>
                    <a:lstStyle/>
                    <a:p>
                      <a:pPr marL="0" marR="0">
                        <a:lnSpc>
                          <a:spcPct val="107000"/>
                        </a:lnSpc>
                        <a:spcBef>
                          <a:spcPts val="0"/>
                        </a:spcBef>
                        <a:spcAft>
                          <a:spcPts val="0"/>
                        </a:spcAft>
                      </a:pPr>
                      <a:r>
                        <a:rPr lang="en-US" sz="1200" dirty="0">
                          <a:solidFill>
                            <a:schemeClr val="tx1"/>
                          </a:solidFill>
                          <a:effectLst/>
                        </a:rPr>
                        <a:t>Stage 21</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tc>
                  <a:txBody>
                    <a:bodyPr/>
                    <a:lstStyle/>
                    <a:p>
                      <a:pPr marL="0" marR="0">
                        <a:lnSpc>
                          <a:spcPct val="107000"/>
                        </a:lnSpc>
                        <a:spcBef>
                          <a:spcPts val="0"/>
                        </a:spcBef>
                        <a:spcAft>
                          <a:spcPts val="0"/>
                        </a:spcAft>
                      </a:pPr>
                      <a:r>
                        <a:rPr lang="en-US" sz="1200" dirty="0">
                          <a:effectLst/>
                        </a:rPr>
                        <a:t>Initial Entry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extLst>
                  <a:ext uri="{0D108BD9-81ED-4DB2-BD59-A6C34878D82A}">
                    <a16:rowId xmlns:a16="http://schemas.microsoft.com/office/drawing/2014/main" val="2893699849"/>
                  </a:ext>
                </a:extLst>
              </a:tr>
              <a:tr h="563354">
                <a:tc>
                  <a:txBody>
                    <a:bodyPr/>
                    <a:lstStyle/>
                    <a:p>
                      <a:pPr marL="0" marR="0">
                        <a:lnSpc>
                          <a:spcPct val="107000"/>
                        </a:lnSpc>
                        <a:spcBef>
                          <a:spcPts val="0"/>
                        </a:spcBef>
                        <a:spcAft>
                          <a:spcPts val="0"/>
                        </a:spcAft>
                      </a:pPr>
                      <a:r>
                        <a:rPr lang="en-US" sz="1200" dirty="0">
                          <a:solidFill>
                            <a:schemeClr val="tx1"/>
                          </a:solidFill>
                          <a:effectLst/>
                        </a:rPr>
                        <a:t>Stage 22</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tc>
                  <a:txBody>
                    <a:bodyPr/>
                    <a:lstStyle/>
                    <a:p>
                      <a:pPr marL="0" marR="0">
                        <a:lnSpc>
                          <a:spcPct val="107000"/>
                        </a:lnSpc>
                        <a:spcBef>
                          <a:spcPts val="0"/>
                        </a:spcBef>
                        <a:spcAft>
                          <a:spcPts val="0"/>
                        </a:spcAft>
                      </a:pPr>
                      <a:r>
                        <a:rPr lang="en-US" sz="1200" dirty="0">
                          <a:effectLst/>
                        </a:rPr>
                        <a:t>Manager Review</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extLst>
                  <a:ext uri="{0D108BD9-81ED-4DB2-BD59-A6C34878D82A}">
                    <a16:rowId xmlns:a16="http://schemas.microsoft.com/office/drawing/2014/main" val="1502249058"/>
                  </a:ext>
                </a:extLst>
              </a:tr>
              <a:tr h="579658">
                <a:tc>
                  <a:txBody>
                    <a:bodyPr/>
                    <a:lstStyle/>
                    <a:p>
                      <a:pPr marL="0" marR="0">
                        <a:lnSpc>
                          <a:spcPct val="107000"/>
                        </a:lnSpc>
                        <a:spcBef>
                          <a:spcPts val="0"/>
                        </a:spcBef>
                        <a:spcAft>
                          <a:spcPts val="0"/>
                        </a:spcAft>
                      </a:pPr>
                      <a:r>
                        <a:rPr lang="en-US" sz="1200" dirty="0">
                          <a:solidFill>
                            <a:schemeClr val="tx1"/>
                          </a:solidFill>
                          <a:effectLst/>
                        </a:rPr>
                        <a:t>Stage 23</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tc>
                  <a:txBody>
                    <a:bodyPr/>
                    <a:lstStyle/>
                    <a:p>
                      <a:pPr marL="0" marR="0">
                        <a:lnSpc>
                          <a:spcPct val="107000"/>
                        </a:lnSpc>
                        <a:spcBef>
                          <a:spcPts val="0"/>
                        </a:spcBef>
                        <a:spcAft>
                          <a:spcPts val="0"/>
                        </a:spcAft>
                      </a:pPr>
                      <a:r>
                        <a:rPr lang="en-US" sz="1200" dirty="0">
                          <a:effectLst/>
                        </a:rPr>
                        <a:t>Agency Management Changes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extLst>
                  <a:ext uri="{0D108BD9-81ED-4DB2-BD59-A6C34878D82A}">
                    <a16:rowId xmlns:a16="http://schemas.microsoft.com/office/drawing/2014/main" val="3840448671"/>
                  </a:ext>
                </a:extLst>
              </a:tr>
              <a:tr h="563354">
                <a:tc>
                  <a:txBody>
                    <a:bodyPr/>
                    <a:lstStyle/>
                    <a:p>
                      <a:pPr marL="0" marR="0">
                        <a:lnSpc>
                          <a:spcPct val="107000"/>
                        </a:lnSpc>
                        <a:spcBef>
                          <a:spcPts val="0"/>
                        </a:spcBef>
                        <a:spcAft>
                          <a:spcPts val="0"/>
                        </a:spcAft>
                      </a:pPr>
                      <a:r>
                        <a:rPr lang="en-US" sz="1200" dirty="0">
                          <a:solidFill>
                            <a:schemeClr val="tx1"/>
                          </a:solidFill>
                          <a:effectLst/>
                        </a:rPr>
                        <a:t>Stage 24</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tc>
                  <a:txBody>
                    <a:bodyPr/>
                    <a:lstStyle/>
                    <a:p>
                      <a:pPr marL="0" marR="0">
                        <a:lnSpc>
                          <a:spcPct val="107000"/>
                        </a:lnSpc>
                        <a:spcBef>
                          <a:spcPts val="0"/>
                        </a:spcBef>
                        <a:spcAft>
                          <a:spcPts val="0"/>
                        </a:spcAft>
                      </a:pPr>
                      <a:r>
                        <a:rPr lang="en-US" sz="1200" dirty="0">
                          <a:effectLst/>
                        </a:rPr>
                        <a:t>Submit to DFA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8576" marR="38576" marT="0" marB="0" anchor="ctr"/>
                </a:tc>
                <a:extLst>
                  <a:ext uri="{0D108BD9-81ED-4DB2-BD59-A6C34878D82A}">
                    <a16:rowId xmlns:a16="http://schemas.microsoft.com/office/drawing/2014/main" val="2866187566"/>
                  </a:ext>
                </a:extLst>
              </a:tr>
            </a:tbl>
          </a:graphicData>
        </a:graphic>
      </p:graphicFrame>
      <p:sp>
        <p:nvSpPr>
          <p:cNvPr id="7" name="Content Placeholder 6">
            <a:extLst>
              <a:ext uri="{FF2B5EF4-FFF2-40B4-BE49-F238E27FC236}">
                <a16:creationId xmlns:a16="http://schemas.microsoft.com/office/drawing/2014/main" id="{CE1BE93F-F235-9987-CD3D-F3C8F2D9A461}"/>
              </a:ext>
            </a:extLst>
          </p:cNvPr>
          <p:cNvSpPr>
            <a:spLocks noGrp="1"/>
          </p:cNvSpPr>
          <p:nvPr>
            <p:ph sz="quarter" idx="14"/>
          </p:nvPr>
        </p:nvSpPr>
        <p:spPr>
          <a:xfrm>
            <a:off x="4739149" y="1684266"/>
            <a:ext cx="6882580" cy="4807974"/>
          </a:xfrm>
          <a:noFill/>
        </p:spPr>
        <p:txBody>
          <a:bodyPr>
            <a:normAutofit lnSpcReduction="10000"/>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Users are assigned different roles to facilitate workflow. </a:t>
            </a:r>
          </a:p>
          <a:p>
            <a:pPr marL="742950" lvl="2"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“Requestor” will have EDIT access to ONLY stage 21 and can SUBMIT to stage 22</a:t>
            </a:r>
          </a:p>
          <a:p>
            <a:pPr marL="742950" lvl="2"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“Manager” will have access to EDIT stages 21 and 22 but can submit to stage 23.  </a:t>
            </a:r>
          </a:p>
          <a:p>
            <a:pPr marL="742950" lvl="2"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New budget forms are created at Stage 21, Initial Entry, and sent up the process.</a:t>
            </a:r>
          </a:p>
          <a:p>
            <a:pPr marL="285750" indent="-285750">
              <a:buFont typeface="Arial" panose="020B0604020202020204" pitchFamily="34" charset="0"/>
              <a:buChar char="•"/>
            </a:pPr>
            <a:r>
              <a:rPr lang="en-US" b="1" dirty="0">
                <a:solidFill>
                  <a:schemeClr val="accent3"/>
                </a:solidFill>
                <a:latin typeface="Arial" panose="020B0604020202020204" pitchFamily="34" charset="0"/>
                <a:cs typeface="Arial" panose="020B0604020202020204" pitchFamily="34" charset="0"/>
              </a:rPr>
              <a:t>Once a user submits a budget form they will not have access to that form any longer,</a:t>
            </a:r>
            <a:r>
              <a:rPr lang="en-US" dirty="0">
                <a:solidFill>
                  <a:schemeClr val="accent3"/>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but the reviewer/manager has the authority to submit the request backwards in the process for edits/revisions.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Remember that data can still be viewed via BFM Reporting, if a user no longer has form access</a:t>
            </a:r>
          </a:p>
          <a:p>
            <a:pPr marL="285750" indent="-285750">
              <a:buFont typeface="Arial" panose="020B0604020202020204" pitchFamily="34" charset="0"/>
              <a:buChar char="•"/>
            </a:pPr>
            <a:r>
              <a:rPr lang="en-US" b="1" dirty="0">
                <a:solidFill>
                  <a:schemeClr val="accent3"/>
                </a:solidFill>
                <a:latin typeface="Arial" panose="020B0604020202020204" pitchFamily="34" charset="0"/>
                <a:cs typeface="Arial" panose="020B0604020202020204" pitchFamily="34" charset="0"/>
              </a:rPr>
              <a:t>Every budget form must be submitted to Stage 23 to be included in your agency’s budget submission (Stage 24)</a:t>
            </a:r>
          </a:p>
          <a:p>
            <a:endParaRPr lang="en-US" dirty="0">
              <a:solidFill>
                <a:schemeClr val="bg1"/>
              </a:solidFill>
            </a:endParaRPr>
          </a:p>
        </p:txBody>
      </p:sp>
      <p:sp>
        <p:nvSpPr>
          <p:cNvPr id="3" name="Slide Number Placeholder 2">
            <a:extLst>
              <a:ext uri="{FF2B5EF4-FFF2-40B4-BE49-F238E27FC236}">
                <a16:creationId xmlns:a16="http://schemas.microsoft.com/office/drawing/2014/main" id="{E086CE7A-6C6B-F804-97C9-AFCE7BD090FA}"/>
              </a:ext>
            </a:extLst>
          </p:cNvPr>
          <p:cNvSpPr>
            <a:spLocks noGrp="1"/>
          </p:cNvSpPr>
          <p:nvPr>
            <p:ph type="sldNum" sz="quarter" idx="12"/>
          </p:nvPr>
        </p:nvSpPr>
        <p:spPr/>
        <p:txBody>
          <a:bodyPr/>
          <a:lstStyle/>
          <a:p>
            <a:fld id="{CBD12358-51D2-46B3-9BDE-DF29528B9454}" type="slidenum">
              <a:rPr lang="en-US" sz="1800" b="1" smtClean="0">
                <a:solidFill>
                  <a:schemeClr val="bg1"/>
                </a:solidFill>
              </a:rPr>
              <a:t>5</a:t>
            </a:fld>
            <a:endParaRPr lang="en-US" b="1" dirty="0">
              <a:solidFill>
                <a:schemeClr val="bg1"/>
              </a:solidFill>
            </a:endParaRPr>
          </a:p>
        </p:txBody>
      </p:sp>
    </p:spTree>
    <p:extLst>
      <p:ext uri="{BB962C8B-B14F-4D97-AF65-F5344CB8AC3E}">
        <p14:creationId xmlns:p14="http://schemas.microsoft.com/office/powerpoint/2010/main" val="3452303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EF4F-4E26-05B2-60E7-B2DE3E4B969B}"/>
              </a:ext>
            </a:extLst>
          </p:cNvPr>
          <p:cNvSpPr>
            <a:spLocks noGrp="1"/>
          </p:cNvSpPr>
          <p:nvPr>
            <p:ph type="title"/>
          </p:nvPr>
        </p:nvSpPr>
        <p:spPr/>
        <p:txBody>
          <a:bodyPr/>
          <a:lstStyle/>
          <a:p>
            <a:r>
              <a:rPr lang="en-US" b="1" dirty="0">
                <a:solidFill>
                  <a:schemeClr val="bg1"/>
                </a:solidFill>
                <a:latin typeface="Arial" panose="020B0604020202020204" pitchFamily="34" charset="0"/>
                <a:cs typeface="Arial" panose="020B0604020202020204" pitchFamily="34" charset="0"/>
              </a:rPr>
              <a:t>Category Detail of Appropriations (Report 3)</a:t>
            </a:r>
          </a:p>
        </p:txBody>
      </p:sp>
      <p:pic>
        <p:nvPicPr>
          <p:cNvPr id="6" name="Picture Placeholder 5" descr="A screenshot of a report&#10;&#10;Description automatically generated">
            <a:extLst>
              <a:ext uri="{FF2B5EF4-FFF2-40B4-BE49-F238E27FC236}">
                <a16:creationId xmlns:a16="http://schemas.microsoft.com/office/drawing/2014/main" id="{050ACECE-CB28-0F11-56B3-60ACDB03A31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378" r="4142" b="-13378"/>
          <a:stretch/>
        </p:blipFill>
        <p:spPr>
          <a:xfrm>
            <a:off x="304800" y="68826"/>
            <a:ext cx="4287838" cy="6858000"/>
          </a:xfrm>
        </p:spPr>
      </p:pic>
      <p:sp>
        <p:nvSpPr>
          <p:cNvPr id="7" name="Rectangle 6">
            <a:extLst>
              <a:ext uri="{FF2B5EF4-FFF2-40B4-BE49-F238E27FC236}">
                <a16:creationId xmlns:a16="http://schemas.microsoft.com/office/drawing/2014/main" id="{2063260F-9F27-3B22-5383-B1E4F3422D48}"/>
              </a:ext>
            </a:extLst>
          </p:cNvPr>
          <p:cNvSpPr/>
          <p:nvPr/>
        </p:nvSpPr>
        <p:spPr>
          <a:xfrm>
            <a:off x="4984835" y="6194323"/>
            <a:ext cx="4601497" cy="66367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600D1B-EB40-C3E7-848E-8F7E16C1E46C}"/>
              </a:ext>
            </a:extLst>
          </p:cNvPr>
          <p:cNvSpPr>
            <a:spLocks noGrp="1"/>
          </p:cNvSpPr>
          <p:nvPr>
            <p:ph idx="1"/>
          </p:nvPr>
        </p:nvSpPr>
        <p:spPr>
          <a:xfrm>
            <a:off x="5242426" y="2286000"/>
            <a:ext cx="6241650" cy="3171825"/>
          </a:xfrm>
        </p:spPr>
        <p:txBody>
          <a:bodyPr/>
          <a:lstStyle/>
          <a:p>
            <a:pPr marL="0" indent="0">
              <a:buNone/>
            </a:pPr>
            <a:r>
              <a:rPr lang="en-US" dirty="0">
                <a:solidFill>
                  <a:schemeClr val="bg1"/>
                </a:solidFill>
              </a:rPr>
              <a:t>Produced by SBD from BFM and includes:</a:t>
            </a:r>
          </a:p>
          <a:p>
            <a:pPr marL="628650" lvl="5" indent="-342900">
              <a:buFont typeface="+mj-lt"/>
              <a:buAutoNum type="arabicPeriod"/>
            </a:pPr>
            <a:r>
              <a:rPr lang="en-US" dirty="0">
                <a:solidFill>
                  <a:schemeClr val="bg1"/>
                </a:solidFill>
              </a:rPr>
              <a:t>Recurring appropriations in HB2, Section 4: Agency appropriations</a:t>
            </a:r>
          </a:p>
          <a:p>
            <a:pPr marL="628650" lvl="5" indent="-342900">
              <a:buFont typeface="+mj-lt"/>
              <a:buAutoNum type="arabicPeriod"/>
            </a:pPr>
            <a:r>
              <a:rPr lang="en-US" dirty="0">
                <a:solidFill>
                  <a:schemeClr val="bg1"/>
                </a:solidFill>
              </a:rPr>
              <a:t>Approved FTE</a:t>
            </a:r>
          </a:p>
          <a:p>
            <a:pPr marL="628650" lvl="5" indent="-342900">
              <a:buFont typeface="+mj-lt"/>
              <a:buAutoNum type="arabicPeriod"/>
            </a:pPr>
            <a:r>
              <a:rPr lang="en-US" dirty="0">
                <a:solidFill>
                  <a:schemeClr val="bg1"/>
                </a:solidFill>
              </a:rPr>
              <a:t>Accompanied by a comment sheet detailing agency specific issues and language, nonrecurring appropriations, compensation amounts, and budget adjustment authority</a:t>
            </a:r>
          </a:p>
        </p:txBody>
      </p:sp>
      <p:sp>
        <p:nvSpPr>
          <p:cNvPr id="3" name="Slide Number Placeholder 2">
            <a:extLst>
              <a:ext uri="{FF2B5EF4-FFF2-40B4-BE49-F238E27FC236}">
                <a16:creationId xmlns:a16="http://schemas.microsoft.com/office/drawing/2014/main" id="{D7F9B447-F9CA-B0C1-4633-A3CB894FA53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BD12358-51D2-46B3-9BDE-DF29528B9454}" type="slidenum">
              <a:rPr lang="en-US" smtClean="0">
                <a:solidFill>
                  <a:schemeClr val="bg1"/>
                </a:solidFill>
              </a:rPr>
              <a:pPr algn="r"/>
              <a:t>6</a:t>
            </a:fld>
            <a:endParaRPr lang="en-US" dirty="0">
              <a:solidFill>
                <a:schemeClr val="bg1"/>
              </a:solidFill>
            </a:endParaRPr>
          </a:p>
        </p:txBody>
      </p:sp>
    </p:spTree>
    <p:extLst>
      <p:ext uri="{BB962C8B-B14F-4D97-AF65-F5344CB8AC3E}">
        <p14:creationId xmlns:p14="http://schemas.microsoft.com/office/powerpoint/2010/main" val="1459143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Submitting your Agency’s Operating Budget in BFM (Form 9900)</a:t>
            </a:r>
          </a:p>
        </p:txBody>
      </p:sp>
      <p:sp>
        <p:nvSpPr>
          <p:cNvPr id="4" name="Content Placeholder 3">
            <a:extLst>
              <a:ext uri="{FF2B5EF4-FFF2-40B4-BE49-F238E27FC236}">
                <a16:creationId xmlns:a16="http://schemas.microsoft.com/office/drawing/2014/main" id="{357DDD2D-5F19-2BFF-08B9-33CF396FBDC4}"/>
              </a:ext>
            </a:extLst>
          </p:cNvPr>
          <p:cNvSpPr>
            <a:spLocks noGrp="1"/>
          </p:cNvSpPr>
          <p:nvPr>
            <p:ph sz="quarter" idx="15"/>
          </p:nvPr>
        </p:nvSpPr>
        <p:spPr>
          <a:xfrm>
            <a:off x="935404" y="1782126"/>
            <a:ext cx="10666661" cy="2583397"/>
          </a:xfrm>
        </p:spPr>
        <p:txBody>
          <a:bodyPr>
            <a:normAutofit lnSpcReduction="10000"/>
          </a:bodyPr>
          <a:lstStyle/>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The Level 3 user will submit the agency operating budget submission when complete</a:t>
            </a:r>
          </a:p>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Users will only see your agency name and BU, click on Header button at right</a:t>
            </a:r>
          </a:p>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Enter in all information, there are fields to include board certification of submission, if applicable</a:t>
            </a:r>
          </a:p>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Click on Submit tab, then Submit Entire Budget</a:t>
            </a:r>
          </a:p>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Select Submit to DFA / Tech Review from Select a Stage dropdown and click Submit</a:t>
            </a:r>
          </a:p>
          <a:p>
            <a:pPr marL="628650" lvl="2">
              <a:lnSpc>
                <a:spcPct val="120000"/>
              </a:lnSpc>
              <a:spcBef>
                <a:spcPts val="0"/>
              </a:spcBef>
              <a:spcAft>
                <a:spcPts val="0"/>
              </a:spcAft>
            </a:pPr>
            <a:r>
              <a:rPr lang="en-US" dirty="0">
                <a:solidFill>
                  <a:schemeClr val="bg1"/>
                </a:solidFill>
              </a:rPr>
              <a:t>Data entered here will populate S-1 Certification report in BFM Reporting</a:t>
            </a:r>
          </a:p>
          <a:p>
            <a:pPr marL="285750" indent="-285750">
              <a:lnSpc>
                <a:spcPct val="120000"/>
              </a:lnSpc>
              <a:spcBef>
                <a:spcPts val="0"/>
              </a:spcBef>
              <a:spcAft>
                <a:spcPts val="0"/>
              </a:spcAft>
              <a:buFont typeface="Arial" panose="020B0604020202020204" pitchFamily="34" charset="0"/>
              <a:buChar char="•"/>
            </a:pPr>
            <a:r>
              <a:rPr lang="en-US" dirty="0">
                <a:solidFill>
                  <a:schemeClr val="bg1"/>
                </a:solidFill>
              </a:rPr>
              <a:t>DFA will conduct review of budget submissions after May 1st and work with agencies to fix any issues before final OPBUD-3s are uploaded into SHARE</a:t>
            </a:r>
          </a:p>
        </p:txBody>
      </p:sp>
      <p:pic>
        <p:nvPicPr>
          <p:cNvPr id="6" name="Picture Placeholder 5">
            <a:extLst>
              <a:ext uri="{FF2B5EF4-FFF2-40B4-BE49-F238E27FC236}">
                <a16:creationId xmlns:a16="http://schemas.microsoft.com/office/drawing/2014/main" id="{FFB562DA-C644-A3F8-49BA-F81540E3AB47}"/>
              </a:ext>
            </a:extLst>
          </p:cNvPr>
          <p:cNvPicPr>
            <a:picLocks noGrp="1" noChangeAspect="1"/>
          </p:cNvPicPr>
          <p:nvPr>
            <p:ph type="tbl" sz="quarter" idx="13"/>
          </p:nvPr>
        </p:nvPicPr>
        <p:blipFill rotWithShape="1">
          <a:blip r:embed="rId2"/>
          <a:srcRect b="35193"/>
          <a:stretch/>
        </p:blipFill>
        <p:spPr>
          <a:xfrm>
            <a:off x="2255456" y="4493713"/>
            <a:ext cx="7885420" cy="2192222"/>
          </a:xfrm>
        </p:spPr>
      </p:pic>
      <p:sp>
        <p:nvSpPr>
          <p:cNvPr id="3" name="Slide Number Placeholder 2">
            <a:extLst>
              <a:ext uri="{FF2B5EF4-FFF2-40B4-BE49-F238E27FC236}">
                <a16:creationId xmlns:a16="http://schemas.microsoft.com/office/drawing/2014/main" id="{94EA0215-A0BE-5589-B0C0-CC3F84910103}"/>
              </a:ext>
            </a:extLst>
          </p:cNvPr>
          <p:cNvSpPr>
            <a:spLocks noGrp="1"/>
          </p:cNvSpPr>
          <p:nvPr>
            <p:ph type="sldNum" sz="quarter" idx="12"/>
          </p:nvPr>
        </p:nvSpPr>
        <p:spPr/>
        <p:txBody>
          <a:bodyPr/>
          <a:lstStyle/>
          <a:p>
            <a:fld id="{CBD12358-51D2-46B3-9BDE-DF29528B9454}" type="slidenum">
              <a:rPr lang="en-US" sz="1800" smtClean="0">
                <a:solidFill>
                  <a:schemeClr val="bg1"/>
                </a:solidFill>
              </a:rPr>
              <a:t>7</a:t>
            </a:fld>
            <a:endParaRPr lang="en-US" sz="1800" dirty="0">
              <a:solidFill>
                <a:schemeClr val="bg1"/>
              </a:solidFill>
            </a:endParaRPr>
          </a:p>
        </p:txBody>
      </p:sp>
    </p:spTree>
    <p:extLst>
      <p:ext uri="{BB962C8B-B14F-4D97-AF65-F5344CB8AC3E}">
        <p14:creationId xmlns:p14="http://schemas.microsoft.com/office/powerpoint/2010/main" val="73295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a:xfrm>
            <a:off x="838200" y="168135"/>
            <a:ext cx="10515600" cy="1325563"/>
          </a:xfrm>
        </p:spPr>
        <p:txBody>
          <a:bodyPr/>
          <a:lstStyle/>
          <a:p>
            <a:r>
              <a:rPr lang="en-US" b="1" spc="0" dirty="0">
                <a:solidFill>
                  <a:schemeClr val="bg1"/>
                </a:solidFill>
                <a:latin typeface="Arial" panose="020B0604020202020204" pitchFamily="34" charset="0"/>
                <a:cs typeface="Arial" panose="020B0604020202020204" pitchFamily="34" charset="0"/>
              </a:rPr>
              <a:t>Expenditure Reconciliation: 7600 (</a:t>
            </a:r>
            <a:r>
              <a:rPr lang="en-US" b="1" spc="0" dirty="0" err="1">
                <a:solidFill>
                  <a:schemeClr val="bg1"/>
                </a:solidFill>
                <a:latin typeface="Arial" panose="020B0604020202020204" pitchFamily="34" charset="0"/>
                <a:cs typeface="Arial" panose="020B0604020202020204" pitchFamily="34" charset="0"/>
              </a:rPr>
              <a:t>Pcode</a:t>
            </a:r>
            <a:r>
              <a:rPr lang="en-US" b="1" spc="0" dirty="0">
                <a:solidFill>
                  <a:schemeClr val="bg1"/>
                </a:solidFill>
                <a:latin typeface="Arial" panose="020B0604020202020204" pitchFamily="34" charset="0"/>
                <a:cs typeface="Arial" panose="020B0604020202020204" pitchFamily="34" charset="0"/>
              </a:rPr>
              <a:t>) and 7700 (Dept) Forms</a:t>
            </a:r>
          </a:p>
        </p:txBody>
      </p:sp>
      <p:sp>
        <p:nvSpPr>
          <p:cNvPr id="4" name="Content Placeholder 3">
            <a:extLst>
              <a:ext uri="{FF2B5EF4-FFF2-40B4-BE49-F238E27FC236}">
                <a16:creationId xmlns:a16="http://schemas.microsoft.com/office/drawing/2014/main" id="{357DDD2D-5F19-2BFF-08B9-33CF396FBDC4}"/>
              </a:ext>
            </a:extLst>
          </p:cNvPr>
          <p:cNvSpPr>
            <a:spLocks noGrp="1"/>
          </p:cNvSpPr>
          <p:nvPr>
            <p:ph sz="quarter" idx="15"/>
          </p:nvPr>
        </p:nvSpPr>
        <p:spPr>
          <a:xfrm>
            <a:off x="838200" y="1372551"/>
            <a:ext cx="10666661" cy="2583397"/>
          </a:xfrm>
        </p:spPr>
        <p:txBody>
          <a:bodyPr>
            <a:normAutofit fontScale="92500" lnSpcReduction="20000"/>
          </a:bodyPr>
          <a:lstStyle/>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PCF Projection column: projected FY27 PSEB costs using March HR data uploaded from SHARE HCM. Primarily should be used for informational and planning purposes since PSEB appropriations cannot be changed.</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2026-27 GAA </a:t>
            </a:r>
            <a:r>
              <a:rPr lang="en-US" dirty="0" err="1">
                <a:solidFill>
                  <a:schemeClr val="bg1"/>
                </a:solidFill>
                <a:latin typeface="Arial" panose="020B0604020202020204" pitchFamily="34" charset="0"/>
                <a:cs typeface="Arial" panose="020B0604020202020204" pitchFamily="34" charset="0"/>
              </a:rPr>
              <a:t>Opbud</a:t>
            </a:r>
            <a:r>
              <a:rPr lang="en-US" dirty="0">
                <a:solidFill>
                  <a:schemeClr val="bg1"/>
                </a:solidFill>
                <a:latin typeface="Arial" panose="020B0604020202020204" pitchFamily="34" charset="0"/>
                <a:cs typeface="Arial" panose="020B0604020202020204" pitchFamily="34" charset="0"/>
              </a:rPr>
              <a:t>: line-item budget as approved at final legislative stage</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Data Entry Fields</a:t>
            </a:r>
          </a:p>
          <a:p>
            <a:pPr marL="742950" lvl="2"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2026-27 Account Transfers: Adjust line-item budgets as needed.  Category totals must remain the same as in GAA (balances at top should be zero).  Do not leave any amounts in category base line items 520000, 530000, 540000.</a:t>
            </a:r>
          </a:p>
          <a:p>
            <a:pPr marL="742950" lvl="2"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2026-27 Comp Package: Enter line-item amounts to budget for FY27 compensation increases in the 200 category</a:t>
            </a:r>
          </a:p>
          <a:p>
            <a:pPr marL="742950" lvl="2"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2026-27 Other Adjustments: Enter line-item expenditures for federal or GAAP adjustments</a:t>
            </a:r>
          </a:p>
        </p:txBody>
      </p:sp>
      <p:pic>
        <p:nvPicPr>
          <p:cNvPr id="10" name="Picture 9">
            <a:extLst>
              <a:ext uri="{FF2B5EF4-FFF2-40B4-BE49-F238E27FC236}">
                <a16:creationId xmlns:a16="http://schemas.microsoft.com/office/drawing/2014/main" id="{332BD439-1D68-888B-ACBF-34F9D2212D65}"/>
              </a:ext>
            </a:extLst>
          </p:cNvPr>
          <p:cNvPicPr>
            <a:picLocks noChangeAspect="1"/>
          </p:cNvPicPr>
          <p:nvPr/>
        </p:nvPicPr>
        <p:blipFill>
          <a:blip r:embed="rId2"/>
          <a:stretch>
            <a:fillRect/>
          </a:stretch>
        </p:blipFill>
        <p:spPr>
          <a:xfrm>
            <a:off x="638174" y="3955948"/>
            <a:ext cx="11077575" cy="2876735"/>
          </a:xfrm>
          <a:prstGeom prst="rect">
            <a:avLst/>
          </a:prstGeom>
        </p:spPr>
      </p:pic>
      <p:sp>
        <p:nvSpPr>
          <p:cNvPr id="3" name="Slide Number Placeholder 2">
            <a:extLst>
              <a:ext uri="{FF2B5EF4-FFF2-40B4-BE49-F238E27FC236}">
                <a16:creationId xmlns:a16="http://schemas.microsoft.com/office/drawing/2014/main" id="{33AE56EC-37A9-0768-ED48-765D74133CFC}"/>
              </a:ext>
            </a:extLst>
          </p:cNvPr>
          <p:cNvSpPr>
            <a:spLocks noGrp="1"/>
          </p:cNvSpPr>
          <p:nvPr>
            <p:ph type="sldNum" sz="quarter" idx="12"/>
          </p:nvPr>
        </p:nvSpPr>
        <p:spPr/>
        <p:txBody>
          <a:bodyPr/>
          <a:lstStyle/>
          <a:p>
            <a:fld id="{CBD12358-51D2-46B3-9BDE-DF29528B9454}" type="slidenum">
              <a:rPr lang="en-US" sz="1800" smtClean="0"/>
              <a:t>8</a:t>
            </a:fld>
            <a:endParaRPr lang="en-US" sz="1600" dirty="0"/>
          </a:p>
        </p:txBody>
      </p:sp>
    </p:spTree>
    <p:extLst>
      <p:ext uri="{BB962C8B-B14F-4D97-AF65-F5344CB8AC3E}">
        <p14:creationId xmlns:p14="http://schemas.microsoft.com/office/powerpoint/2010/main" val="4194106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8FD782-86A5-68EF-9F8D-3C1F8FE67E4F}"/>
              </a:ext>
            </a:extLst>
          </p:cNvPr>
          <p:cNvSpPr>
            <a:spLocks noGrp="1"/>
          </p:cNvSpPr>
          <p:nvPr>
            <p:ph type="title"/>
          </p:nvPr>
        </p:nvSpPr>
        <p:spPr/>
        <p:txBody>
          <a:bodyPr/>
          <a:lstStyle/>
          <a:p>
            <a:r>
              <a:rPr lang="en-US" b="1" spc="0" dirty="0">
                <a:solidFill>
                  <a:schemeClr val="bg1"/>
                </a:solidFill>
                <a:latin typeface="Arial" panose="020B0604020202020204" pitchFamily="34" charset="0"/>
                <a:cs typeface="Arial" panose="020B0604020202020204" pitchFamily="34" charset="0"/>
              </a:rPr>
              <a:t>Expenditure Reconciliation: 7600 (</a:t>
            </a:r>
            <a:r>
              <a:rPr lang="en-US" b="1" spc="0" dirty="0" err="1">
                <a:solidFill>
                  <a:schemeClr val="bg1"/>
                </a:solidFill>
                <a:latin typeface="Arial" panose="020B0604020202020204" pitchFamily="34" charset="0"/>
                <a:cs typeface="Arial" panose="020B0604020202020204" pitchFamily="34" charset="0"/>
              </a:rPr>
              <a:t>Pcode</a:t>
            </a:r>
            <a:r>
              <a:rPr lang="en-US" b="1" spc="0" dirty="0">
                <a:solidFill>
                  <a:schemeClr val="bg1"/>
                </a:solidFill>
                <a:latin typeface="Arial" panose="020B0604020202020204" pitchFamily="34" charset="0"/>
                <a:cs typeface="Arial" panose="020B0604020202020204" pitchFamily="34" charset="0"/>
              </a:rPr>
              <a:t>) and 7700 (Dept) Forms (</a:t>
            </a:r>
            <a:r>
              <a:rPr lang="en-US" b="1" i="1" spc="0" dirty="0">
                <a:solidFill>
                  <a:schemeClr val="bg1"/>
                </a:solidFill>
                <a:latin typeface="Arial" panose="020B0604020202020204" pitchFamily="34" charset="0"/>
                <a:cs typeface="Arial" panose="020B0604020202020204" pitchFamily="34" charset="0"/>
              </a:rPr>
              <a:t>continued)</a:t>
            </a:r>
            <a:endParaRPr lang="en-US" b="1" spc="0"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57DDD2D-5F19-2BFF-08B9-33CF396FBDC4}"/>
              </a:ext>
            </a:extLst>
          </p:cNvPr>
          <p:cNvSpPr>
            <a:spLocks noGrp="1"/>
          </p:cNvSpPr>
          <p:nvPr>
            <p:ph sz="quarter" idx="15"/>
          </p:nvPr>
        </p:nvSpPr>
        <p:spPr>
          <a:xfrm>
            <a:off x="864835" y="1591626"/>
            <a:ext cx="10666661" cy="2583397"/>
          </a:xfrm>
        </p:spPr>
        <p:txBody>
          <a:bodyPr>
            <a:normAutofit/>
          </a:bodyPr>
          <a:lstStyle/>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2026-27 Final Approp to SHARE: Category totals here will populate OPBUD-3 report and journals</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2026-27 Recurring Adjustments column</a:t>
            </a:r>
          </a:p>
          <a:p>
            <a:pPr marL="742950" lvl="2"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There should be no adjustments for FY27 in this column on the expenditure side. </a:t>
            </a:r>
          </a:p>
          <a:p>
            <a:pPr marL="285750" lvl="1"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2026-27 Final OpBud: Final numbers that will carry through in BFM for FY28 request</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Justification: Please document in text all “other” adjustments </a:t>
            </a:r>
          </a:p>
          <a:p>
            <a:pPr marL="285750" indent="-285750">
              <a:lnSpc>
                <a:spcPct val="120000"/>
              </a:lnSpc>
              <a:spcBef>
                <a:spcPts val="0"/>
              </a:spcBef>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Reminder that all dollar amounts will be rounded to the nearest hundred ($123,700 not $123,741).</a:t>
            </a:r>
          </a:p>
        </p:txBody>
      </p:sp>
      <p:pic>
        <p:nvPicPr>
          <p:cNvPr id="3" name="Picture 2">
            <a:extLst>
              <a:ext uri="{FF2B5EF4-FFF2-40B4-BE49-F238E27FC236}">
                <a16:creationId xmlns:a16="http://schemas.microsoft.com/office/drawing/2014/main" id="{C987BC8B-5FB2-2B38-3776-6F27FF75D0AF}"/>
              </a:ext>
            </a:extLst>
          </p:cNvPr>
          <p:cNvPicPr>
            <a:picLocks noChangeAspect="1"/>
          </p:cNvPicPr>
          <p:nvPr/>
        </p:nvPicPr>
        <p:blipFill>
          <a:blip r:embed="rId2"/>
          <a:stretch>
            <a:fillRect/>
          </a:stretch>
        </p:blipFill>
        <p:spPr>
          <a:xfrm>
            <a:off x="669131" y="3988581"/>
            <a:ext cx="10853738" cy="2824616"/>
          </a:xfrm>
          <a:prstGeom prst="rect">
            <a:avLst/>
          </a:prstGeom>
        </p:spPr>
      </p:pic>
      <p:sp>
        <p:nvSpPr>
          <p:cNvPr id="5" name="Slide Number Placeholder 4">
            <a:extLst>
              <a:ext uri="{FF2B5EF4-FFF2-40B4-BE49-F238E27FC236}">
                <a16:creationId xmlns:a16="http://schemas.microsoft.com/office/drawing/2014/main" id="{9446E337-7AEE-C2CA-3CF1-0DFC980DDD91}"/>
              </a:ext>
            </a:extLst>
          </p:cNvPr>
          <p:cNvSpPr>
            <a:spLocks noGrp="1"/>
          </p:cNvSpPr>
          <p:nvPr>
            <p:ph type="sldNum" sz="quarter" idx="12"/>
          </p:nvPr>
        </p:nvSpPr>
        <p:spPr/>
        <p:txBody>
          <a:bodyPr/>
          <a:lstStyle/>
          <a:p>
            <a:fld id="{CBD12358-51D2-46B3-9BDE-DF29528B9454}" type="slidenum">
              <a:rPr lang="en-US" sz="1800" smtClean="0"/>
              <a:t>9</a:t>
            </a:fld>
            <a:endParaRPr lang="en-US" sz="1800" dirty="0"/>
          </a:p>
        </p:txBody>
      </p:sp>
    </p:spTree>
    <p:extLst>
      <p:ext uri="{BB962C8B-B14F-4D97-AF65-F5344CB8AC3E}">
        <p14:creationId xmlns:p14="http://schemas.microsoft.com/office/powerpoint/2010/main" val="3379546860"/>
      </p:ext>
    </p:extLst>
  </p:cSld>
  <p:clrMapOvr>
    <a:masterClrMapping/>
  </p:clrMapOvr>
</p:sld>
</file>

<file path=ppt/theme/theme1.xml><?xml version="1.0" encoding="utf-8"?>
<a:theme xmlns:a="http://schemas.openxmlformats.org/drawingml/2006/main" name="Custom">
  <a:themeElements>
    <a:clrScheme name="Custom 10">
      <a:dk1>
        <a:srgbClr val="000000"/>
      </a:dk1>
      <a:lt1>
        <a:sysClr val="window" lastClr="FFFFFF"/>
      </a:lt1>
      <a:dk2>
        <a:srgbClr val="114F4F"/>
      </a:dk2>
      <a:lt2>
        <a:srgbClr val="FFFFFF"/>
      </a:lt2>
      <a:accent1>
        <a:srgbClr val="114F4F"/>
      </a:accent1>
      <a:accent2>
        <a:srgbClr val="DE6327"/>
      </a:accent2>
      <a:accent3>
        <a:srgbClr val="EDA337"/>
      </a:accent3>
      <a:accent4>
        <a:srgbClr val="1A7E7C"/>
      </a:accent4>
      <a:accent5>
        <a:srgbClr val="AD4C1B"/>
      </a:accent5>
      <a:accent6>
        <a:srgbClr val="26B8B5"/>
      </a:accent6>
      <a:hlink>
        <a:srgbClr val="DE6327"/>
      </a:hlink>
      <a:folHlink>
        <a:srgbClr val="0000FF"/>
      </a:folHlink>
    </a:clrScheme>
    <a:fontScheme name="Custom 99">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55661986_wac_CP_V19" id="{030227AD-26D8-46F7-B412-6532AF4DDFEA}" vid="{787E6F9C-FC70-455D-8D81-5DEDA8A08F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F2A2379-DD35-4769-BFD6-4857D72F8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048343-1EA9-44C3-883E-652FAAF0713E}">
  <ds:schemaRefs>
    <ds:schemaRef ds:uri="http://schemas.microsoft.com/sharepoint/v3/contenttype/forms"/>
  </ds:schemaRefs>
</ds:datastoreItem>
</file>

<file path=customXml/itemProps3.xml><?xml version="1.0" encoding="utf-8"?>
<ds:datastoreItem xmlns:ds="http://schemas.openxmlformats.org/officeDocument/2006/customXml" ds:itemID="{85C2645A-E767-4D7E-984D-234E531E4556}">
  <ds:schemaRefs>
    <ds:schemaRef ds:uri="http://schemas.microsoft.com/office/2006/metadata/properties"/>
    <ds:schemaRef ds:uri="http://schemas.microsoft.com/sharepoint/v3"/>
    <ds:schemaRef ds:uri="230e9df3-be65-4c73-a93b-d1236ebd677e"/>
    <ds:schemaRef ds:uri="http://schemas.microsoft.com/office/2006/documentManagement/type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71af3243-3dd4-4a8d-8c0d-dd76da1f02a5"/>
    <ds:schemaRef ds:uri="http://www.w3.org/XML/1998/namespace"/>
    <ds:schemaRef ds:uri="http://purl.org/dc/terms/"/>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emplate>{288BE8FB-0C88-4713-821B-977544B86498}tf55661986_win32</Template>
  <TotalTime>2755</TotalTime>
  <Words>3790</Words>
  <Application>Microsoft Office PowerPoint</Application>
  <PresentationFormat>Widescreen</PresentationFormat>
  <Paragraphs>308</Paragraphs>
  <Slides>40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Aptos</vt:lpstr>
      <vt:lpstr>Arial</vt:lpstr>
      <vt:lpstr>Calibri</vt:lpstr>
      <vt:lpstr>Calibri Light</vt:lpstr>
      <vt:lpstr>Wingdings</vt:lpstr>
      <vt:lpstr>Custom</vt:lpstr>
      <vt:lpstr>Operating Budget Instructions  fiscal year 2027</vt:lpstr>
      <vt:lpstr> Operating Budget Due Dates and Submission Requirements</vt:lpstr>
      <vt:lpstr>New Operating Budget Checklist via BFM</vt:lpstr>
      <vt:lpstr>Operating budget process overview</vt:lpstr>
      <vt:lpstr>Review of BFM Staging Workflow</vt:lpstr>
      <vt:lpstr>Category Detail of Appropriations (Report 3)</vt:lpstr>
      <vt:lpstr>Submitting your Agency’s Operating Budget in BFM (Form 9900)</vt:lpstr>
      <vt:lpstr>Expenditure Reconciliation: 7600 (Pcode) and 7700 (Dept) Forms</vt:lpstr>
      <vt:lpstr>Expenditure Reconciliation: 7600 (Pcode) and 7700 (Dept) Forms (continued)</vt:lpstr>
      <vt:lpstr>Budgeting personnel expenditures </vt:lpstr>
      <vt:lpstr>FTE Maintenance (Forms 7900 and 8000)</vt:lpstr>
      <vt:lpstr>Policy Regarding FTE and Position Control</vt:lpstr>
      <vt:lpstr>Detail of GSD/DoIT Expenditures</vt:lpstr>
      <vt:lpstr>Transfer Reconciliation: Form 7400</vt:lpstr>
      <vt:lpstr>Other Financing Uses (500 Category)</vt:lpstr>
      <vt:lpstr>Budgeting Land of Enchantment Program Fund Appropriations</vt:lpstr>
      <vt:lpstr>Revenue Reconciliation: 7800 Form</vt:lpstr>
      <vt:lpstr>Types of Revenue:  Transfers from the General Fund</vt:lpstr>
      <vt:lpstr>Types of Revenue:  Federal Revenue</vt:lpstr>
      <vt:lpstr>Types of Revenue:  Non-General Fund Transfers</vt:lpstr>
      <vt:lpstr>Types of Revenue:  Non-General Fund Transfers</vt:lpstr>
      <vt:lpstr>Types of Revenue:  Other Revenue</vt:lpstr>
      <vt:lpstr>Types of Revenue:  Non-Reverting Fund Balances </vt:lpstr>
      <vt:lpstr>Equity Codes</vt:lpstr>
      <vt:lpstr>Financial Summary (S-8) and Account Code Expenditure Summary (S-9)</vt:lpstr>
      <vt:lpstr>Operating Budget Report (OPBUD-3)</vt:lpstr>
      <vt:lpstr>Operating Budget Report (OPBUD-3)</vt:lpstr>
      <vt:lpstr>NEW: Allotment Request Form (6900) and Report</vt:lpstr>
      <vt:lpstr>NEW: Allotment Request Form (6900) and Report</vt:lpstr>
      <vt:lpstr>NEW: Allotment Request Form (6900) and Report</vt:lpstr>
      <vt:lpstr>Allotment forms</vt:lpstr>
      <vt:lpstr>Compensation Appropriations</vt:lpstr>
      <vt:lpstr>SHARE: Department Level Budgets</vt:lpstr>
      <vt:lpstr>Due Dates and processes for Submitting Nonrecurring appropriations</vt:lpstr>
      <vt:lpstr>Special and Other Legislative Appropriation Input Form (OPBUD-4)</vt:lpstr>
      <vt:lpstr>Budgeting Section 5, 9, 10, and 11 Appropriations</vt:lpstr>
      <vt:lpstr>Budgeting nonrecurring appropriation reauthorizations</vt:lpstr>
      <vt:lpstr>Other Required Forms</vt:lpstr>
      <vt:lpstr>Coming attractions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Budget Instructions</dc:title>
  <dc:creator>Macias, Nicole, DFA</dc:creator>
  <cp:lastModifiedBy>Miner, Andrew, DFA</cp:lastModifiedBy>
  <cp:revision>29</cp:revision>
  <dcterms:created xsi:type="dcterms:W3CDTF">2024-03-27T15:01:15Z</dcterms:created>
  <dcterms:modified xsi:type="dcterms:W3CDTF">2026-04-06T22:32:00Z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