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theme/themeOverride3.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9.xml" ContentType="application/vnd.openxmlformats-officedocument.presentationml.tags+xml"/>
  <Override PartName="/ppt/notesSlides/notesSlide29.xml" ContentType="application/vnd.openxmlformats-officedocument.presentationml.notesSlide+xml"/>
  <Override PartName="/ppt/tags/tag1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301" r:id="rId4"/>
    <p:sldId id="302" r:id="rId5"/>
    <p:sldId id="298" r:id="rId6"/>
    <p:sldId id="329" r:id="rId7"/>
    <p:sldId id="328" r:id="rId8"/>
    <p:sldId id="330" r:id="rId9"/>
    <p:sldId id="326" r:id="rId10"/>
    <p:sldId id="327" r:id="rId11"/>
    <p:sldId id="325" r:id="rId12"/>
    <p:sldId id="331" r:id="rId13"/>
    <p:sldId id="264" r:id="rId14"/>
    <p:sldId id="272" r:id="rId15"/>
    <p:sldId id="335" r:id="rId16"/>
    <p:sldId id="336" r:id="rId17"/>
    <p:sldId id="337" r:id="rId18"/>
    <p:sldId id="343" r:id="rId19"/>
    <p:sldId id="338" r:id="rId20"/>
    <p:sldId id="258" r:id="rId21"/>
    <p:sldId id="259" r:id="rId22"/>
    <p:sldId id="334" r:id="rId23"/>
    <p:sldId id="339" r:id="rId24"/>
    <p:sldId id="262" r:id="rId25"/>
    <p:sldId id="340" r:id="rId26"/>
    <p:sldId id="341" r:id="rId27"/>
    <p:sldId id="342" r:id="rId28"/>
    <p:sldId id="263" r:id="rId29"/>
    <p:sldId id="266" r:id="rId30"/>
    <p:sldId id="332" r:id="rId31"/>
    <p:sldId id="299" r:id="rId32"/>
    <p:sldId id="297" r:id="rId33"/>
    <p:sldId id="296" r:id="rId34"/>
    <p:sldId id="287" r:id="rId35"/>
    <p:sldId id="295" r:id="rId36"/>
    <p:sldId id="265" r:id="rId37"/>
  </p:sldIdLst>
  <p:sldSz cx="9144000" cy="5143500" type="screen16x9"/>
  <p:notesSz cx="6858000" cy="9144000"/>
  <p:embeddedFontLst>
    <p:embeddedFont>
      <p:font typeface="Amasis MT Pro Medium" panose="02040604050005020304" pitchFamily="18" charset="0"/>
      <p:regular r:id="rId39"/>
      <p:italic r:id="rId40"/>
    </p:embeddedFont>
    <p:embeddedFont>
      <p:font typeface="PT Serif" panose="020A0603040505020204" pitchFamily="18" charset="0"/>
      <p:regular r:id="rId41"/>
      <p:bold r:id="rId42"/>
      <p:italic r:id="rId43"/>
      <p:boldItalic r:id="rId44"/>
    </p:embeddedFont>
    <p:embeddedFont>
      <p:font typeface="Source Sans Pro" panose="020B0503030403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197790-C6F8-4BBF-A696-16900AA2B9ED}" v="59" dt="2026-05-14T21:59:53.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660"/>
  </p:normalViewPr>
  <p:slideViewPr>
    <p:cSldViewPr snapToGrid="0">
      <p:cViewPr varScale="1">
        <p:scale>
          <a:sx n="148" d="100"/>
          <a:sy n="148" d="100"/>
        </p:scale>
        <p:origin x="132" y="2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53ca17f60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53ca17f60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145EA507-89C5-4768-EBFD-DFC1AF10885E}"/>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CB127408-30F8-1870-8C35-B83D8B0049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4D4AB8A8-A18E-2C36-BD57-4086789024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35328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DD5C3B30-136E-179B-615B-75C705A089C9}"/>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D665DFF9-8B66-2E3B-3C08-C74AB4E817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FB4ECC96-CA21-4FED-A75D-F983B4DABD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90145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53ca17f60e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53ca17f60e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0430585A-61E4-17E0-9F26-C97B765FB4A6}"/>
            </a:ext>
          </a:extLst>
        </p:cNvPr>
        <p:cNvGrpSpPr/>
        <p:nvPr/>
      </p:nvGrpSpPr>
      <p:grpSpPr>
        <a:xfrm>
          <a:off x="0" y="0"/>
          <a:ext cx="0" cy="0"/>
          <a:chOff x="0" y="0"/>
          <a:chExt cx="0" cy="0"/>
        </a:xfrm>
      </p:grpSpPr>
      <p:sp>
        <p:nvSpPr>
          <p:cNvPr id="60" name="Google Shape;60;g153ca17f60e_0_53:notes">
            <a:extLst>
              <a:ext uri="{FF2B5EF4-FFF2-40B4-BE49-F238E27FC236}">
                <a16:creationId xmlns:a16="http://schemas.microsoft.com/office/drawing/2014/main" id="{C61D63E1-6039-B1F4-153C-2A5A73DED8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a:extLst>
              <a:ext uri="{FF2B5EF4-FFF2-40B4-BE49-F238E27FC236}">
                <a16:creationId xmlns:a16="http://schemas.microsoft.com/office/drawing/2014/main" id="{1CC1F4E5-D9E6-7FA6-DAFC-E075BF9CAF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89631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53ca17f60e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CR</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53ca17f60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A41DA5C4-9483-5547-E09E-AB72410B0F61}"/>
            </a:ext>
          </a:extLst>
        </p:cNvPr>
        <p:cNvGrpSpPr/>
        <p:nvPr/>
      </p:nvGrpSpPr>
      <p:grpSpPr>
        <a:xfrm>
          <a:off x="0" y="0"/>
          <a:ext cx="0" cy="0"/>
          <a:chOff x="0" y="0"/>
          <a:chExt cx="0" cy="0"/>
        </a:xfrm>
      </p:grpSpPr>
      <p:sp>
        <p:nvSpPr>
          <p:cNvPr id="88" name="Google Shape;88;g153ca17f60e_0_76:notes">
            <a:extLst>
              <a:ext uri="{FF2B5EF4-FFF2-40B4-BE49-F238E27FC236}">
                <a16:creationId xmlns:a16="http://schemas.microsoft.com/office/drawing/2014/main" id="{EFFE0E4C-1802-0FF3-F669-A865CDBC7F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a:extLst>
              <a:ext uri="{FF2B5EF4-FFF2-40B4-BE49-F238E27FC236}">
                <a16:creationId xmlns:a16="http://schemas.microsoft.com/office/drawing/2014/main" id="{349DF98B-0E49-CA2F-BBEB-F6385909B1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6092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B72095EF-E560-C149-7C83-1A6F03FD45D1}"/>
            </a:ext>
          </a:extLst>
        </p:cNvPr>
        <p:cNvGrpSpPr/>
        <p:nvPr/>
      </p:nvGrpSpPr>
      <p:grpSpPr>
        <a:xfrm>
          <a:off x="0" y="0"/>
          <a:ext cx="0" cy="0"/>
          <a:chOff x="0" y="0"/>
          <a:chExt cx="0" cy="0"/>
        </a:xfrm>
      </p:grpSpPr>
      <p:sp>
        <p:nvSpPr>
          <p:cNvPr id="130" name="Google Shape;130;g153ca17f60e_0_131:notes">
            <a:extLst>
              <a:ext uri="{FF2B5EF4-FFF2-40B4-BE49-F238E27FC236}">
                <a16:creationId xmlns:a16="http://schemas.microsoft.com/office/drawing/2014/main" id="{5B1AC8DB-AE2A-748D-485D-C3DBF7FDD5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3ca17f60e_0_131:notes">
            <a:extLst>
              <a:ext uri="{FF2B5EF4-FFF2-40B4-BE49-F238E27FC236}">
                <a16:creationId xmlns:a16="http://schemas.microsoft.com/office/drawing/2014/main" id="{42372679-15C8-59C6-E1E3-EF38BBFE13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2247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53ca17f60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53ca17f60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53ca17f60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D857B40C-8341-7788-6D11-9853708AAC98}"/>
            </a:ext>
          </a:extLst>
        </p:cNvPr>
        <p:cNvGrpSpPr/>
        <p:nvPr/>
      </p:nvGrpSpPr>
      <p:grpSpPr>
        <a:xfrm>
          <a:off x="0" y="0"/>
          <a:ext cx="0" cy="0"/>
          <a:chOff x="0" y="0"/>
          <a:chExt cx="0" cy="0"/>
        </a:xfrm>
      </p:grpSpPr>
      <p:sp>
        <p:nvSpPr>
          <p:cNvPr id="78" name="Google Shape;78;g153ca17f60e_0_151:notes">
            <a:extLst>
              <a:ext uri="{FF2B5EF4-FFF2-40B4-BE49-F238E27FC236}">
                <a16:creationId xmlns:a16="http://schemas.microsoft.com/office/drawing/2014/main" id="{4013F83A-4BBE-F112-63B8-68200D7750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a:extLst>
              <a:ext uri="{FF2B5EF4-FFF2-40B4-BE49-F238E27FC236}">
                <a16:creationId xmlns:a16="http://schemas.microsoft.com/office/drawing/2014/main" id="{8B662536-EAD0-757E-9A67-4B7B0716AB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8398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53ca17f60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53ca17f60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highlight>
                  <a:srgbClr val="FF0000"/>
                </a:highlight>
              </a:rPr>
              <a:t>CR Slide</a:t>
            </a:r>
            <a:endParaRPr b="1" dirty="0">
              <a:highlight>
                <a:srgbClr val="FF0000"/>
              </a:highligh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9A45CE9B-E3A7-26FB-904B-473CEFFBA5C9}"/>
            </a:ext>
          </a:extLst>
        </p:cNvPr>
        <p:cNvGrpSpPr/>
        <p:nvPr/>
      </p:nvGrpSpPr>
      <p:grpSpPr>
        <a:xfrm>
          <a:off x="0" y="0"/>
          <a:ext cx="0" cy="0"/>
          <a:chOff x="0" y="0"/>
          <a:chExt cx="0" cy="0"/>
        </a:xfrm>
      </p:grpSpPr>
      <p:sp>
        <p:nvSpPr>
          <p:cNvPr id="130" name="Google Shape;130;g153ca17f60e_0_131:notes">
            <a:extLst>
              <a:ext uri="{FF2B5EF4-FFF2-40B4-BE49-F238E27FC236}">
                <a16:creationId xmlns:a16="http://schemas.microsoft.com/office/drawing/2014/main" id="{776BADB9-A72B-D760-4642-B8FE21B86E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3ca17f60e_0_131:notes">
            <a:extLst>
              <a:ext uri="{FF2B5EF4-FFF2-40B4-BE49-F238E27FC236}">
                <a16:creationId xmlns:a16="http://schemas.microsoft.com/office/drawing/2014/main" id="{445E1108-5D17-C09B-D05F-9BB63F13C37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0800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53ca17f60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3ca17f60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CR</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4226229E-C762-0A8F-2A52-9F683CDA7D77}"/>
            </a:ext>
          </a:extLst>
        </p:cNvPr>
        <p:cNvGrpSpPr/>
        <p:nvPr/>
      </p:nvGrpSpPr>
      <p:grpSpPr>
        <a:xfrm>
          <a:off x="0" y="0"/>
          <a:ext cx="0" cy="0"/>
          <a:chOff x="0" y="0"/>
          <a:chExt cx="0" cy="0"/>
        </a:xfrm>
      </p:grpSpPr>
      <p:sp>
        <p:nvSpPr>
          <p:cNvPr id="69" name="Google Shape;69;g153ca17f60e_0_64:notes">
            <a:extLst>
              <a:ext uri="{FF2B5EF4-FFF2-40B4-BE49-F238E27FC236}">
                <a16:creationId xmlns:a16="http://schemas.microsoft.com/office/drawing/2014/main" id="{E0CADBD4-EC3A-C5B1-BF9C-A042E70A39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a:extLst>
              <a:ext uri="{FF2B5EF4-FFF2-40B4-BE49-F238E27FC236}">
                <a16:creationId xmlns:a16="http://schemas.microsoft.com/office/drawing/2014/main" id="{90EC290F-3280-F5DA-3CE5-1135779DEE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5744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FACD9222-4A66-2780-5732-6548E7C55725}"/>
            </a:ext>
          </a:extLst>
        </p:cNvPr>
        <p:cNvGrpSpPr/>
        <p:nvPr/>
      </p:nvGrpSpPr>
      <p:grpSpPr>
        <a:xfrm>
          <a:off x="0" y="0"/>
          <a:ext cx="0" cy="0"/>
          <a:chOff x="0" y="0"/>
          <a:chExt cx="0" cy="0"/>
        </a:xfrm>
      </p:grpSpPr>
      <p:sp>
        <p:nvSpPr>
          <p:cNvPr id="69" name="Google Shape;69;g153ca17f60e_0_64:notes">
            <a:extLst>
              <a:ext uri="{FF2B5EF4-FFF2-40B4-BE49-F238E27FC236}">
                <a16:creationId xmlns:a16="http://schemas.microsoft.com/office/drawing/2014/main" id="{9C3A24CB-293C-98D9-D90F-8ECF6B1250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a:extLst>
              <a:ext uri="{FF2B5EF4-FFF2-40B4-BE49-F238E27FC236}">
                <a16:creationId xmlns:a16="http://schemas.microsoft.com/office/drawing/2014/main" id="{A42B9A26-BC58-14C5-C1E7-CA3A11917A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CR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62409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62B13268-24C3-CE29-439A-FA11B792C38F}"/>
            </a:ext>
          </a:extLst>
        </p:cNvPr>
        <p:cNvGrpSpPr/>
        <p:nvPr/>
      </p:nvGrpSpPr>
      <p:grpSpPr>
        <a:xfrm>
          <a:off x="0" y="0"/>
          <a:ext cx="0" cy="0"/>
          <a:chOff x="0" y="0"/>
          <a:chExt cx="0" cy="0"/>
        </a:xfrm>
      </p:grpSpPr>
      <p:sp>
        <p:nvSpPr>
          <p:cNvPr id="69" name="Google Shape;69;g153ca17f60e_0_64:notes">
            <a:extLst>
              <a:ext uri="{FF2B5EF4-FFF2-40B4-BE49-F238E27FC236}">
                <a16:creationId xmlns:a16="http://schemas.microsoft.com/office/drawing/2014/main" id="{9A1063D7-9F13-3309-7ECB-BA86DC6A87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a:extLst>
              <a:ext uri="{FF2B5EF4-FFF2-40B4-BE49-F238E27FC236}">
                <a16:creationId xmlns:a16="http://schemas.microsoft.com/office/drawing/2014/main" id="{CDBC7A8F-F232-4A11-2DF4-375CA818865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6371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C654EA89-E264-0C13-5798-9879D7CB254F}"/>
            </a:ext>
          </a:extLst>
        </p:cNvPr>
        <p:cNvGrpSpPr/>
        <p:nvPr/>
      </p:nvGrpSpPr>
      <p:grpSpPr>
        <a:xfrm>
          <a:off x="0" y="0"/>
          <a:ext cx="0" cy="0"/>
          <a:chOff x="0" y="0"/>
          <a:chExt cx="0" cy="0"/>
        </a:xfrm>
      </p:grpSpPr>
      <p:sp>
        <p:nvSpPr>
          <p:cNvPr id="115" name="Google Shape;115;g153ca17f60e_0_116:notes">
            <a:extLst>
              <a:ext uri="{FF2B5EF4-FFF2-40B4-BE49-F238E27FC236}">
                <a16:creationId xmlns:a16="http://schemas.microsoft.com/office/drawing/2014/main" id="{DFC7776A-6160-3619-C601-C2EA89E6CC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53ca17f60e_0_116:notes">
            <a:extLst>
              <a:ext uri="{FF2B5EF4-FFF2-40B4-BE49-F238E27FC236}">
                <a16:creationId xmlns:a16="http://schemas.microsoft.com/office/drawing/2014/main" id="{672D9D4F-0972-F511-2568-98DF43DF267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CR</a:t>
            </a:r>
            <a:endParaRPr dirty="0"/>
          </a:p>
        </p:txBody>
      </p:sp>
    </p:spTree>
    <p:extLst>
      <p:ext uri="{BB962C8B-B14F-4D97-AF65-F5344CB8AC3E}">
        <p14:creationId xmlns:p14="http://schemas.microsoft.com/office/powerpoint/2010/main" val="1133354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DE109A14-F15D-E6BA-2A63-6C721F12A094}"/>
            </a:ext>
          </a:extLst>
        </p:cNvPr>
        <p:cNvGrpSpPr/>
        <p:nvPr/>
      </p:nvGrpSpPr>
      <p:grpSpPr>
        <a:xfrm>
          <a:off x="0" y="0"/>
          <a:ext cx="0" cy="0"/>
          <a:chOff x="0" y="0"/>
          <a:chExt cx="0" cy="0"/>
        </a:xfrm>
      </p:grpSpPr>
      <p:sp>
        <p:nvSpPr>
          <p:cNvPr id="130" name="Google Shape;130;g153ca17f60e_0_131:notes">
            <a:extLst>
              <a:ext uri="{FF2B5EF4-FFF2-40B4-BE49-F238E27FC236}">
                <a16:creationId xmlns:a16="http://schemas.microsoft.com/office/drawing/2014/main" id="{4D510B17-1F2F-6A2E-23CB-70FB9559F8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3ca17f60e_0_131:notes">
            <a:extLst>
              <a:ext uri="{FF2B5EF4-FFF2-40B4-BE49-F238E27FC236}">
                <a16:creationId xmlns:a16="http://schemas.microsoft.com/office/drawing/2014/main" id="{B8886B51-DE97-EAED-57FD-B70E398068C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274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53ca17f60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3ca17f60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Will need to verify with Elizabeth Jaramillo if we are allowed to use TinyURL.</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53ca17f60e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06C9299A-FB9E-DB35-5C55-A58DE30D618D}"/>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30151A41-A5FC-0E51-0CCD-5EA40D6B84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18C6D665-1445-4109-7923-7C15E96E5E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67963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53ca17f60e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53ca17f60e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53ca17f60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1B5E4F15-6492-760C-2937-8709DFE3E383}"/>
            </a:ext>
          </a:extLst>
        </p:cNvPr>
        <p:cNvGrpSpPr/>
        <p:nvPr/>
      </p:nvGrpSpPr>
      <p:grpSpPr>
        <a:xfrm>
          <a:off x="0" y="0"/>
          <a:ext cx="0" cy="0"/>
          <a:chOff x="0" y="0"/>
          <a:chExt cx="0" cy="0"/>
        </a:xfrm>
      </p:grpSpPr>
      <p:sp>
        <p:nvSpPr>
          <p:cNvPr id="88" name="Google Shape;88;g153ca17f60e_0_76:notes">
            <a:extLst>
              <a:ext uri="{FF2B5EF4-FFF2-40B4-BE49-F238E27FC236}">
                <a16:creationId xmlns:a16="http://schemas.microsoft.com/office/drawing/2014/main" id="{FA13A3D9-0D6B-2652-7627-025F7C309B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a:extLst>
              <a:ext uri="{FF2B5EF4-FFF2-40B4-BE49-F238E27FC236}">
                <a16:creationId xmlns:a16="http://schemas.microsoft.com/office/drawing/2014/main" id="{48FA5DC5-0F93-2B53-5A84-F071E9FF0F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3491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AE993A1E-5CAB-BE39-C1E3-24CF3A1C0A5E}"/>
            </a:ext>
          </a:extLst>
        </p:cNvPr>
        <p:cNvGrpSpPr/>
        <p:nvPr/>
      </p:nvGrpSpPr>
      <p:grpSpPr>
        <a:xfrm>
          <a:off x="0" y="0"/>
          <a:ext cx="0" cy="0"/>
          <a:chOff x="0" y="0"/>
          <a:chExt cx="0" cy="0"/>
        </a:xfrm>
      </p:grpSpPr>
      <p:sp>
        <p:nvSpPr>
          <p:cNvPr id="88" name="Google Shape;88;g153ca17f60e_0_76:notes">
            <a:extLst>
              <a:ext uri="{FF2B5EF4-FFF2-40B4-BE49-F238E27FC236}">
                <a16:creationId xmlns:a16="http://schemas.microsoft.com/office/drawing/2014/main" id="{29827D3E-C01B-5CE6-8233-499E8E2B83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a:extLst>
              <a:ext uri="{FF2B5EF4-FFF2-40B4-BE49-F238E27FC236}">
                <a16:creationId xmlns:a16="http://schemas.microsoft.com/office/drawing/2014/main" id="{007CC8BB-E1F5-D769-894B-3DF5396DD6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6587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4279AFE1-B93D-C74E-DA91-E2C4635E993D}"/>
            </a:ext>
          </a:extLst>
        </p:cNvPr>
        <p:cNvGrpSpPr/>
        <p:nvPr/>
      </p:nvGrpSpPr>
      <p:grpSpPr>
        <a:xfrm>
          <a:off x="0" y="0"/>
          <a:ext cx="0" cy="0"/>
          <a:chOff x="0" y="0"/>
          <a:chExt cx="0" cy="0"/>
        </a:xfrm>
      </p:grpSpPr>
      <p:sp>
        <p:nvSpPr>
          <p:cNvPr id="69" name="Google Shape;69;g153ca17f60e_0_64:notes">
            <a:extLst>
              <a:ext uri="{FF2B5EF4-FFF2-40B4-BE49-F238E27FC236}">
                <a16:creationId xmlns:a16="http://schemas.microsoft.com/office/drawing/2014/main" id="{2BA591C8-2380-490D-8451-AF8D91838B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a:extLst>
              <a:ext uri="{FF2B5EF4-FFF2-40B4-BE49-F238E27FC236}">
                <a16:creationId xmlns:a16="http://schemas.microsoft.com/office/drawing/2014/main" id="{66127125-3DD7-C67F-96F2-1F71E7C7BA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8160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53ca17f60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DD5C3B30-136E-179B-615B-75C705A089C9}"/>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D665DFF9-8B66-2E3B-3C08-C74AB4E817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FB4ECC96-CA21-4FED-A75D-F983B4DABD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90145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hemeOverride" Target="../theme/themeOverride1.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hemeOverride" Target="../theme/themeOverride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hemeOverride" Target="../theme/themeOverride3.xml"/><Relationship Id="rId6" Type="http://schemas.openxmlformats.org/officeDocument/2006/relationships/image" Target="../media/image19.png"/><Relationship Id="rId5" Type="http://schemas.openxmlformats.org/officeDocument/2006/relationships/hyperlink" Target="https://www.nmdfa.state.nm.us/wp-content/uploads/2021/04/Attachment-V-Agency-Point-of-Contacts-Form.pdf" TargetMode="Externa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hyperlink" Target="mailto:cpbtrainers@state.nm.us" TargetMode="External"/><Relationship Id="rId4" Type="http://schemas.openxmlformats.org/officeDocument/2006/relationships/hyperlink" Target="https://platform.dfa.nm.gov/"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hyperlink" Target="mailto:CPBtrainers@dfa.nm.g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elm.share.nm.gov/" TargetMode="External"/><Relationship Id="rId5" Type="http://schemas.openxmlformats.org/officeDocument/2006/relationships/image" Target="../media/image11.jp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notesSlide" Target="../notesSlides/notesSlide29.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hyperlink" Target="https://tinyurl.com/CPBTrainers" TargetMode="External"/><Relationship Id="rId5" Type="http://schemas.openxmlformats.org/officeDocument/2006/relationships/image" Target="../media/image4.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hyperlink" Target="https://tinyurl.com/Book-with-CPB-Trainers" TargetMode="External"/><Relationship Id="rId5" Type="http://schemas.openxmlformats.org/officeDocument/2006/relationships/image" Target="../media/image4.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mailto:SHARE.help@dfa.nm.gov"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628425"/>
            <a:ext cx="8520600" cy="864000"/>
          </a:xfrm>
          <a:prstGeom prst="rect">
            <a:avLst/>
          </a:prstGeom>
        </p:spPr>
        <p:txBody>
          <a:bodyPr spcFirstLastPara="1" wrap="square" lIns="91425" tIns="91425" rIns="91425" bIns="91425" anchor="b" anchorCtr="0">
            <a:normAutofit/>
          </a:bodyPr>
          <a:lstStyle/>
          <a:p>
            <a:pPr lvl="0" algn="l">
              <a:buSzPts val="990"/>
            </a:pPr>
            <a:r>
              <a:rPr lang="en" sz="3900" b="1" dirty="0">
                <a:solidFill>
                  <a:srgbClr val="DE8B26"/>
                </a:solidFill>
                <a:latin typeface="PT Serif"/>
                <a:ea typeface="PT Serif"/>
                <a:cs typeface="PT Serif"/>
                <a:sym typeface="PT Serif"/>
              </a:rPr>
              <a:t>HCM Quarterly Meeting</a:t>
            </a:r>
            <a:endParaRPr sz="3900" b="1" dirty="0">
              <a:solidFill>
                <a:srgbClr val="DE8B26"/>
              </a:solidFill>
              <a:latin typeface="PT Serif"/>
              <a:ea typeface="PT Serif"/>
              <a:cs typeface="PT Serif"/>
              <a:sym typeface="PT Serif"/>
            </a:endParaRPr>
          </a:p>
        </p:txBody>
      </p:sp>
      <p:sp>
        <p:nvSpPr>
          <p:cNvPr id="55" name="Google Shape;55;p13"/>
          <p:cNvSpPr txBox="1">
            <a:spLocks noGrp="1"/>
          </p:cNvSpPr>
          <p:nvPr>
            <p:ph type="subTitle" idx="1"/>
          </p:nvPr>
        </p:nvSpPr>
        <p:spPr>
          <a:xfrm>
            <a:off x="311700" y="2416225"/>
            <a:ext cx="8520600" cy="792600"/>
          </a:xfrm>
          <a:prstGeom prst="rect">
            <a:avLst/>
          </a:prstGeom>
        </p:spPr>
        <p:txBody>
          <a:bodyPr spcFirstLastPara="1" wrap="square" lIns="91425" tIns="91425" rIns="91425" bIns="91425" anchor="t" anchorCtr="0">
            <a:normAutofit/>
          </a:bodyPr>
          <a:lstStyle/>
          <a:p>
            <a:pPr marL="0" lvl="0" indent="0" algn="l"/>
            <a:r>
              <a:rPr lang="en-US" sz="2000" b="1" dirty="0">
                <a:solidFill>
                  <a:srgbClr val="004D4C"/>
                </a:solidFill>
                <a:latin typeface="Source Sans Pro"/>
                <a:ea typeface="Source Sans Pro"/>
                <a:cs typeface="Source Sans Pro"/>
                <a:sym typeface="Source Sans Pro"/>
              </a:rPr>
              <a:t>Presented by Central Payroll Bureau &amp; the SHARE HCM Team</a:t>
            </a:r>
          </a:p>
        </p:txBody>
      </p:sp>
      <p:pic>
        <p:nvPicPr>
          <p:cNvPr id="56" name="Google Shape;56;p13"/>
          <p:cNvPicPr preferRelativeResize="0"/>
          <p:nvPr/>
        </p:nvPicPr>
        <p:blipFill>
          <a:blip r:embed="rId3">
            <a:alphaModFix/>
          </a:blip>
          <a:stretch>
            <a:fillRect/>
          </a:stretch>
        </p:blipFill>
        <p:spPr>
          <a:xfrm>
            <a:off x="311700" y="4432898"/>
            <a:ext cx="1977774" cy="397000"/>
          </a:xfrm>
          <a:prstGeom prst="rect">
            <a:avLst/>
          </a:prstGeom>
          <a:noFill/>
          <a:ln>
            <a:noFill/>
          </a:ln>
        </p:spPr>
      </p:pic>
      <p:cxnSp>
        <p:nvCxnSpPr>
          <p:cNvPr id="57" name="Google Shape;57;p13"/>
          <p:cNvCxnSpPr/>
          <p:nvPr/>
        </p:nvCxnSpPr>
        <p:spPr>
          <a:xfrm>
            <a:off x="394800" y="2416225"/>
            <a:ext cx="4368900" cy="0"/>
          </a:xfrm>
          <a:prstGeom prst="straightConnector1">
            <a:avLst/>
          </a:prstGeom>
          <a:noFill/>
          <a:ln w="38100" cap="flat" cmpd="sng">
            <a:solidFill>
              <a:srgbClr val="004D4C"/>
            </a:solidFill>
            <a:prstDash val="solid"/>
            <a:round/>
            <a:headEnd type="none" w="med" len="med"/>
            <a:tailEnd type="none" w="med" len="med"/>
          </a:ln>
        </p:spPr>
      </p:cxnSp>
      <p:pic>
        <p:nvPicPr>
          <p:cNvPr id="58" name="Google Shape;58;p13"/>
          <p:cNvPicPr preferRelativeResize="0"/>
          <p:nvPr/>
        </p:nvPicPr>
        <p:blipFill>
          <a:blip r:embed="rId4">
            <a:alphaModFix/>
          </a:blip>
          <a:stretch>
            <a:fillRect/>
          </a:stretch>
        </p:blipFill>
        <p:spPr>
          <a:xfrm>
            <a:off x="6580832" y="0"/>
            <a:ext cx="2563174" cy="2416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034AB55D-186E-1185-C0BD-CCBAE54DA72F}"/>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FECEF6C2-543E-66CB-FCE3-AB70763EFFC9}"/>
              </a:ext>
            </a:extLst>
          </p:cNvPr>
          <p:cNvSpPr/>
          <p:nvPr/>
        </p:nvSpPr>
        <p:spPr>
          <a:xfrm>
            <a:off x="0" y="98459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05" name="Google Shape;105;p18">
            <a:extLst>
              <a:ext uri="{FF2B5EF4-FFF2-40B4-BE49-F238E27FC236}">
                <a16:creationId xmlns:a16="http://schemas.microsoft.com/office/drawing/2014/main" id="{EC5CA167-BE50-851A-6809-8F5F53AD845B}"/>
              </a:ext>
            </a:extLst>
          </p:cNvPr>
          <p:cNvPicPr preferRelativeResize="0"/>
          <p:nvPr/>
        </p:nvPicPr>
        <p:blipFill rotWithShape="1">
          <a:blip r:embed="rId4">
            <a:alphaModFix/>
          </a:blip>
          <a:srcRect/>
          <a:stretch/>
        </p:blipFill>
        <p:spPr>
          <a:xfrm>
            <a:off x="0" y="411895"/>
            <a:ext cx="5135174" cy="534700"/>
          </a:xfrm>
          <a:prstGeom prst="rect">
            <a:avLst/>
          </a:prstGeom>
          <a:noFill/>
          <a:ln>
            <a:noFill/>
          </a:ln>
        </p:spPr>
      </p:pic>
      <p:sp>
        <p:nvSpPr>
          <p:cNvPr id="106" name="Google Shape;106;p18">
            <a:extLst>
              <a:ext uri="{FF2B5EF4-FFF2-40B4-BE49-F238E27FC236}">
                <a16:creationId xmlns:a16="http://schemas.microsoft.com/office/drawing/2014/main" id="{9451B9E1-B98A-8EE7-F300-1F5F277B24AB}"/>
              </a:ext>
            </a:extLst>
          </p:cNvPr>
          <p:cNvSpPr txBox="1">
            <a:spLocks noGrp="1"/>
          </p:cNvSpPr>
          <p:nvPr>
            <p:ph type="title"/>
          </p:nvPr>
        </p:nvSpPr>
        <p:spPr>
          <a:xfrm>
            <a:off x="311700" y="392895"/>
            <a:ext cx="4003506" cy="572700"/>
          </a:xfrm>
          <a:prstGeom prst="rect">
            <a:avLst/>
          </a:prstGeom>
        </p:spPr>
        <p:txBody>
          <a:bodyPr spcFirstLastPara="1" wrap="square" lIns="91425" tIns="91425" rIns="91425" bIns="91425" anchor="t" anchorCtr="0">
            <a:normAutofit fontScale="90000"/>
          </a:bodyPr>
          <a:lstStyle/>
          <a:p>
            <a:pPr lvl="0">
              <a:buSzPts val="990"/>
            </a:pPr>
            <a:r>
              <a:rPr lang="en" sz="2020" b="1" dirty="0">
                <a:solidFill>
                  <a:schemeClr val="lt1"/>
                </a:solidFill>
                <a:latin typeface="PT Serif"/>
                <a:ea typeface="PT Serif"/>
                <a:cs typeface="PT Serif"/>
                <a:sym typeface="PT Serif"/>
              </a:rPr>
              <a:t>FY27 Salary Increases - Biweekly</a:t>
            </a:r>
            <a:endParaRPr sz="2020" b="1" dirty="0">
              <a:solidFill>
                <a:schemeClr val="lt1"/>
              </a:solidFill>
              <a:latin typeface="PT Serif"/>
              <a:ea typeface="PT Serif"/>
              <a:cs typeface="PT Serif"/>
              <a:sym typeface="PT Serif"/>
            </a:endParaRPr>
          </a:p>
        </p:txBody>
      </p:sp>
      <p:sp>
        <p:nvSpPr>
          <p:cNvPr id="108" name="Google Shape;108;p18">
            <a:extLst>
              <a:ext uri="{FF2B5EF4-FFF2-40B4-BE49-F238E27FC236}">
                <a16:creationId xmlns:a16="http://schemas.microsoft.com/office/drawing/2014/main" id="{AE0BFC5E-913A-EA46-C54D-D9F0B69BDD1E}"/>
              </a:ext>
            </a:extLst>
          </p:cNvPr>
          <p:cNvSpPr txBox="1">
            <a:spLocks noGrp="1"/>
          </p:cNvSpPr>
          <p:nvPr>
            <p:ph type="body" idx="1"/>
          </p:nvPr>
        </p:nvSpPr>
        <p:spPr>
          <a:xfrm>
            <a:off x="311700" y="1140594"/>
            <a:ext cx="8666045" cy="3292806"/>
          </a:xfrm>
          <a:prstGeom prst="rect">
            <a:avLst/>
          </a:prstGeom>
          <a:noFill/>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b="1" dirty="0">
                <a:solidFill>
                  <a:schemeClr val="lt1"/>
                </a:solidFill>
                <a:latin typeface="Source Sans Pro"/>
                <a:ea typeface="Source Sans Pro"/>
                <a:cs typeface="Source Sans Pro"/>
                <a:sym typeface="Source Sans Pro"/>
              </a:rPr>
              <a:t>1% Increase – Biweekly Process</a:t>
            </a:r>
          </a:p>
          <a:p>
            <a:pPr marL="342900" marR="279400" algn="just">
              <a:spcBef>
                <a:spcPts val="800"/>
              </a:spcBef>
              <a:buClr>
                <a:schemeClr val="bg1"/>
              </a:buClr>
              <a:buSzPts val="1100"/>
              <a:buFont typeface="+mj-lt"/>
              <a:buAutoNum type="arabicPeriod"/>
            </a:pPr>
            <a:r>
              <a:rPr lang="en-US" sz="1400" dirty="0">
                <a:solidFill>
                  <a:schemeClr val="lt1"/>
                </a:solidFill>
                <a:latin typeface="Source Sans Pro"/>
                <a:ea typeface="Source Sans Pro"/>
                <a:cs typeface="Source Sans Pro"/>
                <a:sym typeface="Source Sans Pro"/>
              </a:rPr>
              <a:t>After the initial 1% increase run that will take place for all eligible employees on July 4, 2026, the SHARE team will run a biweekly process for AOC, AODA, CLSS, LOPD for employees completing their probation.</a:t>
            </a:r>
          </a:p>
          <a:p>
            <a:pPr marL="342900" marR="279400" algn="just">
              <a:spcBef>
                <a:spcPts val="800"/>
              </a:spcBef>
              <a:buClr>
                <a:schemeClr val="bg1"/>
              </a:buClr>
              <a:buSzPts val="1100"/>
              <a:buFont typeface="+mj-lt"/>
              <a:buAutoNum type="arabicPeriod"/>
            </a:pPr>
            <a:r>
              <a:rPr lang="en-US" sz="1400" dirty="0">
                <a:solidFill>
                  <a:schemeClr val="lt1"/>
                </a:solidFill>
                <a:latin typeface="Source Sans Pro"/>
                <a:ea typeface="Source Sans Pro"/>
                <a:cs typeface="Source Sans Pro"/>
                <a:sym typeface="Source Sans Pro"/>
              </a:rPr>
              <a:t>Employees coming off probation will be eligible the beginning of the pay period AFTER they have completed their probation; the insert will occur on the first Saturday of the pay period.</a:t>
            </a:r>
          </a:p>
          <a:p>
            <a:pPr marL="342900" marR="279400" algn="just">
              <a:spcBef>
                <a:spcPts val="800"/>
              </a:spcBef>
              <a:buClr>
                <a:schemeClr val="bg1"/>
              </a:buClr>
              <a:buSzPts val="1100"/>
              <a:buFont typeface="+mj-lt"/>
              <a:buAutoNum type="arabicPeriod"/>
            </a:pPr>
            <a:r>
              <a:rPr lang="en-US" sz="1400" dirty="0">
                <a:solidFill>
                  <a:schemeClr val="lt1"/>
                </a:solidFill>
                <a:latin typeface="Source Sans Pro"/>
                <a:ea typeface="Source Sans Pro"/>
                <a:cs typeface="Source Sans Pro"/>
                <a:sym typeface="Source Sans Pro"/>
              </a:rPr>
              <a:t>To receive the increase, the employee must have a satisfactory EDA in SHARE dated between June 1, 2026  and June 30, 2027.</a:t>
            </a:r>
          </a:p>
          <a:p>
            <a:pPr marL="342900" marR="279400" algn="just">
              <a:spcBef>
                <a:spcPts val="800"/>
              </a:spcBef>
              <a:buClr>
                <a:schemeClr val="bg1"/>
              </a:buClr>
              <a:buSzPts val="1100"/>
              <a:buFont typeface="+mj-lt"/>
              <a:buAutoNum type="arabicPeriod"/>
            </a:pPr>
            <a:r>
              <a:rPr lang="en-US" sz="1400" dirty="0">
                <a:solidFill>
                  <a:schemeClr val="lt1"/>
                </a:solidFill>
                <a:latin typeface="Source Sans Pro"/>
                <a:ea typeface="Source Sans Pro"/>
                <a:cs typeface="Source Sans Pro"/>
                <a:sym typeface="Source Sans Pro"/>
              </a:rPr>
              <a:t>Action: Pay  Change, Reason: FY27 Legislative Increase</a:t>
            </a:r>
            <a:endParaRPr lang="en-US" sz="1400" dirty="0">
              <a:solidFill>
                <a:schemeClr val="bg1"/>
              </a:solidFill>
              <a:latin typeface="Source Sans Pro"/>
              <a:ea typeface="Source Sans Pro"/>
              <a:cs typeface="Source Sans Pro"/>
              <a:sym typeface="Source Sans Pro"/>
            </a:endParaRPr>
          </a:p>
        </p:txBody>
      </p:sp>
      <p:pic>
        <p:nvPicPr>
          <p:cNvPr id="113" name="Google Shape;113;p18">
            <a:extLst>
              <a:ext uri="{FF2B5EF4-FFF2-40B4-BE49-F238E27FC236}">
                <a16:creationId xmlns:a16="http://schemas.microsoft.com/office/drawing/2014/main" id="{FA2C8A7E-7DF4-76EA-C00C-544FC1F98D00}"/>
              </a:ext>
            </a:extLst>
          </p:cNvPr>
          <p:cNvPicPr preferRelativeResize="0"/>
          <p:nvPr/>
        </p:nvPicPr>
        <p:blipFill>
          <a:blip r:embed="rId5">
            <a:alphaModFix/>
          </a:blip>
          <a:stretch>
            <a:fillRect/>
          </a:stretch>
        </p:blipFill>
        <p:spPr>
          <a:xfrm>
            <a:off x="7000184" y="4433400"/>
            <a:ext cx="1877842" cy="572700"/>
          </a:xfrm>
          <a:prstGeom prst="rect">
            <a:avLst/>
          </a:prstGeom>
          <a:noFill/>
          <a:ln>
            <a:noFill/>
          </a:ln>
        </p:spPr>
      </p:pic>
    </p:spTree>
    <p:custDataLst>
      <p:tags r:id="rId1"/>
    </p:custDataLst>
    <p:extLst>
      <p:ext uri="{BB962C8B-B14F-4D97-AF65-F5344CB8AC3E}">
        <p14:creationId xmlns:p14="http://schemas.microsoft.com/office/powerpoint/2010/main" val="1895940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ACAF9BA3-AE67-6A0C-09F8-8D01E80554E5}"/>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8D5C4B0A-C01D-C220-C221-F88F229B9162}"/>
              </a:ext>
            </a:extLst>
          </p:cNvPr>
          <p:cNvSpPr/>
          <p:nvPr/>
        </p:nvSpPr>
        <p:spPr>
          <a:xfrm>
            <a:off x="-29116" y="752608"/>
            <a:ext cx="9162900" cy="4422767"/>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05" name="Google Shape;105;p18">
            <a:extLst>
              <a:ext uri="{FF2B5EF4-FFF2-40B4-BE49-F238E27FC236}">
                <a16:creationId xmlns:a16="http://schemas.microsoft.com/office/drawing/2014/main" id="{9C450556-371B-EC39-C4D0-5AE8A78DE487}"/>
              </a:ext>
            </a:extLst>
          </p:cNvPr>
          <p:cNvPicPr preferRelativeResize="0"/>
          <p:nvPr/>
        </p:nvPicPr>
        <p:blipFill rotWithShape="1">
          <a:blip r:embed="rId4">
            <a:alphaModFix/>
          </a:blip>
          <a:srcRect/>
          <a:stretch/>
        </p:blipFill>
        <p:spPr>
          <a:xfrm>
            <a:off x="0" y="112911"/>
            <a:ext cx="4464424" cy="534700"/>
          </a:xfrm>
          <a:prstGeom prst="rect">
            <a:avLst/>
          </a:prstGeom>
          <a:noFill/>
          <a:ln>
            <a:noFill/>
          </a:ln>
        </p:spPr>
      </p:pic>
      <p:sp>
        <p:nvSpPr>
          <p:cNvPr id="106" name="Google Shape;106;p18">
            <a:extLst>
              <a:ext uri="{FF2B5EF4-FFF2-40B4-BE49-F238E27FC236}">
                <a16:creationId xmlns:a16="http://schemas.microsoft.com/office/drawing/2014/main" id="{5702EAA6-68CD-D860-AA2A-CA2565A64D1E}"/>
              </a:ext>
            </a:extLst>
          </p:cNvPr>
          <p:cNvSpPr txBox="1">
            <a:spLocks noGrp="1"/>
          </p:cNvSpPr>
          <p:nvPr>
            <p:ph type="title"/>
          </p:nvPr>
        </p:nvSpPr>
        <p:spPr>
          <a:xfrm>
            <a:off x="77774" y="171222"/>
            <a:ext cx="4003506" cy="572700"/>
          </a:xfrm>
          <a:prstGeom prst="rect">
            <a:avLst/>
          </a:prstGeom>
        </p:spPr>
        <p:txBody>
          <a:bodyPr spcFirstLastPara="1" wrap="square" lIns="91425" tIns="91425" rIns="91425" bIns="91425" anchor="t" anchorCtr="0">
            <a:normAutofit/>
          </a:bodyPr>
          <a:lstStyle/>
          <a:p>
            <a:pPr lvl="0">
              <a:buSzPts val="990"/>
            </a:pPr>
            <a:r>
              <a:rPr lang="en" sz="2020" b="1" dirty="0">
                <a:solidFill>
                  <a:schemeClr val="lt1"/>
                </a:solidFill>
                <a:latin typeface="PT Serif"/>
                <a:ea typeface="PT Serif"/>
                <a:cs typeface="PT Serif"/>
                <a:sym typeface="PT Serif"/>
              </a:rPr>
              <a:t>FY26 Longevity Pay</a:t>
            </a:r>
            <a:endParaRPr sz="2020" b="1" dirty="0">
              <a:solidFill>
                <a:schemeClr val="lt1"/>
              </a:solidFill>
              <a:latin typeface="PT Serif"/>
              <a:ea typeface="PT Serif"/>
              <a:cs typeface="PT Serif"/>
              <a:sym typeface="PT Serif"/>
            </a:endParaRPr>
          </a:p>
        </p:txBody>
      </p:sp>
      <p:sp>
        <p:nvSpPr>
          <p:cNvPr id="108" name="Google Shape;108;p18">
            <a:extLst>
              <a:ext uri="{FF2B5EF4-FFF2-40B4-BE49-F238E27FC236}">
                <a16:creationId xmlns:a16="http://schemas.microsoft.com/office/drawing/2014/main" id="{D31F5ED9-3328-F3CE-8A0B-115609D67D89}"/>
              </a:ext>
            </a:extLst>
          </p:cNvPr>
          <p:cNvSpPr txBox="1">
            <a:spLocks noGrp="1"/>
          </p:cNvSpPr>
          <p:nvPr>
            <p:ph type="body" idx="1"/>
          </p:nvPr>
        </p:nvSpPr>
        <p:spPr>
          <a:xfrm>
            <a:off x="219311" y="1098086"/>
            <a:ext cx="8666045" cy="3292806"/>
          </a:xfrm>
          <a:prstGeom prst="rect">
            <a:avLst/>
          </a:prstGeom>
          <a:noFill/>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b="1" dirty="0">
                <a:solidFill>
                  <a:schemeClr val="lt1"/>
                </a:solidFill>
                <a:latin typeface="Source Sans Pro"/>
                <a:ea typeface="Source Sans Pro"/>
                <a:cs typeface="Source Sans Pro"/>
                <a:sym typeface="Source Sans Pro"/>
              </a:rPr>
              <a:t>Longevity Final Payments for FY26</a:t>
            </a:r>
          </a:p>
          <a:p>
            <a:pPr marL="0" marR="279400" lvl="0" indent="0" algn="just" rtl="0">
              <a:spcBef>
                <a:spcPts val="800"/>
              </a:spcBef>
              <a:spcAft>
                <a:spcPts val="0"/>
              </a:spcAft>
              <a:buSzPts val="1100"/>
              <a:buNone/>
            </a:pPr>
            <a:r>
              <a:rPr lang="en-US" sz="1400" dirty="0">
                <a:solidFill>
                  <a:schemeClr val="lt1"/>
                </a:solidFill>
                <a:latin typeface="Source Sans Pro"/>
                <a:ea typeface="Source Sans Pro"/>
                <a:cs typeface="Source Sans Pro"/>
                <a:sym typeface="Source Sans Pro"/>
              </a:rPr>
              <a:t>The SHARE team has been working on a process that will award final payments on the last pay date in FY26.</a:t>
            </a:r>
          </a:p>
          <a:p>
            <a:pPr marL="342900" marR="279400" lvl="0" algn="just" rtl="0">
              <a:spcBef>
                <a:spcPts val="800"/>
              </a:spcBef>
              <a:spcAft>
                <a:spcPts val="0"/>
              </a:spcAft>
              <a:buClr>
                <a:schemeClr val="bg1"/>
              </a:buClr>
              <a:buSzPts val="1100"/>
              <a:buFont typeface="+mj-lt"/>
              <a:buAutoNum type="arabicPeriod"/>
            </a:pPr>
            <a:r>
              <a:rPr lang="en-US" sz="1400" dirty="0">
                <a:solidFill>
                  <a:schemeClr val="lt1"/>
                </a:solidFill>
                <a:latin typeface="Source Sans Pro"/>
                <a:ea typeface="Source Sans Pro"/>
                <a:cs typeface="Source Sans Pro"/>
                <a:sym typeface="Source Sans Pro"/>
              </a:rPr>
              <a:t>The final payments for Longevity Bonuses will be made in pay period ending June 19, 2026 with a pay date of June 26, 2026.</a:t>
            </a:r>
          </a:p>
          <a:p>
            <a:pPr marL="342900" marR="279400" lvl="0" algn="just" rtl="0">
              <a:spcBef>
                <a:spcPts val="800"/>
              </a:spcBef>
              <a:spcAft>
                <a:spcPts val="0"/>
              </a:spcAft>
              <a:buClr>
                <a:schemeClr val="bg1"/>
              </a:buClr>
              <a:buSzPts val="1100"/>
              <a:buFont typeface="+mj-lt"/>
              <a:buAutoNum type="arabicPeriod"/>
            </a:pPr>
            <a:r>
              <a:rPr lang="en-US" sz="1400" dirty="0">
                <a:solidFill>
                  <a:schemeClr val="lt1"/>
                </a:solidFill>
                <a:latin typeface="Source Sans Pro"/>
                <a:ea typeface="Source Sans Pro"/>
                <a:cs typeface="Source Sans Pro"/>
                <a:sym typeface="Source Sans Pro"/>
              </a:rPr>
              <a:t>These final payments may be slightly different than the payments received over the past fiscal year.</a:t>
            </a:r>
          </a:p>
          <a:p>
            <a:pPr marL="342900" marR="279400" lvl="0" algn="just" rtl="0">
              <a:spcBef>
                <a:spcPts val="800"/>
              </a:spcBef>
              <a:spcAft>
                <a:spcPts val="0"/>
              </a:spcAft>
              <a:buClr>
                <a:schemeClr val="bg1"/>
              </a:buClr>
              <a:buSzPts val="1100"/>
              <a:buFont typeface="+mj-lt"/>
              <a:buAutoNum type="arabicPeriod"/>
            </a:pPr>
            <a:r>
              <a:rPr lang="en-US" sz="1400" dirty="0">
                <a:solidFill>
                  <a:schemeClr val="lt1"/>
                </a:solidFill>
                <a:latin typeface="Source Sans Pro"/>
                <a:ea typeface="Source Sans Pro"/>
                <a:cs typeface="Source Sans Pro"/>
                <a:sym typeface="Source Sans Pro"/>
              </a:rPr>
              <a:t>The SHARE team will calculate a true-up of the payments to ensure that the proper annual amounts are correctly paid for the current fiscal year.</a:t>
            </a:r>
          </a:p>
          <a:p>
            <a:pPr marL="342900" marR="279400" lvl="0" algn="just" rtl="0">
              <a:spcBef>
                <a:spcPts val="800"/>
              </a:spcBef>
              <a:spcAft>
                <a:spcPts val="0"/>
              </a:spcAft>
              <a:buClr>
                <a:schemeClr val="bg1"/>
              </a:buClr>
              <a:buSzPts val="1100"/>
              <a:buFont typeface="+mj-lt"/>
              <a:buAutoNum type="arabicPeriod"/>
            </a:pPr>
            <a:r>
              <a:rPr lang="en-US" sz="1400" dirty="0">
                <a:solidFill>
                  <a:schemeClr val="lt1"/>
                </a:solidFill>
                <a:latin typeface="Source Sans Pro"/>
                <a:ea typeface="Source Sans Pro"/>
                <a:cs typeface="Source Sans Pro"/>
                <a:sym typeface="Source Sans Pro"/>
              </a:rPr>
              <a:t>Some individuals may have a .01-.10 adjustment loaded directly to paylines – to bypass distribution issues.</a:t>
            </a:r>
            <a:endParaRPr lang="en-US" sz="1400" dirty="0">
              <a:solidFill>
                <a:schemeClr val="bg1"/>
              </a:solidFill>
              <a:latin typeface="Source Sans Pro"/>
              <a:ea typeface="Source Sans Pro"/>
              <a:cs typeface="Source Sans Pro"/>
              <a:sym typeface="Source Sans Pro"/>
            </a:endParaRPr>
          </a:p>
        </p:txBody>
      </p:sp>
      <p:pic>
        <p:nvPicPr>
          <p:cNvPr id="113" name="Google Shape;113;p18">
            <a:extLst>
              <a:ext uri="{FF2B5EF4-FFF2-40B4-BE49-F238E27FC236}">
                <a16:creationId xmlns:a16="http://schemas.microsoft.com/office/drawing/2014/main" id="{81F7DD62-F178-9726-4691-F33A7999A75C}"/>
              </a:ext>
            </a:extLst>
          </p:cNvPr>
          <p:cNvPicPr preferRelativeResize="0"/>
          <p:nvPr/>
        </p:nvPicPr>
        <p:blipFill>
          <a:blip r:embed="rId5">
            <a:alphaModFix/>
          </a:blip>
          <a:stretch>
            <a:fillRect/>
          </a:stretch>
        </p:blipFill>
        <p:spPr>
          <a:xfrm>
            <a:off x="7000184" y="4433400"/>
            <a:ext cx="1877842" cy="572700"/>
          </a:xfrm>
          <a:prstGeom prst="rect">
            <a:avLst/>
          </a:prstGeom>
          <a:noFill/>
          <a:ln>
            <a:noFill/>
          </a:ln>
        </p:spPr>
      </p:pic>
    </p:spTree>
    <p:custDataLst>
      <p:tags r:id="rId1"/>
    </p:custDataLst>
    <p:extLst>
      <p:ext uri="{BB962C8B-B14F-4D97-AF65-F5344CB8AC3E}">
        <p14:creationId xmlns:p14="http://schemas.microsoft.com/office/powerpoint/2010/main" val="1507551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81;p16">
            <a:extLst>
              <a:ext uri="{FF2B5EF4-FFF2-40B4-BE49-F238E27FC236}">
                <a16:creationId xmlns:a16="http://schemas.microsoft.com/office/drawing/2014/main" id="{DAA123C1-4F17-42BB-00D5-DD1195EBD25E}"/>
              </a:ext>
            </a:extLst>
          </p:cNvPr>
          <p:cNvSpPr/>
          <p:nvPr/>
        </p:nvSpPr>
        <p:spPr>
          <a:xfrm>
            <a:off x="0" y="583660"/>
            <a:ext cx="9144000" cy="4559840"/>
          </a:xfrm>
          <a:prstGeom prst="rect">
            <a:avLst/>
          </a:prstGeom>
          <a:solidFill>
            <a:srgbClr val="004D4C"/>
          </a:solidFill>
          <a:ln w="9525" cap="flat" cmpd="sng">
            <a:solidFill>
              <a:schemeClr val="dk2"/>
            </a:solidFill>
            <a:prstDash val="solid"/>
            <a:round/>
            <a:headEnd type="none" w="sm" len="sm"/>
            <a:tailEnd type="none" w="sm" len="sm"/>
          </a:ln>
          <a:effectLst>
            <a:outerShdw blurRad="50800" dist="50800" dir="5400000" algn="ctr" rotWithShape="0">
              <a:schemeClr val="bg1"/>
            </a:outerShdw>
          </a:effectLst>
        </p:spPr>
        <p:txBody>
          <a:bodyPr spcFirstLastPara="1" wrap="square" lIns="68569" tIns="68569" rIns="68569" bIns="68569" anchor="ctr" anchorCtr="0">
            <a:noAutofit/>
          </a:bodyPr>
          <a:lstStyle/>
          <a:p>
            <a:endParaRPr sz="1050">
              <a:solidFill>
                <a:srgbClr val="0E273E"/>
              </a:solidFill>
            </a:endParaRPr>
          </a:p>
        </p:txBody>
      </p:sp>
      <p:sp>
        <p:nvSpPr>
          <p:cNvPr id="7" name="TextBox 6">
            <a:extLst>
              <a:ext uri="{FF2B5EF4-FFF2-40B4-BE49-F238E27FC236}">
                <a16:creationId xmlns:a16="http://schemas.microsoft.com/office/drawing/2014/main" id="{903B8A0C-1691-DBCB-9D32-6CAC2F466F6C}"/>
              </a:ext>
            </a:extLst>
          </p:cNvPr>
          <p:cNvSpPr txBox="1"/>
          <p:nvPr/>
        </p:nvSpPr>
        <p:spPr>
          <a:xfrm>
            <a:off x="551984" y="933436"/>
            <a:ext cx="2770949" cy="1537985"/>
          </a:xfrm>
          <a:prstGeom prst="rect">
            <a:avLst/>
          </a:prstGeom>
          <a:solidFill>
            <a:srgbClr val="0E96CC"/>
          </a:solidFill>
          <a:ln w="38100">
            <a:noFill/>
          </a:ln>
          <a:effectLst>
            <a:outerShdw blurRad="50800" dist="38100" dir="13500000" sx="104000" sy="104000" algn="br" rotWithShape="0">
              <a:prstClr val="black">
                <a:alpha val="40000"/>
              </a:prstClr>
            </a:outerShdw>
          </a:effectLst>
        </p:spPr>
        <p:txBody>
          <a:bodyPr wrap="square" rtlCol="0">
            <a:spAutoFit/>
          </a:bodyPr>
          <a:lstStyle/>
          <a:p>
            <a:pPr algn="ctr">
              <a:lnSpc>
                <a:spcPct val="115000"/>
              </a:lnSpc>
              <a:spcAft>
                <a:spcPts val="600"/>
              </a:spcAft>
            </a:pPr>
            <a:r>
              <a:rPr lang="en-US" sz="1650" b="1" kern="100" dirty="0">
                <a:solidFill>
                  <a:srgbClr val="0E273E"/>
                </a:solidFill>
                <a:latin typeface="Aptos" panose="020B0004020202020204" pitchFamily="34" charset="0"/>
                <a:ea typeface="Aptos" panose="020B0004020202020204" pitchFamily="34" charset="0"/>
                <a:cs typeface="Times New Roman" panose="02020603050405020304" pitchFamily="18" charset="0"/>
              </a:rPr>
              <a:t>Is the employee in the Classified, Governor’s Exempt or State Police salary administration plan? (CLSS, GOVX, STPL)</a:t>
            </a:r>
          </a:p>
        </p:txBody>
      </p:sp>
      <p:sp>
        <p:nvSpPr>
          <p:cNvPr id="8" name="TextBox 7">
            <a:extLst>
              <a:ext uri="{FF2B5EF4-FFF2-40B4-BE49-F238E27FC236}">
                <a16:creationId xmlns:a16="http://schemas.microsoft.com/office/drawing/2014/main" id="{597C4C07-4338-72FA-7D03-B40FECD96D66}"/>
              </a:ext>
            </a:extLst>
          </p:cNvPr>
          <p:cNvSpPr txBox="1"/>
          <p:nvPr/>
        </p:nvSpPr>
        <p:spPr>
          <a:xfrm>
            <a:off x="4082167" y="932869"/>
            <a:ext cx="1361534" cy="1829988"/>
          </a:xfrm>
          <a:prstGeom prst="rect">
            <a:avLst/>
          </a:prstGeom>
          <a:solidFill>
            <a:srgbClr val="0E96CC"/>
          </a:solidFill>
          <a:ln w="38100">
            <a:noFill/>
          </a:ln>
          <a:effectLst>
            <a:outerShdw blurRad="50800" dist="38100" dir="13500000" sx="106000" sy="106000" algn="br" rotWithShape="0">
              <a:prstClr val="black">
                <a:alpha val="40000"/>
              </a:prstClr>
            </a:outerShdw>
          </a:effectLst>
        </p:spPr>
        <p:txBody>
          <a:bodyPr wrap="square" rtlCol="0">
            <a:spAutoFit/>
          </a:bodyPr>
          <a:lstStyle/>
          <a:p>
            <a:pPr algn="ctr">
              <a:lnSpc>
                <a:spcPct val="115000"/>
              </a:lnSpc>
              <a:spcAft>
                <a:spcPts val="600"/>
              </a:spcAft>
            </a:pPr>
            <a:r>
              <a:rPr lang="en-US" sz="1650" b="1" kern="100" dirty="0">
                <a:solidFill>
                  <a:srgbClr val="0E273E"/>
                </a:solidFill>
                <a:latin typeface="Aptos" panose="020B0004020202020204" pitchFamily="34" charset="0"/>
                <a:ea typeface="Aptos" panose="020B0004020202020204" pitchFamily="34" charset="0"/>
                <a:cs typeface="Times New Roman" panose="02020603050405020304" pitchFamily="18" charset="0"/>
              </a:rPr>
              <a:t>On 7/1/26 will the employee be temporary or salaried?</a:t>
            </a:r>
          </a:p>
        </p:txBody>
      </p:sp>
      <p:sp>
        <p:nvSpPr>
          <p:cNvPr id="9" name="TextBox 8">
            <a:extLst>
              <a:ext uri="{FF2B5EF4-FFF2-40B4-BE49-F238E27FC236}">
                <a16:creationId xmlns:a16="http://schemas.microsoft.com/office/drawing/2014/main" id="{CF413E43-194F-F769-82A3-BF51C63B7683}"/>
              </a:ext>
            </a:extLst>
          </p:cNvPr>
          <p:cNvSpPr txBox="1"/>
          <p:nvPr/>
        </p:nvSpPr>
        <p:spPr>
          <a:xfrm>
            <a:off x="6187009" y="930589"/>
            <a:ext cx="2509519" cy="1537985"/>
          </a:xfrm>
          <a:prstGeom prst="rect">
            <a:avLst/>
          </a:prstGeom>
          <a:solidFill>
            <a:srgbClr val="0E96CC"/>
          </a:solidFill>
          <a:ln w="38100">
            <a:noFill/>
          </a:ln>
          <a:effectLst>
            <a:outerShdw blurRad="50800" dist="38100" dir="13500000" sx="104000" sy="104000" algn="br" rotWithShape="0">
              <a:prstClr val="black">
                <a:alpha val="40000"/>
              </a:prstClr>
            </a:outerShdw>
          </a:effectLst>
        </p:spPr>
        <p:txBody>
          <a:bodyPr wrap="square" rtlCol="0">
            <a:spAutoFit/>
          </a:bodyPr>
          <a:lstStyle/>
          <a:p>
            <a:pPr algn="ctr">
              <a:lnSpc>
                <a:spcPct val="115000"/>
              </a:lnSpc>
              <a:spcAft>
                <a:spcPts val="600"/>
              </a:spcAft>
            </a:pPr>
            <a:r>
              <a:rPr lang="en-US" sz="1650" b="1" kern="100" dirty="0">
                <a:solidFill>
                  <a:srgbClr val="0E273E"/>
                </a:solidFill>
                <a:latin typeface="Aptos" panose="020B0004020202020204" pitchFamily="34" charset="0"/>
                <a:ea typeface="Aptos" panose="020B0004020202020204" pitchFamily="34" charset="0"/>
                <a:cs typeface="Times New Roman" panose="02020603050405020304" pitchFamily="18" charset="0"/>
              </a:rPr>
              <a:t>On 6/30/</a:t>
            </a:r>
            <a:r>
              <a:rPr lang="en-US" sz="1650" b="1" u="sng" kern="100" dirty="0">
                <a:solidFill>
                  <a:srgbClr val="0E273E"/>
                </a:solidFill>
                <a:latin typeface="Aptos" panose="020B0004020202020204" pitchFamily="34" charset="0"/>
                <a:ea typeface="Aptos" panose="020B0004020202020204" pitchFamily="34" charset="0"/>
                <a:cs typeface="Times New Roman" panose="02020603050405020304" pitchFamily="18" charset="0"/>
              </a:rPr>
              <a:t>2027</a:t>
            </a:r>
            <a:r>
              <a:rPr lang="en-US" sz="1650" b="1" kern="100" dirty="0">
                <a:solidFill>
                  <a:srgbClr val="0E273E"/>
                </a:solidFill>
                <a:latin typeface="Aptos" panose="020B0004020202020204" pitchFamily="34" charset="0"/>
                <a:ea typeface="Aptos" panose="020B0004020202020204" pitchFamily="34" charset="0"/>
                <a:cs typeface="Times New Roman" panose="02020603050405020304" pitchFamily="18" charset="0"/>
              </a:rPr>
              <a:t> (end of FY27) will the employee have 5 or more years of continuous state service (any branch)?</a:t>
            </a:r>
          </a:p>
        </p:txBody>
      </p:sp>
      <p:sp>
        <p:nvSpPr>
          <p:cNvPr id="10" name="TextBox 9">
            <a:extLst>
              <a:ext uri="{FF2B5EF4-FFF2-40B4-BE49-F238E27FC236}">
                <a16:creationId xmlns:a16="http://schemas.microsoft.com/office/drawing/2014/main" id="{35428B72-4159-D10D-FF77-95FE8510F6ED}"/>
              </a:ext>
            </a:extLst>
          </p:cNvPr>
          <p:cNvSpPr txBox="1"/>
          <p:nvPr/>
        </p:nvSpPr>
        <p:spPr>
          <a:xfrm>
            <a:off x="551985" y="3169751"/>
            <a:ext cx="5105865" cy="369973"/>
          </a:xfrm>
          <a:prstGeom prst="rect">
            <a:avLst/>
          </a:prstGeom>
          <a:solidFill>
            <a:srgbClr val="FF0000"/>
          </a:solidFill>
          <a:ln w="38100">
            <a:noFill/>
          </a:ln>
          <a:effectLst>
            <a:outerShdw blurRad="50800" dist="38100" dir="13500000" sx="102000" sy="102000" algn="br" rotWithShape="0">
              <a:prstClr val="black">
                <a:alpha val="40000"/>
              </a:prstClr>
            </a:outerShdw>
          </a:effectLst>
        </p:spPr>
        <p:txBody>
          <a:bodyPr wrap="square" rtlCol="0">
            <a:spAutoFit/>
          </a:bodyPr>
          <a:lstStyle/>
          <a:p>
            <a:pPr>
              <a:lnSpc>
                <a:spcPct val="115000"/>
              </a:lnSpc>
              <a:spcAft>
                <a:spcPts val="600"/>
              </a:spcAft>
            </a:pPr>
            <a:r>
              <a:rPr lang="en-US" sz="1650" b="1" kern="100" dirty="0">
                <a:solidFill>
                  <a:srgbClr val="0E273E"/>
                </a:solidFill>
                <a:latin typeface="Aptos" panose="020B0004020202020204" pitchFamily="34" charset="0"/>
                <a:ea typeface="Aptos" panose="020B0004020202020204" pitchFamily="34" charset="0"/>
                <a:cs typeface="Times New Roman" panose="02020603050405020304" pitchFamily="18" charset="0"/>
              </a:rPr>
              <a:t>The employee </a:t>
            </a:r>
            <a:r>
              <a:rPr lang="en-US" sz="1650" b="1" u="sng" kern="100" dirty="0">
                <a:solidFill>
                  <a:srgbClr val="0E273E"/>
                </a:solidFill>
                <a:latin typeface="Aptos" panose="020B0004020202020204" pitchFamily="34" charset="0"/>
                <a:ea typeface="Aptos" panose="020B0004020202020204" pitchFamily="34" charset="0"/>
                <a:cs typeface="Times New Roman" panose="02020603050405020304" pitchFamily="18" charset="0"/>
              </a:rPr>
              <a:t>is not </a:t>
            </a:r>
            <a:r>
              <a:rPr lang="en-US" sz="1650" b="1" kern="100" dirty="0">
                <a:solidFill>
                  <a:srgbClr val="0E273E"/>
                </a:solidFill>
                <a:latin typeface="Aptos" panose="020B0004020202020204" pitchFamily="34" charset="0"/>
                <a:ea typeface="Aptos" panose="020B0004020202020204" pitchFamily="34" charset="0"/>
                <a:cs typeface="Times New Roman" panose="02020603050405020304" pitchFamily="18" charset="0"/>
              </a:rPr>
              <a:t>eligible for FY27 Longevity Pay.</a:t>
            </a:r>
          </a:p>
        </p:txBody>
      </p:sp>
      <p:sp>
        <p:nvSpPr>
          <p:cNvPr id="11" name="TextBox 10">
            <a:extLst>
              <a:ext uri="{FF2B5EF4-FFF2-40B4-BE49-F238E27FC236}">
                <a16:creationId xmlns:a16="http://schemas.microsoft.com/office/drawing/2014/main" id="{0FD45C24-26CB-31C0-269F-B39EC5FE1DF7}"/>
              </a:ext>
            </a:extLst>
          </p:cNvPr>
          <p:cNvSpPr txBox="1"/>
          <p:nvPr/>
        </p:nvSpPr>
        <p:spPr>
          <a:xfrm>
            <a:off x="6187009" y="2877748"/>
            <a:ext cx="2509518" cy="661976"/>
          </a:xfrm>
          <a:prstGeom prst="rect">
            <a:avLst/>
          </a:prstGeom>
          <a:solidFill>
            <a:srgbClr val="92D050"/>
          </a:solidFill>
          <a:ln w="38100">
            <a:noFill/>
          </a:ln>
          <a:effectLst>
            <a:outerShdw blurRad="50800" dist="38100" dir="13500000" sx="104000" sy="104000" algn="br" rotWithShape="0">
              <a:prstClr val="black">
                <a:alpha val="40000"/>
              </a:prstClr>
            </a:outerShdw>
          </a:effectLst>
        </p:spPr>
        <p:txBody>
          <a:bodyPr wrap="square" rtlCol="0">
            <a:spAutoFit/>
          </a:bodyPr>
          <a:lstStyle/>
          <a:p>
            <a:pPr>
              <a:lnSpc>
                <a:spcPct val="115000"/>
              </a:lnSpc>
              <a:spcAft>
                <a:spcPts val="600"/>
              </a:spcAft>
            </a:pPr>
            <a:r>
              <a:rPr lang="en-US" sz="1650" b="1" kern="100" dirty="0">
                <a:solidFill>
                  <a:srgbClr val="0E273E"/>
                </a:solidFill>
                <a:latin typeface="Aptos" panose="020B0004020202020204" pitchFamily="34" charset="0"/>
                <a:ea typeface="Aptos" panose="020B0004020202020204" pitchFamily="34" charset="0"/>
                <a:cs typeface="Times New Roman" panose="02020603050405020304" pitchFamily="18" charset="0"/>
              </a:rPr>
              <a:t>The employee </a:t>
            </a:r>
            <a:r>
              <a:rPr lang="en-US" sz="1650" b="1" u="sng" kern="100" dirty="0">
                <a:solidFill>
                  <a:srgbClr val="0E273E"/>
                </a:solidFill>
                <a:latin typeface="Aptos" panose="020B0004020202020204" pitchFamily="34" charset="0"/>
                <a:ea typeface="Aptos" panose="020B0004020202020204" pitchFamily="34" charset="0"/>
                <a:cs typeface="Times New Roman" panose="02020603050405020304" pitchFamily="18" charset="0"/>
              </a:rPr>
              <a:t>is</a:t>
            </a:r>
            <a:r>
              <a:rPr lang="en-US" sz="1650" b="1" kern="100" dirty="0">
                <a:solidFill>
                  <a:srgbClr val="0E273E"/>
                </a:solidFill>
                <a:latin typeface="Aptos" panose="020B0004020202020204" pitchFamily="34" charset="0"/>
                <a:ea typeface="Aptos" panose="020B0004020202020204" pitchFamily="34" charset="0"/>
                <a:cs typeface="Times New Roman" panose="02020603050405020304" pitchFamily="18" charset="0"/>
              </a:rPr>
              <a:t> eligible for FY27 Longevity Pay.</a:t>
            </a:r>
            <a:endParaRPr lang="en-US" sz="1650" kern="100" dirty="0">
              <a:solidFill>
                <a:srgbClr val="0E273E"/>
              </a:solidFill>
              <a:latin typeface="Aptos" panose="020B0004020202020204" pitchFamily="34" charset="0"/>
              <a:ea typeface="Aptos" panose="020B0004020202020204" pitchFamily="34"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D611C4C2-9D8F-B9E0-C481-6AE4CF3DAD7B}"/>
              </a:ext>
            </a:extLst>
          </p:cNvPr>
          <p:cNvCxnSpPr>
            <a:cxnSpLocks/>
          </p:cNvCxnSpPr>
          <p:nvPr/>
        </p:nvCxnSpPr>
        <p:spPr>
          <a:xfrm>
            <a:off x="1639491" y="2445474"/>
            <a:ext cx="0" cy="724277"/>
          </a:xfrm>
          <a:prstGeom prst="straightConnector1">
            <a:avLst/>
          </a:prstGeom>
          <a:ln w="38100">
            <a:solidFill>
              <a:srgbClr val="0E96CC"/>
            </a:solidFill>
            <a:tailEnd type="triangle"/>
          </a:ln>
          <a:effectLst>
            <a:outerShdw blurRad="50800" dist="38100" dir="13500000" sx="104000" sy="104000" algn="b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A661234F-3EFA-6D56-E024-EC76DCCD60E8}"/>
              </a:ext>
            </a:extLst>
          </p:cNvPr>
          <p:cNvCxnSpPr>
            <a:cxnSpLocks/>
          </p:cNvCxnSpPr>
          <p:nvPr/>
        </p:nvCxnSpPr>
        <p:spPr>
          <a:xfrm>
            <a:off x="3322933" y="1567446"/>
            <a:ext cx="759235" cy="0"/>
          </a:xfrm>
          <a:prstGeom prst="straightConnector1">
            <a:avLst/>
          </a:prstGeom>
          <a:ln w="38100">
            <a:solidFill>
              <a:srgbClr val="0E96CC"/>
            </a:solidFill>
            <a:tailEnd type="triangle"/>
          </a:ln>
          <a:effectLst>
            <a:outerShdw blurRad="50800" dist="38100" dir="13500000" sx="104000" sy="104000" algn="b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89362E61-A960-9205-8842-FF9F7F01F6E8}"/>
              </a:ext>
            </a:extLst>
          </p:cNvPr>
          <p:cNvCxnSpPr>
            <a:cxnSpLocks/>
          </p:cNvCxnSpPr>
          <p:nvPr/>
        </p:nvCxnSpPr>
        <p:spPr>
          <a:xfrm>
            <a:off x="5443701" y="1588194"/>
            <a:ext cx="743308" cy="0"/>
          </a:xfrm>
          <a:prstGeom prst="straightConnector1">
            <a:avLst/>
          </a:prstGeom>
          <a:ln w="38100">
            <a:solidFill>
              <a:srgbClr val="0E96CC"/>
            </a:solidFill>
            <a:tailEnd type="triangle"/>
          </a:ln>
          <a:effectLst>
            <a:outerShdw blurRad="50800" dist="38100" dir="13500000" sx="104000" sy="104000" algn="b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0E765060-891A-2614-4453-1F0371653828}"/>
              </a:ext>
            </a:extLst>
          </p:cNvPr>
          <p:cNvCxnSpPr>
            <a:cxnSpLocks/>
          </p:cNvCxnSpPr>
          <p:nvPr/>
        </p:nvCxnSpPr>
        <p:spPr>
          <a:xfrm>
            <a:off x="7389512" y="2445473"/>
            <a:ext cx="0" cy="432275"/>
          </a:xfrm>
          <a:prstGeom prst="straightConnector1">
            <a:avLst/>
          </a:prstGeom>
          <a:ln w="38100">
            <a:solidFill>
              <a:srgbClr val="0E96CC"/>
            </a:solidFill>
            <a:tailEnd type="triangle"/>
          </a:ln>
          <a:effectLst>
            <a:outerShdw blurRad="50800" dist="38100" dir="13500000" sx="104000" sy="104000" algn="b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A2B5765-096D-540B-2E40-CF45BF4932D0}"/>
              </a:ext>
            </a:extLst>
          </p:cNvPr>
          <p:cNvCxnSpPr>
            <a:cxnSpLocks/>
            <a:stCxn id="8" idx="2"/>
          </p:cNvCxnSpPr>
          <p:nvPr/>
        </p:nvCxnSpPr>
        <p:spPr>
          <a:xfrm flipH="1">
            <a:off x="4758683" y="2762857"/>
            <a:ext cx="4251" cy="406327"/>
          </a:xfrm>
          <a:prstGeom prst="straightConnector1">
            <a:avLst/>
          </a:prstGeom>
          <a:ln w="38100">
            <a:solidFill>
              <a:srgbClr val="0E96CC"/>
            </a:solidFill>
            <a:tailEnd type="triangle"/>
          </a:ln>
          <a:effectLst>
            <a:outerShdw blurRad="50800" dist="38100" dir="13500000" sx="104000" sy="104000" algn="b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0D1E05AA-68D6-19F7-AC67-5530566B487A}"/>
              </a:ext>
            </a:extLst>
          </p:cNvPr>
          <p:cNvSpPr txBox="1"/>
          <p:nvPr/>
        </p:nvSpPr>
        <p:spPr>
          <a:xfrm>
            <a:off x="1644696" y="2577957"/>
            <a:ext cx="539028" cy="369332"/>
          </a:xfrm>
          <a:prstGeom prst="rect">
            <a:avLst/>
          </a:prstGeom>
          <a:noFill/>
          <a:effectLst>
            <a:outerShdw blurRad="50800" dist="38100" dir="13500000" algn="br" rotWithShape="0">
              <a:schemeClr val="tx1">
                <a:alpha val="40000"/>
              </a:schemeClr>
            </a:outerShdw>
          </a:effectLst>
        </p:spPr>
        <p:txBody>
          <a:bodyPr wrap="square" rtlCol="0">
            <a:spAutoFit/>
          </a:bodyPr>
          <a:lstStyle/>
          <a:p>
            <a:r>
              <a:rPr lang="en-US" sz="1800" dirty="0">
                <a:solidFill>
                  <a:schemeClr val="bg1">
                    <a:lumMod val="75000"/>
                  </a:schemeClr>
                </a:solidFill>
              </a:rPr>
              <a:t>No</a:t>
            </a:r>
          </a:p>
        </p:txBody>
      </p:sp>
      <p:cxnSp>
        <p:nvCxnSpPr>
          <p:cNvPr id="31" name="Straight Arrow Connector 30">
            <a:extLst>
              <a:ext uri="{FF2B5EF4-FFF2-40B4-BE49-F238E27FC236}">
                <a16:creationId xmlns:a16="http://schemas.microsoft.com/office/drawing/2014/main" id="{6B0C277F-BCC2-C792-2329-FA14C5869FED}"/>
              </a:ext>
            </a:extLst>
          </p:cNvPr>
          <p:cNvCxnSpPr>
            <a:cxnSpLocks/>
          </p:cNvCxnSpPr>
          <p:nvPr/>
        </p:nvCxnSpPr>
        <p:spPr>
          <a:xfrm flipH="1">
            <a:off x="5663054" y="2445474"/>
            <a:ext cx="533682" cy="724277"/>
          </a:xfrm>
          <a:prstGeom prst="straightConnector1">
            <a:avLst/>
          </a:prstGeom>
          <a:ln w="38100">
            <a:solidFill>
              <a:srgbClr val="0E96CC"/>
            </a:solidFill>
            <a:tailEnd type="triangle"/>
          </a:ln>
          <a:effectLst>
            <a:outerShdw blurRad="50800" dist="38100" dir="13500000" sx="104000" sy="104000" algn="b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38" name="Picture 37">
            <a:extLst>
              <a:ext uri="{FF2B5EF4-FFF2-40B4-BE49-F238E27FC236}">
                <a16:creationId xmlns:a16="http://schemas.microsoft.com/office/drawing/2014/main" id="{8C641D16-70C1-5F51-8140-0A8C8BB469DA}"/>
              </a:ext>
            </a:extLst>
          </p:cNvPr>
          <p:cNvPicPr>
            <a:picLocks noChangeAspect="1"/>
          </p:cNvPicPr>
          <p:nvPr/>
        </p:nvPicPr>
        <p:blipFill>
          <a:blip r:embed="rId2"/>
          <a:stretch>
            <a:fillRect/>
          </a:stretch>
        </p:blipFill>
        <p:spPr>
          <a:xfrm>
            <a:off x="5506242" y="2289456"/>
            <a:ext cx="690432" cy="562405"/>
          </a:xfrm>
          <a:prstGeom prst="rect">
            <a:avLst/>
          </a:prstGeom>
        </p:spPr>
      </p:pic>
      <p:pic>
        <p:nvPicPr>
          <p:cNvPr id="42" name="Picture 41">
            <a:extLst>
              <a:ext uri="{FF2B5EF4-FFF2-40B4-BE49-F238E27FC236}">
                <a16:creationId xmlns:a16="http://schemas.microsoft.com/office/drawing/2014/main" id="{6468222E-C304-5316-9F2A-F59160F9F749}"/>
              </a:ext>
            </a:extLst>
          </p:cNvPr>
          <p:cNvPicPr>
            <a:picLocks noChangeAspect="1"/>
          </p:cNvPicPr>
          <p:nvPr/>
        </p:nvPicPr>
        <p:blipFill>
          <a:blip r:embed="rId3"/>
          <a:stretch>
            <a:fillRect/>
          </a:stretch>
        </p:blipFill>
        <p:spPr>
          <a:xfrm>
            <a:off x="5496577" y="1597671"/>
            <a:ext cx="690432" cy="477830"/>
          </a:xfrm>
          <a:prstGeom prst="rect">
            <a:avLst/>
          </a:prstGeom>
        </p:spPr>
      </p:pic>
      <p:sp>
        <p:nvSpPr>
          <p:cNvPr id="52" name="TextBox 51">
            <a:extLst>
              <a:ext uri="{FF2B5EF4-FFF2-40B4-BE49-F238E27FC236}">
                <a16:creationId xmlns:a16="http://schemas.microsoft.com/office/drawing/2014/main" id="{0D15FAA7-3414-3A22-C8A3-BA31AD2182A3}"/>
              </a:ext>
            </a:extLst>
          </p:cNvPr>
          <p:cNvSpPr txBox="1"/>
          <p:nvPr/>
        </p:nvSpPr>
        <p:spPr>
          <a:xfrm>
            <a:off x="4111777" y="2756917"/>
            <a:ext cx="690431" cy="369332"/>
          </a:xfrm>
          <a:prstGeom prst="rect">
            <a:avLst/>
          </a:prstGeom>
          <a:noFill/>
          <a:effectLst>
            <a:outerShdw blurRad="50800" dist="38100" dir="13500000" algn="br" rotWithShape="0">
              <a:schemeClr val="tx1">
                <a:alpha val="40000"/>
              </a:schemeClr>
            </a:outerShdw>
          </a:effectLst>
        </p:spPr>
        <p:txBody>
          <a:bodyPr wrap="square" rtlCol="0">
            <a:spAutoFit/>
          </a:bodyPr>
          <a:lstStyle/>
          <a:p>
            <a:r>
              <a:rPr lang="en-US" sz="1800" dirty="0">
                <a:solidFill>
                  <a:schemeClr val="bg1">
                    <a:lumMod val="75000"/>
                  </a:schemeClr>
                </a:solidFill>
              </a:rPr>
              <a:t>Yes</a:t>
            </a:r>
          </a:p>
        </p:txBody>
      </p:sp>
      <p:sp>
        <p:nvSpPr>
          <p:cNvPr id="53" name="TextBox 52">
            <a:extLst>
              <a:ext uri="{FF2B5EF4-FFF2-40B4-BE49-F238E27FC236}">
                <a16:creationId xmlns:a16="http://schemas.microsoft.com/office/drawing/2014/main" id="{C1CB0720-4858-D6C3-1BA0-E4878630AECC}"/>
              </a:ext>
            </a:extLst>
          </p:cNvPr>
          <p:cNvSpPr txBox="1"/>
          <p:nvPr/>
        </p:nvSpPr>
        <p:spPr>
          <a:xfrm>
            <a:off x="3322933" y="1625222"/>
            <a:ext cx="657095" cy="369332"/>
          </a:xfrm>
          <a:prstGeom prst="rect">
            <a:avLst/>
          </a:prstGeom>
          <a:noFill/>
          <a:effectLst>
            <a:outerShdw blurRad="50800" dist="38100" dir="13500000" algn="br" rotWithShape="0">
              <a:schemeClr val="tx1">
                <a:alpha val="40000"/>
              </a:schemeClr>
            </a:outerShdw>
          </a:effectLst>
        </p:spPr>
        <p:txBody>
          <a:bodyPr wrap="square" rtlCol="0">
            <a:spAutoFit/>
          </a:bodyPr>
          <a:lstStyle/>
          <a:p>
            <a:r>
              <a:rPr lang="en-US" sz="1800" dirty="0">
                <a:solidFill>
                  <a:schemeClr val="bg1">
                    <a:lumMod val="75000"/>
                  </a:schemeClr>
                </a:solidFill>
              </a:rPr>
              <a:t>Yes</a:t>
            </a:r>
          </a:p>
        </p:txBody>
      </p:sp>
      <p:sp>
        <p:nvSpPr>
          <p:cNvPr id="54" name="TextBox 53">
            <a:extLst>
              <a:ext uri="{FF2B5EF4-FFF2-40B4-BE49-F238E27FC236}">
                <a16:creationId xmlns:a16="http://schemas.microsoft.com/office/drawing/2014/main" id="{922BF81C-56EE-7080-E486-E799957EEDEB}"/>
              </a:ext>
            </a:extLst>
          </p:cNvPr>
          <p:cNvSpPr txBox="1"/>
          <p:nvPr/>
        </p:nvSpPr>
        <p:spPr>
          <a:xfrm>
            <a:off x="7402797" y="2577957"/>
            <a:ext cx="697727" cy="369332"/>
          </a:xfrm>
          <a:prstGeom prst="rect">
            <a:avLst/>
          </a:prstGeom>
          <a:noFill/>
          <a:effectLst>
            <a:outerShdw blurRad="50800" dist="38100" dir="13500000" algn="br" rotWithShape="0">
              <a:schemeClr val="tx1">
                <a:alpha val="40000"/>
              </a:schemeClr>
            </a:outerShdw>
          </a:effectLst>
        </p:spPr>
        <p:txBody>
          <a:bodyPr wrap="square" rtlCol="0">
            <a:spAutoFit/>
          </a:bodyPr>
          <a:lstStyle/>
          <a:p>
            <a:r>
              <a:rPr lang="en-US" sz="1800" dirty="0">
                <a:solidFill>
                  <a:schemeClr val="bg1">
                    <a:lumMod val="75000"/>
                  </a:schemeClr>
                </a:solidFill>
              </a:rPr>
              <a:t>Yes</a:t>
            </a:r>
          </a:p>
        </p:txBody>
      </p:sp>
      <p:graphicFrame>
        <p:nvGraphicFramePr>
          <p:cNvPr id="56" name="Table 55">
            <a:extLst>
              <a:ext uri="{FF2B5EF4-FFF2-40B4-BE49-F238E27FC236}">
                <a16:creationId xmlns:a16="http://schemas.microsoft.com/office/drawing/2014/main" id="{35B3E33F-78E0-7E74-C94E-052EEDA8BB4D}"/>
              </a:ext>
            </a:extLst>
          </p:cNvPr>
          <p:cNvGraphicFramePr>
            <a:graphicFrameLocks noGrp="1"/>
          </p:cNvGraphicFramePr>
          <p:nvPr/>
        </p:nvGraphicFramePr>
        <p:xfrm>
          <a:off x="2357742" y="3718450"/>
          <a:ext cx="4428517" cy="1310855"/>
        </p:xfrm>
        <a:graphic>
          <a:graphicData uri="http://schemas.openxmlformats.org/drawingml/2006/table">
            <a:tbl>
              <a:tblPr>
                <a:effectLst>
                  <a:outerShdw blurRad="50800" dist="38100" dir="13500000" sx="104000" sy="104000" algn="br" rotWithShape="0">
                    <a:prstClr val="black">
                      <a:alpha val="40000"/>
                    </a:prstClr>
                  </a:outerShdw>
                </a:effectLst>
              </a:tblPr>
              <a:tblGrid>
                <a:gridCol w="1503829">
                  <a:extLst>
                    <a:ext uri="{9D8B030D-6E8A-4147-A177-3AD203B41FA5}">
                      <a16:colId xmlns:a16="http://schemas.microsoft.com/office/drawing/2014/main" val="3068176399"/>
                    </a:ext>
                  </a:extLst>
                </a:gridCol>
                <a:gridCol w="1379374">
                  <a:extLst>
                    <a:ext uri="{9D8B030D-6E8A-4147-A177-3AD203B41FA5}">
                      <a16:colId xmlns:a16="http://schemas.microsoft.com/office/drawing/2014/main" val="3380002657"/>
                    </a:ext>
                  </a:extLst>
                </a:gridCol>
                <a:gridCol w="1545314">
                  <a:extLst>
                    <a:ext uri="{9D8B030D-6E8A-4147-A177-3AD203B41FA5}">
                      <a16:colId xmlns:a16="http://schemas.microsoft.com/office/drawing/2014/main" val="2467953636"/>
                    </a:ext>
                  </a:extLst>
                </a:gridCol>
              </a:tblGrid>
              <a:tr h="279044">
                <a:tc gridSpan="3">
                  <a:txBody>
                    <a:bodyPr/>
                    <a:lstStyle/>
                    <a:p>
                      <a:pPr algn="ctr" fontAlgn="ctr">
                        <a:buNone/>
                      </a:pPr>
                      <a:r>
                        <a:rPr lang="en-US" sz="1100" b="1" i="0" u="none" strike="noStrike" dirty="0">
                          <a:solidFill>
                            <a:srgbClr val="0E273E"/>
                          </a:solidFill>
                          <a:effectLst/>
                          <a:latin typeface="Aptos" panose="020B0004020202020204" pitchFamily="34" charset="0"/>
                        </a:rPr>
                        <a:t>Longevity Pay Fiscal Year 2027</a:t>
                      </a:r>
                    </a:p>
                  </a:txBody>
                  <a:tcPr marL="5715" marR="5715" marT="5715" marB="0" anchor="ctr">
                    <a:lnL>
                      <a:noFill/>
                    </a:lnL>
                    <a:lnR>
                      <a:noFill/>
                    </a:lnR>
                    <a:lnT>
                      <a:noFill/>
                    </a:lnT>
                    <a:lnB>
                      <a:noFill/>
                    </a:lnB>
                    <a:solidFill>
                      <a:srgbClr val="0E96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0237037"/>
                  </a:ext>
                </a:extLst>
              </a:tr>
              <a:tr h="408831">
                <a:tc>
                  <a:txBody>
                    <a:bodyPr/>
                    <a:lstStyle/>
                    <a:p>
                      <a:pPr algn="ctr" fontAlgn="ctr">
                        <a:buNone/>
                      </a:pPr>
                      <a:r>
                        <a:rPr lang="en-US" sz="900" b="1" i="0" u="none" strike="noStrike">
                          <a:solidFill>
                            <a:srgbClr val="0E273E"/>
                          </a:solidFill>
                          <a:effectLst/>
                          <a:latin typeface="Aptos" panose="020B0004020202020204" pitchFamily="34" charset="0"/>
                        </a:rPr>
                        <a:t>Years of Continuous Service</a:t>
                      </a:r>
                    </a:p>
                  </a:txBody>
                  <a:tcPr marL="5715" marR="5715" marT="5715" marB="0" anchor="ctr">
                    <a:lnL>
                      <a:noFill/>
                    </a:lnL>
                    <a:lnR>
                      <a:noFill/>
                    </a:lnR>
                    <a:lnT>
                      <a:noFill/>
                    </a:lnT>
                    <a:lnB>
                      <a:noFill/>
                    </a:lnB>
                    <a:solidFill>
                      <a:srgbClr val="D6DBDE"/>
                    </a:solidFill>
                  </a:tcPr>
                </a:tc>
                <a:tc>
                  <a:txBody>
                    <a:bodyPr/>
                    <a:lstStyle/>
                    <a:p>
                      <a:pPr algn="ctr" fontAlgn="ctr">
                        <a:buNone/>
                      </a:pPr>
                      <a:r>
                        <a:rPr lang="en-US" sz="900" b="0" i="0" u="none" strike="noStrike">
                          <a:solidFill>
                            <a:srgbClr val="0E273E"/>
                          </a:solidFill>
                          <a:effectLst/>
                          <a:latin typeface="Aptos" panose="020B0004020202020204" pitchFamily="34" charset="0"/>
                        </a:rPr>
                        <a:t>Payment Per Pay Period</a:t>
                      </a:r>
                    </a:p>
                  </a:txBody>
                  <a:tcPr marL="5715" marR="5715" marT="5715" marB="0" anchor="ctr">
                    <a:lnL>
                      <a:noFill/>
                    </a:lnL>
                    <a:lnR>
                      <a:noFill/>
                    </a:lnR>
                    <a:lnT>
                      <a:noFill/>
                    </a:lnT>
                    <a:lnB>
                      <a:noFill/>
                    </a:lnB>
                    <a:solidFill>
                      <a:srgbClr val="D6DBDE"/>
                    </a:solidFill>
                  </a:tcPr>
                </a:tc>
                <a:tc>
                  <a:txBody>
                    <a:bodyPr/>
                    <a:lstStyle/>
                    <a:p>
                      <a:pPr algn="ctr" fontAlgn="ctr">
                        <a:buNone/>
                      </a:pPr>
                      <a:r>
                        <a:rPr lang="en-US" sz="900" b="0" i="0" u="none" strike="noStrike" dirty="0">
                          <a:solidFill>
                            <a:srgbClr val="0E273E"/>
                          </a:solidFill>
                          <a:effectLst/>
                          <a:latin typeface="Aptos" panose="020B0004020202020204" pitchFamily="34" charset="0"/>
                        </a:rPr>
                        <a:t>Annual Amount</a:t>
                      </a:r>
                    </a:p>
                  </a:txBody>
                  <a:tcPr marL="5715" marR="5715" marT="5715" marB="0" anchor="ctr">
                    <a:lnL>
                      <a:noFill/>
                    </a:lnL>
                    <a:lnR>
                      <a:noFill/>
                    </a:lnR>
                    <a:lnT>
                      <a:noFill/>
                    </a:lnT>
                    <a:lnB>
                      <a:noFill/>
                    </a:lnB>
                    <a:solidFill>
                      <a:srgbClr val="D6DBDE"/>
                    </a:solidFill>
                  </a:tcPr>
                </a:tc>
                <a:extLst>
                  <a:ext uri="{0D108BD9-81ED-4DB2-BD59-A6C34878D82A}">
                    <a16:rowId xmlns:a16="http://schemas.microsoft.com/office/drawing/2014/main" val="2427828580"/>
                  </a:ext>
                </a:extLst>
              </a:tr>
              <a:tr h="155745">
                <a:tc>
                  <a:txBody>
                    <a:bodyPr/>
                    <a:lstStyle/>
                    <a:p>
                      <a:pPr algn="ctr" fontAlgn="ctr">
                        <a:buNone/>
                      </a:pPr>
                      <a:r>
                        <a:rPr lang="en-US" sz="900" b="1" i="0" u="none" strike="noStrike">
                          <a:solidFill>
                            <a:srgbClr val="0E273E"/>
                          </a:solidFill>
                          <a:effectLst/>
                          <a:latin typeface="Aptos" panose="020B0004020202020204" pitchFamily="34" charset="0"/>
                        </a:rPr>
                        <a:t>5 – less than 10</a:t>
                      </a:r>
                    </a:p>
                  </a:txBody>
                  <a:tcPr marL="5715" marR="5715" marT="5715" marB="0" anchor="ctr">
                    <a:lnL>
                      <a:noFill/>
                    </a:lnL>
                    <a:lnR>
                      <a:noFill/>
                    </a:lnR>
                    <a:lnT>
                      <a:noFill/>
                    </a:lnT>
                    <a:lnB>
                      <a:noFill/>
                    </a:lnB>
                    <a:solidFill>
                      <a:srgbClr val="ECEEEF"/>
                    </a:solidFill>
                  </a:tcPr>
                </a:tc>
                <a:tc>
                  <a:txBody>
                    <a:bodyPr/>
                    <a:lstStyle/>
                    <a:p>
                      <a:pPr algn="ctr" fontAlgn="ctr">
                        <a:buNone/>
                      </a:pPr>
                      <a:r>
                        <a:rPr lang="en-US" sz="900" b="0" i="0" u="none" strike="noStrike">
                          <a:solidFill>
                            <a:srgbClr val="0E273E"/>
                          </a:solidFill>
                          <a:effectLst/>
                          <a:latin typeface="Aptos" panose="020B0004020202020204" pitchFamily="34" charset="0"/>
                        </a:rPr>
                        <a:t>$26.93 </a:t>
                      </a:r>
                    </a:p>
                  </a:txBody>
                  <a:tcPr marL="5715" marR="5715" marT="5715" marB="0" anchor="ctr">
                    <a:lnL>
                      <a:noFill/>
                    </a:lnL>
                    <a:lnR>
                      <a:noFill/>
                    </a:lnR>
                    <a:lnT>
                      <a:noFill/>
                    </a:lnT>
                    <a:lnB>
                      <a:noFill/>
                    </a:lnB>
                    <a:solidFill>
                      <a:srgbClr val="ECEEEF"/>
                    </a:solidFill>
                  </a:tcPr>
                </a:tc>
                <a:tc>
                  <a:txBody>
                    <a:bodyPr/>
                    <a:lstStyle/>
                    <a:p>
                      <a:pPr algn="ctr" fontAlgn="ctr">
                        <a:buNone/>
                      </a:pPr>
                      <a:r>
                        <a:rPr lang="en-US" sz="900" b="0" i="0" u="none" strike="noStrike">
                          <a:solidFill>
                            <a:srgbClr val="0E273E"/>
                          </a:solidFill>
                          <a:effectLst/>
                          <a:latin typeface="Aptos" panose="020B0004020202020204" pitchFamily="34" charset="0"/>
                        </a:rPr>
                        <a:t>$700.00 </a:t>
                      </a:r>
                    </a:p>
                  </a:txBody>
                  <a:tcPr marL="5715" marR="5715" marT="5715" marB="0" anchor="ctr">
                    <a:lnL>
                      <a:noFill/>
                    </a:lnL>
                    <a:lnR>
                      <a:noFill/>
                    </a:lnR>
                    <a:lnT>
                      <a:noFill/>
                    </a:lnT>
                    <a:lnB>
                      <a:noFill/>
                    </a:lnB>
                    <a:solidFill>
                      <a:srgbClr val="ECEEEF"/>
                    </a:solidFill>
                  </a:tcPr>
                </a:tc>
                <a:extLst>
                  <a:ext uri="{0D108BD9-81ED-4DB2-BD59-A6C34878D82A}">
                    <a16:rowId xmlns:a16="http://schemas.microsoft.com/office/drawing/2014/main" val="306141608"/>
                  </a:ext>
                </a:extLst>
              </a:tr>
              <a:tr h="155745">
                <a:tc>
                  <a:txBody>
                    <a:bodyPr/>
                    <a:lstStyle/>
                    <a:p>
                      <a:pPr algn="ctr" fontAlgn="ctr">
                        <a:buNone/>
                      </a:pPr>
                      <a:r>
                        <a:rPr lang="en-US" sz="900" b="1" i="0" u="none" strike="noStrike">
                          <a:solidFill>
                            <a:srgbClr val="0E273E"/>
                          </a:solidFill>
                          <a:effectLst/>
                          <a:latin typeface="Aptos" panose="020B0004020202020204" pitchFamily="34" charset="0"/>
                        </a:rPr>
                        <a:t>10 – less than 15</a:t>
                      </a:r>
                    </a:p>
                  </a:txBody>
                  <a:tcPr marL="5715" marR="5715" marT="5715" marB="0" anchor="ctr">
                    <a:lnL>
                      <a:noFill/>
                    </a:lnL>
                    <a:lnR>
                      <a:noFill/>
                    </a:lnR>
                    <a:lnT>
                      <a:noFill/>
                    </a:lnT>
                    <a:lnB>
                      <a:noFill/>
                    </a:lnB>
                    <a:solidFill>
                      <a:srgbClr val="D6DBDE"/>
                    </a:solidFill>
                  </a:tcPr>
                </a:tc>
                <a:tc>
                  <a:txBody>
                    <a:bodyPr/>
                    <a:lstStyle/>
                    <a:p>
                      <a:pPr algn="ctr" fontAlgn="ctr">
                        <a:buNone/>
                      </a:pPr>
                      <a:r>
                        <a:rPr lang="en-US" sz="900" b="0" i="0" u="none" strike="noStrike">
                          <a:solidFill>
                            <a:srgbClr val="0E273E"/>
                          </a:solidFill>
                          <a:effectLst/>
                          <a:latin typeface="Aptos" panose="020B0004020202020204" pitchFamily="34" charset="0"/>
                        </a:rPr>
                        <a:t>$57.70 </a:t>
                      </a:r>
                    </a:p>
                  </a:txBody>
                  <a:tcPr marL="5715" marR="5715" marT="5715" marB="0" anchor="ctr">
                    <a:lnL>
                      <a:noFill/>
                    </a:lnL>
                    <a:lnR>
                      <a:noFill/>
                    </a:lnR>
                    <a:lnT>
                      <a:noFill/>
                    </a:lnT>
                    <a:lnB>
                      <a:noFill/>
                    </a:lnB>
                    <a:solidFill>
                      <a:srgbClr val="D6DBDE"/>
                    </a:solidFill>
                  </a:tcPr>
                </a:tc>
                <a:tc>
                  <a:txBody>
                    <a:bodyPr/>
                    <a:lstStyle/>
                    <a:p>
                      <a:pPr algn="ctr" fontAlgn="ctr">
                        <a:buNone/>
                      </a:pPr>
                      <a:r>
                        <a:rPr lang="en-US" sz="900" b="0" i="0" u="none" strike="noStrike" dirty="0">
                          <a:solidFill>
                            <a:srgbClr val="0E273E"/>
                          </a:solidFill>
                          <a:effectLst/>
                          <a:latin typeface="Aptos" panose="020B0004020202020204" pitchFamily="34" charset="0"/>
                        </a:rPr>
                        <a:t>$1,500.00 </a:t>
                      </a:r>
                    </a:p>
                  </a:txBody>
                  <a:tcPr marL="5715" marR="5715" marT="5715" marB="0" anchor="ctr">
                    <a:lnL>
                      <a:noFill/>
                    </a:lnL>
                    <a:lnR>
                      <a:noFill/>
                    </a:lnR>
                    <a:lnT>
                      <a:noFill/>
                    </a:lnT>
                    <a:lnB>
                      <a:noFill/>
                    </a:lnB>
                    <a:solidFill>
                      <a:srgbClr val="D6DBDE"/>
                    </a:solidFill>
                  </a:tcPr>
                </a:tc>
                <a:extLst>
                  <a:ext uri="{0D108BD9-81ED-4DB2-BD59-A6C34878D82A}">
                    <a16:rowId xmlns:a16="http://schemas.microsoft.com/office/drawing/2014/main" val="2698420030"/>
                  </a:ext>
                </a:extLst>
              </a:tr>
              <a:tr h="155745">
                <a:tc>
                  <a:txBody>
                    <a:bodyPr/>
                    <a:lstStyle/>
                    <a:p>
                      <a:pPr algn="ctr" fontAlgn="ctr">
                        <a:buNone/>
                      </a:pPr>
                      <a:r>
                        <a:rPr lang="en-US" sz="900" b="1" i="0" u="none" strike="noStrike">
                          <a:solidFill>
                            <a:srgbClr val="0E273E"/>
                          </a:solidFill>
                          <a:effectLst/>
                          <a:latin typeface="Aptos" panose="020B0004020202020204" pitchFamily="34" charset="0"/>
                        </a:rPr>
                        <a:t>15 – less than 20</a:t>
                      </a:r>
                    </a:p>
                  </a:txBody>
                  <a:tcPr marL="5715" marR="5715" marT="5715" marB="0" anchor="ctr">
                    <a:lnL>
                      <a:noFill/>
                    </a:lnL>
                    <a:lnR>
                      <a:noFill/>
                    </a:lnR>
                    <a:lnT>
                      <a:noFill/>
                    </a:lnT>
                    <a:lnB>
                      <a:noFill/>
                    </a:lnB>
                    <a:solidFill>
                      <a:srgbClr val="ECEEEF"/>
                    </a:solidFill>
                  </a:tcPr>
                </a:tc>
                <a:tc>
                  <a:txBody>
                    <a:bodyPr/>
                    <a:lstStyle/>
                    <a:p>
                      <a:pPr algn="ctr" fontAlgn="ctr">
                        <a:buNone/>
                      </a:pPr>
                      <a:r>
                        <a:rPr lang="en-US" sz="900" b="0" i="0" u="none" strike="noStrike">
                          <a:solidFill>
                            <a:srgbClr val="0E273E"/>
                          </a:solidFill>
                          <a:effectLst/>
                          <a:latin typeface="Aptos" panose="020B0004020202020204" pitchFamily="34" charset="0"/>
                        </a:rPr>
                        <a:t>$73.08 </a:t>
                      </a:r>
                    </a:p>
                  </a:txBody>
                  <a:tcPr marL="5715" marR="5715" marT="5715" marB="0" anchor="ctr">
                    <a:lnL>
                      <a:noFill/>
                    </a:lnL>
                    <a:lnR>
                      <a:noFill/>
                    </a:lnR>
                    <a:lnT>
                      <a:noFill/>
                    </a:lnT>
                    <a:lnB>
                      <a:noFill/>
                    </a:lnB>
                    <a:solidFill>
                      <a:srgbClr val="ECEEEF"/>
                    </a:solidFill>
                  </a:tcPr>
                </a:tc>
                <a:tc>
                  <a:txBody>
                    <a:bodyPr/>
                    <a:lstStyle/>
                    <a:p>
                      <a:pPr algn="ctr" fontAlgn="ctr">
                        <a:buNone/>
                      </a:pPr>
                      <a:r>
                        <a:rPr lang="en-US" sz="900" b="0" i="0" u="none" strike="noStrike" dirty="0">
                          <a:solidFill>
                            <a:srgbClr val="0E273E"/>
                          </a:solidFill>
                          <a:effectLst/>
                          <a:latin typeface="Aptos" panose="020B0004020202020204" pitchFamily="34" charset="0"/>
                        </a:rPr>
                        <a:t>$1,900.00 </a:t>
                      </a:r>
                    </a:p>
                  </a:txBody>
                  <a:tcPr marL="5715" marR="5715" marT="5715" marB="0" anchor="ctr">
                    <a:lnL>
                      <a:noFill/>
                    </a:lnL>
                    <a:lnR>
                      <a:noFill/>
                    </a:lnR>
                    <a:lnT>
                      <a:noFill/>
                    </a:lnT>
                    <a:lnB>
                      <a:noFill/>
                    </a:lnB>
                    <a:solidFill>
                      <a:srgbClr val="ECEEEF"/>
                    </a:solidFill>
                  </a:tcPr>
                </a:tc>
                <a:extLst>
                  <a:ext uri="{0D108BD9-81ED-4DB2-BD59-A6C34878D82A}">
                    <a16:rowId xmlns:a16="http://schemas.microsoft.com/office/drawing/2014/main" val="2032239815"/>
                  </a:ext>
                </a:extLst>
              </a:tr>
              <a:tr h="155745">
                <a:tc>
                  <a:txBody>
                    <a:bodyPr/>
                    <a:lstStyle/>
                    <a:p>
                      <a:pPr algn="ctr" fontAlgn="ctr">
                        <a:buNone/>
                      </a:pPr>
                      <a:r>
                        <a:rPr lang="en-US" sz="900" b="1" i="0" u="none" strike="noStrike">
                          <a:solidFill>
                            <a:srgbClr val="0E273E"/>
                          </a:solidFill>
                          <a:effectLst/>
                          <a:latin typeface="Aptos" panose="020B0004020202020204" pitchFamily="34" charset="0"/>
                        </a:rPr>
                        <a:t>&gt;20</a:t>
                      </a:r>
                    </a:p>
                  </a:txBody>
                  <a:tcPr marL="5715" marR="5715" marT="5715" marB="0" anchor="ctr">
                    <a:lnL>
                      <a:noFill/>
                    </a:lnL>
                    <a:lnR>
                      <a:noFill/>
                    </a:lnR>
                    <a:lnT>
                      <a:noFill/>
                    </a:lnT>
                    <a:lnB>
                      <a:noFill/>
                    </a:lnB>
                    <a:solidFill>
                      <a:srgbClr val="D6DBDE"/>
                    </a:solidFill>
                  </a:tcPr>
                </a:tc>
                <a:tc>
                  <a:txBody>
                    <a:bodyPr/>
                    <a:lstStyle/>
                    <a:p>
                      <a:pPr algn="ctr" fontAlgn="ctr">
                        <a:buNone/>
                      </a:pPr>
                      <a:r>
                        <a:rPr lang="en-US" sz="900" b="0" i="0" u="none" strike="noStrike">
                          <a:solidFill>
                            <a:srgbClr val="0E273E"/>
                          </a:solidFill>
                          <a:effectLst/>
                          <a:latin typeface="Aptos" panose="020B0004020202020204" pitchFamily="34" charset="0"/>
                        </a:rPr>
                        <a:t>$80.77 </a:t>
                      </a:r>
                    </a:p>
                  </a:txBody>
                  <a:tcPr marL="5715" marR="5715" marT="5715" marB="0" anchor="ctr">
                    <a:lnL>
                      <a:noFill/>
                    </a:lnL>
                    <a:lnR>
                      <a:noFill/>
                    </a:lnR>
                    <a:lnT>
                      <a:noFill/>
                    </a:lnT>
                    <a:lnB>
                      <a:noFill/>
                    </a:lnB>
                    <a:solidFill>
                      <a:srgbClr val="D6DBDE"/>
                    </a:solidFill>
                  </a:tcPr>
                </a:tc>
                <a:tc>
                  <a:txBody>
                    <a:bodyPr/>
                    <a:lstStyle/>
                    <a:p>
                      <a:pPr algn="ctr" fontAlgn="ctr">
                        <a:buNone/>
                      </a:pPr>
                      <a:r>
                        <a:rPr lang="en-US" sz="900" b="0" i="0" u="none" strike="noStrike" dirty="0">
                          <a:solidFill>
                            <a:srgbClr val="0E273E"/>
                          </a:solidFill>
                          <a:effectLst/>
                          <a:latin typeface="Aptos" panose="020B0004020202020204" pitchFamily="34" charset="0"/>
                        </a:rPr>
                        <a:t>$2,100.00 </a:t>
                      </a:r>
                    </a:p>
                  </a:txBody>
                  <a:tcPr marL="5715" marR="5715" marT="5715" marB="0" anchor="ctr">
                    <a:lnL>
                      <a:noFill/>
                    </a:lnL>
                    <a:lnR>
                      <a:noFill/>
                    </a:lnR>
                    <a:lnT>
                      <a:noFill/>
                    </a:lnT>
                    <a:lnB>
                      <a:noFill/>
                    </a:lnB>
                    <a:solidFill>
                      <a:srgbClr val="D6DBDE"/>
                    </a:solidFill>
                  </a:tcPr>
                </a:tc>
                <a:extLst>
                  <a:ext uri="{0D108BD9-81ED-4DB2-BD59-A6C34878D82A}">
                    <a16:rowId xmlns:a16="http://schemas.microsoft.com/office/drawing/2014/main" val="987532973"/>
                  </a:ext>
                </a:extLst>
              </a:tr>
            </a:tbl>
          </a:graphicData>
        </a:graphic>
      </p:graphicFrame>
      <p:pic>
        <p:nvPicPr>
          <p:cNvPr id="58" name="Google Shape;86;p16">
            <a:extLst>
              <a:ext uri="{FF2B5EF4-FFF2-40B4-BE49-F238E27FC236}">
                <a16:creationId xmlns:a16="http://schemas.microsoft.com/office/drawing/2014/main" id="{76AE7906-828B-2E11-23C8-F6CC943C4440}"/>
              </a:ext>
            </a:extLst>
          </p:cNvPr>
          <p:cNvPicPr preferRelativeResize="0"/>
          <p:nvPr/>
        </p:nvPicPr>
        <p:blipFill>
          <a:blip r:embed="rId4">
            <a:alphaModFix/>
          </a:blip>
          <a:stretch>
            <a:fillRect/>
          </a:stretch>
        </p:blipFill>
        <p:spPr>
          <a:xfrm>
            <a:off x="160824" y="4654661"/>
            <a:ext cx="1408382" cy="429525"/>
          </a:xfrm>
          <a:prstGeom prst="rect">
            <a:avLst/>
          </a:prstGeom>
          <a:noFill/>
          <a:ln>
            <a:noFill/>
          </a:ln>
        </p:spPr>
      </p:pic>
      <p:pic>
        <p:nvPicPr>
          <p:cNvPr id="4" name="Google Shape;105;p18">
            <a:extLst>
              <a:ext uri="{FF2B5EF4-FFF2-40B4-BE49-F238E27FC236}">
                <a16:creationId xmlns:a16="http://schemas.microsoft.com/office/drawing/2014/main" id="{73BB7BBA-CB72-FE1B-17F4-FEF499303E5A}"/>
              </a:ext>
            </a:extLst>
          </p:cNvPr>
          <p:cNvPicPr preferRelativeResize="0"/>
          <p:nvPr/>
        </p:nvPicPr>
        <p:blipFill rotWithShape="1">
          <a:blip r:embed="rId5">
            <a:alphaModFix/>
          </a:blip>
          <a:srcRect/>
          <a:stretch/>
        </p:blipFill>
        <p:spPr>
          <a:xfrm>
            <a:off x="92681" y="52561"/>
            <a:ext cx="4319992" cy="457724"/>
          </a:xfrm>
          <a:prstGeom prst="rect">
            <a:avLst/>
          </a:prstGeom>
          <a:noFill/>
          <a:ln>
            <a:noFill/>
          </a:ln>
        </p:spPr>
      </p:pic>
      <p:sp>
        <p:nvSpPr>
          <p:cNvPr id="6" name="TextBox 5">
            <a:extLst>
              <a:ext uri="{FF2B5EF4-FFF2-40B4-BE49-F238E27FC236}">
                <a16:creationId xmlns:a16="http://schemas.microsoft.com/office/drawing/2014/main" id="{BE8F3F08-6204-80BA-1EE6-4A1B9342DD0E}"/>
              </a:ext>
            </a:extLst>
          </p:cNvPr>
          <p:cNvSpPr txBox="1"/>
          <p:nvPr/>
        </p:nvSpPr>
        <p:spPr>
          <a:xfrm>
            <a:off x="160824" y="110175"/>
            <a:ext cx="3921343" cy="400110"/>
          </a:xfrm>
          <a:prstGeom prst="rect">
            <a:avLst/>
          </a:prstGeom>
          <a:noFill/>
        </p:spPr>
        <p:txBody>
          <a:bodyPr wrap="square">
            <a:spAutoFit/>
          </a:bodyPr>
          <a:lstStyle/>
          <a:p>
            <a:r>
              <a:rPr lang="en" sz="2000" b="1" dirty="0">
                <a:solidFill>
                  <a:schemeClr val="lt1"/>
                </a:solidFill>
                <a:latin typeface="PT Serif"/>
                <a:ea typeface="PT Serif"/>
                <a:cs typeface="PT Serif"/>
                <a:sym typeface="PT Serif"/>
              </a:rPr>
              <a:t>FY27 Longevity Pay</a:t>
            </a:r>
            <a:endParaRPr lang="en-US" sz="2000" dirty="0"/>
          </a:p>
        </p:txBody>
      </p:sp>
    </p:spTree>
    <p:extLst>
      <p:ext uri="{BB962C8B-B14F-4D97-AF65-F5344CB8AC3E}">
        <p14:creationId xmlns:p14="http://schemas.microsoft.com/office/powerpoint/2010/main" val="517210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1"/>
          <p:cNvPicPr preferRelativeResize="0"/>
          <p:nvPr/>
        </p:nvPicPr>
        <p:blipFill>
          <a:blip r:embed="rId3">
            <a:alphaModFix/>
          </a:blip>
          <a:stretch>
            <a:fillRect/>
          </a:stretch>
        </p:blipFill>
        <p:spPr>
          <a:xfrm>
            <a:off x="6900146" y="-4"/>
            <a:ext cx="2243850" cy="2115245"/>
          </a:xfrm>
          <a:prstGeom prst="rect">
            <a:avLst/>
          </a:prstGeom>
          <a:noFill/>
          <a:ln>
            <a:noFill/>
          </a:ln>
        </p:spPr>
      </p:pic>
      <p:sp>
        <p:nvSpPr>
          <p:cNvPr id="148" name="Google Shape;148;p21"/>
          <p:cNvSpPr txBox="1">
            <a:spLocks noGrp="1"/>
          </p:cNvSpPr>
          <p:nvPr>
            <p:ph type="ctrTitle" idx="4294967295"/>
          </p:nvPr>
        </p:nvSpPr>
        <p:spPr>
          <a:xfrm>
            <a:off x="311700" y="1707750"/>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a:solidFill>
                  <a:srgbClr val="004D4C"/>
                </a:solidFill>
                <a:latin typeface="PT Serif"/>
                <a:ea typeface="PT Serif"/>
                <a:cs typeface="PT Serif"/>
                <a:sym typeface="PT Serif"/>
              </a:rPr>
              <a:t>Thank You</a:t>
            </a:r>
            <a:endParaRPr sz="3900" b="1">
              <a:solidFill>
                <a:srgbClr val="004D4C"/>
              </a:solidFill>
              <a:latin typeface="PT Serif"/>
              <a:ea typeface="PT Serif"/>
              <a:cs typeface="PT Serif"/>
              <a:sym typeface="PT Serif"/>
            </a:endParaRPr>
          </a:p>
        </p:txBody>
      </p:sp>
      <p:pic>
        <p:nvPicPr>
          <p:cNvPr id="149" name="Google Shape;149;p21"/>
          <p:cNvPicPr preferRelativeResize="0"/>
          <p:nvPr/>
        </p:nvPicPr>
        <p:blipFill>
          <a:blip r:embed="rId4">
            <a:alphaModFix/>
          </a:blip>
          <a:stretch>
            <a:fillRect/>
          </a:stretch>
        </p:blipFill>
        <p:spPr>
          <a:xfrm>
            <a:off x="6900150" y="4478523"/>
            <a:ext cx="1977774" cy="397000"/>
          </a:xfrm>
          <a:prstGeom prst="rect">
            <a:avLst/>
          </a:prstGeom>
          <a:noFill/>
          <a:ln>
            <a:noFill/>
          </a:ln>
        </p:spPr>
      </p:pic>
      <p:cxnSp>
        <p:nvCxnSpPr>
          <p:cNvPr id="150" name="Google Shape;150;p21"/>
          <p:cNvCxnSpPr/>
          <p:nvPr/>
        </p:nvCxnSpPr>
        <p:spPr>
          <a:xfrm>
            <a:off x="-41025" y="2416225"/>
            <a:ext cx="3010800" cy="0"/>
          </a:xfrm>
          <a:prstGeom prst="straightConnector1">
            <a:avLst/>
          </a:prstGeom>
          <a:noFill/>
          <a:ln w="38100" cap="flat" cmpd="sng">
            <a:solidFill>
              <a:srgbClr val="004D4C"/>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FC56BCC5-3771-A82D-06A2-EAFFB313C9DF}"/>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853298CF-9E09-8AF9-90C0-94AAE6FAB0ED}"/>
              </a:ext>
            </a:extLst>
          </p:cNvPr>
          <p:cNvPicPr preferRelativeResize="0"/>
          <p:nvPr/>
        </p:nvPicPr>
        <p:blipFill rotWithShape="1">
          <a:blip r:embed="rId4">
            <a:alphaModFix/>
          </a:blip>
          <a:srcRect t="1987" b="2006"/>
          <a:stretch/>
        </p:blipFill>
        <p:spPr>
          <a:xfrm rot="10800000">
            <a:off x="0" y="-17487"/>
            <a:ext cx="9143999" cy="5178474"/>
          </a:xfrm>
          <a:prstGeom prst="rect">
            <a:avLst/>
          </a:prstGeom>
          <a:noFill/>
          <a:ln>
            <a:noFill/>
          </a:ln>
        </p:spPr>
      </p:pic>
      <p:sp>
        <p:nvSpPr>
          <p:cNvPr id="64" name="Google Shape;64;p14">
            <a:extLst>
              <a:ext uri="{FF2B5EF4-FFF2-40B4-BE49-F238E27FC236}">
                <a16:creationId xmlns:a16="http://schemas.microsoft.com/office/drawing/2014/main" id="{702F6049-7A05-A522-929A-7B5476007398}"/>
              </a:ext>
            </a:extLst>
          </p:cNvPr>
          <p:cNvSpPr txBox="1">
            <a:spLocks noGrp="1"/>
          </p:cNvSpPr>
          <p:nvPr>
            <p:ph type="ctrTitle" idx="4294967295"/>
          </p:nvPr>
        </p:nvSpPr>
        <p:spPr>
          <a:xfrm>
            <a:off x="311700" y="1628425"/>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dirty="0">
                <a:solidFill>
                  <a:schemeClr val="lt1"/>
                </a:solidFill>
                <a:latin typeface="PT Serif"/>
                <a:ea typeface="PT Serif"/>
                <a:cs typeface="PT Serif"/>
                <a:sym typeface="PT Serif"/>
              </a:rPr>
              <a:t>Central Payroll Bureau</a:t>
            </a:r>
            <a:endParaRPr sz="3900" b="1" dirty="0">
              <a:solidFill>
                <a:schemeClr val="lt1"/>
              </a:solidFill>
              <a:latin typeface="PT Serif"/>
              <a:ea typeface="PT Serif"/>
              <a:cs typeface="PT Serif"/>
              <a:sym typeface="PT Serif"/>
            </a:endParaRPr>
          </a:p>
        </p:txBody>
      </p:sp>
      <p:sp>
        <p:nvSpPr>
          <p:cNvPr id="65" name="Google Shape;65;p14">
            <a:extLst>
              <a:ext uri="{FF2B5EF4-FFF2-40B4-BE49-F238E27FC236}">
                <a16:creationId xmlns:a16="http://schemas.microsoft.com/office/drawing/2014/main" id="{6B9AB0FC-B26E-67F9-96ED-6F46642CE385}"/>
              </a:ext>
            </a:extLst>
          </p:cNvPr>
          <p:cNvSpPr txBox="1">
            <a:spLocks noGrp="1"/>
          </p:cNvSpPr>
          <p:nvPr>
            <p:ph type="subTitle" idx="4294967295"/>
          </p:nvPr>
        </p:nvSpPr>
        <p:spPr>
          <a:xfrm>
            <a:off x="311700" y="241622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b="1" dirty="0">
                <a:solidFill>
                  <a:schemeClr val="lt1"/>
                </a:solidFill>
                <a:latin typeface="Source Sans Pro"/>
                <a:ea typeface="Source Sans Pro"/>
                <a:cs typeface="Source Sans Pro"/>
                <a:sym typeface="Source Sans Pro"/>
              </a:rPr>
              <a:t>Important Updates &amp; Information</a:t>
            </a:r>
            <a:endParaRPr sz="2000" b="1" dirty="0">
              <a:solidFill>
                <a:schemeClr val="lt1"/>
              </a:solidFill>
              <a:latin typeface="Source Sans Pro"/>
              <a:ea typeface="Source Sans Pro"/>
              <a:cs typeface="Source Sans Pro"/>
              <a:sym typeface="Source Sans Pro"/>
            </a:endParaRPr>
          </a:p>
        </p:txBody>
      </p:sp>
      <p:pic>
        <p:nvPicPr>
          <p:cNvPr id="66" name="Google Shape;66;p14">
            <a:extLst>
              <a:ext uri="{FF2B5EF4-FFF2-40B4-BE49-F238E27FC236}">
                <a16:creationId xmlns:a16="http://schemas.microsoft.com/office/drawing/2014/main" id="{E427E752-5537-945E-569B-7D34EF757198}"/>
              </a:ext>
            </a:extLst>
          </p:cNvPr>
          <p:cNvPicPr preferRelativeResize="0"/>
          <p:nvPr/>
        </p:nvPicPr>
        <p:blipFill>
          <a:blip r:embed="rId5">
            <a:alphaModFix/>
          </a:blip>
          <a:stretch>
            <a:fillRect/>
          </a:stretch>
        </p:blipFill>
        <p:spPr>
          <a:xfrm>
            <a:off x="311700" y="4302325"/>
            <a:ext cx="2158026" cy="658150"/>
          </a:xfrm>
          <a:prstGeom prst="rect">
            <a:avLst/>
          </a:prstGeom>
          <a:noFill/>
          <a:ln>
            <a:noFill/>
          </a:ln>
        </p:spPr>
      </p:pic>
      <p:cxnSp>
        <p:nvCxnSpPr>
          <p:cNvPr id="67" name="Google Shape;67;p14">
            <a:extLst>
              <a:ext uri="{FF2B5EF4-FFF2-40B4-BE49-F238E27FC236}">
                <a16:creationId xmlns:a16="http://schemas.microsoft.com/office/drawing/2014/main" id="{D5CE680F-EAEC-706E-F118-8E3E003BD16D}"/>
              </a:ext>
            </a:extLst>
          </p:cNvPr>
          <p:cNvCxnSpPr/>
          <p:nvPr/>
        </p:nvCxnSpPr>
        <p:spPr>
          <a:xfrm>
            <a:off x="394800" y="2416225"/>
            <a:ext cx="4332900" cy="0"/>
          </a:xfrm>
          <a:prstGeom prst="straightConnector1">
            <a:avLst/>
          </a:prstGeom>
          <a:noFill/>
          <a:ln w="38100" cap="flat" cmpd="sng">
            <a:solidFill>
              <a:schemeClr val="lt1"/>
            </a:solidFill>
            <a:prstDash val="solid"/>
            <a:round/>
            <a:headEnd type="none" w="med" len="med"/>
            <a:tailEnd type="none" w="med" len="med"/>
          </a:ln>
        </p:spPr>
      </p:cxnSp>
    </p:spTree>
    <p:custDataLst>
      <p:tags r:id="rId1"/>
    </p:custDataLst>
    <p:extLst>
      <p:ext uri="{BB962C8B-B14F-4D97-AF65-F5344CB8AC3E}">
        <p14:creationId xmlns:p14="http://schemas.microsoft.com/office/powerpoint/2010/main" val="3836402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55EFF-6CDF-BD30-57EA-8C7779032D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FB66D4-183E-C3E4-A5AF-1FEA02A8AA9C}"/>
              </a:ext>
            </a:extLst>
          </p:cNvPr>
          <p:cNvSpPr>
            <a:spLocks noGrp="1"/>
          </p:cNvSpPr>
          <p:nvPr>
            <p:ph type="title"/>
          </p:nvPr>
        </p:nvSpPr>
        <p:spPr/>
        <p:txBody>
          <a:bodyPr>
            <a:normAutofit fontScale="90000"/>
          </a:bodyPr>
          <a:lstStyle/>
          <a:p>
            <a:r>
              <a:rPr lang="en-US" dirty="0"/>
              <a:t>End of Fiscal Year</a:t>
            </a:r>
          </a:p>
        </p:txBody>
      </p:sp>
      <p:sp>
        <p:nvSpPr>
          <p:cNvPr id="3" name="Text Placeholder 2">
            <a:extLst>
              <a:ext uri="{FF2B5EF4-FFF2-40B4-BE49-F238E27FC236}">
                <a16:creationId xmlns:a16="http://schemas.microsoft.com/office/drawing/2014/main" id="{E3146DB8-50FB-FEC9-B555-25FDD29B9B01}"/>
              </a:ext>
            </a:extLst>
          </p:cNvPr>
          <p:cNvSpPr>
            <a:spLocks noGrp="1"/>
          </p:cNvSpPr>
          <p:nvPr>
            <p:ph type="body" idx="1"/>
          </p:nvPr>
        </p:nvSpPr>
        <p:spPr>
          <a:xfrm>
            <a:off x="311699" y="946597"/>
            <a:ext cx="4638673" cy="3622278"/>
          </a:xfrm>
        </p:spPr>
        <p:txBody>
          <a:bodyPr/>
          <a:lstStyle/>
          <a:p>
            <a:pPr marL="114300" indent="0" fontAlgn="t">
              <a:buNone/>
            </a:pPr>
            <a:endParaRPr lang="en-US" b="1" dirty="0"/>
          </a:p>
          <a:p>
            <a:r>
              <a:rPr lang="en-US" dirty="0"/>
              <a:t>PPE July 4</a:t>
            </a:r>
            <a:r>
              <a:rPr lang="en-US" baseline="30000" dirty="0"/>
              <a:t>th</a:t>
            </a:r>
            <a:r>
              <a:rPr lang="en-US" dirty="0"/>
              <a:t> is the split-year payroll.</a:t>
            </a:r>
          </a:p>
          <a:p>
            <a:r>
              <a:rPr lang="en-US" dirty="0"/>
              <a:t>The system will automatically split the expenses between the two fiscal years.</a:t>
            </a:r>
          </a:p>
          <a:p>
            <a:r>
              <a:rPr lang="en-US" dirty="0"/>
              <a:t>Any additional pays or longevity payments will post in the fiscal year the input date falls on. If you have payments that need to be credited to FY26, please create a note in </a:t>
            </a:r>
            <a:r>
              <a:rPr lang="en-US"/>
              <a:t>the FSS </a:t>
            </a:r>
            <a:r>
              <a:rPr lang="en-US" dirty="0"/>
              <a:t>system when the form is submitted.</a:t>
            </a:r>
          </a:p>
        </p:txBody>
      </p:sp>
      <p:pic>
        <p:nvPicPr>
          <p:cNvPr id="4" name="Google Shape;118;p19">
            <a:extLst>
              <a:ext uri="{FF2B5EF4-FFF2-40B4-BE49-F238E27FC236}">
                <a16:creationId xmlns:a16="http://schemas.microsoft.com/office/drawing/2014/main" id="{E24D6E24-4039-67DA-7F9D-A4F3226C52BD}"/>
              </a:ext>
            </a:extLst>
          </p:cNvPr>
          <p:cNvPicPr preferRelativeResize="0"/>
          <p:nvPr/>
        </p:nvPicPr>
        <p:blipFill>
          <a:blip r:embed="rId2">
            <a:alphaModFix/>
          </a:blip>
          <a:stretch>
            <a:fillRect/>
          </a:stretch>
        </p:blipFill>
        <p:spPr>
          <a:xfrm>
            <a:off x="5139559" y="331331"/>
            <a:ext cx="3917731" cy="4772144"/>
          </a:xfrm>
          <a:prstGeom prst="rect">
            <a:avLst/>
          </a:prstGeom>
          <a:noFill/>
          <a:ln>
            <a:noFill/>
          </a:ln>
        </p:spPr>
      </p:pic>
      <p:pic>
        <p:nvPicPr>
          <p:cNvPr id="6" name="Google Shape;128;p19">
            <a:extLst>
              <a:ext uri="{FF2B5EF4-FFF2-40B4-BE49-F238E27FC236}">
                <a16:creationId xmlns:a16="http://schemas.microsoft.com/office/drawing/2014/main" id="{A9C1ADAF-77B1-E1F8-BD43-00142D2D4F6C}"/>
              </a:ext>
            </a:extLst>
          </p:cNvPr>
          <p:cNvPicPr preferRelativeResize="0"/>
          <p:nvPr/>
        </p:nvPicPr>
        <p:blipFill>
          <a:blip r:embed="rId3">
            <a:alphaModFix/>
          </a:blip>
          <a:stretch>
            <a:fillRect/>
          </a:stretch>
        </p:blipFill>
        <p:spPr>
          <a:xfrm>
            <a:off x="7177583" y="4598150"/>
            <a:ext cx="1879707" cy="572700"/>
          </a:xfrm>
          <a:prstGeom prst="rect">
            <a:avLst/>
          </a:prstGeom>
          <a:noFill/>
          <a:ln>
            <a:noFill/>
          </a:ln>
        </p:spPr>
      </p:pic>
    </p:spTree>
    <p:extLst>
      <p:ext uri="{BB962C8B-B14F-4D97-AF65-F5344CB8AC3E}">
        <p14:creationId xmlns:p14="http://schemas.microsoft.com/office/powerpoint/2010/main" val="2726281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p:nvPr/>
        </p:nvSpPr>
        <p:spPr>
          <a:xfrm>
            <a:off x="0" y="979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8"/>
          <p:cNvPicPr preferRelativeResize="0"/>
          <p:nvPr/>
        </p:nvPicPr>
        <p:blipFill rotWithShape="1">
          <a:blip r:embed="rId3">
            <a:alphaModFix/>
          </a:blip>
          <a:srcRect/>
          <a:stretch/>
        </p:blipFill>
        <p:spPr>
          <a:xfrm>
            <a:off x="0" y="354583"/>
            <a:ext cx="3304074" cy="625142"/>
          </a:xfrm>
          <a:prstGeom prst="rect">
            <a:avLst/>
          </a:prstGeom>
          <a:noFill/>
          <a:ln>
            <a:noFill/>
          </a:ln>
        </p:spPr>
      </p:pic>
      <p:sp>
        <p:nvSpPr>
          <p:cNvPr id="106" name="Google Shape;106;p18"/>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US" sz="1600" dirty="0">
                <a:solidFill>
                  <a:schemeClr val="lt1"/>
                </a:solidFill>
                <a:latin typeface="PT Serif"/>
                <a:ea typeface="PT Serif"/>
                <a:cs typeface="PT Serif"/>
                <a:sym typeface="PT Serif"/>
              </a:rPr>
              <a:t>Combo Code/Task Profile Updates</a:t>
            </a:r>
            <a:br>
              <a:rPr lang="en-US" sz="2020" dirty="0">
                <a:solidFill>
                  <a:schemeClr val="lt1"/>
                </a:solidFill>
                <a:latin typeface="PT Serif"/>
                <a:ea typeface="PT Serif"/>
                <a:cs typeface="PT Serif"/>
                <a:sym typeface="PT Serif"/>
              </a:rPr>
            </a:br>
            <a:r>
              <a:rPr lang="en-US" sz="2020" dirty="0">
                <a:solidFill>
                  <a:schemeClr val="lt1"/>
                </a:solidFill>
                <a:latin typeface="PT Serif"/>
                <a:ea typeface="PT Serif"/>
                <a:cs typeface="PT Serif"/>
                <a:sym typeface="PT Serif"/>
              </a:rPr>
              <a:t> </a:t>
            </a:r>
            <a:endParaRPr sz="2020" dirty="0">
              <a:solidFill>
                <a:schemeClr val="lt1"/>
              </a:solidFill>
              <a:latin typeface="PT Serif"/>
              <a:ea typeface="PT Serif"/>
              <a:cs typeface="PT Serif"/>
              <a:sym typeface="PT Serif"/>
            </a:endParaRPr>
          </a:p>
        </p:txBody>
      </p:sp>
      <p:sp>
        <p:nvSpPr>
          <p:cNvPr id="107" name="Google Shape;107;p18"/>
          <p:cNvSpPr txBox="1">
            <a:spLocks noGrp="1"/>
          </p:cNvSpPr>
          <p:nvPr>
            <p:ph type="body" idx="1"/>
          </p:nvPr>
        </p:nvSpPr>
        <p:spPr>
          <a:xfrm>
            <a:off x="357325" y="1188425"/>
            <a:ext cx="8520600" cy="416442"/>
          </a:xfrm>
          <a:prstGeom prst="rect">
            <a:avLst/>
          </a:prstGeom>
        </p:spPr>
        <p:txBody>
          <a:bodyPr spcFirstLastPara="1" wrap="square" lIns="91425" tIns="91425" rIns="91425" bIns="91425" anchor="t" anchorCtr="0">
            <a:noAutofit/>
          </a:bodyPr>
          <a:lstStyle/>
          <a:p>
            <a:pPr marL="0" indent="0">
              <a:spcAft>
                <a:spcPts val="1200"/>
              </a:spcAft>
              <a:buSzPts val="852"/>
              <a:buNone/>
            </a:pPr>
            <a:r>
              <a:rPr lang="en-US" sz="1400" dirty="0">
                <a:solidFill>
                  <a:schemeClr val="accent4">
                    <a:lumMod val="75000"/>
                  </a:schemeClr>
                </a:solidFill>
              </a:rPr>
              <a:t>The automated combo code update process will be run on May 31, 2026.  </a:t>
            </a:r>
          </a:p>
          <a:p>
            <a:pPr marL="0" lvl="0" indent="0" algn="l" rtl="0">
              <a:spcBef>
                <a:spcPts val="0"/>
              </a:spcBef>
              <a:spcAft>
                <a:spcPts val="1200"/>
              </a:spcAft>
              <a:buSzPts val="852"/>
              <a:buNone/>
            </a:pPr>
            <a:endParaRPr sz="2500" b="1" dirty="0">
              <a:solidFill>
                <a:schemeClr val="lt1"/>
              </a:solidFill>
              <a:latin typeface="Source Sans Pro"/>
              <a:ea typeface="Source Sans Pro"/>
              <a:cs typeface="Source Sans Pro"/>
              <a:sym typeface="Source Sans Pro"/>
            </a:endParaRPr>
          </a:p>
        </p:txBody>
      </p:sp>
      <p:sp>
        <p:nvSpPr>
          <p:cNvPr id="108" name="Google Shape;108;p18"/>
          <p:cNvSpPr txBox="1">
            <a:spLocks noGrp="1"/>
          </p:cNvSpPr>
          <p:nvPr>
            <p:ph type="body" idx="1"/>
          </p:nvPr>
        </p:nvSpPr>
        <p:spPr>
          <a:xfrm>
            <a:off x="357325" y="1528142"/>
            <a:ext cx="8520600" cy="2423281"/>
          </a:xfrm>
          <a:prstGeom prst="rect">
            <a:avLst/>
          </a:prstGeom>
          <a:noFill/>
        </p:spPr>
        <p:txBody>
          <a:bodyPr spcFirstLastPara="1" wrap="square" lIns="91425" tIns="91425" rIns="91425" bIns="91425" anchor="t" anchorCtr="0">
            <a:noAutofit/>
          </a:bodyPr>
          <a:lstStyle/>
          <a:p>
            <a:pPr marL="114300" indent="0">
              <a:buNone/>
            </a:pPr>
            <a:r>
              <a:rPr lang="en-US" sz="1400" dirty="0">
                <a:solidFill>
                  <a:schemeClr val="accent4">
                    <a:lumMod val="75000"/>
                  </a:schemeClr>
                </a:solidFill>
              </a:rPr>
              <a:t>This process looks at all </a:t>
            </a:r>
            <a:r>
              <a:rPr lang="en-US" sz="1400" i="1" dirty="0">
                <a:solidFill>
                  <a:schemeClr val="accent4">
                    <a:lumMod val="75000"/>
                  </a:schemeClr>
                </a:solidFill>
              </a:rPr>
              <a:t>active</a:t>
            </a:r>
            <a:r>
              <a:rPr lang="en-US" sz="1400" dirty="0">
                <a:solidFill>
                  <a:schemeClr val="accent4">
                    <a:lumMod val="75000"/>
                  </a:schemeClr>
                </a:solidFill>
              </a:rPr>
              <a:t> task profile IDs and updates them if they meet the following criteria:</a:t>
            </a:r>
          </a:p>
          <a:p>
            <a:pPr marL="114300" lvl="0" indent="0">
              <a:buNone/>
            </a:pPr>
            <a:r>
              <a:rPr lang="en-US" sz="1400" dirty="0">
                <a:solidFill>
                  <a:schemeClr val="accent4">
                    <a:lumMod val="75000"/>
                  </a:schemeClr>
                </a:solidFill>
              </a:rPr>
              <a:t>If the task profile ID contains a combination code with budget reference 126 and class J0000 (values for FY26), the process inserts a 7/1/2026 row and updates the budget reference to 127 and class to K0000 (values for FY27).</a:t>
            </a:r>
          </a:p>
          <a:p>
            <a:pPr marL="114300" lvl="0" indent="0">
              <a:buNone/>
            </a:pPr>
            <a:r>
              <a:rPr lang="en-US" sz="1400" dirty="0">
                <a:solidFill>
                  <a:schemeClr val="accent4">
                    <a:lumMod val="75000"/>
                  </a:schemeClr>
                </a:solidFill>
              </a:rPr>
              <a:t>If the task profile ID contains a combination code with budget reference 926 and class J0000, the process inserts a 7/1/2026 row and updates the budget reference to 927 and class to K0000.</a:t>
            </a:r>
          </a:p>
          <a:p>
            <a:pPr marL="0" marR="279400" lvl="0" indent="0" algn="just">
              <a:spcBef>
                <a:spcPts val="800"/>
              </a:spcBef>
              <a:buSzPts val="1100"/>
              <a:buNone/>
            </a:pPr>
            <a:endParaRPr sz="2095" dirty="0">
              <a:solidFill>
                <a:srgbClr val="FF0000"/>
              </a:solidFill>
              <a:latin typeface="Source Sans Pro"/>
              <a:ea typeface="Source Sans Pro"/>
              <a:cs typeface="Source Sans Pro"/>
              <a:sym typeface="Source Sans Pro"/>
            </a:endParaRPr>
          </a:p>
        </p:txBody>
      </p:sp>
      <p:cxnSp>
        <p:nvCxnSpPr>
          <p:cNvPr id="109" name="Google Shape;109;p18"/>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p:cNvPicPr preferRelativeResize="0"/>
          <p:nvPr/>
        </p:nvPicPr>
        <p:blipFill>
          <a:blip r:embed="rId4">
            <a:alphaModFix/>
          </a:blip>
          <a:stretch>
            <a:fillRect/>
          </a:stretch>
        </p:blipFill>
        <p:spPr>
          <a:xfrm>
            <a:off x="559512" y="3273185"/>
            <a:ext cx="267493" cy="265449"/>
          </a:xfrm>
          <a:prstGeom prst="rect">
            <a:avLst/>
          </a:prstGeom>
          <a:noFill/>
          <a:ln>
            <a:noFill/>
          </a:ln>
        </p:spPr>
      </p:pic>
      <p:sp>
        <p:nvSpPr>
          <p:cNvPr id="111" name="Google Shape;111;p18"/>
          <p:cNvSpPr txBox="1">
            <a:spLocks noGrp="1"/>
          </p:cNvSpPr>
          <p:nvPr>
            <p:ph type="body" idx="1"/>
          </p:nvPr>
        </p:nvSpPr>
        <p:spPr>
          <a:xfrm>
            <a:off x="871921" y="3013657"/>
            <a:ext cx="8006100" cy="837126"/>
          </a:xfrm>
          <a:prstGeom prst="rect">
            <a:avLst/>
          </a:prstGeom>
        </p:spPr>
        <p:txBody>
          <a:bodyPr spcFirstLastPara="1" wrap="square" lIns="91425" tIns="91425" rIns="91425" bIns="91425" anchor="t" anchorCtr="0">
            <a:noAutofit/>
          </a:bodyPr>
          <a:lstStyle/>
          <a:p>
            <a:pPr marL="0" marR="279400" lvl="0" indent="0" algn="just">
              <a:spcBef>
                <a:spcPts val="800"/>
              </a:spcBef>
              <a:buSzPts val="1100"/>
              <a:buNone/>
            </a:pPr>
            <a:r>
              <a:rPr lang="en-US" sz="1050" dirty="0">
                <a:solidFill>
                  <a:schemeClr val="bg1"/>
                </a:solidFill>
              </a:rPr>
              <a:t>The automated process does not update the task profile ID if it does not contain either of the budget reference/class combinations listed above. If you have any task profile IDs that were not updated and need to be updated for the new fiscal year, you are responsible for updating them manually.</a:t>
            </a:r>
            <a:endParaRPr sz="1050" dirty="0">
              <a:solidFill>
                <a:schemeClr val="bg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112" name="Google Shape;112;p18"/>
          <p:cNvSpPr txBox="1">
            <a:spLocks noGrp="1"/>
          </p:cNvSpPr>
          <p:nvPr>
            <p:ph type="body" idx="1"/>
          </p:nvPr>
        </p:nvSpPr>
        <p:spPr>
          <a:xfrm>
            <a:off x="85670" y="3538635"/>
            <a:ext cx="8520600" cy="1467466"/>
          </a:xfrm>
          <a:prstGeom prst="rect">
            <a:avLst/>
          </a:prstGeom>
        </p:spPr>
        <p:txBody>
          <a:bodyPr spcFirstLastPara="1" wrap="square" lIns="91425" tIns="91425" rIns="91425" bIns="91425" anchor="t" anchorCtr="0">
            <a:noAutofit/>
          </a:bodyPr>
          <a:lstStyle/>
          <a:p>
            <a:pPr marL="0" indent="0">
              <a:spcBef>
                <a:spcPts val="1900"/>
              </a:spcBef>
              <a:spcAft>
                <a:spcPts val="1200"/>
              </a:spcAft>
              <a:buSzPts val="852"/>
              <a:buNone/>
            </a:pPr>
            <a:r>
              <a:rPr lang="en-US" sz="1200" dirty="0">
                <a:solidFill>
                  <a:schemeClr val="accent4">
                    <a:lumMod val="75000"/>
                  </a:schemeClr>
                </a:solidFill>
              </a:rPr>
              <a:t> </a:t>
            </a:r>
            <a:r>
              <a:rPr lang="en-US" sz="1400" dirty="0">
                <a:solidFill>
                  <a:schemeClr val="accent4">
                    <a:lumMod val="75000"/>
                  </a:schemeClr>
                </a:solidFill>
              </a:rPr>
              <a:t>The HCM query </a:t>
            </a:r>
            <a:r>
              <a:rPr lang="en-US" sz="1400" dirty="0">
                <a:solidFill>
                  <a:schemeClr val="accent4">
                    <a:lumMod val="20000"/>
                    <a:lumOff val="80000"/>
                  </a:schemeClr>
                </a:solidFill>
              </a:rPr>
              <a:t>NMS_CA_TASKPROFILE_ALL_BY_BU </a:t>
            </a:r>
            <a:r>
              <a:rPr lang="en-US" sz="1400" dirty="0">
                <a:solidFill>
                  <a:schemeClr val="accent4">
                    <a:lumMod val="75000"/>
                  </a:schemeClr>
                </a:solidFill>
              </a:rPr>
              <a:t>identifies all task profile IDs, both active and inactive, for your agency.  To identify the combo code assigned to the Department Budget Tables for each fiscal year use </a:t>
            </a:r>
            <a:r>
              <a:rPr lang="en-US" sz="1400" dirty="0">
                <a:solidFill>
                  <a:schemeClr val="accent4">
                    <a:lumMod val="20000"/>
                    <a:lumOff val="80000"/>
                  </a:schemeClr>
                </a:solidFill>
              </a:rPr>
              <a:t>NMS_CA_DEPT_BUDGET_TBL_COMBOCD</a:t>
            </a:r>
          </a:p>
          <a:p>
            <a:pPr marL="0" indent="0">
              <a:spcBef>
                <a:spcPts val="1900"/>
              </a:spcBef>
              <a:spcAft>
                <a:spcPts val="1200"/>
              </a:spcAft>
              <a:buSzPts val="852"/>
              <a:buNone/>
            </a:pPr>
            <a:endParaRPr lang="en-US" sz="1200" dirty="0">
              <a:solidFill>
                <a:schemeClr val="accent4">
                  <a:lumMod val="75000"/>
                </a:schemeClr>
              </a:solidFill>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body" idx="1"/>
          </p:nvPr>
        </p:nvSpPr>
        <p:spPr>
          <a:xfrm>
            <a:off x="357325" y="773675"/>
            <a:ext cx="8520600" cy="514334"/>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500" b="1" dirty="0">
                <a:solidFill>
                  <a:srgbClr val="004D4C"/>
                </a:solidFill>
                <a:latin typeface="Source Sans Pro"/>
                <a:ea typeface="Source Sans Pro"/>
                <a:cs typeface="Source Sans Pro"/>
                <a:sym typeface="Source Sans Pro"/>
              </a:rPr>
              <a:t>Three plan years will be open for adjustments in July 2026</a:t>
            </a:r>
            <a:endParaRPr sz="2500" b="1" dirty="0">
              <a:solidFill>
                <a:srgbClr val="004D4C"/>
              </a:solidFill>
              <a:latin typeface="Source Sans Pro"/>
              <a:ea typeface="Source Sans Pro"/>
              <a:cs typeface="Source Sans Pro"/>
              <a:sym typeface="Source Sans Pro"/>
            </a:endParaRPr>
          </a:p>
        </p:txBody>
      </p:sp>
      <p:pic>
        <p:nvPicPr>
          <p:cNvPr id="92" name="Google Shape;92;p17"/>
          <p:cNvPicPr preferRelativeResize="0"/>
          <p:nvPr/>
        </p:nvPicPr>
        <p:blipFill>
          <a:blip r:embed="rId3">
            <a:alphaModFix/>
          </a:blip>
          <a:stretch>
            <a:fillRect/>
          </a:stretch>
        </p:blipFill>
        <p:spPr>
          <a:xfrm>
            <a:off x="6900150" y="4478523"/>
            <a:ext cx="1977774" cy="397000"/>
          </a:xfrm>
          <a:prstGeom prst="rect">
            <a:avLst/>
          </a:prstGeom>
          <a:noFill/>
          <a:ln>
            <a:noFill/>
          </a:ln>
        </p:spPr>
      </p:pic>
      <p:sp>
        <p:nvSpPr>
          <p:cNvPr id="93" name="Google Shape;93;p17"/>
          <p:cNvSpPr txBox="1">
            <a:spLocks noGrp="1"/>
          </p:cNvSpPr>
          <p:nvPr>
            <p:ph type="body" idx="1"/>
          </p:nvPr>
        </p:nvSpPr>
        <p:spPr>
          <a:xfrm>
            <a:off x="357325" y="1567474"/>
            <a:ext cx="8520600" cy="755125"/>
          </a:xfrm>
          <a:prstGeom prst="rect">
            <a:avLst/>
          </a:prstGeom>
        </p:spPr>
        <p:txBody>
          <a:bodyPr spcFirstLastPara="1" wrap="square" lIns="91425" tIns="91425" rIns="91425" bIns="91425" anchor="t" anchorCtr="0">
            <a:noAutofit/>
          </a:bodyPr>
          <a:lstStyle/>
          <a:p>
            <a:pPr marL="114300" indent="0">
              <a:buNone/>
            </a:pPr>
            <a:r>
              <a:rPr lang="en-US" dirty="0">
                <a:latin typeface="Source Sans Pro" panose="020B0503030403020204" pitchFamily="34" charset="0"/>
                <a:ea typeface="Source Sans Pro" panose="020B0503030403020204" pitchFamily="34" charset="0"/>
              </a:rPr>
              <a:t>Plan Year FY25 which covers periods from January 2025-December 2025.  Any contributions that need to be added for this plan year are post tax.</a:t>
            </a: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cxnSp>
        <p:nvCxnSpPr>
          <p:cNvPr id="94" name="Google Shape;94;p17"/>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95" name="Google Shape;95;p17"/>
          <p:cNvPicPr preferRelativeResize="0"/>
          <p:nvPr/>
        </p:nvPicPr>
        <p:blipFill>
          <a:blip r:embed="rId4">
            <a:alphaModFix/>
          </a:blip>
          <a:stretch>
            <a:fillRect/>
          </a:stretch>
        </p:blipFill>
        <p:spPr>
          <a:xfrm>
            <a:off x="558303" y="2602064"/>
            <a:ext cx="267493" cy="265449"/>
          </a:xfrm>
          <a:prstGeom prst="rect">
            <a:avLst/>
          </a:prstGeom>
          <a:noFill/>
          <a:ln>
            <a:noFill/>
          </a:ln>
        </p:spPr>
      </p:pic>
      <p:sp>
        <p:nvSpPr>
          <p:cNvPr id="96" name="Google Shape;96;p17"/>
          <p:cNvSpPr txBox="1">
            <a:spLocks noGrp="1"/>
          </p:cNvSpPr>
          <p:nvPr>
            <p:ph type="body" idx="1"/>
          </p:nvPr>
        </p:nvSpPr>
        <p:spPr>
          <a:xfrm>
            <a:off x="871921" y="2254350"/>
            <a:ext cx="8006100" cy="1004275"/>
          </a:xfrm>
          <a:prstGeom prst="rect">
            <a:avLst/>
          </a:prstGeom>
        </p:spPr>
        <p:txBody>
          <a:bodyPr spcFirstLastPara="1" wrap="square" lIns="91425" tIns="91425" rIns="91425" bIns="91425" anchor="t" anchorCtr="0">
            <a:noAutofit/>
          </a:bodyPr>
          <a:lstStyle/>
          <a:p>
            <a:pPr marL="0" marR="279400" indent="0" algn="just">
              <a:spcBef>
                <a:spcPts val="800"/>
              </a:spcBef>
              <a:buSzPts val="1100"/>
              <a:buNone/>
            </a:pPr>
            <a:r>
              <a:rPr lang="en-US" dirty="0">
                <a:solidFill>
                  <a:schemeClr val="accent4">
                    <a:lumMod val="75000"/>
                  </a:schemeClr>
                </a:solidFill>
                <a:latin typeface="Source Sans Pro" panose="020B0503030403020204" pitchFamily="34" charset="0"/>
                <a:ea typeface="Source Sans Pro" panose="020B0503030403020204" pitchFamily="34" charset="0"/>
              </a:rPr>
              <a:t>Plan</a:t>
            </a:r>
            <a:r>
              <a:rPr lang="en-US" sz="1600" dirty="0">
                <a:solidFill>
                  <a:schemeClr val="accent4">
                    <a:lumMod val="75000"/>
                  </a:schemeClr>
                </a:solidFill>
                <a:latin typeface="Source Sans Pro" panose="020B0503030403020204" pitchFamily="34" charset="0"/>
                <a:ea typeface="Source Sans Pro" panose="020B0503030403020204" pitchFamily="34" charset="0"/>
              </a:rPr>
              <a:t> Year FY26 which covers periods from January 2026-June 2026.  Any contributions that need to be added for this plan year can be pretax until December 31, 2026. From January 1, 2027, and forward these adjustments would be post tax.</a:t>
            </a:r>
          </a:p>
          <a:p>
            <a:pPr marL="0" marR="279400" lvl="0" indent="0" algn="just" rtl="0">
              <a:spcBef>
                <a:spcPts val="800"/>
              </a:spcBef>
              <a:spcAft>
                <a:spcPts val="0"/>
              </a:spcAft>
              <a:buSzPts val="1100"/>
              <a:buNone/>
            </a:pPr>
            <a:endParaRPr sz="1200" dirty="0">
              <a:solidFill>
                <a:schemeClr val="dk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97" name="Google Shape;97;p17"/>
          <p:cNvSpPr txBox="1">
            <a:spLocks noGrp="1"/>
          </p:cNvSpPr>
          <p:nvPr>
            <p:ph type="body" idx="1"/>
          </p:nvPr>
        </p:nvSpPr>
        <p:spPr>
          <a:xfrm>
            <a:off x="357325" y="3132962"/>
            <a:ext cx="8520600" cy="1250037"/>
          </a:xfrm>
          <a:prstGeom prst="rect">
            <a:avLst/>
          </a:prstGeom>
        </p:spPr>
        <p:txBody>
          <a:bodyPr spcFirstLastPara="1" wrap="square" lIns="91425" tIns="91425" rIns="91425" bIns="91425" anchor="t" anchorCtr="0">
            <a:noAutofit/>
          </a:bodyPr>
          <a:lstStyle/>
          <a:p>
            <a:pPr marL="0" indent="0">
              <a:spcBef>
                <a:spcPts val="1900"/>
              </a:spcBef>
              <a:spcAft>
                <a:spcPts val="1200"/>
              </a:spcAft>
              <a:buSzPts val="852"/>
              <a:buNone/>
            </a:pPr>
            <a:r>
              <a:rPr lang="en-US" dirty="0">
                <a:solidFill>
                  <a:srgbClr val="339933"/>
                </a:solidFill>
                <a:latin typeface="Source Sans Pro" panose="020B0503030403020204" pitchFamily="34" charset="0"/>
                <a:ea typeface="Source Sans Pro" panose="020B0503030403020204" pitchFamily="34" charset="0"/>
                <a:cs typeface="Source Sans Pro"/>
                <a:sym typeface="Source Sans Pro"/>
              </a:rPr>
              <a:t>Plan Year FY27 </a:t>
            </a:r>
            <a:r>
              <a:rPr lang="en-US" dirty="0">
                <a:solidFill>
                  <a:srgbClr val="339933"/>
                </a:solidFill>
                <a:latin typeface="Source Sans Pro" panose="020B0503030403020204" pitchFamily="34" charset="0"/>
                <a:ea typeface="Source Sans Pro" panose="020B0503030403020204" pitchFamily="34" charset="0"/>
              </a:rPr>
              <a:t>which covers periods from July 2026-June 2027.  Any contributions that need to be added for this plan year are pretax until December 31, 2027. </a:t>
            </a: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98" name="Google Shape;98;p17"/>
          <p:cNvSpPr txBox="1">
            <a:spLocks noGrp="1"/>
          </p:cNvSpPr>
          <p:nvPr>
            <p:ph type="title"/>
          </p:nvPr>
        </p:nvSpPr>
        <p:spPr>
          <a:xfrm>
            <a:off x="5372125" y="376775"/>
            <a:ext cx="2817000" cy="39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US" sz="1818" dirty="0">
                <a:solidFill>
                  <a:srgbClr val="004D4C"/>
                </a:solidFill>
                <a:latin typeface="PT Serif"/>
                <a:ea typeface="PT Serif"/>
                <a:cs typeface="PT Serif"/>
                <a:sym typeface="PT Serif"/>
              </a:rPr>
              <a:t>Insurance Corrections</a:t>
            </a:r>
            <a:endParaRPr sz="1818" dirty="0">
              <a:solidFill>
                <a:srgbClr val="004D4C"/>
              </a:solidFill>
              <a:latin typeface="PT Serif"/>
              <a:ea typeface="PT Serif"/>
              <a:cs typeface="PT Serif"/>
              <a:sym typeface="PT Serif"/>
            </a:endParaRPr>
          </a:p>
        </p:txBody>
      </p:sp>
      <p:pic>
        <p:nvPicPr>
          <p:cNvPr id="99" name="Google Shape;99;p17"/>
          <p:cNvPicPr preferRelativeResize="0"/>
          <p:nvPr/>
        </p:nvPicPr>
        <p:blipFill rotWithShape="1">
          <a:blip r:embed="rId5">
            <a:alphaModFix/>
          </a:blip>
          <a:srcRect l="53471" t="-1650" b="1649"/>
          <a:stretch/>
        </p:blipFill>
        <p:spPr>
          <a:xfrm rot="10800000">
            <a:off x="8189125" y="445025"/>
            <a:ext cx="957400" cy="260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3922EA3B-66D9-2BF7-6BF6-C4231795A0FE}"/>
            </a:ext>
          </a:extLst>
        </p:cNvPr>
        <p:cNvGrpSpPr/>
        <p:nvPr/>
      </p:nvGrpSpPr>
      <p:grpSpPr>
        <a:xfrm>
          <a:off x="0" y="0"/>
          <a:ext cx="0" cy="0"/>
          <a:chOff x="0" y="0"/>
          <a:chExt cx="0" cy="0"/>
        </a:xfrm>
      </p:grpSpPr>
      <p:sp>
        <p:nvSpPr>
          <p:cNvPr id="12" name="Text Placeholder 6">
            <a:extLst>
              <a:ext uri="{FF2B5EF4-FFF2-40B4-BE49-F238E27FC236}">
                <a16:creationId xmlns:a16="http://schemas.microsoft.com/office/drawing/2014/main" id="{7859EFB0-4FD2-9E98-51F0-71EA4C9AB5A3}"/>
              </a:ext>
            </a:extLst>
          </p:cNvPr>
          <p:cNvSpPr txBox="1">
            <a:spLocks/>
          </p:cNvSpPr>
          <p:nvPr/>
        </p:nvSpPr>
        <p:spPr>
          <a:xfrm>
            <a:off x="4333740" y="455787"/>
            <a:ext cx="4713667" cy="4367351"/>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t" anchorCtr="0">
            <a:normAutofit fontScale="250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None/>
            </a:pPr>
            <a:r>
              <a:rPr lang="en-US" sz="3200" b="1" dirty="0">
                <a:highlight>
                  <a:srgbClr val="FFFF00"/>
                </a:highlight>
                <a:latin typeface="+mn-lt"/>
                <a:cs typeface="Aharoni" panose="02010803020104030203" pitchFamily="2" charset="-79"/>
              </a:rPr>
              <a:t>Steps for New Hires to Enroll:</a:t>
            </a:r>
          </a:p>
          <a:p>
            <a:pPr marL="114300" indent="0">
              <a:buNone/>
            </a:pPr>
            <a:r>
              <a:rPr lang="en-US" sz="3200" b="1" dirty="0">
                <a:latin typeface="+mn-lt"/>
                <a:cs typeface="Aharoni" panose="02010803020104030203" pitchFamily="2" charset="-79"/>
              </a:rPr>
              <a:t> Step 1: </a:t>
            </a:r>
            <a:r>
              <a:rPr lang="en-US" sz="3200" dirty="0">
                <a:latin typeface="+mn-lt"/>
                <a:cs typeface="Aharoni" panose="02010803020104030203" pitchFamily="2" charset="-79"/>
              </a:rPr>
              <a:t>Review the available benefits plans and any changes in the plan designs, effective</a:t>
            </a:r>
          </a:p>
          <a:p>
            <a:pPr marL="114300" indent="0">
              <a:buNone/>
            </a:pPr>
            <a:r>
              <a:rPr lang="en-US" sz="3200" dirty="0">
                <a:latin typeface="+mn-lt"/>
                <a:cs typeface="Aharoni" panose="02010803020104030203" pitchFamily="2" charset="-79"/>
              </a:rPr>
              <a:t>July 1.</a:t>
            </a:r>
          </a:p>
          <a:p>
            <a:pPr marL="114300" indent="0">
              <a:buNone/>
            </a:pPr>
            <a:r>
              <a:rPr lang="en-US" sz="3200" dirty="0">
                <a:latin typeface="+mn-lt"/>
                <a:cs typeface="Aharoni" panose="02010803020104030203" pitchFamily="2" charset="-79"/>
              </a:rPr>
              <a:t>• Review the premium rate sheets</a:t>
            </a:r>
          </a:p>
          <a:p>
            <a:pPr marL="114300" indent="0">
              <a:buNone/>
            </a:pPr>
            <a:r>
              <a:rPr lang="en-US" sz="3200" dirty="0">
                <a:latin typeface="+mn-lt"/>
                <a:cs typeface="Aharoni" panose="02010803020104030203" pitchFamily="2" charset="-79"/>
              </a:rPr>
              <a:t>• Review the Comparison Grid</a:t>
            </a:r>
          </a:p>
          <a:p>
            <a:pPr marL="114300" indent="0">
              <a:buNone/>
            </a:pPr>
            <a:r>
              <a:rPr lang="en-US" sz="3200" dirty="0">
                <a:latin typeface="+mn-lt"/>
                <a:cs typeface="Aharoni" panose="02010803020104030203" pitchFamily="2" charset="-79"/>
              </a:rPr>
              <a:t>• Review SEPA program and eligibility information</a:t>
            </a:r>
          </a:p>
          <a:p>
            <a:pPr marL="114300" indent="0">
              <a:buNone/>
            </a:pPr>
            <a:endParaRPr lang="en-US" sz="3200" dirty="0">
              <a:latin typeface="+mn-lt"/>
              <a:cs typeface="Aharoni" panose="02010803020104030203" pitchFamily="2" charset="-79"/>
            </a:endParaRPr>
          </a:p>
          <a:p>
            <a:pPr marL="114300" indent="0">
              <a:buNone/>
            </a:pPr>
            <a:r>
              <a:rPr lang="en-US" sz="3200" dirty="0">
                <a:latin typeface="+mn-lt"/>
                <a:cs typeface="Aharoni" panose="02010803020104030203" pitchFamily="2" charset="-79"/>
              </a:rPr>
              <a:t>• </a:t>
            </a:r>
            <a:r>
              <a:rPr lang="en-US" sz="3200" b="1" dirty="0">
                <a:latin typeface="+mn-lt"/>
                <a:cs typeface="Aharoni" panose="02010803020104030203" pitchFamily="2" charset="-79"/>
              </a:rPr>
              <a:t>Step 2: </a:t>
            </a:r>
            <a:r>
              <a:rPr lang="en-US" sz="3200" dirty="0">
                <a:latin typeface="+mn-lt"/>
                <a:cs typeface="Aharoni" panose="02010803020104030203" pitchFamily="2" charset="-79"/>
              </a:rPr>
              <a:t>Access the enrollment tool via the provided Open Enrollment link.</a:t>
            </a:r>
          </a:p>
          <a:p>
            <a:pPr marL="114300" indent="0">
              <a:buNone/>
            </a:pPr>
            <a:r>
              <a:rPr lang="en-US" sz="3200" b="1" dirty="0">
                <a:latin typeface="+mn-lt"/>
                <a:cs typeface="Aharoni" panose="02010803020104030203" pitchFamily="2" charset="-79"/>
              </a:rPr>
              <a:t>Enrollment Information | </a:t>
            </a:r>
            <a:r>
              <a:rPr lang="en-US" sz="3200" b="1" dirty="0" err="1">
                <a:latin typeface="+mn-lt"/>
                <a:cs typeface="Aharoni" panose="02010803020104030203" pitchFamily="2" charset="-79"/>
              </a:rPr>
              <a:t>SoNM</a:t>
            </a:r>
            <a:r>
              <a:rPr lang="en-US" sz="3200" b="1" dirty="0">
                <a:latin typeface="+mn-lt"/>
                <a:cs typeface="Aharoni" panose="02010803020104030203" pitchFamily="2" charset="-79"/>
              </a:rPr>
              <a:t> Group Benefits Plan</a:t>
            </a:r>
          </a:p>
          <a:p>
            <a:pPr marL="114300" indent="0">
              <a:buNone/>
            </a:pPr>
            <a:endParaRPr lang="en-US" sz="3200" b="1" dirty="0">
              <a:latin typeface="+mn-lt"/>
              <a:cs typeface="Aharoni" panose="02010803020104030203" pitchFamily="2" charset="-79"/>
            </a:endParaRPr>
          </a:p>
          <a:p>
            <a:pPr marL="114300" indent="0">
              <a:buNone/>
            </a:pPr>
            <a:r>
              <a:rPr lang="en-US" sz="3200" b="1" dirty="0">
                <a:latin typeface="+mn-lt"/>
                <a:cs typeface="Aharoni" panose="02010803020104030203" pitchFamily="2" charset="-79"/>
              </a:rPr>
              <a:t>Step 3: </a:t>
            </a:r>
            <a:r>
              <a:rPr lang="en-US" sz="3200" dirty="0">
                <a:latin typeface="+mn-lt"/>
                <a:cs typeface="Aharoni" panose="02010803020104030203" pitchFamily="2" charset="-79"/>
              </a:rPr>
              <a:t>Locate the </a:t>
            </a:r>
            <a:r>
              <a:rPr lang="en-US" sz="3200" b="1" dirty="0">
                <a:latin typeface="+mn-lt"/>
                <a:cs typeface="Aharoni" panose="02010803020104030203" pitchFamily="2" charset="-79"/>
              </a:rPr>
              <a:t>"New Hire 7/1 Election QE" </a:t>
            </a:r>
            <a:r>
              <a:rPr lang="en-US" sz="3200" dirty="0">
                <a:latin typeface="+mn-lt"/>
                <a:cs typeface="Aharoni" panose="02010803020104030203" pitchFamily="2" charset="-79"/>
              </a:rPr>
              <a:t>option in the enrollment tool menu. Please</a:t>
            </a:r>
          </a:p>
          <a:p>
            <a:pPr marL="114300" indent="0">
              <a:buNone/>
            </a:pPr>
            <a:r>
              <a:rPr lang="en-US" sz="3200" dirty="0">
                <a:latin typeface="+mn-lt"/>
                <a:cs typeface="Aharoni" panose="02010803020104030203" pitchFamily="2" charset="-79"/>
              </a:rPr>
              <a:t>be advised that enrollment will time out after 15 min of inactivity.</a:t>
            </a:r>
          </a:p>
          <a:p>
            <a:pPr marL="114300" indent="0">
              <a:buNone/>
            </a:pPr>
            <a:endParaRPr lang="en-US" sz="3200" dirty="0">
              <a:latin typeface="+mn-lt"/>
              <a:cs typeface="Aharoni" panose="02010803020104030203" pitchFamily="2" charset="-79"/>
            </a:endParaRPr>
          </a:p>
          <a:p>
            <a:pPr marL="114300" indent="0">
              <a:buNone/>
            </a:pPr>
            <a:r>
              <a:rPr lang="en-US" sz="3200" b="1" dirty="0">
                <a:latin typeface="+mn-lt"/>
                <a:cs typeface="Aharoni" panose="02010803020104030203" pitchFamily="2" charset="-79"/>
              </a:rPr>
              <a:t>Step 4</a:t>
            </a:r>
            <a:r>
              <a:rPr lang="en-US" sz="3200" dirty="0">
                <a:latin typeface="+mn-lt"/>
                <a:cs typeface="Aharoni" panose="02010803020104030203" pitchFamily="2" charset="-79"/>
              </a:rPr>
              <a:t>: Complete the enrollment for the benefits plan of choice. Ensure the selection is</a:t>
            </a:r>
          </a:p>
          <a:p>
            <a:pPr marL="114300" indent="0">
              <a:buNone/>
            </a:pPr>
            <a:r>
              <a:rPr lang="en-US" sz="3200" dirty="0">
                <a:latin typeface="+mn-lt"/>
                <a:cs typeface="Aharoni" panose="02010803020104030203" pitchFamily="2" charset="-79"/>
              </a:rPr>
              <a:t>distinct from the default cross-walked plans.</a:t>
            </a:r>
          </a:p>
          <a:p>
            <a:pPr marL="114300" indent="0">
              <a:buNone/>
            </a:pPr>
            <a:endParaRPr lang="en-US" sz="3200" dirty="0">
              <a:latin typeface="+mn-lt"/>
              <a:cs typeface="Aharoni" panose="02010803020104030203" pitchFamily="2" charset="-79"/>
            </a:endParaRPr>
          </a:p>
          <a:p>
            <a:pPr marL="114300" indent="0">
              <a:buNone/>
            </a:pPr>
            <a:r>
              <a:rPr lang="en-US" sz="3200" b="1" dirty="0">
                <a:latin typeface="+mn-lt"/>
                <a:cs typeface="Aharoni" panose="02010803020104030203" pitchFamily="2" charset="-79"/>
              </a:rPr>
              <a:t>Step 5: </a:t>
            </a:r>
            <a:r>
              <a:rPr lang="en-US" sz="3200" dirty="0">
                <a:latin typeface="+mn-lt"/>
                <a:cs typeface="Aharoni" panose="02010803020104030203" pitchFamily="2" charset="-79"/>
              </a:rPr>
              <a:t>Submit any required documents and review the confirmation of your enrollment</a:t>
            </a:r>
          </a:p>
          <a:p>
            <a:pPr marL="114300" indent="0">
              <a:buNone/>
            </a:pPr>
            <a:r>
              <a:rPr lang="en-US" sz="3200" dirty="0">
                <a:latin typeface="+mn-lt"/>
                <a:cs typeface="Aharoni" panose="02010803020104030203" pitchFamily="2" charset="-79"/>
              </a:rPr>
              <a:t>submission</a:t>
            </a:r>
            <a:r>
              <a:rPr lang="en-US" sz="3200" b="1" dirty="0">
                <a:latin typeface="+mn-lt"/>
                <a:cs typeface="Aharoni" panose="02010803020104030203" pitchFamily="2" charset="-79"/>
              </a:rPr>
              <a:t>.</a:t>
            </a:r>
          </a:p>
          <a:p>
            <a:pPr marL="114300" indent="0">
              <a:buNone/>
            </a:pPr>
            <a:r>
              <a:rPr lang="en-US" sz="3200" b="1" dirty="0">
                <a:solidFill>
                  <a:srgbClr val="FF0000"/>
                </a:solidFill>
                <a:latin typeface="+mn-lt"/>
                <a:cs typeface="Aharoni" panose="02010803020104030203" pitchFamily="2" charset="-79"/>
              </a:rPr>
              <a:t>5. Deadline:</a:t>
            </a:r>
          </a:p>
          <a:p>
            <a:pPr marL="114300" indent="0">
              <a:buNone/>
            </a:pPr>
            <a:r>
              <a:rPr lang="en-US" sz="3200" dirty="0">
                <a:latin typeface="+mn-lt"/>
                <a:cs typeface="Aharoni" panose="02010803020104030203" pitchFamily="2" charset="-79"/>
              </a:rPr>
              <a:t>• New hires must complete their initial new hire enrollment within 31 days of their hire</a:t>
            </a:r>
          </a:p>
          <a:p>
            <a:pPr marL="114300" indent="0">
              <a:buNone/>
            </a:pPr>
            <a:r>
              <a:rPr lang="en-US" sz="3200" dirty="0">
                <a:latin typeface="+mn-lt"/>
                <a:cs typeface="Aharoni" panose="02010803020104030203" pitchFamily="2" charset="-79"/>
              </a:rPr>
              <a:t>date. They must complete the qualifying event enrollment process by July 31, 2026</a:t>
            </a:r>
          </a:p>
          <a:p>
            <a:pPr marL="114300" indent="0">
              <a:buNone/>
            </a:pPr>
            <a:r>
              <a:rPr lang="en-US" sz="3200" dirty="0">
                <a:latin typeface="+mn-lt"/>
                <a:cs typeface="Aharoni" panose="02010803020104030203" pitchFamily="2" charset="-79"/>
              </a:rPr>
              <a:t>at 11:59 PM to ensure benefits coverage changes for the new plan year commence</a:t>
            </a:r>
          </a:p>
          <a:p>
            <a:pPr marL="114300" indent="0">
              <a:buNone/>
            </a:pPr>
            <a:r>
              <a:rPr lang="en-US" sz="3200" dirty="0">
                <a:latin typeface="+mn-lt"/>
                <a:cs typeface="Aharoni" panose="02010803020104030203" pitchFamily="2" charset="-79"/>
              </a:rPr>
              <a:t>as planned.</a:t>
            </a:r>
          </a:p>
          <a:p>
            <a:pPr marL="114300" indent="0">
              <a:buNone/>
            </a:pPr>
            <a:r>
              <a:rPr lang="en-US" sz="3200" b="1" dirty="0">
                <a:latin typeface="+mn-lt"/>
                <a:cs typeface="Aharoni" panose="02010803020104030203" pitchFamily="2" charset="-79"/>
              </a:rPr>
              <a:t>6. Support:</a:t>
            </a:r>
          </a:p>
          <a:p>
            <a:pPr marL="114300" indent="0">
              <a:buNone/>
            </a:pPr>
            <a:r>
              <a:rPr lang="en-US" sz="3200" dirty="0">
                <a:latin typeface="+mn-lt"/>
                <a:cs typeface="Aharoni" panose="02010803020104030203" pitchFamily="2" charset="-79"/>
              </a:rPr>
              <a:t>• Provide assistance for any questions or clarifications regarding the enrollment</a:t>
            </a:r>
          </a:p>
          <a:p>
            <a:pPr marL="114300" indent="0">
              <a:buNone/>
            </a:pPr>
            <a:r>
              <a:rPr lang="en-US" sz="3200" dirty="0">
                <a:latin typeface="+mn-lt"/>
                <a:cs typeface="Aharoni" panose="02010803020104030203" pitchFamily="2" charset="-79"/>
              </a:rPr>
              <a:t>process. HR personnel should remain available to guide new hires through the benefits selection and submission process.</a:t>
            </a:r>
          </a:p>
          <a:p>
            <a:pPr marL="114300" indent="0">
              <a:buNone/>
            </a:pPr>
            <a:r>
              <a:rPr lang="en-US" sz="3200" dirty="0">
                <a:latin typeface="+mn-lt"/>
                <a:cs typeface="Aharoni" panose="02010803020104030203" pitchFamily="2" charset="-79"/>
              </a:rPr>
              <a:t>• Additional support will be provided by EASI Gov. 505-244-6000 option 2</a:t>
            </a:r>
          </a:p>
          <a:p>
            <a:pPr marL="114300" indent="0">
              <a:buNone/>
            </a:pPr>
            <a:r>
              <a:rPr lang="en-US" sz="3200" b="1" dirty="0">
                <a:latin typeface="+mn-lt"/>
                <a:cs typeface="Aharoni" panose="02010803020104030203" pitchFamily="2" charset="-79"/>
              </a:rPr>
              <a:t>Next Steps:</a:t>
            </a:r>
          </a:p>
          <a:p>
            <a:pPr marL="114300" indent="0">
              <a:buNone/>
            </a:pPr>
            <a:r>
              <a:rPr lang="en-US" sz="3200" dirty="0">
                <a:latin typeface="+mn-lt"/>
                <a:cs typeface="Aharoni" panose="02010803020104030203" pitchFamily="2" charset="-79"/>
              </a:rPr>
              <a:t>• Monitor the completion of new hire paperwork and benefit enrollments.</a:t>
            </a:r>
          </a:p>
          <a:p>
            <a:pPr marL="114300" indent="0">
              <a:buNone/>
            </a:pPr>
            <a:r>
              <a:rPr lang="en-US" sz="3200" dirty="0">
                <a:latin typeface="+mn-lt"/>
                <a:cs typeface="Aharoni" panose="02010803020104030203" pitchFamily="2" charset="-79"/>
              </a:rPr>
              <a:t>• Confirm successful submissions for all new hires by the deadline. Employees must</a:t>
            </a:r>
          </a:p>
          <a:p>
            <a:pPr marL="114300" indent="0">
              <a:buNone/>
            </a:pPr>
            <a:r>
              <a:rPr lang="en-US" sz="3200" dirty="0">
                <a:latin typeface="+mn-lt"/>
                <a:cs typeface="Aharoni" panose="02010803020104030203" pitchFamily="2" charset="-79"/>
              </a:rPr>
              <a:t>submit a copy of the enrollment form to HR for personnel files.</a:t>
            </a:r>
          </a:p>
          <a:p>
            <a:pPr marL="114300" indent="0">
              <a:buNone/>
            </a:pPr>
            <a:r>
              <a:rPr lang="en-US" sz="3200" dirty="0">
                <a:latin typeface="+mn-lt"/>
                <a:cs typeface="Aharoni" panose="02010803020104030203" pitchFamily="2" charset="-79"/>
              </a:rPr>
              <a:t>• Prepare to address any inquiries from the new hires regarding their enrollment</a:t>
            </a:r>
          </a:p>
          <a:p>
            <a:pPr marL="114300" indent="0">
              <a:buNone/>
            </a:pPr>
            <a:r>
              <a:rPr lang="en-US" sz="3200" dirty="0">
                <a:latin typeface="+mn-lt"/>
                <a:cs typeface="Aharoni" panose="02010803020104030203" pitchFamily="2" charset="-79"/>
              </a:rPr>
              <a:t>choices or plan designs.</a:t>
            </a:r>
            <a:r>
              <a:rPr lang="en-US" sz="3200" b="1" dirty="0">
                <a:latin typeface="+mn-lt"/>
                <a:cs typeface="Aharoni" panose="02010803020104030203" pitchFamily="2" charset="-79"/>
              </a:rPr>
              <a:t> </a:t>
            </a:r>
          </a:p>
          <a:p>
            <a:pPr marL="114300" indent="0">
              <a:buNone/>
            </a:pPr>
            <a:r>
              <a:rPr lang="en-US" sz="3200" b="1" dirty="0">
                <a:latin typeface="+mn-lt"/>
                <a:cs typeface="Aharoni" panose="02010803020104030203" pitchFamily="2" charset="-79"/>
              </a:rPr>
              <a:t>By following these steps, HR can effectively manage the hiring and enrollment process</a:t>
            </a:r>
          </a:p>
          <a:p>
            <a:pPr marL="114300" indent="0">
              <a:buNone/>
            </a:pPr>
            <a:r>
              <a:rPr lang="en-US" sz="3200" b="1" dirty="0">
                <a:latin typeface="+mn-lt"/>
                <a:cs typeface="Aharoni" panose="02010803020104030203" pitchFamily="2" charset="-79"/>
              </a:rPr>
              <a:t>for new employees while ensuring compliance with the changing benefits landscape.</a:t>
            </a:r>
            <a:endParaRPr lang="en-US" sz="3200" dirty="0">
              <a:latin typeface="+mn-lt"/>
              <a:cs typeface="Aharoni" panose="02010803020104030203" pitchFamily="2" charset="-79"/>
            </a:endParaRPr>
          </a:p>
          <a:p>
            <a:pPr marL="114300" indent="0" algn="just">
              <a:buFont typeface="Arial"/>
              <a:buNone/>
            </a:pPr>
            <a:endParaRPr lang="en-US" sz="3200" dirty="0">
              <a:latin typeface="+mn-lt"/>
            </a:endParaRPr>
          </a:p>
          <a:p>
            <a:endParaRPr lang="en-US" dirty="0"/>
          </a:p>
        </p:txBody>
      </p:sp>
      <p:pic>
        <p:nvPicPr>
          <p:cNvPr id="92" name="Google Shape;92;p17">
            <a:extLst>
              <a:ext uri="{FF2B5EF4-FFF2-40B4-BE49-F238E27FC236}">
                <a16:creationId xmlns:a16="http://schemas.microsoft.com/office/drawing/2014/main" id="{B1930843-EFEC-1C3E-595C-8B981C279E68}"/>
              </a:ext>
            </a:extLst>
          </p:cNvPr>
          <p:cNvPicPr preferRelativeResize="0"/>
          <p:nvPr/>
        </p:nvPicPr>
        <p:blipFill>
          <a:blip r:embed="rId3">
            <a:alphaModFix/>
          </a:blip>
          <a:stretch>
            <a:fillRect/>
          </a:stretch>
        </p:blipFill>
        <p:spPr>
          <a:xfrm>
            <a:off x="6919468" y="4715714"/>
            <a:ext cx="1977774" cy="397000"/>
          </a:xfrm>
          <a:prstGeom prst="rect">
            <a:avLst/>
          </a:prstGeom>
          <a:noFill/>
          <a:ln>
            <a:noFill/>
          </a:ln>
        </p:spPr>
      </p:pic>
      <p:sp>
        <p:nvSpPr>
          <p:cNvPr id="98" name="Google Shape;98;p17">
            <a:extLst>
              <a:ext uri="{FF2B5EF4-FFF2-40B4-BE49-F238E27FC236}">
                <a16:creationId xmlns:a16="http://schemas.microsoft.com/office/drawing/2014/main" id="{2BBA1037-CDFE-3BF7-2CBE-138B160541B8}"/>
              </a:ext>
            </a:extLst>
          </p:cNvPr>
          <p:cNvSpPr txBox="1">
            <a:spLocks noGrp="1"/>
          </p:cNvSpPr>
          <p:nvPr>
            <p:ph type="title"/>
          </p:nvPr>
        </p:nvSpPr>
        <p:spPr>
          <a:xfrm>
            <a:off x="3045855" y="30786"/>
            <a:ext cx="5203064" cy="742889"/>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US" sz="1818" dirty="0">
                <a:solidFill>
                  <a:srgbClr val="004D4C"/>
                </a:solidFill>
                <a:latin typeface="PT Serif"/>
                <a:ea typeface="PT Serif"/>
                <a:cs typeface="PT Serif"/>
                <a:sym typeface="PT Serif"/>
              </a:rPr>
              <a:t>Transition of Benefits for New Hires </a:t>
            </a:r>
            <a:endParaRPr sz="1818" dirty="0">
              <a:solidFill>
                <a:srgbClr val="004D4C"/>
              </a:solidFill>
              <a:latin typeface="PT Serif"/>
              <a:ea typeface="PT Serif"/>
              <a:cs typeface="PT Serif"/>
              <a:sym typeface="PT Serif"/>
            </a:endParaRPr>
          </a:p>
        </p:txBody>
      </p:sp>
      <p:pic>
        <p:nvPicPr>
          <p:cNvPr id="99" name="Google Shape;99;p17">
            <a:extLst>
              <a:ext uri="{FF2B5EF4-FFF2-40B4-BE49-F238E27FC236}">
                <a16:creationId xmlns:a16="http://schemas.microsoft.com/office/drawing/2014/main" id="{354B53B8-AB8E-ABE6-CF9C-7BDD3013C26D}"/>
              </a:ext>
            </a:extLst>
          </p:cNvPr>
          <p:cNvPicPr preferRelativeResize="0"/>
          <p:nvPr/>
        </p:nvPicPr>
        <p:blipFill rotWithShape="1">
          <a:blip r:embed="rId4">
            <a:alphaModFix/>
          </a:blip>
          <a:srcRect l="53471" t="-1650" b="1649"/>
          <a:stretch/>
        </p:blipFill>
        <p:spPr>
          <a:xfrm rot="10800000">
            <a:off x="8154403" y="113087"/>
            <a:ext cx="957400" cy="260400"/>
          </a:xfrm>
          <a:prstGeom prst="rect">
            <a:avLst/>
          </a:prstGeom>
          <a:noFill/>
          <a:ln>
            <a:noFill/>
          </a:ln>
        </p:spPr>
      </p:pic>
      <p:sp>
        <p:nvSpPr>
          <p:cNvPr id="7" name="Text Placeholder 6">
            <a:extLst>
              <a:ext uri="{FF2B5EF4-FFF2-40B4-BE49-F238E27FC236}">
                <a16:creationId xmlns:a16="http://schemas.microsoft.com/office/drawing/2014/main" id="{69A7BB67-2E85-11FB-105A-E84DC874296D}"/>
              </a:ext>
            </a:extLst>
          </p:cNvPr>
          <p:cNvSpPr>
            <a:spLocks noGrp="1"/>
          </p:cNvSpPr>
          <p:nvPr>
            <p:ph type="body" idx="1"/>
          </p:nvPr>
        </p:nvSpPr>
        <p:spPr>
          <a:xfrm>
            <a:off x="246759" y="238259"/>
            <a:ext cx="3971072" cy="4584878"/>
          </a:xfrm>
        </p:spPr>
        <p:style>
          <a:lnRef idx="2">
            <a:schemeClr val="accent5"/>
          </a:lnRef>
          <a:fillRef idx="1">
            <a:schemeClr val="lt1"/>
          </a:fillRef>
          <a:effectRef idx="0">
            <a:schemeClr val="accent5"/>
          </a:effectRef>
          <a:fontRef idx="minor">
            <a:schemeClr val="dk1"/>
          </a:fontRef>
        </p:style>
        <p:txBody>
          <a:bodyPr>
            <a:normAutofit fontScale="25000" lnSpcReduction="20000"/>
          </a:bodyPr>
          <a:lstStyle/>
          <a:p>
            <a:pPr marL="114300" indent="0" algn="just">
              <a:buNone/>
            </a:pPr>
            <a:r>
              <a:rPr lang="en-US" sz="3200" b="1" u="sng" dirty="0">
                <a:latin typeface="+mn-lt"/>
                <a:cs typeface="Aharoni" panose="02010803020104030203" pitchFamily="2" charset="-79"/>
              </a:rPr>
              <a:t>Instructions for Human Resources on Hiring New Employees During the Transition Period</a:t>
            </a:r>
          </a:p>
          <a:p>
            <a:pPr marL="114300" indent="0" algn="just">
              <a:buNone/>
            </a:pPr>
            <a:endParaRPr lang="en-US" sz="3200" b="1" u="sng" dirty="0">
              <a:latin typeface="+mn-lt"/>
              <a:cs typeface="Aharoni" panose="02010803020104030203" pitchFamily="2" charset="-79"/>
            </a:endParaRPr>
          </a:p>
          <a:p>
            <a:pPr marL="114300" indent="0" algn="just">
              <a:buNone/>
            </a:pPr>
            <a:r>
              <a:rPr lang="en-US" sz="3200" b="1" dirty="0">
                <a:latin typeface="+mn-lt"/>
                <a:cs typeface="Aharoni" panose="02010803020104030203" pitchFamily="2" charset="-79"/>
              </a:rPr>
              <a:t>(May 16,2026 - June 30,2026)</a:t>
            </a:r>
          </a:p>
          <a:p>
            <a:pPr marL="114300" indent="0" algn="just">
              <a:buNone/>
            </a:pPr>
            <a:endParaRPr lang="en-US" sz="3200" b="1" dirty="0">
              <a:latin typeface="+mn-lt"/>
              <a:cs typeface="Aharoni" panose="02010803020104030203" pitchFamily="2" charset="-79"/>
            </a:endParaRPr>
          </a:p>
          <a:p>
            <a:pPr marL="114300" indent="0" algn="just">
              <a:buNone/>
            </a:pPr>
            <a:r>
              <a:rPr lang="en-US" sz="3200" b="1" dirty="0">
                <a:latin typeface="+mn-lt"/>
                <a:cs typeface="Aharoni" panose="02010803020104030203" pitchFamily="2" charset="-79"/>
              </a:rPr>
              <a:t>Objective: To ensure a smooth transition for new hires during the open enrollment closeout period while accommodating their benefits, preferences and changes in plan designs.</a:t>
            </a:r>
          </a:p>
          <a:p>
            <a:pPr marL="114300" indent="0" algn="just">
              <a:buNone/>
            </a:pPr>
            <a:endParaRPr lang="en-US" sz="3200" b="1" dirty="0">
              <a:latin typeface="+mn-lt"/>
              <a:cs typeface="Aharoni" panose="02010803020104030203" pitchFamily="2" charset="-79"/>
            </a:endParaRPr>
          </a:p>
          <a:p>
            <a:pPr marL="114300" indent="0" algn="just">
              <a:buNone/>
            </a:pPr>
            <a:r>
              <a:rPr lang="en-US" sz="3200" b="1" dirty="0">
                <a:latin typeface="+mn-lt"/>
                <a:cs typeface="Aharoni" panose="02010803020104030203" pitchFamily="2" charset="-79"/>
              </a:rPr>
              <a:t>Overview: Between May 16, 2026 and June 30, 2026 Human Resources will process new</a:t>
            </a:r>
          </a:p>
          <a:p>
            <a:pPr marL="114300" indent="0" algn="just">
              <a:buNone/>
            </a:pPr>
            <a:r>
              <a:rPr lang="en-US" sz="3200" b="1" dirty="0">
                <a:latin typeface="+mn-lt"/>
                <a:cs typeface="Aharoni" panose="02010803020104030203" pitchFamily="2" charset="-79"/>
              </a:rPr>
              <a:t>hires and facilitate their enrollment in benefits. New hires will have the ability to submit necessary paperwork and enrollments for their benefits, considering the upcoming plan design changes effective July 1, 2026.</a:t>
            </a:r>
          </a:p>
          <a:p>
            <a:pPr marL="114300" indent="0" algn="just">
              <a:buNone/>
            </a:pPr>
            <a:endParaRPr lang="en-US" sz="3200" b="1" dirty="0">
              <a:latin typeface="+mn-lt"/>
              <a:cs typeface="Aharoni" panose="02010803020104030203" pitchFamily="2" charset="-79"/>
            </a:endParaRPr>
          </a:p>
          <a:p>
            <a:pPr marL="114300" indent="0" algn="just">
              <a:buNone/>
            </a:pPr>
            <a:r>
              <a:rPr lang="en-US" sz="3200" b="1" dirty="0">
                <a:solidFill>
                  <a:schemeClr val="accent1"/>
                </a:solidFill>
                <a:latin typeface="+mn-lt"/>
                <a:cs typeface="Aharoni" panose="02010803020104030203" pitchFamily="2" charset="-79"/>
              </a:rPr>
              <a:t>Instructions:</a:t>
            </a:r>
          </a:p>
          <a:p>
            <a:pPr marL="114300" indent="0" algn="just">
              <a:buNone/>
            </a:pPr>
            <a:endParaRPr lang="en-US" sz="3200" b="1" dirty="0">
              <a:latin typeface="+mn-lt"/>
              <a:cs typeface="Aharoni" panose="02010803020104030203" pitchFamily="2" charset="-79"/>
            </a:endParaRPr>
          </a:p>
          <a:p>
            <a:pPr marL="114300" indent="0" algn="just">
              <a:buNone/>
            </a:pPr>
            <a:r>
              <a:rPr lang="en-US" sz="3200" b="1" dirty="0">
                <a:latin typeface="+mn-lt"/>
                <a:cs typeface="Aharoni" panose="02010803020104030203" pitchFamily="2" charset="-79"/>
              </a:rPr>
              <a:t>1. New Hire Paperwork Submission:</a:t>
            </a:r>
          </a:p>
          <a:p>
            <a:pPr marL="114300" indent="0" algn="just">
              <a:buNone/>
            </a:pPr>
            <a:r>
              <a:rPr lang="en-US" sz="3200" b="1" dirty="0">
                <a:latin typeface="+mn-lt"/>
                <a:cs typeface="Aharoni" panose="02010803020104030203" pitchFamily="2" charset="-79"/>
              </a:rPr>
              <a:t>• Ensure that new hires complete all necessary documentation, including W-4 forms,</a:t>
            </a:r>
          </a:p>
          <a:p>
            <a:pPr marL="114300" indent="0" algn="just">
              <a:buNone/>
            </a:pPr>
            <a:r>
              <a:rPr lang="en-US" sz="3200" b="1" dirty="0">
                <a:latin typeface="+mn-lt"/>
                <a:cs typeface="Aharoni" panose="02010803020104030203" pitchFamily="2" charset="-79"/>
              </a:rPr>
              <a:t>job-related documents, and benefits enrollment forms associated with their initial hiring process.</a:t>
            </a:r>
          </a:p>
          <a:p>
            <a:pPr marL="114300" indent="0" algn="just">
              <a:buNone/>
            </a:pPr>
            <a:endParaRPr lang="en-US" sz="3200" b="1" dirty="0">
              <a:latin typeface="+mn-lt"/>
              <a:cs typeface="Aharoni" panose="02010803020104030203" pitchFamily="2" charset="-79"/>
            </a:endParaRPr>
          </a:p>
          <a:p>
            <a:pPr marL="114300" indent="0" algn="just">
              <a:buNone/>
            </a:pPr>
            <a:r>
              <a:rPr lang="en-US" sz="3200" b="1" dirty="0">
                <a:latin typeface="+mn-lt"/>
                <a:cs typeface="Aharoni" panose="02010803020104030203" pitchFamily="2" charset="-79"/>
              </a:rPr>
              <a:t>2. Enrollment Process Overview:</a:t>
            </a:r>
          </a:p>
          <a:p>
            <a:pPr marL="114300" indent="0" algn="just">
              <a:buNone/>
            </a:pPr>
            <a:endParaRPr lang="en-US" sz="3200" b="1" dirty="0">
              <a:latin typeface="+mn-lt"/>
              <a:cs typeface="Aharoni" panose="02010803020104030203" pitchFamily="2" charset="-79"/>
            </a:endParaRPr>
          </a:p>
          <a:p>
            <a:pPr marL="114300" indent="0" algn="just">
              <a:buNone/>
            </a:pPr>
            <a:r>
              <a:rPr lang="en-US" sz="3200" b="1" dirty="0">
                <a:latin typeface="+mn-lt"/>
                <a:cs typeface="Aharoni" panose="02010803020104030203" pitchFamily="2" charset="-79"/>
              </a:rPr>
              <a:t>• New hires must be informed about their benefits choices, particularly regarding the changes effective July 1.</a:t>
            </a:r>
          </a:p>
          <a:p>
            <a:pPr marL="114300" indent="0" algn="just">
              <a:buNone/>
            </a:pPr>
            <a:endParaRPr lang="en-US" sz="3200" b="1" dirty="0">
              <a:latin typeface="+mn-lt"/>
              <a:cs typeface="Aharoni" panose="02010803020104030203" pitchFamily="2" charset="-79"/>
            </a:endParaRPr>
          </a:p>
          <a:p>
            <a:pPr marL="114300" indent="0" algn="just">
              <a:buNone/>
            </a:pPr>
            <a:r>
              <a:rPr lang="en-US" sz="3200" b="1" dirty="0">
                <a:latin typeface="+mn-lt"/>
                <a:cs typeface="Aharoni" panose="02010803020104030203" pitchFamily="2" charset="-79"/>
              </a:rPr>
              <a:t>• Communicate the options available for benefits enrollment and the implications of choosing different plans.</a:t>
            </a:r>
          </a:p>
          <a:p>
            <a:pPr marL="114300" indent="0" algn="just">
              <a:buNone/>
            </a:pPr>
            <a:endParaRPr lang="en-US" sz="3200" b="1" dirty="0">
              <a:latin typeface="+mn-lt"/>
              <a:cs typeface="Aharoni" panose="02010803020104030203" pitchFamily="2" charset="-79"/>
            </a:endParaRPr>
          </a:p>
          <a:p>
            <a:pPr marL="114300" indent="0" algn="just">
              <a:buNone/>
            </a:pPr>
            <a:r>
              <a:rPr lang="en-US" sz="3200" b="1" dirty="0">
                <a:latin typeface="+mn-lt"/>
                <a:cs typeface="Aharoni" panose="02010803020104030203" pitchFamily="2" charset="-79"/>
              </a:rPr>
              <a:t>3. Eligibility for Special Enrollment:</a:t>
            </a:r>
          </a:p>
          <a:p>
            <a:pPr marL="114300" indent="0" algn="just">
              <a:buNone/>
            </a:pPr>
            <a:r>
              <a:rPr lang="en-US" sz="3200" b="1" dirty="0">
                <a:latin typeface="+mn-lt"/>
                <a:cs typeface="Aharoni" panose="02010803020104030203" pitchFamily="2" charset="-79"/>
              </a:rPr>
              <a:t>• Explain to new hires that they are eligible to participate in a special enrollment period due to changes in plan designs, known as the “New Hire 7/1 Election QE.”</a:t>
            </a:r>
          </a:p>
          <a:p>
            <a:pPr marL="114300" indent="0" algn="just">
              <a:buNone/>
            </a:pPr>
            <a:r>
              <a:rPr lang="en-US" sz="3200" b="1" dirty="0">
                <a:latin typeface="+mn-lt"/>
                <a:cs typeface="Aharoni" panose="02010803020104030203" pitchFamily="2" charset="-79"/>
              </a:rPr>
              <a:t>• This QE event will be available within the enrollment tool starting May 16, 2026.</a:t>
            </a:r>
          </a:p>
          <a:p>
            <a:pPr marL="114300" indent="0" algn="just">
              <a:buNone/>
            </a:pPr>
            <a:r>
              <a:rPr lang="en-US" sz="3200" b="1" dirty="0">
                <a:latin typeface="+mn-lt"/>
                <a:cs typeface="Aharoni" panose="02010803020104030203" pitchFamily="2" charset="-79"/>
              </a:rPr>
              <a:t>Closing July 31, 2026, at 11:59 PM.</a:t>
            </a:r>
          </a:p>
          <a:p>
            <a:pPr marL="114300" indent="0" algn="just">
              <a:buNone/>
            </a:pPr>
            <a:endParaRPr lang="en-US" sz="4000" dirty="0"/>
          </a:p>
          <a:p>
            <a:endParaRPr lang="en-US" dirty="0"/>
          </a:p>
        </p:txBody>
      </p:sp>
    </p:spTree>
    <p:extLst>
      <p:ext uri="{BB962C8B-B14F-4D97-AF65-F5344CB8AC3E}">
        <p14:creationId xmlns:p14="http://schemas.microsoft.com/office/powerpoint/2010/main" val="2462205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C10E6343-FA5F-3FB2-E6D4-458D29303F32}"/>
            </a:ext>
          </a:extLst>
        </p:cNvPr>
        <p:cNvGrpSpPr/>
        <p:nvPr/>
      </p:nvGrpSpPr>
      <p:grpSpPr>
        <a:xfrm>
          <a:off x="0" y="0"/>
          <a:ext cx="0" cy="0"/>
          <a:chOff x="0" y="0"/>
          <a:chExt cx="0" cy="0"/>
        </a:xfrm>
      </p:grpSpPr>
      <p:sp>
        <p:nvSpPr>
          <p:cNvPr id="133" name="Google Shape;133;p20">
            <a:extLst>
              <a:ext uri="{FF2B5EF4-FFF2-40B4-BE49-F238E27FC236}">
                <a16:creationId xmlns:a16="http://schemas.microsoft.com/office/drawing/2014/main" id="{AD3CA2D5-D3C4-5377-A257-083E7D5A581E}"/>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20">
            <a:extLst>
              <a:ext uri="{FF2B5EF4-FFF2-40B4-BE49-F238E27FC236}">
                <a16:creationId xmlns:a16="http://schemas.microsoft.com/office/drawing/2014/main" id="{C8426ADE-755A-D3F2-241A-6C6CA19CE424}"/>
              </a:ext>
            </a:extLst>
          </p:cNvPr>
          <p:cNvPicPr preferRelativeResize="0"/>
          <p:nvPr/>
        </p:nvPicPr>
        <p:blipFill rotWithShape="1">
          <a:blip r:embed="rId3">
            <a:alphaModFix/>
          </a:blip>
          <a:srcRect/>
          <a:stretch/>
        </p:blipFill>
        <p:spPr>
          <a:xfrm>
            <a:off x="0" y="445025"/>
            <a:ext cx="3304074" cy="534700"/>
          </a:xfrm>
          <a:prstGeom prst="rect">
            <a:avLst/>
          </a:prstGeom>
          <a:noFill/>
          <a:ln>
            <a:noFill/>
          </a:ln>
        </p:spPr>
      </p:pic>
      <p:sp>
        <p:nvSpPr>
          <p:cNvPr id="135" name="Google Shape;135;p20">
            <a:extLst>
              <a:ext uri="{FF2B5EF4-FFF2-40B4-BE49-F238E27FC236}">
                <a16:creationId xmlns:a16="http://schemas.microsoft.com/office/drawing/2014/main" id="{03E38159-906E-584B-69FE-1E3155105556}"/>
              </a:ext>
            </a:extLst>
          </p:cNvPr>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US" sz="2020" dirty="0">
                <a:solidFill>
                  <a:schemeClr val="lt1"/>
                </a:solidFill>
                <a:latin typeface="PT Serif"/>
                <a:ea typeface="PT Serif"/>
                <a:cs typeface="PT Serif"/>
                <a:sym typeface="PT Serif"/>
              </a:rPr>
              <a:t>Leave Buyback</a:t>
            </a:r>
            <a:endParaRPr sz="2020" dirty="0">
              <a:solidFill>
                <a:schemeClr val="lt1"/>
              </a:solidFill>
              <a:latin typeface="PT Serif"/>
              <a:ea typeface="PT Serif"/>
              <a:cs typeface="PT Serif"/>
              <a:sym typeface="PT Serif"/>
            </a:endParaRPr>
          </a:p>
        </p:txBody>
      </p:sp>
      <p:sp>
        <p:nvSpPr>
          <p:cNvPr id="136" name="Google Shape;136;p20">
            <a:extLst>
              <a:ext uri="{FF2B5EF4-FFF2-40B4-BE49-F238E27FC236}">
                <a16:creationId xmlns:a16="http://schemas.microsoft.com/office/drawing/2014/main" id="{861156B9-2712-6A29-70AD-832D8EB8174E}"/>
              </a:ext>
            </a:extLst>
          </p:cNvPr>
          <p:cNvSpPr txBox="1">
            <a:spLocks noGrp="1"/>
          </p:cNvSpPr>
          <p:nvPr>
            <p:ph type="body" idx="1"/>
          </p:nvPr>
        </p:nvSpPr>
        <p:spPr>
          <a:xfrm>
            <a:off x="357325" y="1188425"/>
            <a:ext cx="8520600" cy="396900"/>
          </a:xfrm>
          <a:prstGeom prst="rect">
            <a:avLst/>
          </a:prstGeom>
        </p:spPr>
        <p:txBody>
          <a:bodyPr spcFirstLastPara="1" wrap="square" lIns="91425" tIns="91425" rIns="91425" bIns="91425" anchor="t" anchorCtr="0">
            <a:noAutofit/>
          </a:bodyPr>
          <a:lstStyle/>
          <a:p>
            <a:pPr marL="0" marR="279400" lvl="0" indent="0" algn="just">
              <a:spcBef>
                <a:spcPts val="800"/>
              </a:spcBef>
              <a:buSzPts val="1100"/>
              <a:buNone/>
            </a:pPr>
            <a:r>
              <a:rPr lang="en-US" sz="2000" dirty="0">
                <a:solidFill>
                  <a:schemeClr val="lt1"/>
                </a:solidFill>
                <a:latin typeface="Source Sans Pro"/>
                <a:ea typeface="Source Sans Pro"/>
                <a:cs typeface="Source Sans Pro"/>
                <a:sym typeface="Source Sans Pro"/>
              </a:rPr>
              <a:t>Sick Leave Buy Back</a:t>
            </a:r>
          </a:p>
        </p:txBody>
      </p:sp>
      <p:pic>
        <p:nvPicPr>
          <p:cNvPr id="137" name="Google Shape;137;p20">
            <a:extLst>
              <a:ext uri="{FF2B5EF4-FFF2-40B4-BE49-F238E27FC236}">
                <a16:creationId xmlns:a16="http://schemas.microsoft.com/office/drawing/2014/main" id="{AAD9B7AF-A95B-1B07-5846-63A8253FFDA4}"/>
              </a:ext>
            </a:extLst>
          </p:cNvPr>
          <p:cNvPicPr preferRelativeResize="0"/>
          <p:nvPr/>
        </p:nvPicPr>
        <p:blipFill>
          <a:blip r:embed="rId4">
            <a:alphaModFix/>
          </a:blip>
          <a:stretch>
            <a:fillRect/>
          </a:stretch>
        </p:blipFill>
        <p:spPr>
          <a:xfrm>
            <a:off x="357334" y="4433400"/>
            <a:ext cx="1877842" cy="572700"/>
          </a:xfrm>
          <a:prstGeom prst="rect">
            <a:avLst/>
          </a:prstGeom>
          <a:noFill/>
          <a:ln>
            <a:noFill/>
          </a:ln>
        </p:spPr>
      </p:pic>
      <p:sp>
        <p:nvSpPr>
          <p:cNvPr id="138" name="Google Shape;138;p20">
            <a:extLst>
              <a:ext uri="{FF2B5EF4-FFF2-40B4-BE49-F238E27FC236}">
                <a16:creationId xmlns:a16="http://schemas.microsoft.com/office/drawing/2014/main" id="{25935BDD-E518-F5E4-308D-CA38BB8F5DF4}"/>
              </a:ext>
            </a:extLst>
          </p:cNvPr>
          <p:cNvSpPr txBox="1">
            <a:spLocks noGrp="1"/>
          </p:cNvSpPr>
          <p:nvPr>
            <p:ph type="body" idx="1"/>
          </p:nvPr>
        </p:nvSpPr>
        <p:spPr>
          <a:xfrm>
            <a:off x="199623" y="1623325"/>
            <a:ext cx="5753602" cy="2890719"/>
          </a:xfrm>
          <a:prstGeom prst="rect">
            <a:avLst/>
          </a:prstGeom>
        </p:spPr>
        <p:txBody>
          <a:bodyPr spcFirstLastPara="1" wrap="square" lIns="91425" tIns="91425" rIns="91425" bIns="91425" anchor="t" anchorCtr="0">
            <a:noAutofit/>
          </a:bodyPr>
          <a:lstStyle/>
          <a:p>
            <a:pPr marL="114300" indent="0">
              <a:buNone/>
            </a:pPr>
            <a:r>
              <a:rPr lang="en-US" sz="1200" dirty="0">
                <a:solidFill>
                  <a:schemeClr val="bg1"/>
                </a:solidFill>
              </a:rPr>
              <a:t>In accordance with Subsection I of 1.7.7.10 NMAC, employees who have excess of 600 hours of unused sick leave are entitled to be paid for unused sick leave at 50% of their hourly rate of pay up to 120 hours. Employees are entitled to participate in this program only once per fiscal year per employee.  </a:t>
            </a:r>
          </a:p>
          <a:p>
            <a:pPr marL="114300" indent="0">
              <a:buNone/>
            </a:pPr>
            <a:endParaRPr lang="en-US" sz="1200" dirty="0">
              <a:solidFill>
                <a:schemeClr val="bg1"/>
              </a:solidFill>
            </a:endParaRPr>
          </a:p>
          <a:p>
            <a:pPr marL="114300" indent="0">
              <a:buNone/>
            </a:pPr>
            <a:r>
              <a:rPr lang="en-US" sz="1200" dirty="0">
                <a:solidFill>
                  <a:schemeClr val="bg1"/>
                </a:solidFill>
              </a:rPr>
              <a:t>Sick leave buy back will be in PPE 07/18/2026.  </a:t>
            </a:r>
          </a:p>
          <a:p>
            <a:pPr marL="114300" indent="0">
              <a:buNone/>
            </a:pPr>
            <a:endParaRPr lang="en-US" sz="1200" dirty="0">
              <a:solidFill>
                <a:schemeClr val="bg1"/>
              </a:solidFill>
            </a:endParaRPr>
          </a:p>
          <a:p>
            <a:pPr marL="114300" indent="0">
              <a:buNone/>
            </a:pPr>
            <a:r>
              <a:rPr lang="en-US" sz="1200" dirty="0">
                <a:solidFill>
                  <a:schemeClr val="bg1"/>
                </a:solidFill>
              </a:rPr>
              <a:t>The query NMS_PY_SICK_LEAVE_OVER_600 will list all employees with sick leave balances over 600.  This should not be run until after PPE 07/04/2026 is completed.</a:t>
            </a:r>
          </a:p>
          <a:p>
            <a:pPr marL="114300" indent="0">
              <a:buNone/>
            </a:pPr>
            <a:endParaRPr lang="en-US" sz="1200" dirty="0">
              <a:solidFill>
                <a:schemeClr val="bg1"/>
              </a:solidFill>
            </a:endParaRPr>
          </a:p>
          <a:p>
            <a:pPr marL="114300" indent="0">
              <a:buNone/>
            </a:pPr>
            <a:r>
              <a:rPr lang="en-US" sz="1200" dirty="0">
                <a:solidFill>
                  <a:schemeClr val="bg1"/>
                </a:solidFill>
              </a:rPr>
              <a:t>Use the Time Reporting Code (TRC) of SCKBB on the eligible employee’s timesheet and enter the total number of hours greater than 600 hours </a:t>
            </a:r>
          </a:p>
          <a:p>
            <a:pPr marL="114300" indent="0">
              <a:buNone/>
            </a:pPr>
            <a:r>
              <a:rPr lang="en-US" dirty="0"/>
              <a:t> </a:t>
            </a: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42" name="Google Shape;142;p20">
            <a:extLst>
              <a:ext uri="{FF2B5EF4-FFF2-40B4-BE49-F238E27FC236}">
                <a16:creationId xmlns:a16="http://schemas.microsoft.com/office/drawing/2014/main" id="{AC134DF5-10C7-F2DD-17D9-7F7E4278233F}"/>
              </a:ext>
            </a:extLst>
          </p:cNvPr>
          <p:cNvPicPr preferRelativeResize="0"/>
          <p:nvPr/>
        </p:nvPicPr>
        <p:blipFill>
          <a:blip r:embed="rId5">
            <a:alphaModFix/>
          </a:blip>
          <a:stretch>
            <a:fillRect/>
          </a:stretch>
        </p:blipFill>
        <p:spPr>
          <a:xfrm>
            <a:off x="6013793" y="1017725"/>
            <a:ext cx="3130207" cy="4173599"/>
          </a:xfrm>
          <a:prstGeom prst="rect">
            <a:avLst/>
          </a:prstGeom>
          <a:noFill/>
          <a:ln>
            <a:noFill/>
          </a:ln>
        </p:spPr>
      </p:pic>
    </p:spTree>
    <p:extLst>
      <p:ext uri="{BB962C8B-B14F-4D97-AF65-F5344CB8AC3E}">
        <p14:creationId xmlns:p14="http://schemas.microsoft.com/office/powerpoint/2010/main" val="45792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t="1987" b="2006"/>
          <a:stretch/>
        </p:blipFill>
        <p:spPr>
          <a:xfrm rot="10800000">
            <a:off x="1" y="-17250"/>
            <a:ext cx="9143999" cy="5178474"/>
          </a:xfrm>
          <a:prstGeom prst="rect">
            <a:avLst/>
          </a:prstGeom>
          <a:noFill/>
          <a:ln>
            <a:noFill/>
          </a:ln>
        </p:spPr>
      </p:pic>
      <p:sp>
        <p:nvSpPr>
          <p:cNvPr id="64" name="Google Shape;64;p14"/>
          <p:cNvSpPr txBox="1">
            <a:spLocks noGrp="1"/>
          </p:cNvSpPr>
          <p:nvPr>
            <p:ph type="ctrTitle" idx="4294967295"/>
          </p:nvPr>
        </p:nvSpPr>
        <p:spPr>
          <a:xfrm>
            <a:off x="311700" y="1628425"/>
            <a:ext cx="8520600" cy="864000"/>
          </a:xfrm>
          <a:prstGeom prst="rect">
            <a:avLst/>
          </a:prstGeom>
        </p:spPr>
        <p:txBody>
          <a:bodyPr spcFirstLastPara="1" wrap="square" lIns="91425" tIns="91425" rIns="91425" bIns="91425" anchor="t" anchorCtr="0">
            <a:normAutofit/>
          </a:bodyPr>
          <a:lstStyle/>
          <a:p>
            <a:pPr lvl="0">
              <a:buSzPts val="990"/>
            </a:pPr>
            <a:r>
              <a:rPr lang="en" sz="3900" b="1" dirty="0">
                <a:solidFill>
                  <a:schemeClr val="lt1"/>
                </a:solidFill>
                <a:latin typeface="PT Serif"/>
                <a:ea typeface="PT Serif"/>
                <a:cs typeface="PT Serif"/>
                <a:sym typeface="PT Serif"/>
              </a:rPr>
              <a:t>SHARE HCM Team</a:t>
            </a:r>
            <a:endParaRPr sz="3900" b="1" dirty="0">
              <a:solidFill>
                <a:schemeClr val="lt1"/>
              </a:solidFill>
              <a:latin typeface="PT Serif"/>
              <a:ea typeface="PT Serif"/>
              <a:cs typeface="PT Serif"/>
              <a:sym typeface="PT Serif"/>
            </a:endParaRPr>
          </a:p>
        </p:txBody>
      </p:sp>
      <p:pic>
        <p:nvPicPr>
          <p:cNvPr id="66" name="Google Shape;66;p14"/>
          <p:cNvPicPr preferRelativeResize="0"/>
          <p:nvPr/>
        </p:nvPicPr>
        <p:blipFill>
          <a:blip r:embed="rId4">
            <a:alphaModFix/>
          </a:blip>
          <a:stretch>
            <a:fillRect/>
          </a:stretch>
        </p:blipFill>
        <p:spPr>
          <a:xfrm>
            <a:off x="311700" y="4302325"/>
            <a:ext cx="2158026" cy="658150"/>
          </a:xfrm>
          <a:prstGeom prst="rect">
            <a:avLst/>
          </a:prstGeom>
          <a:noFill/>
          <a:ln>
            <a:noFill/>
          </a:ln>
        </p:spPr>
      </p:pic>
      <p:cxnSp>
        <p:nvCxnSpPr>
          <p:cNvPr id="67" name="Google Shape;67;p14"/>
          <p:cNvCxnSpPr/>
          <p:nvPr/>
        </p:nvCxnSpPr>
        <p:spPr>
          <a:xfrm>
            <a:off x="394800" y="2416225"/>
            <a:ext cx="4332900" cy="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body" idx="1"/>
          </p:nvPr>
        </p:nvSpPr>
        <p:spPr>
          <a:xfrm>
            <a:off x="357325" y="267977"/>
            <a:ext cx="8520600" cy="923319"/>
          </a:xfrm>
          <a:prstGeom prst="rect">
            <a:avLst/>
          </a:prstGeom>
        </p:spPr>
        <p:txBody>
          <a:bodyPr spcFirstLastPara="1" wrap="square" lIns="91425" tIns="91425" rIns="91425" bIns="91425" anchor="t" anchorCtr="0">
            <a:noAutofit/>
          </a:bodyPr>
          <a:lstStyle/>
          <a:p>
            <a:pPr marL="114300" indent="0">
              <a:buNone/>
            </a:pPr>
            <a:r>
              <a:rPr lang="en-US" dirty="0"/>
              <a:t>Legislative House Bill 47 &amp; House Bill 43 both have clauses for agencies to cover the cost of benefits if an employee is out on Worker’s Compensation.</a:t>
            </a:r>
          </a:p>
        </p:txBody>
      </p:sp>
      <p:pic>
        <p:nvPicPr>
          <p:cNvPr id="73" name="Google Shape;73;p15"/>
          <p:cNvPicPr preferRelativeResize="0"/>
          <p:nvPr/>
        </p:nvPicPr>
        <p:blipFill>
          <a:blip r:embed="rId3">
            <a:alphaModFix/>
          </a:blip>
          <a:stretch>
            <a:fillRect/>
          </a:stretch>
        </p:blipFill>
        <p:spPr>
          <a:xfrm>
            <a:off x="357325" y="4478523"/>
            <a:ext cx="1977774" cy="397000"/>
          </a:xfrm>
          <a:prstGeom prst="rect">
            <a:avLst/>
          </a:prstGeom>
          <a:noFill/>
          <a:ln>
            <a:noFill/>
          </a:ln>
        </p:spPr>
      </p:pic>
      <p:sp>
        <p:nvSpPr>
          <p:cNvPr id="74" name="Google Shape;74;p15"/>
          <p:cNvSpPr txBox="1">
            <a:spLocks noGrp="1"/>
          </p:cNvSpPr>
          <p:nvPr>
            <p:ph type="body" idx="1"/>
          </p:nvPr>
        </p:nvSpPr>
        <p:spPr>
          <a:xfrm>
            <a:off x="357325" y="1191296"/>
            <a:ext cx="8520600" cy="3287223"/>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095" dirty="0">
                <a:solidFill>
                  <a:srgbClr val="DE8B26"/>
                </a:solidFill>
                <a:latin typeface="Source Sans Pro"/>
                <a:ea typeface="Source Sans Pro"/>
                <a:cs typeface="Source Sans Pro"/>
                <a:sym typeface="Source Sans Pro"/>
              </a:rPr>
              <a:t>No Difference between House Bill 47 &amp; 43  as it pertains to insurance</a:t>
            </a:r>
            <a:endParaRPr sz="2095" dirty="0">
              <a:solidFill>
                <a:srgbClr val="DE8B26"/>
              </a:solidFill>
              <a:latin typeface="Source Sans Pro"/>
              <a:ea typeface="Source Sans Pro"/>
              <a:cs typeface="Source Sans Pro"/>
              <a:sym typeface="Source Sans Pro"/>
            </a:endParaRPr>
          </a:p>
        </p:txBody>
      </p:sp>
      <p:cxnSp>
        <p:nvCxnSpPr>
          <p:cNvPr id="75" name="Google Shape;75;p15"/>
          <p:cNvCxnSpPr/>
          <p:nvPr/>
        </p:nvCxnSpPr>
        <p:spPr>
          <a:xfrm>
            <a:off x="2725725" y="48299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p:cNvPicPr preferRelativeResize="0"/>
          <p:nvPr/>
        </p:nvPicPr>
        <p:blipFill>
          <a:blip r:embed="rId4">
            <a:alphaModFix/>
          </a:blip>
          <a:stretch>
            <a:fillRect/>
          </a:stretch>
        </p:blipFill>
        <p:spPr>
          <a:xfrm rot="5400000">
            <a:off x="7716062" y="3398737"/>
            <a:ext cx="1473400" cy="1388925"/>
          </a:xfrm>
          <a:prstGeom prst="rect">
            <a:avLst/>
          </a:prstGeom>
          <a:noFill/>
          <a:ln>
            <a:noFill/>
          </a:ln>
        </p:spPr>
      </p:pic>
      <p:pic>
        <p:nvPicPr>
          <p:cNvPr id="3" name="Picture 2">
            <a:extLst>
              <a:ext uri="{FF2B5EF4-FFF2-40B4-BE49-F238E27FC236}">
                <a16:creationId xmlns:a16="http://schemas.microsoft.com/office/drawing/2014/main" id="{CD6EA227-95A3-B54C-7BAB-75906E749C9C}"/>
              </a:ext>
            </a:extLst>
          </p:cNvPr>
          <p:cNvPicPr>
            <a:picLocks noChangeAspect="1"/>
          </p:cNvPicPr>
          <p:nvPr/>
        </p:nvPicPr>
        <p:blipFill>
          <a:blip r:embed="rId5"/>
          <a:stretch>
            <a:fillRect/>
          </a:stretch>
        </p:blipFill>
        <p:spPr>
          <a:xfrm>
            <a:off x="474642" y="1983228"/>
            <a:ext cx="3954051" cy="2386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192E5C14-331A-7488-E4D3-276B4F8086FE}"/>
              </a:ext>
            </a:extLst>
          </p:cNvPr>
          <p:cNvPicPr>
            <a:picLocks noChangeAspect="1"/>
          </p:cNvPicPr>
          <p:nvPr/>
        </p:nvPicPr>
        <p:blipFill>
          <a:blip r:embed="rId6"/>
          <a:stretch>
            <a:fillRect/>
          </a:stretch>
        </p:blipFill>
        <p:spPr>
          <a:xfrm>
            <a:off x="4576555" y="1983228"/>
            <a:ext cx="3977449" cy="2386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 name="Google Shape;82;p16"/>
          <p:cNvPicPr preferRelativeResize="0"/>
          <p:nvPr/>
        </p:nvPicPr>
        <p:blipFill>
          <a:blip r:embed="rId3">
            <a:alphaModFix/>
          </a:blip>
          <a:stretch>
            <a:fillRect/>
          </a:stretch>
        </p:blipFill>
        <p:spPr>
          <a:xfrm rot="5400000">
            <a:off x="7716062" y="3760162"/>
            <a:ext cx="1473400" cy="1388925"/>
          </a:xfrm>
          <a:prstGeom prst="rect">
            <a:avLst/>
          </a:prstGeom>
          <a:noFill/>
          <a:ln>
            <a:noFill/>
          </a:ln>
        </p:spPr>
      </p:pic>
      <p:sp>
        <p:nvSpPr>
          <p:cNvPr id="83" name="Google Shape;83;p16"/>
          <p:cNvSpPr txBox="1">
            <a:spLocks noGrp="1"/>
          </p:cNvSpPr>
          <p:nvPr>
            <p:ph type="body" idx="1"/>
          </p:nvPr>
        </p:nvSpPr>
        <p:spPr>
          <a:xfrm>
            <a:off x="357325" y="118842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800" b="1" dirty="0">
                <a:solidFill>
                  <a:schemeClr val="lt1"/>
                </a:solidFill>
                <a:latin typeface="Source Sans Pro"/>
                <a:ea typeface="Source Sans Pro"/>
                <a:cs typeface="Source Sans Pro"/>
                <a:sym typeface="Source Sans Pro"/>
              </a:rPr>
              <a:t>HB 43 Impact on PERA</a:t>
            </a:r>
            <a:endParaRPr sz="2800" b="1" dirty="0">
              <a:solidFill>
                <a:schemeClr val="lt1"/>
              </a:solidFill>
              <a:latin typeface="Source Sans Pro"/>
              <a:ea typeface="Source Sans Pro"/>
              <a:cs typeface="Source Sans Pro"/>
              <a:sym typeface="Source Sans Pro"/>
            </a:endParaRPr>
          </a:p>
        </p:txBody>
      </p:sp>
      <p:sp>
        <p:nvSpPr>
          <p:cNvPr id="84" name="Google Shape;84;p16"/>
          <p:cNvSpPr txBox="1">
            <a:spLocks noGrp="1"/>
          </p:cNvSpPr>
          <p:nvPr>
            <p:ph type="body" idx="1"/>
          </p:nvPr>
        </p:nvSpPr>
        <p:spPr>
          <a:xfrm>
            <a:off x="357325" y="1794024"/>
            <a:ext cx="8520600" cy="2674445"/>
          </a:xfrm>
          <a:prstGeom prst="rect">
            <a:avLst/>
          </a:prstGeom>
        </p:spPr>
        <p:txBody>
          <a:bodyPr spcFirstLastPara="1" wrap="square" lIns="91425" tIns="91425" rIns="91425" bIns="91425" anchor="t" anchorCtr="0">
            <a:noAutofit/>
          </a:bodyPr>
          <a:lstStyle/>
          <a:p>
            <a:pPr marL="114300" indent="0">
              <a:buNone/>
            </a:pPr>
            <a:endParaRPr lang="en-US" dirty="0">
              <a:solidFill>
                <a:schemeClr val="bg1"/>
              </a:solidFill>
            </a:endParaRPr>
          </a:p>
          <a:p>
            <a:pPr marL="114300" indent="0">
              <a:buNone/>
            </a:pPr>
            <a:r>
              <a:rPr lang="en-US" dirty="0">
                <a:solidFill>
                  <a:schemeClr val="bg1"/>
                </a:solidFill>
              </a:rPr>
              <a:t> </a:t>
            </a:r>
          </a:p>
        </p:txBody>
      </p:sp>
      <p:cxnSp>
        <p:nvCxnSpPr>
          <p:cNvPr id="85" name="Google Shape;85;p16"/>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p:cNvPicPr preferRelativeResize="0"/>
          <p:nvPr/>
        </p:nvPicPr>
        <p:blipFill>
          <a:blip r:embed="rId4">
            <a:alphaModFix/>
          </a:blip>
          <a:stretch>
            <a:fillRect/>
          </a:stretch>
        </p:blipFill>
        <p:spPr>
          <a:xfrm>
            <a:off x="137844" y="4663323"/>
            <a:ext cx="1877842" cy="572700"/>
          </a:xfrm>
          <a:prstGeom prst="rect">
            <a:avLst/>
          </a:prstGeom>
          <a:noFill/>
          <a:ln>
            <a:noFill/>
          </a:ln>
        </p:spPr>
      </p:pic>
      <p:pic>
        <p:nvPicPr>
          <p:cNvPr id="3" name="Picture 2">
            <a:extLst>
              <a:ext uri="{FF2B5EF4-FFF2-40B4-BE49-F238E27FC236}">
                <a16:creationId xmlns:a16="http://schemas.microsoft.com/office/drawing/2014/main" id="{712BB518-DC3E-4710-4A17-A8F0BEA51194}"/>
              </a:ext>
            </a:extLst>
          </p:cNvPr>
          <p:cNvPicPr>
            <a:picLocks noChangeAspect="1"/>
          </p:cNvPicPr>
          <p:nvPr/>
        </p:nvPicPr>
        <p:blipFill>
          <a:blip r:embed="rId5"/>
          <a:stretch>
            <a:fillRect/>
          </a:stretch>
        </p:blipFill>
        <p:spPr>
          <a:xfrm>
            <a:off x="853875" y="1853595"/>
            <a:ext cx="2958242" cy="2726439"/>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31575D42-03D1-AAA4-E6B4-99A66E5BD46A}"/>
              </a:ext>
            </a:extLst>
          </p:cNvPr>
          <p:cNvPicPr>
            <a:picLocks noChangeAspect="1"/>
          </p:cNvPicPr>
          <p:nvPr/>
        </p:nvPicPr>
        <p:blipFill>
          <a:blip r:embed="rId6"/>
          <a:stretch>
            <a:fillRect/>
          </a:stretch>
        </p:blipFill>
        <p:spPr>
          <a:xfrm>
            <a:off x="4141430" y="1853596"/>
            <a:ext cx="3616869" cy="272643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8A4C-59B5-A4BA-06A3-F0E027BA02CB}"/>
              </a:ext>
            </a:extLst>
          </p:cNvPr>
          <p:cNvSpPr>
            <a:spLocks noGrp="1"/>
          </p:cNvSpPr>
          <p:nvPr>
            <p:ph type="title"/>
          </p:nvPr>
        </p:nvSpPr>
        <p:spPr/>
        <p:txBody>
          <a:bodyPr>
            <a:normAutofit fontScale="90000"/>
          </a:bodyPr>
          <a:lstStyle/>
          <a:p>
            <a:endParaRPr lang="en-US" dirty="0"/>
          </a:p>
        </p:txBody>
      </p:sp>
      <p:sp>
        <p:nvSpPr>
          <p:cNvPr id="3" name="Text Placeholder 2">
            <a:extLst>
              <a:ext uri="{FF2B5EF4-FFF2-40B4-BE49-F238E27FC236}">
                <a16:creationId xmlns:a16="http://schemas.microsoft.com/office/drawing/2014/main" id="{D8811723-06AA-341A-72D9-4C15A3522912}"/>
              </a:ext>
            </a:extLst>
          </p:cNvPr>
          <p:cNvSpPr>
            <a:spLocks noGrp="1"/>
          </p:cNvSpPr>
          <p:nvPr>
            <p:ph type="body" idx="1"/>
          </p:nvPr>
        </p:nvSpPr>
        <p:spPr/>
        <p:txBody>
          <a:bodyPr>
            <a:normAutofit lnSpcReduction="10000"/>
          </a:bodyPr>
          <a:lstStyle/>
          <a:p>
            <a:r>
              <a:rPr lang="en-US" dirty="0"/>
              <a:t>The purpose of the House Bills are to ensure employees who are injured in the line of duty are made whole.</a:t>
            </a:r>
          </a:p>
          <a:p>
            <a:r>
              <a:rPr lang="en-US" dirty="0"/>
              <a:t>If an employee choses to use leave while on worker’s compensation, that is considered made whole.</a:t>
            </a:r>
          </a:p>
          <a:p>
            <a:r>
              <a:rPr lang="en-US" dirty="0"/>
              <a:t>NMAC specifically states an employee cannot exceed his regular salary payments while on worker’s compensation.</a:t>
            </a:r>
          </a:p>
          <a:p>
            <a:r>
              <a:rPr lang="en-US" dirty="0"/>
              <a:t>If an employee does not use leave and is on full time worker’s compensation, agencies need to pay both insurance and PERA contributions.</a:t>
            </a:r>
          </a:p>
          <a:p>
            <a:endParaRPr lang="en-US" dirty="0"/>
          </a:p>
          <a:p>
            <a:endParaRPr lang="en-US" dirty="0"/>
          </a:p>
        </p:txBody>
      </p:sp>
      <p:sp>
        <p:nvSpPr>
          <p:cNvPr id="4" name="Text Placeholder 3">
            <a:extLst>
              <a:ext uri="{FF2B5EF4-FFF2-40B4-BE49-F238E27FC236}">
                <a16:creationId xmlns:a16="http://schemas.microsoft.com/office/drawing/2014/main" id="{8F928D18-2E54-149F-6331-F47F00B582FE}"/>
              </a:ext>
            </a:extLst>
          </p:cNvPr>
          <p:cNvSpPr>
            <a:spLocks noGrp="1"/>
          </p:cNvSpPr>
          <p:nvPr>
            <p:ph type="body" idx="2"/>
          </p:nvPr>
        </p:nvSpPr>
        <p:spPr/>
        <p:txBody>
          <a:bodyPr/>
          <a:lstStyle/>
          <a:p>
            <a:pPr marL="139700" indent="0">
              <a:buNone/>
            </a:pPr>
            <a:r>
              <a:rPr lang="en-US" dirty="0"/>
              <a:t> </a:t>
            </a:r>
          </a:p>
        </p:txBody>
      </p:sp>
      <p:pic>
        <p:nvPicPr>
          <p:cNvPr id="5" name="Picture 4">
            <a:extLst>
              <a:ext uri="{FF2B5EF4-FFF2-40B4-BE49-F238E27FC236}">
                <a16:creationId xmlns:a16="http://schemas.microsoft.com/office/drawing/2014/main" id="{47351059-0A9F-A1E3-22F3-AA77899A686F}"/>
              </a:ext>
            </a:extLst>
          </p:cNvPr>
          <p:cNvPicPr>
            <a:picLocks noChangeAspect="1"/>
          </p:cNvPicPr>
          <p:nvPr/>
        </p:nvPicPr>
        <p:blipFill>
          <a:blip r:embed="rId2"/>
          <a:stretch>
            <a:fillRect/>
          </a:stretch>
        </p:blipFill>
        <p:spPr>
          <a:xfrm>
            <a:off x="251138" y="167425"/>
            <a:ext cx="8648163" cy="896166"/>
          </a:xfrm>
          <a:prstGeom prst="rect">
            <a:avLst/>
          </a:prstGeom>
        </p:spPr>
      </p:pic>
      <p:pic>
        <p:nvPicPr>
          <p:cNvPr id="7" name="Picture 6">
            <a:extLst>
              <a:ext uri="{FF2B5EF4-FFF2-40B4-BE49-F238E27FC236}">
                <a16:creationId xmlns:a16="http://schemas.microsoft.com/office/drawing/2014/main" id="{6B7B40D1-7BBD-3E46-8316-16F53246421A}"/>
              </a:ext>
            </a:extLst>
          </p:cNvPr>
          <p:cNvPicPr>
            <a:picLocks noChangeAspect="1"/>
          </p:cNvPicPr>
          <p:nvPr/>
        </p:nvPicPr>
        <p:blipFill>
          <a:blip r:embed="rId3"/>
          <a:stretch>
            <a:fillRect/>
          </a:stretch>
        </p:blipFill>
        <p:spPr>
          <a:xfrm>
            <a:off x="5013457" y="1128835"/>
            <a:ext cx="3471113" cy="3463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39000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a:extLst>
            <a:ext uri="{FF2B5EF4-FFF2-40B4-BE49-F238E27FC236}">
              <a16:creationId xmlns:a16="http://schemas.microsoft.com/office/drawing/2014/main" id="{D66DF8E5-02D8-A179-C50C-C30400B83008}"/>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7C1E5359-6C25-2447-CD16-2A2F622838F7}"/>
              </a:ext>
            </a:extLst>
          </p:cNvPr>
          <p:cNvSpPr/>
          <p:nvPr/>
        </p:nvSpPr>
        <p:spPr>
          <a:xfrm>
            <a:off x="-9450" y="193183"/>
            <a:ext cx="9162900" cy="4927776"/>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 name="Google Shape;82;p16">
            <a:extLst>
              <a:ext uri="{FF2B5EF4-FFF2-40B4-BE49-F238E27FC236}">
                <a16:creationId xmlns:a16="http://schemas.microsoft.com/office/drawing/2014/main" id="{AEB980B5-23E7-E86C-4068-5EEB885F4C22}"/>
              </a:ext>
            </a:extLst>
          </p:cNvPr>
          <p:cNvPicPr preferRelativeResize="0"/>
          <p:nvPr/>
        </p:nvPicPr>
        <p:blipFill>
          <a:blip r:embed="rId4">
            <a:alphaModFix/>
          </a:blip>
          <a:stretch>
            <a:fillRect/>
          </a:stretch>
        </p:blipFill>
        <p:spPr>
          <a:xfrm rot="5400000">
            <a:off x="7716062" y="3760162"/>
            <a:ext cx="1473400" cy="1388925"/>
          </a:xfrm>
          <a:prstGeom prst="rect">
            <a:avLst/>
          </a:prstGeom>
          <a:noFill/>
          <a:ln>
            <a:noFill/>
          </a:ln>
        </p:spPr>
      </p:pic>
      <p:sp>
        <p:nvSpPr>
          <p:cNvPr id="83" name="Google Shape;83;p16">
            <a:extLst>
              <a:ext uri="{FF2B5EF4-FFF2-40B4-BE49-F238E27FC236}">
                <a16:creationId xmlns:a16="http://schemas.microsoft.com/office/drawing/2014/main" id="{76170EFC-C475-79D9-E232-61437E9FF8F9}"/>
              </a:ext>
            </a:extLst>
          </p:cNvPr>
          <p:cNvSpPr txBox="1">
            <a:spLocks noGrp="1"/>
          </p:cNvSpPr>
          <p:nvPr>
            <p:ph type="body" idx="1"/>
          </p:nvPr>
        </p:nvSpPr>
        <p:spPr>
          <a:xfrm>
            <a:off x="357325" y="313600"/>
            <a:ext cx="8520600" cy="481701"/>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1600" b="1" dirty="0">
                <a:solidFill>
                  <a:schemeClr val="accent4">
                    <a:lumMod val="75000"/>
                  </a:schemeClr>
                </a:solidFill>
                <a:latin typeface="Source Sans Pro"/>
                <a:ea typeface="Source Sans Pro"/>
                <a:cs typeface="Source Sans Pro"/>
                <a:sym typeface="Source Sans Pro"/>
              </a:rPr>
              <a:t>Discharged employees—5-day payout.</a:t>
            </a:r>
            <a:endParaRPr sz="1600" b="1" dirty="0">
              <a:solidFill>
                <a:schemeClr val="accent4">
                  <a:lumMod val="75000"/>
                </a:schemeClr>
              </a:solidFill>
              <a:latin typeface="Source Sans Pro"/>
              <a:ea typeface="Source Sans Pro"/>
              <a:cs typeface="Source Sans Pro"/>
              <a:sym typeface="Source Sans Pro"/>
            </a:endParaRPr>
          </a:p>
        </p:txBody>
      </p:sp>
      <p:sp>
        <p:nvSpPr>
          <p:cNvPr id="84" name="Google Shape;84;p16">
            <a:extLst>
              <a:ext uri="{FF2B5EF4-FFF2-40B4-BE49-F238E27FC236}">
                <a16:creationId xmlns:a16="http://schemas.microsoft.com/office/drawing/2014/main" id="{B8D013A4-7802-1229-552D-909776CB97DB}"/>
              </a:ext>
            </a:extLst>
          </p:cNvPr>
          <p:cNvSpPr txBox="1">
            <a:spLocks noGrp="1"/>
          </p:cNvSpPr>
          <p:nvPr>
            <p:ph type="body" idx="4294967295"/>
          </p:nvPr>
        </p:nvSpPr>
        <p:spPr>
          <a:xfrm>
            <a:off x="623888" y="1793875"/>
            <a:ext cx="8520112" cy="2674938"/>
          </a:xfrm>
          <a:prstGeom prst="rect">
            <a:avLst/>
          </a:prstGeom>
        </p:spPr>
        <p:txBody>
          <a:bodyPr spcFirstLastPara="1" wrap="square" lIns="91425" tIns="91425" rIns="91425" bIns="91425" anchor="t" anchorCtr="0">
            <a:noAutofit/>
          </a:bodyPr>
          <a:lstStyle/>
          <a:p>
            <a:pPr marL="114300" indent="0">
              <a:buNone/>
            </a:pPr>
            <a:endParaRPr lang="en-US" dirty="0">
              <a:solidFill>
                <a:schemeClr val="bg1"/>
              </a:solidFill>
            </a:endParaRPr>
          </a:p>
          <a:p>
            <a:pPr marL="114300" indent="0">
              <a:buNone/>
            </a:pPr>
            <a:r>
              <a:rPr lang="en-US" dirty="0">
                <a:solidFill>
                  <a:schemeClr val="bg1"/>
                </a:solidFill>
              </a:rPr>
              <a:t> </a:t>
            </a:r>
          </a:p>
        </p:txBody>
      </p:sp>
      <p:cxnSp>
        <p:nvCxnSpPr>
          <p:cNvPr id="85" name="Google Shape;85;p16">
            <a:extLst>
              <a:ext uri="{FF2B5EF4-FFF2-40B4-BE49-F238E27FC236}">
                <a16:creationId xmlns:a16="http://schemas.microsoft.com/office/drawing/2014/main" id="{205E215F-EE0B-AA2C-7666-28BE1621D650}"/>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a:extLst>
              <a:ext uri="{FF2B5EF4-FFF2-40B4-BE49-F238E27FC236}">
                <a16:creationId xmlns:a16="http://schemas.microsoft.com/office/drawing/2014/main" id="{EDFA2ECF-2EE1-78B2-D422-D4BEBA22EA12}"/>
              </a:ext>
            </a:extLst>
          </p:cNvPr>
          <p:cNvPicPr preferRelativeResize="0"/>
          <p:nvPr/>
        </p:nvPicPr>
        <p:blipFill>
          <a:blip r:embed="rId5">
            <a:alphaModFix/>
          </a:blip>
          <a:stretch>
            <a:fillRect/>
          </a:stretch>
        </p:blipFill>
        <p:spPr>
          <a:xfrm>
            <a:off x="311709" y="4433400"/>
            <a:ext cx="1877842" cy="572700"/>
          </a:xfrm>
          <a:prstGeom prst="rect">
            <a:avLst/>
          </a:prstGeom>
          <a:noFill/>
          <a:ln>
            <a:noFill/>
          </a:ln>
        </p:spPr>
      </p:pic>
      <p:pic>
        <p:nvPicPr>
          <p:cNvPr id="4" name="Picture 3">
            <a:extLst>
              <a:ext uri="{FF2B5EF4-FFF2-40B4-BE49-F238E27FC236}">
                <a16:creationId xmlns:a16="http://schemas.microsoft.com/office/drawing/2014/main" id="{964E77BC-50FA-3856-A4D0-9DD4680A3335}"/>
              </a:ext>
            </a:extLst>
          </p:cNvPr>
          <p:cNvPicPr>
            <a:picLocks noChangeAspect="1"/>
          </p:cNvPicPr>
          <p:nvPr/>
        </p:nvPicPr>
        <p:blipFill>
          <a:blip r:embed="rId6"/>
          <a:stretch>
            <a:fillRect/>
          </a:stretch>
        </p:blipFill>
        <p:spPr>
          <a:xfrm>
            <a:off x="3034872" y="1214021"/>
            <a:ext cx="5343114" cy="26744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5595268F-A60E-5B24-4CC7-8F4D90805F08}"/>
              </a:ext>
            </a:extLst>
          </p:cNvPr>
          <p:cNvSpPr txBox="1"/>
          <p:nvPr/>
        </p:nvSpPr>
        <p:spPr>
          <a:xfrm flipH="1">
            <a:off x="357325" y="915718"/>
            <a:ext cx="2604816" cy="3539430"/>
          </a:xfrm>
          <a:prstGeom prst="rect">
            <a:avLst/>
          </a:prstGeom>
          <a:noFill/>
        </p:spPr>
        <p:txBody>
          <a:bodyPr wrap="square">
            <a:spAutoFit/>
          </a:bodyPr>
          <a:lstStyle/>
          <a:p>
            <a:r>
              <a:rPr lang="en-US" sz="1400" b="1" dirty="0">
                <a:solidFill>
                  <a:schemeClr val="bg1"/>
                </a:solidFill>
                <a:latin typeface="Source Sans Pro"/>
                <a:ea typeface="Source Sans Pro"/>
                <a:cs typeface="Source Sans Pro"/>
                <a:sym typeface="Source Sans Pro"/>
              </a:rPr>
              <a:t>If an agency is discharging an employee, they should reach out to payroll immediately.  A discharged employee can demand final pay making wages due immediately. </a:t>
            </a:r>
          </a:p>
          <a:p>
            <a:endParaRPr lang="en-US" b="1" dirty="0">
              <a:solidFill>
                <a:schemeClr val="bg1"/>
              </a:solidFill>
              <a:latin typeface="Source Sans Pro"/>
              <a:ea typeface="Source Sans Pro"/>
              <a:cs typeface="Source Sans Pro"/>
              <a:sym typeface="Source Sans Pro"/>
            </a:endParaRPr>
          </a:p>
          <a:p>
            <a:r>
              <a:rPr lang="en-US" sz="1400" b="1" dirty="0">
                <a:solidFill>
                  <a:schemeClr val="bg1"/>
                </a:solidFill>
                <a:latin typeface="Source Sans Pro"/>
                <a:ea typeface="Source Sans Pro"/>
                <a:cs typeface="Source Sans Pro"/>
                <a:sym typeface="Source Sans Pro"/>
              </a:rPr>
              <a:t>If not demanded, the agency only has 5 days to pay </a:t>
            </a:r>
            <a:r>
              <a:rPr lang="en-US" sz="1400" b="1" u="sng" dirty="0">
                <a:solidFill>
                  <a:schemeClr val="bg1"/>
                </a:solidFill>
                <a:latin typeface="Source Sans Pro"/>
                <a:ea typeface="Source Sans Pro"/>
                <a:cs typeface="Source Sans Pro"/>
                <a:sym typeface="Source Sans Pro"/>
              </a:rPr>
              <a:t>all</a:t>
            </a:r>
            <a:r>
              <a:rPr lang="en-US" sz="1400" b="1" dirty="0">
                <a:solidFill>
                  <a:schemeClr val="bg1"/>
                </a:solidFill>
                <a:latin typeface="Source Sans Pro"/>
                <a:ea typeface="Source Sans Pro"/>
                <a:cs typeface="Source Sans Pro"/>
                <a:sym typeface="Source Sans Pro"/>
              </a:rPr>
              <a:t> wages due including TLV payouts.  </a:t>
            </a:r>
          </a:p>
          <a:p>
            <a:endParaRPr lang="en-US" b="1" dirty="0">
              <a:solidFill>
                <a:schemeClr val="bg1"/>
              </a:solidFill>
              <a:latin typeface="Source Sans Pro"/>
              <a:ea typeface="Source Sans Pro"/>
              <a:cs typeface="Source Sans Pro"/>
              <a:sym typeface="Source Sans Pro"/>
            </a:endParaRPr>
          </a:p>
          <a:p>
            <a:r>
              <a:rPr lang="en-US" sz="1400" b="1" dirty="0">
                <a:solidFill>
                  <a:schemeClr val="bg1"/>
                </a:solidFill>
                <a:latin typeface="Source Sans Pro"/>
                <a:ea typeface="Source Sans Pro"/>
                <a:cs typeface="Source Sans Pro"/>
                <a:sym typeface="Source Sans Pro"/>
              </a:rPr>
              <a:t>The State does not have an exemption to this statute.  </a:t>
            </a:r>
          </a:p>
          <a:p>
            <a:endParaRPr lang="en-US" b="1" dirty="0">
              <a:solidFill>
                <a:schemeClr val="bg1"/>
              </a:solidFill>
              <a:latin typeface="Source Sans Pro"/>
              <a:ea typeface="Source Sans Pro"/>
              <a:cs typeface="Source Sans Pro"/>
              <a:sym typeface="Source Sans Pro"/>
            </a:endParaRPr>
          </a:p>
          <a:p>
            <a:r>
              <a:rPr lang="en-US" sz="1400" b="1" dirty="0">
                <a:solidFill>
                  <a:schemeClr val="accent4">
                    <a:lumMod val="75000"/>
                  </a:schemeClr>
                </a:solidFill>
                <a:latin typeface="Source Sans Pro"/>
                <a:ea typeface="Source Sans Pro"/>
                <a:cs typeface="Source Sans Pro"/>
                <a:sym typeface="Source Sans Pro"/>
              </a:rPr>
              <a:t>See MAPS PR 1.7</a:t>
            </a:r>
            <a:endParaRPr lang="en-US" dirty="0">
              <a:solidFill>
                <a:schemeClr val="accent4">
                  <a:lumMod val="75000"/>
                </a:schemeClr>
              </a:solidFill>
            </a:endParaRPr>
          </a:p>
        </p:txBody>
      </p:sp>
    </p:spTree>
    <p:extLst>
      <p:ext uri="{BB962C8B-B14F-4D97-AF65-F5344CB8AC3E}">
        <p14:creationId xmlns:p14="http://schemas.microsoft.com/office/powerpoint/2010/main" val="3899936462"/>
      </p:ext>
    </p:extLst>
  </p:cSld>
  <p:clrMapOvr>
    <a:overrideClrMapping bg1="lt1" tx1="dk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9"/>
          <p:cNvPicPr preferRelativeResize="0"/>
          <p:nvPr/>
        </p:nvPicPr>
        <p:blipFill>
          <a:blip r:embed="rId3">
            <a:alphaModFix/>
          </a:blip>
          <a:stretch>
            <a:fillRect/>
          </a:stretch>
        </p:blipFill>
        <p:spPr>
          <a:xfrm>
            <a:off x="5811237" y="313599"/>
            <a:ext cx="3328562" cy="4438077"/>
          </a:xfrm>
          <a:prstGeom prst="rect">
            <a:avLst/>
          </a:prstGeom>
          <a:noFill/>
          <a:ln>
            <a:noFill/>
          </a:ln>
        </p:spPr>
      </p:pic>
      <p:cxnSp>
        <p:nvCxnSpPr>
          <p:cNvPr id="119" name="Google Shape;119;p19"/>
          <p:cNvCxnSpPr/>
          <p:nvPr/>
        </p:nvCxnSpPr>
        <p:spPr>
          <a:xfrm>
            <a:off x="311700" y="4829900"/>
            <a:ext cx="8828100" cy="0"/>
          </a:xfrm>
          <a:prstGeom prst="straightConnector1">
            <a:avLst/>
          </a:prstGeom>
          <a:noFill/>
          <a:ln w="38100" cap="flat" cmpd="sng">
            <a:solidFill>
              <a:srgbClr val="004D4C"/>
            </a:solidFill>
            <a:prstDash val="solid"/>
            <a:round/>
            <a:headEnd type="none" w="med" len="med"/>
            <a:tailEnd type="none" w="med" len="med"/>
          </a:ln>
        </p:spPr>
      </p:cxnSp>
      <p:sp>
        <p:nvSpPr>
          <p:cNvPr id="120" name="Google Shape;120;p19"/>
          <p:cNvSpPr txBox="1">
            <a:spLocks noGrp="1"/>
          </p:cNvSpPr>
          <p:nvPr>
            <p:ph type="body" idx="1"/>
          </p:nvPr>
        </p:nvSpPr>
        <p:spPr>
          <a:xfrm>
            <a:off x="215337" y="1477750"/>
            <a:ext cx="5595900" cy="3084850"/>
          </a:xfrm>
          <a:prstGeom prst="rect">
            <a:avLst/>
          </a:prstGeom>
        </p:spPr>
        <p:txBody>
          <a:bodyPr spcFirstLastPara="1" wrap="square" lIns="91425" tIns="91425" rIns="91425" bIns="91425" anchor="t" anchorCtr="0">
            <a:noAutofit/>
          </a:bodyPr>
          <a:lstStyle/>
          <a:p>
            <a:pPr marL="114300" indent="0">
              <a:buNone/>
            </a:pPr>
            <a:r>
              <a:rPr lang="en-US" sz="1050" b="1" dirty="0"/>
              <a:t>Why it matters</a:t>
            </a:r>
          </a:p>
          <a:p>
            <a:pPr lvl="0"/>
            <a:r>
              <a:rPr lang="en-US" sz="1050" dirty="0"/>
              <a:t>Employees who terminate </a:t>
            </a:r>
            <a:r>
              <a:rPr lang="en-US" sz="1050" i="1" dirty="0"/>
              <a:t>before the end of a pay period</a:t>
            </a:r>
            <a:r>
              <a:rPr lang="en-US" sz="1050" dirty="0"/>
              <a:t> containing a paid holiday may accidentally receive holiday pay.</a:t>
            </a:r>
          </a:p>
          <a:p>
            <a:pPr lvl="0"/>
            <a:r>
              <a:rPr lang="en-US" sz="1050" dirty="0"/>
              <a:t>This results in overpayments that require corrections, manual adjustments, and agency follow‑up.</a:t>
            </a:r>
          </a:p>
          <a:p>
            <a:pPr marL="114300" lvl="0" indent="0">
              <a:buNone/>
            </a:pPr>
            <a:endParaRPr lang="en-US" sz="1050" dirty="0"/>
          </a:p>
          <a:p>
            <a:pPr marL="114300" indent="0">
              <a:buNone/>
            </a:pPr>
            <a:r>
              <a:rPr lang="en-US" sz="1050" b="1" dirty="0"/>
              <a:t>Agency Should</a:t>
            </a:r>
          </a:p>
          <a:p>
            <a:pPr lvl="0"/>
            <a:r>
              <a:rPr lang="en-US" sz="1050" b="1" dirty="0">
                <a:solidFill>
                  <a:schemeClr val="accent1">
                    <a:lumMod val="75000"/>
                  </a:schemeClr>
                </a:solidFill>
              </a:rPr>
              <a:t>Inactivate the employee’s workgroup upon notification of termination </a:t>
            </a:r>
            <a:endParaRPr lang="en-US" sz="1050" dirty="0">
              <a:solidFill>
                <a:schemeClr val="accent1">
                  <a:lumMod val="75000"/>
                </a:schemeClr>
              </a:solidFill>
            </a:endParaRPr>
          </a:p>
          <a:p>
            <a:pPr lvl="0"/>
            <a:r>
              <a:rPr lang="en-US" sz="1050" b="1" dirty="0">
                <a:solidFill>
                  <a:srgbClr val="FF0000"/>
                </a:solidFill>
              </a:rPr>
              <a:t>Do</a:t>
            </a:r>
            <a:r>
              <a:rPr lang="en-US" sz="1050" dirty="0"/>
              <a:t> </a:t>
            </a:r>
            <a:r>
              <a:rPr lang="en-US" sz="1050" b="1" dirty="0">
                <a:solidFill>
                  <a:srgbClr val="FF0000"/>
                </a:solidFill>
              </a:rPr>
              <a:t>not</a:t>
            </a:r>
            <a:r>
              <a:rPr lang="en-US" sz="1050" dirty="0"/>
              <a:t> wait until the next pay period.</a:t>
            </a:r>
          </a:p>
          <a:p>
            <a:pPr lvl="0"/>
            <a:r>
              <a:rPr lang="en-US" sz="1050" dirty="0"/>
              <a:t>Ensure employees who are no longer eligible do not receive accrued holiday hours or holiday pay.</a:t>
            </a:r>
          </a:p>
          <a:p>
            <a:r>
              <a:rPr lang="en-US" sz="1050" dirty="0"/>
              <a:t>This practice is not limited to holidays. Workgroups should always be updated promptly to avoid overpayments caused by accidental timesheet entries and approvals. </a:t>
            </a:r>
          </a:p>
          <a:p>
            <a:pPr marL="114300" indent="0">
              <a:buNone/>
            </a:pPr>
            <a:endParaRPr lang="en-US" sz="1050" dirty="0"/>
          </a:p>
        </p:txBody>
      </p:sp>
      <p:sp>
        <p:nvSpPr>
          <p:cNvPr id="124" name="Google Shape;124;p19"/>
          <p:cNvSpPr txBox="1">
            <a:spLocks noGrp="1"/>
          </p:cNvSpPr>
          <p:nvPr>
            <p:ph type="body" idx="1"/>
          </p:nvPr>
        </p:nvSpPr>
        <p:spPr>
          <a:xfrm>
            <a:off x="357325" y="956150"/>
            <a:ext cx="5595900" cy="396900"/>
          </a:xfrm>
          <a:prstGeom prst="rect">
            <a:avLst/>
          </a:prstGeom>
        </p:spPr>
        <p:txBody>
          <a:bodyPr spcFirstLastPara="1" wrap="square" lIns="91425" tIns="91425" rIns="91425" bIns="91425" anchor="t" anchorCtr="0">
            <a:noAutofit/>
          </a:bodyPr>
          <a:lstStyle/>
          <a:p>
            <a:pPr marL="114300" indent="0">
              <a:buNone/>
            </a:pPr>
            <a:r>
              <a:rPr lang="en-US" b="1" dirty="0"/>
              <a:t>Inactivate Workgroups Promptly</a:t>
            </a:r>
            <a:endParaRPr lang="en-US" dirty="0"/>
          </a:p>
        </p:txBody>
      </p:sp>
      <p:pic>
        <p:nvPicPr>
          <p:cNvPr id="125" name="Google Shape;125;p19"/>
          <p:cNvPicPr preferRelativeResize="0"/>
          <p:nvPr/>
        </p:nvPicPr>
        <p:blipFill rotWithShape="1">
          <a:blip r:embed="rId4">
            <a:alphaModFix/>
          </a:blip>
          <a:srcRect l="51376" t="-1650" b="1649"/>
          <a:stretch/>
        </p:blipFill>
        <p:spPr>
          <a:xfrm>
            <a:off x="0" y="445025"/>
            <a:ext cx="1000501" cy="260400"/>
          </a:xfrm>
          <a:prstGeom prst="rect">
            <a:avLst/>
          </a:prstGeom>
          <a:noFill/>
          <a:ln>
            <a:noFill/>
          </a:ln>
        </p:spPr>
      </p:pic>
      <p:sp>
        <p:nvSpPr>
          <p:cNvPr id="126" name="Google Shape;126;p19"/>
          <p:cNvSpPr txBox="1">
            <a:spLocks noGrp="1"/>
          </p:cNvSpPr>
          <p:nvPr>
            <p:ph type="title"/>
          </p:nvPr>
        </p:nvSpPr>
        <p:spPr>
          <a:xfrm>
            <a:off x="1049650" y="376775"/>
            <a:ext cx="3837882" cy="396900"/>
          </a:xfrm>
          <a:prstGeom prst="rect">
            <a:avLst/>
          </a:prstGeom>
        </p:spPr>
        <p:txBody>
          <a:bodyPr spcFirstLastPara="1" wrap="square" lIns="91425" tIns="91425" rIns="91425" bIns="91425" anchor="t" anchorCtr="0">
            <a:noAutofit/>
          </a:bodyPr>
          <a:lstStyle/>
          <a:p>
            <a:pPr lvl="0">
              <a:buSzPts val="891"/>
            </a:pPr>
            <a:r>
              <a:rPr lang="en-US" sz="2000" dirty="0"/>
              <a:t>Preventing Overpaid Holidays</a:t>
            </a:r>
            <a:endParaRPr sz="1818" dirty="0">
              <a:solidFill>
                <a:srgbClr val="004D4C"/>
              </a:solidFill>
              <a:latin typeface="PT Serif"/>
              <a:ea typeface="PT Serif"/>
              <a:cs typeface="PT Serif"/>
              <a:sym typeface="PT Serif"/>
            </a:endParaRPr>
          </a:p>
        </p:txBody>
      </p:sp>
      <p:sp>
        <p:nvSpPr>
          <p:cNvPr id="127" name="Google Shape;127;p19"/>
          <p:cNvSpPr/>
          <p:nvPr/>
        </p:nvSpPr>
        <p:spPr>
          <a:xfrm>
            <a:off x="7079993" y="4608900"/>
            <a:ext cx="1956600" cy="5109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19"/>
          <p:cNvPicPr preferRelativeResize="0"/>
          <p:nvPr/>
        </p:nvPicPr>
        <p:blipFill>
          <a:blip r:embed="rId5">
            <a:alphaModFix/>
          </a:blip>
          <a:stretch>
            <a:fillRect/>
          </a:stretch>
        </p:blipFill>
        <p:spPr>
          <a:xfrm>
            <a:off x="7181831" y="4608900"/>
            <a:ext cx="1752923" cy="534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8DE31E1B-1D71-B682-D59C-5E2E5F4BD4F3}"/>
            </a:ext>
          </a:extLst>
        </p:cNvPr>
        <p:cNvGrpSpPr/>
        <p:nvPr/>
      </p:nvGrpSpPr>
      <p:grpSpPr>
        <a:xfrm>
          <a:off x="0" y="0"/>
          <a:ext cx="0" cy="0"/>
          <a:chOff x="0" y="0"/>
          <a:chExt cx="0" cy="0"/>
        </a:xfrm>
      </p:grpSpPr>
      <p:sp>
        <p:nvSpPr>
          <p:cNvPr id="133" name="Google Shape;133;p20">
            <a:extLst>
              <a:ext uri="{FF2B5EF4-FFF2-40B4-BE49-F238E27FC236}">
                <a16:creationId xmlns:a16="http://schemas.microsoft.com/office/drawing/2014/main" id="{440C6180-1130-F2F3-0207-A7B1C13F8BCD}"/>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20">
            <a:extLst>
              <a:ext uri="{FF2B5EF4-FFF2-40B4-BE49-F238E27FC236}">
                <a16:creationId xmlns:a16="http://schemas.microsoft.com/office/drawing/2014/main" id="{83C60ABF-4AC0-93D0-23CA-E6E5C547FF5F}"/>
              </a:ext>
            </a:extLst>
          </p:cNvPr>
          <p:cNvPicPr preferRelativeResize="0"/>
          <p:nvPr/>
        </p:nvPicPr>
        <p:blipFill rotWithShape="1">
          <a:blip r:embed="rId3">
            <a:alphaModFix/>
          </a:blip>
          <a:srcRect/>
          <a:stretch/>
        </p:blipFill>
        <p:spPr>
          <a:xfrm>
            <a:off x="0" y="445025"/>
            <a:ext cx="3304074" cy="534700"/>
          </a:xfrm>
          <a:prstGeom prst="rect">
            <a:avLst/>
          </a:prstGeom>
          <a:noFill/>
          <a:ln>
            <a:noFill/>
          </a:ln>
        </p:spPr>
      </p:pic>
      <p:sp>
        <p:nvSpPr>
          <p:cNvPr id="135" name="Google Shape;135;p20">
            <a:extLst>
              <a:ext uri="{FF2B5EF4-FFF2-40B4-BE49-F238E27FC236}">
                <a16:creationId xmlns:a16="http://schemas.microsoft.com/office/drawing/2014/main" id="{44D68F6F-3D88-3B86-D28C-1749B3A78580}"/>
              </a:ext>
            </a:extLst>
          </p:cNvPr>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US" sz="2020" dirty="0">
                <a:solidFill>
                  <a:schemeClr val="lt1"/>
                </a:solidFill>
                <a:latin typeface="PT Serif"/>
                <a:ea typeface="PT Serif"/>
                <a:cs typeface="PT Serif"/>
                <a:sym typeface="PT Serif"/>
              </a:rPr>
              <a:t>TRC Changes</a:t>
            </a:r>
            <a:endParaRPr sz="2020" dirty="0">
              <a:solidFill>
                <a:schemeClr val="lt1"/>
              </a:solidFill>
              <a:latin typeface="PT Serif"/>
              <a:ea typeface="PT Serif"/>
              <a:cs typeface="PT Serif"/>
              <a:sym typeface="PT Serif"/>
            </a:endParaRPr>
          </a:p>
        </p:txBody>
      </p:sp>
      <p:sp>
        <p:nvSpPr>
          <p:cNvPr id="136" name="Google Shape;136;p20">
            <a:extLst>
              <a:ext uri="{FF2B5EF4-FFF2-40B4-BE49-F238E27FC236}">
                <a16:creationId xmlns:a16="http://schemas.microsoft.com/office/drawing/2014/main" id="{15937562-F91A-612B-DFE5-016B2949301A}"/>
              </a:ext>
            </a:extLst>
          </p:cNvPr>
          <p:cNvSpPr txBox="1">
            <a:spLocks noGrp="1"/>
          </p:cNvSpPr>
          <p:nvPr>
            <p:ph type="body" idx="1"/>
          </p:nvPr>
        </p:nvSpPr>
        <p:spPr>
          <a:xfrm>
            <a:off x="357325" y="1055725"/>
            <a:ext cx="8520600" cy="529600"/>
          </a:xfrm>
          <a:prstGeom prst="rect">
            <a:avLst/>
          </a:prstGeom>
        </p:spPr>
        <p:txBody>
          <a:bodyPr spcFirstLastPara="1" wrap="square" lIns="91425" tIns="91425" rIns="91425" bIns="91425" anchor="t" anchorCtr="0">
            <a:noAutofit/>
          </a:bodyPr>
          <a:lstStyle/>
          <a:p>
            <a:pPr marL="0" marR="279400" lvl="0" indent="0" algn="just">
              <a:spcBef>
                <a:spcPts val="800"/>
              </a:spcBef>
              <a:buSzPts val="1100"/>
              <a:buNone/>
            </a:pPr>
            <a:r>
              <a:rPr lang="en-US" dirty="0">
                <a:solidFill>
                  <a:schemeClr val="lt1"/>
                </a:solidFill>
                <a:latin typeface="Source Sans Pro"/>
                <a:ea typeface="Source Sans Pro"/>
                <a:cs typeface="Source Sans Pro"/>
                <a:sym typeface="Source Sans Pro"/>
              </a:rPr>
              <a:t>Additional Pay TRC</a:t>
            </a:r>
          </a:p>
        </p:txBody>
      </p:sp>
      <p:pic>
        <p:nvPicPr>
          <p:cNvPr id="137" name="Google Shape;137;p20">
            <a:extLst>
              <a:ext uri="{FF2B5EF4-FFF2-40B4-BE49-F238E27FC236}">
                <a16:creationId xmlns:a16="http://schemas.microsoft.com/office/drawing/2014/main" id="{CF231EB7-5893-F49A-12D7-E63830992459}"/>
              </a:ext>
            </a:extLst>
          </p:cNvPr>
          <p:cNvPicPr preferRelativeResize="0"/>
          <p:nvPr/>
        </p:nvPicPr>
        <p:blipFill>
          <a:blip r:embed="rId4">
            <a:alphaModFix/>
          </a:blip>
          <a:stretch>
            <a:fillRect/>
          </a:stretch>
        </p:blipFill>
        <p:spPr>
          <a:xfrm>
            <a:off x="357334" y="4433400"/>
            <a:ext cx="1877842" cy="572700"/>
          </a:xfrm>
          <a:prstGeom prst="rect">
            <a:avLst/>
          </a:prstGeom>
          <a:noFill/>
          <a:ln>
            <a:noFill/>
          </a:ln>
        </p:spPr>
      </p:pic>
      <p:sp>
        <p:nvSpPr>
          <p:cNvPr id="138" name="Google Shape;138;p20">
            <a:extLst>
              <a:ext uri="{FF2B5EF4-FFF2-40B4-BE49-F238E27FC236}">
                <a16:creationId xmlns:a16="http://schemas.microsoft.com/office/drawing/2014/main" id="{ADC964FE-5BB4-765F-23AA-A578FBF41C4F}"/>
              </a:ext>
            </a:extLst>
          </p:cNvPr>
          <p:cNvSpPr txBox="1">
            <a:spLocks noGrp="1"/>
          </p:cNvSpPr>
          <p:nvPr>
            <p:ph type="body" idx="1"/>
          </p:nvPr>
        </p:nvSpPr>
        <p:spPr>
          <a:xfrm>
            <a:off x="199623" y="1585325"/>
            <a:ext cx="5753602" cy="2748416"/>
          </a:xfrm>
          <a:prstGeom prst="rect">
            <a:avLst/>
          </a:prstGeom>
        </p:spPr>
        <p:txBody>
          <a:bodyPr spcFirstLastPara="1" wrap="square" lIns="91425" tIns="91425" rIns="91425" bIns="91425" anchor="t" anchorCtr="0">
            <a:noAutofit/>
          </a:bodyPr>
          <a:lstStyle/>
          <a:p>
            <a:pPr marL="0" lvl="0" indent="0" algn="l" rtl="0">
              <a:spcBef>
                <a:spcPts val="1900"/>
              </a:spcBef>
              <a:spcAft>
                <a:spcPts val="1200"/>
              </a:spcAft>
              <a:buSzPts val="852"/>
              <a:buNone/>
            </a:pPr>
            <a:r>
              <a:rPr lang="en-US" sz="1400" dirty="0">
                <a:solidFill>
                  <a:srgbClr val="DE8B26"/>
                </a:solidFill>
                <a:latin typeface="Source Sans Pro"/>
                <a:ea typeface="Source Sans Pro"/>
                <a:cs typeface="Source Sans Pro"/>
                <a:sym typeface="Source Sans Pro"/>
              </a:rPr>
              <a:t>CPB can now correctly code additional pays to reflect appropriately on pay stubs.</a:t>
            </a:r>
          </a:p>
          <a:p>
            <a:pPr marL="0" lvl="0" indent="0" algn="l" rtl="0">
              <a:spcBef>
                <a:spcPts val="1900"/>
              </a:spcBef>
              <a:spcAft>
                <a:spcPts val="1200"/>
              </a:spcAft>
              <a:buSzPts val="852"/>
              <a:buNone/>
            </a:pPr>
            <a:r>
              <a:rPr lang="en-US" sz="1400" dirty="0">
                <a:solidFill>
                  <a:srgbClr val="DE8B26"/>
                </a:solidFill>
                <a:latin typeface="Source Sans Pro"/>
                <a:ea typeface="Source Sans Pro"/>
                <a:cs typeface="Source Sans Pro"/>
                <a:sym typeface="Source Sans Pro"/>
              </a:rPr>
              <a:t>If an additional pay is subject to PERA please use the TRC </a:t>
            </a:r>
            <a:r>
              <a:rPr lang="en-US" sz="1400" dirty="0">
                <a:solidFill>
                  <a:schemeClr val="bg1"/>
                </a:solidFill>
                <a:latin typeface="Source Sans Pro"/>
                <a:ea typeface="Source Sans Pro"/>
                <a:cs typeface="Source Sans Pro"/>
                <a:sym typeface="Source Sans Pro"/>
              </a:rPr>
              <a:t>ADL</a:t>
            </a:r>
            <a:r>
              <a:rPr lang="en-US" sz="1400" dirty="0">
                <a:solidFill>
                  <a:srgbClr val="DE8B26"/>
                </a:solidFill>
                <a:latin typeface="Source Sans Pro"/>
                <a:ea typeface="Source Sans Pro"/>
                <a:cs typeface="Source Sans Pro"/>
                <a:sym typeface="Source Sans Pro"/>
              </a:rPr>
              <a:t> on the request.  This will reflect on the paystub as Additional Pay subject to PERA.</a:t>
            </a:r>
          </a:p>
          <a:p>
            <a:pPr marL="0" lvl="0" indent="0" algn="l" rtl="0">
              <a:spcBef>
                <a:spcPts val="1900"/>
              </a:spcBef>
              <a:spcAft>
                <a:spcPts val="1200"/>
              </a:spcAft>
              <a:buSzPts val="852"/>
              <a:buNone/>
            </a:pPr>
            <a:r>
              <a:rPr lang="en-US" sz="1400" dirty="0">
                <a:solidFill>
                  <a:srgbClr val="DE8B26"/>
                </a:solidFill>
                <a:latin typeface="Source Sans Pro"/>
                <a:ea typeface="Source Sans Pro"/>
                <a:cs typeface="Source Sans Pro"/>
                <a:sym typeface="Source Sans Pro"/>
              </a:rPr>
              <a:t>If an additional pay is </a:t>
            </a:r>
            <a:r>
              <a:rPr lang="en-US" sz="1400" u="sng" dirty="0">
                <a:solidFill>
                  <a:srgbClr val="DE8B26"/>
                </a:solidFill>
                <a:latin typeface="Source Sans Pro"/>
                <a:ea typeface="Source Sans Pro"/>
                <a:cs typeface="Source Sans Pro"/>
                <a:sym typeface="Source Sans Pro"/>
              </a:rPr>
              <a:t>not subject </a:t>
            </a:r>
            <a:r>
              <a:rPr lang="en-US" sz="1400" dirty="0">
                <a:solidFill>
                  <a:srgbClr val="DE8B26"/>
                </a:solidFill>
                <a:latin typeface="Source Sans Pro"/>
                <a:ea typeface="Source Sans Pro"/>
                <a:cs typeface="Source Sans Pro"/>
                <a:sym typeface="Source Sans Pro"/>
              </a:rPr>
              <a:t>to PERA please use the TRC </a:t>
            </a:r>
            <a:r>
              <a:rPr lang="en-US" sz="1400" dirty="0">
                <a:solidFill>
                  <a:schemeClr val="bg1"/>
                </a:solidFill>
                <a:latin typeface="Source Sans Pro"/>
                <a:ea typeface="Source Sans Pro"/>
                <a:cs typeface="Source Sans Pro"/>
                <a:sym typeface="Source Sans Pro"/>
              </a:rPr>
              <a:t>NAD</a:t>
            </a:r>
            <a:r>
              <a:rPr lang="en-US" sz="1400" dirty="0">
                <a:solidFill>
                  <a:srgbClr val="DE8B26"/>
                </a:solidFill>
                <a:latin typeface="Source Sans Pro"/>
                <a:ea typeface="Source Sans Pro"/>
                <a:cs typeface="Source Sans Pro"/>
                <a:sym typeface="Source Sans Pro"/>
              </a:rPr>
              <a:t> on the request.  This will reflect on the paystub as Additional Pay No PERA.</a:t>
            </a:r>
            <a:endParaRPr sz="1400" dirty="0">
              <a:solidFill>
                <a:srgbClr val="DE8B26"/>
              </a:solidFill>
              <a:latin typeface="Source Sans Pro"/>
              <a:ea typeface="Source Sans Pro"/>
              <a:cs typeface="Source Sans Pro"/>
              <a:sym typeface="Source Sans Pro"/>
            </a:endParaRPr>
          </a:p>
        </p:txBody>
      </p:sp>
      <p:pic>
        <p:nvPicPr>
          <p:cNvPr id="142" name="Google Shape;142;p20">
            <a:extLst>
              <a:ext uri="{FF2B5EF4-FFF2-40B4-BE49-F238E27FC236}">
                <a16:creationId xmlns:a16="http://schemas.microsoft.com/office/drawing/2014/main" id="{4D5C3A24-21F0-B850-9A08-17CB06796A3B}"/>
              </a:ext>
            </a:extLst>
          </p:cNvPr>
          <p:cNvPicPr preferRelativeResize="0"/>
          <p:nvPr/>
        </p:nvPicPr>
        <p:blipFill>
          <a:blip r:embed="rId5">
            <a:alphaModFix/>
          </a:blip>
          <a:stretch>
            <a:fillRect/>
          </a:stretch>
        </p:blipFill>
        <p:spPr>
          <a:xfrm>
            <a:off x="6013793" y="1017725"/>
            <a:ext cx="3130207" cy="4173599"/>
          </a:xfrm>
          <a:prstGeom prst="rect">
            <a:avLst/>
          </a:prstGeom>
          <a:noFill/>
          <a:ln>
            <a:noFill/>
          </a:ln>
        </p:spPr>
      </p:pic>
    </p:spTree>
    <p:extLst>
      <p:ext uri="{BB962C8B-B14F-4D97-AF65-F5344CB8AC3E}">
        <p14:creationId xmlns:p14="http://schemas.microsoft.com/office/powerpoint/2010/main" val="1192355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7601-1D64-FD10-8D2D-98CC834AC14A}"/>
              </a:ext>
            </a:extLst>
          </p:cNvPr>
          <p:cNvSpPr>
            <a:spLocks noGrp="1"/>
          </p:cNvSpPr>
          <p:nvPr>
            <p:ph type="title"/>
          </p:nvPr>
        </p:nvSpPr>
        <p:spPr/>
        <p:txBody>
          <a:bodyPr>
            <a:normAutofit fontScale="90000"/>
          </a:bodyPr>
          <a:lstStyle/>
          <a:p>
            <a:r>
              <a:rPr lang="en-US" dirty="0"/>
              <a:t>Clean up information</a:t>
            </a:r>
          </a:p>
        </p:txBody>
      </p:sp>
      <p:sp>
        <p:nvSpPr>
          <p:cNvPr id="3" name="Text Placeholder 2">
            <a:extLst>
              <a:ext uri="{FF2B5EF4-FFF2-40B4-BE49-F238E27FC236}">
                <a16:creationId xmlns:a16="http://schemas.microsoft.com/office/drawing/2014/main" id="{893FADD6-E2CB-3364-ED37-BF983B60603B}"/>
              </a:ext>
            </a:extLst>
          </p:cNvPr>
          <p:cNvSpPr>
            <a:spLocks noGrp="1"/>
          </p:cNvSpPr>
          <p:nvPr>
            <p:ph type="body" idx="1"/>
          </p:nvPr>
        </p:nvSpPr>
        <p:spPr/>
        <p:txBody>
          <a:bodyPr/>
          <a:lstStyle/>
          <a:p>
            <a:r>
              <a:rPr lang="en-US" dirty="0"/>
              <a:t>Please verify new hires’ SSN by comparing their Social Security Card to the information shown on forms. This should be done even if a passport is provided for I-9 verification. CPB is still getting notifications of incorrect SSN input into the system.</a:t>
            </a:r>
          </a:p>
          <a:p>
            <a:r>
              <a:rPr lang="en-US" dirty="0"/>
              <a:t>Remind all employees that they should be verifying payroll information, including names, addresses, and SSNs, to ensure all information is correct.</a:t>
            </a:r>
          </a:p>
          <a:p>
            <a:r>
              <a:rPr lang="en-US" dirty="0"/>
              <a:t>When inputting information into HCM, you should not be using Spanish punctuation, brackets, colons, or any other special characters.  These cause PERA files to fail, tax uploads to fail, and reporting errors, as other systems do not recognize these characters.</a:t>
            </a:r>
          </a:p>
        </p:txBody>
      </p:sp>
    </p:spTree>
    <p:extLst>
      <p:ext uri="{BB962C8B-B14F-4D97-AF65-F5344CB8AC3E}">
        <p14:creationId xmlns:p14="http://schemas.microsoft.com/office/powerpoint/2010/main" val="4223403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E6540-FF90-25DE-9E62-EEA8ECDA259A}"/>
              </a:ext>
            </a:extLst>
          </p:cNvPr>
          <p:cNvSpPr>
            <a:spLocks noGrp="1"/>
          </p:cNvSpPr>
          <p:nvPr>
            <p:ph type="title"/>
          </p:nvPr>
        </p:nvSpPr>
        <p:spPr/>
        <p:txBody>
          <a:bodyPr>
            <a:normAutofit/>
          </a:bodyPr>
          <a:lstStyle/>
          <a:p>
            <a:r>
              <a:rPr lang="en-US" sz="1800" dirty="0"/>
              <a:t>Manual Warrant Changes Coming Soon </a:t>
            </a:r>
          </a:p>
        </p:txBody>
      </p:sp>
      <p:sp>
        <p:nvSpPr>
          <p:cNvPr id="3" name="Text Placeholder 2">
            <a:extLst>
              <a:ext uri="{FF2B5EF4-FFF2-40B4-BE49-F238E27FC236}">
                <a16:creationId xmlns:a16="http://schemas.microsoft.com/office/drawing/2014/main" id="{FBAEC71F-0EEE-1766-C8DA-33398C88CE40}"/>
              </a:ext>
            </a:extLst>
          </p:cNvPr>
          <p:cNvSpPr>
            <a:spLocks noGrp="1"/>
          </p:cNvSpPr>
          <p:nvPr>
            <p:ph type="body" idx="1"/>
          </p:nvPr>
        </p:nvSpPr>
        <p:spPr>
          <a:xfrm>
            <a:off x="311699" y="927279"/>
            <a:ext cx="4638673" cy="3641596"/>
          </a:xfrm>
        </p:spPr>
        <p:txBody>
          <a:bodyPr>
            <a:normAutofit fontScale="85000" lnSpcReduction="10000"/>
          </a:bodyPr>
          <a:lstStyle/>
          <a:p>
            <a:pPr marL="114300" indent="0" fontAlgn="t">
              <a:buNone/>
            </a:pPr>
            <a:r>
              <a:rPr lang="en-US" b="1" dirty="0"/>
              <a:t>Direct deposit will be rolled out for manual warrants.  This will begin next fiscal year.  Training will be available as we get closer to the start date.</a:t>
            </a:r>
          </a:p>
          <a:p>
            <a:pPr marL="114300" indent="0" fontAlgn="t">
              <a:buNone/>
            </a:pPr>
            <a:endParaRPr lang="en-US" b="1" dirty="0"/>
          </a:p>
          <a:p>
            <a:pPr marL="114300" indent="0" fontAlgn="t">
              <a:buNone/>
            </a:pPr>
            <a:r>
              <a:rPr lang="en-US" b="1" dirty="0"/>
              <a:t>Changes to the process will include:</a:t>
            </a:r>
          </a:p>
          <a:p>
            <a:pPr fontAlgn="t">
              <a:buFont typeface="Wingdings" panose="05000000000000000000" pitchFamily="2" charset="2"/>
              <a:buChar char="Ø"/>
            </a:pPr>
            <a:r>
              <a:rPr lang="en-US" b="1" dirty="0"/>
              <a:t>Manual Warrants will not be generated for fewer than 8 hours.</a:t>
            </a:r>
          </a:p>
          <a:p>
            <a:pPr marL="114300" indent="0" fontAlgn="t">
              <a:buNone/>
            </a:pPr>
            <a:endParaRPr lang="en-US" b="1" dirty="0"/>
          </a:p>
          <a:p>
            <a:pPr fontAlgn="t">
              <a:buFont typeface="Wingdings" panose="05000000000000000000" pitchFamily="2" charset="2"/>
              <a:buChar char="Ø"/>
            </a:pPr>
            <a:r>
              <a:rPr lang="en-US" b="1" dirty="0"/>
              <a:t>Manual Warrants will be processed once per week, on Wednesdays.</a:t>
            </a:r>
          </a:p>
          <a:p>
            <a:pPr marL="114300" indent="0" fontAlgn="t">
              <a:buNone/>
            </a:pPr>
            <a:endParaRPr lang="en-US" b="1" dirty="0"/>
          </a:p>
          <a:p>
            <a:pPr fontAlgn="t">
              <a:buFont typeface="Wingdings" panose="05000000000000000000" pitchFamily="2" charset="2"/>
              <a:buChar char="Ø"/>
            </a:pPr>
            <a:r>
              <a:rPr lang="en-US" b="1" dirty="0"/>
              <a:t>Exceptions can be made for employees who did not receive a paycheck.</a:t>
            </a:r>
            <a:endParaRPr lang="en-US" dirty="0"/>
          </a:p>
          <a:p>
            <a:endParaRPr lang="en-US" dirty="0"/>
          </a:p>
        </p:txBody>
      </p:sp>
      <p:pic>
        <p:nvPicPr>
          <p:cNvPr id="4" name="Google Shape;118;p19">
            <a:extLst>
              <a:ext uri="{FF2B5EF4-FFF2-40B4-BE49-F238E27FC236}">
                <a16:creationId xmlns:a16="http://schemas.microsoft.com/office/drawing/2014/main" id="{05FC54D9-E4A7-7914-FD13-4BBDB5703E67}"/>
              </a:ext>
            </a:extLst>
          </p:cNvPr>
          <p:cNvPicPr preferRelativeResize="0"/>
          <p:nvPr/>
        </p:nvPicPr>
        <p:blipFill>
          <a:blip r:embed="rId2">
            <a:alphaModFix/>
          </a:blip>
          <a:stretch>
            <a:fillRect/>
          </a:stretch>
        </p:blipFill>
        <p:spPr>
          <a:xfrm>
            <a:off x="4950372" y="185678"/>
            <a:ext cx="3917731" cy="4772144"/>
          </a:xfrm>
          <a:prstGeom prst="rect">
            <a:avLst/>
          </a:prstGeom>
          <a:noFill/>
          <a:ln>
            <a:noFill/>
          </a:ln>
        </p:spPr>
      </p:pic>
      <p:pic>
        <p:nvPicPr>
          <p:cNvPr id="6" name="Google Shape;128;p19">
            <a:extLst>
              <a:ext uri="{FF2B5EF4-FFF2-40B4-BE49-F238E27FC236}">
                <a16:creationId xmlns:a16="http://schemas.microsoft.com/office/drawing/2014/main" id="{10F47351-F41F-139C-9A7B-B6BB3E970557}"/>
              </a:ext>
            </a:extLst>
          </p:cNvPr>
          <p:cNvPicPr preferRelativeResize="0"/>
          <p:nvPr/>
        </p:nvPicPr>
        <p:blipFill>
          <a:blip r:embed="rId3">
            <a:alphaModFix/>
          </a:blip>
          <a:stretch>
            <a:fillRect/>
          </a:stretch>
        </p:blipFill>
        <p:spPr>
          <a:xfrm>
            <a:off x="7177583" y="4598150"/>
            <a:ext cx="1879707" cy="572700"/>
          </a:xfrm>
          <a:prstGeom prst="rect">
            <a:avLst/>
          </a:prstGeom>
          <a:noFill/>
          <a:ln>
            <a:noFill/>
          </a:ln>
        </p:spPr>
      </p:pic>
    </p:spTree>
    <p:extLst>
      <p:ext uri="{BB962C8B-B14F-4D97-AF65-F5344CB8AC3E}">
        <p14:creationId xmlns:p14="http://schemas.microsoft.com/office/powerpoint/2010/main" val="2435776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20"/>
          <p:cNvPicPr preferRelativeResize="0"/>
          <p:nvPr/>
        </p:nvPicPr>
        <p:blipFill rotWithShape="1">
          <a:blip r:embed="rId3">
            <a:alphaModFix/>
          </a:blip>
          <a:srcRect/>
          <a:stretch/>
        </p:blipFill>
        <p:spPr>
          <a:xfrm>
            <a:off x="0" y="445025"/>
            <a:ext cx="3304074" cy="534700"/>
          </a:xfrm>
          <a:prstGeom prst="rect">
            <a:avLst/>
          </a:prstGeom>
          <a:noFill/>
          <a:ln>
            <a:noFill/>
          </a:ln>
        </p:spPr>
      </p:pic>
      <p:sp>
        <p:nvSpPr>
          <p:cNvPr id="135" name="Google Shape;135;p20"/>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US" sz="2020" dirty="0">
                <a:solidFill>
                  <a:schemeClr val="lt1"/>
                </a:solidFill>
                <a:latin typeface="PT Serif"/>
                <a:ea typeface="PT Serif"/>
                <a:cs typeface="PT Serif"/>
                <a:sym typeface="PT Serif"/>
              </a:rPr>
              <a:t>FSS Action Items </a:t>
            </a:r>
            <a:endParaRPr sz="2020" dirty="0">
              <a:solidFill>
                <a:schemeClr val="lt1"/>
              </a:solidFill>
              <a:latin typeface="PT Serif"/>
              <a:ea typeface="PT Serif"/>
              <a:cs typeface="PT Serif"/>
              <a:sym typeface="PT Serif"/>
            </a:endParaRPr>
          </a:p>
        </p:txBody>
      </p:sp>
      <p:sp>
        <p:nvSpPr>
          <p:cNvPr id="136" name="Google Shape;136;p20"/>
          <p:cNvSpPr txBox="1">
            <a:spLocks noGrp="1"/>
          </p:cNvSpPr>
          <p:nvPr>
            <p:ph type="body" idx="1"/>
          </p:nvPr>
        </p:nvSpPr>
        <p:spPr>
          <a:xfrm>
            <a:off x="357325" y="1188425"/>
            <a:ext cx="8520600" cy="396900"/>
          </a:xfrm>
          <a:prstGeom prst="rect">
            <a:avLst/>
          </a:prstGeom>
        </p:spPr>
        <p:txBody>
          <a:bodyPr spcFirstLastPara="1" wrap="square" lIns="91425" tIns="91425" rIns="91425" bIns="91425" anchor="t" anchorCtr="0">
            <a:noAutofit/>
          </a:bodyPr>
          <a:lstStyle/>
          <a:p>
            <a:pPr marL="0" marR="279400" lvl="0" indent="0" algn="just">
              <a:spcBef>
                <a:spcPts val="800"/>
              </a:spcBef>
              <a:buSzPts val="1100"/>
              <a:buNone/>
            </a:pPr>
            <a:r>
              <a:rPr lang="en-US" sz="2800" dirty="0">
                <a:solidFill>
                  <a:schemeClr val="lt1"/>
                </a:solidFill>
                <a:latin typeface="Source Sans Pro"/>
                <a:ea typeface="Source Sans Pro"/>
                <a:cs typeface="Source Sans Pro"/>
                <a:sym typeface="Source Sans Pro"/>
              </a:rPr>
              <a:t>FSS Changes</a:t>
            </a:r>
          </a:p>
        </p:txBody>
      </p:sp>
      <p:pic>
        <p:nvPicPr>
          <p:cNvPr id="137" name="Google Shape;137;p20"/>
          <p:cNvPicPr preferRelativeResize="0"/>
          <p:nvPr/>
        </p:nvPicPr>
        <p:blipFill>
          <a:blip r:embed="rId4">
            <a:alphaModFix/>
          </a:blip>
          <a:stretch>
            <a:fillRect/>
          </a:stretch>
        </p:blipFill>
        <p:spPr>
          <a:xfrm>
            <a:off x="357334" y="4433400"/>
            <a:ext cx="1877842" cy="572700"/>
          </a:xfrm>
          <a:prstGeom prst="rect">
            <a:avLst/>
          </a:prstGeom>
          <a:noFill/>
          <a:ln>
            <a:noFill/>
          </a:ln>
        </p:spPr>
      </p:pic>
      <p:sp>
        <p:nvSpPr>
          <p:cNvPr id="138" name="Google Shape;138;p20"/>
          <p:cNvSpPr txBox="1">
            <a:spLocks noGrp="1"/>
          </p:cNvSpPr>
          <p:nvPr>
            <p:ph type="body" idx="1"/>
          </p:nvPr>
        </p:nvSpPr>
        <p:spPr>
          <a:xfrm>
            <a:off x="199623" y="2221606"/>
            <a:ext cx="5467082" cy="1809481"/>
          </a:xfrm>
          <a:prstGeom prst="rect">
            <a:avLst/>
          </a:prstGeom>
        </p:spPr>
        <p:txBody>
          <a:bodyPr spcFirstLastPara="1" wrap="square" lIns="91425" tIns="91425" rIns="91425" bIns="91425" anchor="t" anchorCtr="0">
            <a:noAutofit/>
          </a:bodyPr>
          <a:lstStyle/>
          <a:p>
            <a:pPr marL="285750" indent="-285750">
              <a:lnSpc>
                <a:spcPct val="0"/>
              </a:lnSpc>
              <a:spcBef>
                <a:spcPts val="1900"/>
              </a:spcBef>
              <a:spcAft>
                <a:spcPts val="1200"/>
              </a:spcAft>
              <a:buSzPts val="852"/>
              <a:buFont typeface="Wingdings" panose="05000000000000000000" pitchFamily="2" charset="2"/>
              <a:buChar char="v"/>
            </a:pPr>
            <a:r>
              <a:rPr lang="en-US" sz="1600" b="1" dirty="0">
                <a:solidFill>
                  <a:schemeClr val="bg1"/>
                </a:solidFill>
                <a:latin typeface="Source Sans Pro"/>
                <a:ea typeface="Source Sans Pro"/>
                <a:cs typeface="Source Sans Pro"/>
                <a:sym typeface="Source Sans Pro"/>
              </a:rPr>
              <a:t>Forms Submission System (FSS Administrator Access) </a:t>
            </a:r>
          </a:p>
          <a:p>
            <a:pPr marL="285750" indent="-285750">
              <a:lnSpc>
                <a:spcPct val="0"/>
              </a:lnSpc>
              <a:spcBef>
                <a:spcPts val="1900"/>
              </a:spcBef>
              <a:spcAft>
                <a:spcPts val="1200"/>
              </a:spcAft>
              <a:buSzPts val="852"/>
              <a:buFont typeface="Wingdings" panose="05000000000000000000" pitchFamily="2" charset="2"/>
              <a:buChar char="v"/>
            </a:pPr>
            <a:r>
              <a:rPr lang="en-US" sz="1600" b="1" dirty="0">
                <a:solidFill>
                  <a:schemeClr val="bg1"/>
                </a:solidFill>
                <a:latin typeface="Source Sans Pro"/>
                <a:ea typeface="Source Sans Pro"/>
                <a:cs typeface="Source Sans Pro"/>
                <a:sym typeface="Source Sans Pro"/>
              </a:rPr>
              <a:t>Agency Delegate Access FORM(ADAF)</a:t>
            </a:r>
          </a:p>
          <a:p>
            <a:pPr marL="285750" indent="-285750">
              <a:lnSpc>
                <a:spcPct val="0"/>
              </a:lnSpc>
              <a:spcBef>
                <a:spcPts val="1900"/>
              </a:spcBef>
              <a:spcAft>
                <a:spcPts val="1200"/>
              </a:spcAft>
              <a:buSzPts val="852"/>
              <a:buFont typeface="Wingdings" panose="05000000000000000000" pitchFamily="2" charset="2"/>
              <a:buChar char="v"/>
            </a:pPr>
            <a:r>
              <a:rPr lang="en-US" sz="1600" b="1" dirty="0">
                <a:solidFill>
                  <a:schemeClr val="bg1"/>
                </a:solidFill>
                <a:latin typeface="Source Sans Pro"/>
                <a:ea typeface="Source Sans Pro"/>
                <a:cs typeface="Source Sans Pro"/>
                <a:sym typeface="Source Sans Pro"/>
              </a:rPr>
              <a:t>Writ of Garnishment Job Aid (FSS)</a:t>
            </a: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42" name="Google Shape;142;p20"/>
          <p:cNvPicPr preferRelativeResize="0"/>
          <p:nvPr/>
        </p:nvPicPr>
        <p:blipFill>
          <a:blip r:embed="rId5">
            <a:alphaModFix/>
          </a:blip>
          <a:stretch>
            <a:fillRect/>
          </a:stretch>
        </p:blipFill>
        <p:spPr>
          <a:xfrm>
            <a:off x="6013793" y="1017725"/>
            <a:ext cx="3130207" cy="41735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a:extLst>
            <a:ext uri="{FF2B5EF4-FFF2-40B4-BE49-F238E27FC236}">
              <a16:creationId xmlns:a16="http://schemas.microsoft.com/office/drawing/2014/main" id="{03C6BFBC-31F6-7282-6444-9C7A7B8769B1}"/>
            </a:ext>
          </a:extLst>
        </p:cNvPr>
        <p:cNvGrpSpPr/>
        <p:nvPr/>
      </p:nvGrpSpPr>
      <p:grpSpPr>
        <a:xfrm>
          <a:off x="0" y="0"/>
          <a:ext cx="0" cy="0"/>
          <a:chOff x="0" y="0"/>
          <a:chExt cx="0" cy="0"/>
        </a:xfrm>
      </p:grpSpPr>
      <p:pic>
        <p:nvPicPr>
          <p:cNvPr id="3" name="Google Shape;142;p20">
            <a:extLst>
              <a:ext uri="{FF2B5EF4-FFF2-40B4-BE49-F238E27FC236}">
                <a16:creationId xmlns:a16="http://schemas.microsoft.com/office/drawing/2014/main" id="{DAEE2D83-06F3-0717-2E72-DED70E10C940}"/>
              </a:ext>
            </a:extLst>
          </p:cNvPr>
          <p:cNvPicPr preferRelativeResize="0"/>
          <p:nvPr/>
        </p:nvPicPr>
        <p:blipFill>
          <a:blip r:embed="rId4">
            <a:alphaModFix/>
          </a:blip>
          <a:stretch>
            <a:fillRect/>
          </a:stretch>
        </p:blipFill>
        <p:spPr>
          <a:xfrm>
            <a:off x="5460643" y="1189990"/>
            <a:ext cx="2685246" cy="3487033"/>
          </a:xfrm>
          <a:prstGeom prst="rect">
            <a:avLst/>
          </a:prstGeom>
          <a:noFill/>
          <a:ln>
            <a:noFill/>
          </a:ln>
        </p:spPr>
      </p:pic>
      <p:sp>
        <p:nvSpPr>
          <p:cNvPr id="72" name="Google Shape;72;p15">
            <a:extLst>
              <a:ext uri="{FF2B5EF4-FFF2-40B4-BE49-F238E27FC236}">
                <a16:creationId xmlns:a16="http://schemas.microsoft.com/office/drawing/2014/main" id="{304BB46C-1B90-C7D9-51C0-037A04699850}"/>
              </a:ext>
            </a:extLst>
          </p:cNvPr>
          <p:cNvSpPr txBox="1">
            <a:spLocks noGrp="1"/>
          </p:cNvSpPr>
          <p:nvPr>
            <p:ph type="body" idx="1"/>
          </p:nvPr>
        </p:nvSpPr>
        <p:spPr>
          <a:xfrm>
            <a:off x="357325" y="313599"/>
            <a:ext cx="8520600" cy="876388"/>
          </a:xfrm>
          <a:prstGeom prst="rect">
            <a:avLst/>
          </a:prstGeom>
        </p:spPr>
        <p:txBody>
          <a:bodyPr spcFirstLastPara="1" wrap="square" lIns="91425" tIns="91425" rIns="91425" bIns="91425" anchor="t" anchorCtr="0">
            <a:noAutofit/>
          </a:bodyPr>
          <a:lstStyle/>
          <a:p>
            <a:pPr marL="0" lvl="0" indent="0">
              <a:spcAft>
                <a:spcPts val="1200"/>
              </a:spcAft>
              <a:buSzPts val="852"/>
              <a:buNone/>
            </a:pPr>
            <a:r>
              <a:rPr lang="en-US" sz="2400" b="1" dirty="0">
                <a:solidFill>
                  <a:srgbClr val="004D4C"/>
                </a:solidFill>
                <a:latin typeface="Source Sans Pro"/>
                <a:ea typeface="Source Sans Pro"/>
                <a:cs typeface="Source Sans Pro"/>
                <a:sym typeface="Source Sans Pro"/>
              </a:rPr>
              <a:t>Forms Submission System (FSS) Administrator Access</a:t>
            </a:r>
            <a:endParaRPr sz="2400" b="1" dirty="0">
              <a:solidFill>
                <a:srgbClr val="004D4C"/>
              </a:solidFill>
              <a:latin typeface="Source Sans Pro"/>
              <a:ea typeface="Source Sans Pro"/>
              <a:cs typeface="Source Sans Pro"/>
              <a:sym typeface="Source Sans Pro"/>
            </a:endParaRPr>
          </a:p>
        </p:txBody>
      </p:sp>
      <p:pic>
        <p:nvPicPr>
          <p:cNvPr id="73" name="Google Shape;73;p15">
            <a:extLst>
              <a:ext uri="{FF2B5EF4-FFF2-40B4-BE49-F238E27FC236}">
                <a16:creationId xmlns:a16="http://schemas.microsoft.com/office/drawing/2014/main" id="{CC491AB2-5DA5-FAAE-4F00-2A621DAEB65B}"/>
              </a:ext>
            </a:extLst>
          </p:cNvPr>
          <p:cNvPicPr preferRelativeResize="0"/>
          <p:nvPr/>
        </p:nvPicPr>
        <p:blipFill>
          <a:blip r:embed="rId5">
            <a:alphaModFix/>
          </a:blip>
          <a:stretch>
            <a:fillRect/>
          </a:stretch>
        </p:blipFill>
        <p:spPr>
          <a:xfrm>
            <a:off x="357325" y="4478523"/>
            <a:ext cx="1977774" cy="397000"/>
          </a:xfrm>
          <a:prstGeom prst="rect">
            <a:avLst/>
          </a:prstGeom>
          <a:noFill/>
          <a:ln>
            <a:noFill/>
          </a:ln>
        </p:spPr>
      </p:pic>
      <p:cxnSp>
        <p:nvCxnSpPr>
          <p:cNvPr id="75" name="Google Shape;75;p15">
            <a:extLst>
              <a:ext uri="{FF2B5EF4-FFF2-40B4-BE49-F238E27FC236}">
                <a16:creationId xmlns:a16="http://schemas.microsoft.com/office/drawing/2014/main" id="{8A95E91B-B660-3339-04AB-A28C574864F3}"/>
              </a:ext>
            </a:extLst>
          </p:cNvPr>
          <p:cNvCxnSpPr/>
          <p:nvPr/>
        </p:nvCxnSpPr>
        <p:spPr>
          <a:xfrm>
            <a:off x="2725725" y="48299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a:extLst>
              <a:ext uri="{FF2B5EF4-FFF2-40B4-BE49-F238E27FC236}">
                <a16:creationId xmlns:a16="http://schemas.microsoft.com/office/drawing/2014/main" id="{F8AF7AB2-7F9D-E471-796E-D394F48B3D12}"/>
              </a:ext>
            </a:extLst>
          </p:cNvPr>
          <p:cNvPicPr preferRelativeResize="0"/>
          <p:nvPr/>
        </p:nvPicPr>
        <p:blipFill>
          <a:blip r:embed="rId6">
            <a:alphaModFix/>
          </a:blip>
          <a:stretch>
            <a:fillRect/>
          </a:stretch>
        </p:blipFill>
        <p:spPr>
          <a:xfrm rot="5400000">
            <a:off x="7716062" y="3398737"/>
            <a:ext cx="1473400" cy="1388925"/>
          </a:xfrm>
          <a:prstGeom prst="rect">
            <a:avLst/>
          </a:prstGeom>
          <a:noFill/>
          <a:ln>
            <a:noFill/>
          </a:ln>
        </p:spPr>
      </p:pic>
      <p:sp>
        <p:nvSpPr>
          <p:cNvPr id="2" name="TextBox 1">
            <a:extLst>
              <a:ext uri="{FF2B5EF4-FFF2-40B4-BE49-F238E27FC236}">
                <a16:creationId xmlns:a16="http://schemas.microsoft.com/office/drawing/2014/main" id="{55D1428C-72D4-6110-5781-41E764796EB8}"/>
              </a:ext>
            </a:extLst>
          </p:cNvPr>
          <p:cNvSpPr txBox="1"/>
          <p:nvPr/>
        </p:nvSpPr>
        <p:spPr>
          <a:xfrm>
            <a:off x="199623" y="1429556"/>
            <a:ext cx="5261019" cy="2246769"/>
          </a:xfrm>
          <a:prstGeom prst="rect">
            <a:avLst/>
          </a:prstGeom>
          <a:noFill/>
        </p:spPr>
        <p:txBody>
          <a:bodyPr wrap="square" rtlCol="0">
            <a:spAutoFit/>
          </a:bodyPr>
          <a:lstStyle/>
          <a:p>
            <a:pPr fontAlgn="t"/>
            <a:r>
              <a:rPr lang="en-US" dirty="0"/>
              <a:t>Each agency is required to designate a Forms Submission System (FSS) Administrator by completing the Forms Submission System Administrator Access Agreement.</a:t>
            </a:r>
          </a:p>
          <a:p>
            <a:pPr fontAlgn="t"/>
            <a:endParaRPr lang="en-US" dirty="0"/>
          </a:p>
          <a:p>
            <a:pPr fontAlgn="t"/>
            <a:r>
              <a:rPr lang="en-US" b="1" dirty="0">
                <a:latin typeface="Amasis MT Pro Medium" panose="02040604050005020304" pitchFamily="18" charset="0"/>
              </a:rPr>
              <a:t>Responsibilities of FSS Admin: </a:t>
            </a:r>
          </a:p>
          <a:p>
            <a:pPr fontAlgn="t"/>
            <a:r>
              <a:rPr lang="en-US" dirty="0"/>
              <a:t>• Grant and manage user access within the Forms Submission System (FSS).</a:t>
            </a:r>
            <a:br>
              <a:rPr lang="en-US" dirty="0"/>
            </a:br>
            <a:r>
              <a:rPr lang="en-US" dirty="0"/>
              <a:t>• Maintain and audit the list of users.</a:t>
            </a:r>
            <a:br>
              <a:rPr lang="en-US" dirty="0"/>
            </a:br>
            <a:r>
              <a:rPr lang="en-US" dirty="0"/>
              <a:t>• Ensure all submissions have been processed, closed, or returned for corrections as appropriate.</a:t>
            </a:r>
          </a:p>
        </p:txBody>
      </p:sp>
    </p:spTree>
    <p:extLst>
      <p:ext uri="{BB962C8B-B14F-4D97-AF65-F5344CB8AC3E}">
        <p14:creationId xmlns:p14="http://schemas.microsoft.com/office/powerpoint/2010/main" val="3902087390"/>
      </p:ext>
    </p:extLst>
  </p:cSld>
  <p:clrMapOvr>
    <a:overrideClrMapping bg1="lt1" tx1="dk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p:nvPr/>
        </p:nvSpPr>
        <p:spPr>
          <a:xfrm>
            <a:off x="-18900" y="952036"/>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5" name="Google Shape;105;p18"/>
          <p:cNvPicPr preferRelativeResize="0"/>
          <p:nvPr/>
        </p:nvPicPr>
        <p:blipFill rotWithShape="1">
          <a:blip r:embed="rId4">
            <a:alphaModFix/>
          </a:blip>
          <a:srcRect/>
          <a:stretch/>
        </p:blipFill>
        <p:spPr>
          <a:xfrm>
            <a:off x="-18900" y="351623"/>
            <a:ext cx="3304074" cy="534700"/>
          </a:xfrm>
          <a:prstGeom prst="rect">
            <a:avLst/>
          </a:prstGeom>
          <a:noFill/>
          <a:ln>
            <a:noFill/>
          </a:ln>
        </p:spPr>
      </p:pic>
      <p:sp>
        <p:nvSpPr>
          <p:cNvPr id="106" name="Google Shape;106;p18"/>
          <p:cNvSpPr txBox="1">
            <a:spLocks noGrp="1"/>
          </p:cNvSpPr>
          <p:nvPr>
            <p:ph type="title"/>
          </p:nvPr>
        </p:nvSpPr>
        <p:spPr>
          <a:xfrm>
            <a:off x="371212" y="379336"/>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Queries in HCM</a:t>
            </a:r>
            <a:endParaRPr sz="2020" dirty="0">
              <a:solidFill>
                <a:schemeClr val="lt1"/>
              </a:solidFill>
              <a:latin typeface="PT Serif"/>
              <a:ea typeface="PT Serif"/>
              <a:cs typeface="PT Serif"/>
              <a:sym typeface="PT Serif"/>
            </a:endParaRPr>
          </a:p>
        </p:txBody>
      </p:sp>
      <p:sp>
        <p:nvSpPr>
          <p:cNvPr id="107" name="Google Shape;107;p18"/>
          <p:cNvSpPr txBox="1">
            <a:spLocks noGrp="1"/>
          </p:cNvSpPr>
          <p:nvPr>
            <p:ph type="body" idx="1"/>
          </p:nvPr>
        </p:nvSpPr>
        <p:spPr>
          <a:xfrm>
            <a:off x="357325" y="1045438"/>
            <a:ext cx="8520600" cy="539887"/>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chemeClr val="lt1"/>
                </a:solidFill>
                <a:latin typeface="Source Sans Pro"/>
                <a:ea typeface="Source Sans Pro"/>
                <a:cs typeface="Source Sans Pro"/>
                <a:sym typeface="Source Sans Pro"/>
              </a:rPr>
              <a:t>How Are Queries Named?</a:t>
            </a:r>
            <a:endParaRPr sz="2500" b="1" dirty="0">
              <a:solidFill>
                <a:schemeClr val="lt1"/>
              </a:solidFill>
              <a:latin typeface="Source Sans Pro"/>
              <a:ea typeface="Source Sans Pro"/>
              <a:cs typeface="Source Sans Pro"/>
              <a:sym typeface="Source Sans Pro"/>
            </a:endParaRPr>
          </a:p>
        </p:txBody>
      </p:sp>
      <p:cxnSp>
        <p:nvCxnSpPr>
          <p:cNvPr id="109" name="Google Shape;109;p18"/>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3" name="Google Shape;113;p18"/>
          <p:cNvPicPr preferRelativeResize="0"/>
          <p:nvPr/>
        </p:nvPicPr>
        <p:blipFill>
          <a:blip r:embed="rId5">
            <a:alphaModFix/>
          </a:blip>
          <a:stretch>
            <a:fillRect/>
          </a:stretch>
        </p:blipFill>
        <p:spPr>
          <a:xfrm>
            <a:off x="7000184" y="4433400"/>
            <a:ext cx="1877842" cy="572700"/>
          </a:xfrm>
          <a:prstGeom prst="rect">
            <a:avLst/>
          </a:prstGeom>
          <a:noFill/>
          <a:ln>
            <a:noFill/>
          </a:ln>
        </p:spPr>
      </p:pic>
      <p:graphicFrame>
        <p:nvGraphicFramePr>
          <p:cNvPr id="4" name="Table 3">
            <a:extLst>
              <a:ext uri="{FF2B5EF4-FFF2-40B4-BE49-F238E27FC236}">
                <a16:creationId xmlns:a16="http://schemas.microsoft.com/office/drawing/2014/main" id="{4AFFFC26-FDE4-9EDE-6EEA-ED83A58F1EBC}"/>
              </a:ext>
            </a:extLst>
          </p:cNvPr>
          <p:cNvGraphicFramePr>
            <a:graphicFrameLocks noGrp="1"/>
          </p:cNvGraphicFramePr>
          <p:nvPr/>
        </p:nvGraphicFramePr>
        <p:xfrm>
          <a:off x="1514550" y="1678727"/>
          <a:ext cx="6096000" cy="1102572"/>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97879201"/>
                    </a:ext>
                  </a:extLst>
                </a:gridCol>
                <a:gridCol w="3048000">
                  <a:extLst>
                    <a:ext uri="{9D8B030D-6E8A-4147-A177-3AD203B41FA5}">
                      <a16:colId xmlns:a16="http://schemas.microsoft.com/office/drawing/2014/main" val="4164845653"/>
                    </a:ext>
                  </a:extLst>
                </a:gridCol>
              </a:tblGrid>
              <a:tr h="367524">
                <a:tc>
                  <a:txBody>
                    <a:bodyPr/>
                    <a:lstStyle/>
                    <a:p>
                      <a:r>
                        <a:rPr lang="en-US" dirty="0"/>
                        <a:t>Oversight</a:t>
                      </a:r>
                    </a:p>
                  </a:txBody>
                  <a:tcPr/>
                </a:tc>
                <a:tc>
                  <a:txBody>
                    <a:bodyPr/>
                    <a:lstStyle/>
                    <a:p>
                      <a:r>
                        <a:rPr lang="en-US" dirty="0"/>
                        <a:t>Global</a:t>
                      </a:r>
                    </a:p>
                  </a:txBody>
                  <a:tcPr/>
                </a:tc>
                <a:extLst>
                  <a:ext uri="{0D108BD9-81ED-4DB2-BD59-A6C34878D82A}">
                    <a16:rowId xmlns:a16="http://schemas.microsoft.com/office/drawing/2014/main" val="1900328801"/>
                  </a:ext>
                </a:extLst>
              </a:tr>
              <a:tr h="367524">
                <a:tc>
                  <a:txBody>
                    <a:bodyPr/>
                    <a:lstStyle/>
                    <a:p>
                      <a:r>
                        <a:rPr lang="en-US" dirty="0"/>
                        <a:t>HRH_</a:t>
                      </a:r>
                    </a:p>
                  </a:txBody>
                  <a:tcPr/>
                </a:tc>
                <a:tc>
                  <a:txBody>
                    <a:bodyPr/>
                    <a:lstStyle/>
                    <a:p>
                      <a:r>
                        <a:rPr lang="en-US" dirty="0"/>
                        <a:t>NMS_HR_</a:t>
                      </a:r>
                    </a:p>
                  </a:txBody>
                  <a:tcPr/>
                </a:tc>
                <a:extLst>
                  <a:ext uri="{0D108BD9-81ED-4DB2-BD59-A6C34878D82A}">
                    <a16:rowId xmlns:a16="http://schemas.microsoft.com/office/drawing/2014/main" val="3038082903"/>
                  </a:ext>
                </a:extLst>
              </a:tr>
              <a:tr h="367524">
                <a:tc>
                  <a:txBody>
                    <a:bodyPr/>
                    <a:lstStyle/>
                    <a:p>
                      <a:r>
                        <a:rPr lang="en-US" dirty="0"/>
                        <a:t>HRP_</a:t>
                      </a:r>
                    </a:p>
                  </a:txBody>
                  <a:tcPr/>
                </a:tc>
                <a:tc>
                  <a:txBody>
                    <a:bodyPr/>
                    <a:lstStyle/>
                    <a:p>
                      <a:r>
                        <a:rPr lang="en-US" dirty="0"/>
                        <a:t>NMS_PY_</a:t>
                      </a:r>
                    </a:p>
                  </a:txBody>
                  <a:tcPr/>
                </a:tc>
                <a:extLst>
                  <a:ext uri="{0D108BD9-81ED-4DB2-BD59-A6C34878D82A}">
                    <a16:rowId xmlns:a16="http://schemas.microsoft.com/office/drawing/2014/main" val="690376817"/>
                  </a:ext>
                </a:extLst>
              </a:tr>
            </a:tbl>
          </a:graphicData>
        </a:graphic>
      </p:graphicFrame>
      <p:sp>
        <p:nvSpPr>
          <p:cNvPr id="108" name="Google Shape;108;p18"/>
          <p:cNvSpPr txBox="1">
            <a:spLocks noGrp="1"/>
          </p:cNvSpPr>
          <p:nvPr>
            <p:ph type="body" idx="1"/>
          </p:nvPr>
        </p:nvSpPr>
        <p:spPr>
          <a:xfrm>
            <a:off x="393424" y="2416196"/>
            <a:ext cx="6697934" cy="2282280"/>
          </a:xfrm>
          <a:prstGeom prst="rect">
            <a:avLst/>
          </a:prstGeom>
          <a:noFill/>
        </p:spPr>
        <p:txBody>
          <a:bodyPr spcFirstLastPara="1" wrap="square" lIns="91425" tIns="91425" rIns="91425" bIns="91425" anchor="t" anchorCtr="0">
            <a:noAutofit/>
          </a:bodyPr>
          <a:lstStyle/>
          <a:p>
            <a:pPr marL="0" indent="0">
              <a:spcBef>
                <a:spcPts val="600"/>
              </a:spcBef>
              <a:spcAft>
                <a:spcPts val="600"/>
              </a:spcAft>
              <a:buSzPts val="852"/>
              <a:buNone/>
            </a:pPr>
            <a:endParaRPr lang="en-US" sz="2095" dirty="0">
              <a:solidFill>
                <a:srgbClr val="DE8B26"/>
              </a:solidFill>
              <a:latin typeface="Source Sans Pro"/>
              <a:ea typeface="Source Sans Pro"/>
              <a:cs typeface="Source Sans Pro"/>
              <a:sym typeface="Source Sans Pro"/>
            </a:endParaRPr>
          </a:p>
          <a:p>
            <a:pPr marL="342900">
              <a:spcBef>
                <a:spcPts val="600"/>
              </a:spcBef>
              <a:spcAft>
                <a:spcPts val="600"/>
              </a:spcAft>
              <a:buSzPts val="852"/>
            </a:pPr>
            <a:r>
              <a:rPr lang="en-US" sz="2095" dirty="0">
                <a:solidFill>
                  <a:srgbClr val="DE8B26"/>
                </a:solidFill>
                <a:latin typeface="Source Sans Pro"/>
                <a:ea typeface="Source Sans Pro"/>
                <a:cs typeface="Source Sans Pro"/>
                <a:sym typeface="Source Sans Pro"/>
              </a:rPr>
              <a:t>Oversight queries (start with H%) will not be modified unless requested by the oversight entity</a:t>
            </a:r>
          </a:p>
          <a:p>
            <a:pPr marL="342900">
              <a:spcBef>
                <a:spcPts val="600"/>
              </a:spcBef>
              <a:spcAft>
                <a:spcPts val="600"/>
              </a:spcAft>
              <a:buSzPts val="852"/>
            </a:pPr>
            <a:r>
              <a:rPr lang="en-US" sz="2095" dirty="0">
                <a:solidFill>
                  <a:srgbClr val="DE8B26"/>
                </a:solidFill>
                <a:latin typeface="Source Sans Pro"/>
                <a:ea typeface="Source Sans Pro"/>
                <a:cs typeface="Source Sans Pro"/>
                <a:sym typeface="Source Sans Pro"/>
              </a:rPr>
              <a:t>Global query (start with NMS_) modification requests are reviewed on a case-by-case basis</a:t>
            </a:r>
          </a:p>
        </p:txBody>
      </p:sp>
      <p:pic>
        <p:nvPicPr>
          <p:cNvPr id="110" name="Google Shape;110;p18"/>
          <p:cNvPicPr preferRelativeResize="0"/>
          <p:nvPr/>
        </p:nvPicPr>
        <p:blipFill>
          <a:blip r:embed="rId6">
            <a:alphaModFix/>
          </a:blip>
          <a:stretch>
            <a:fillRect/>
          </a:stretch>
        </p:blipFill>
        <p:spPr>
          <a:xfrm>
            <a:off x="393424" y="3155604"/>
            <a:ext cx="267493" cy="265449"/>
          </a:xfrm>
          <a:prstGeom prst="rect">
            <a:avLst/>
          </a:prstGeom>
          <a:noFill/>
          <a:ln>
            <a:noFill/>
          </a:ln>
        </p:spPr>
      </p:pic>
      <p:pic>
        <p:nvPicPr>
          <p:cNvPr id="7" name="Google Shape;110;p18">
            <a:extLst>
              <a:ext uri="{FF2B5EF4-FFF2-40B4-BE49-F238E27FC236}">
                <a16:creationId xmlns:a16="http://schemas.microsoft.com/office/drawing/2014/main" id="{8A69E418-A560-D2C5-3DB0-A68284D6857D}"/>
              </a:ext>
            </a:extLst>
          </p:cNvPr>
          <p:cNvPicPr preferRelativeResize="0"/>
          <p:nvPr/>
        </p:nvPicPr>
        <p:blipFill>
          <a:blip r:embed="rId6">
            <a:alphaModFix/>
          </a:blip>
          <a:stretch>
            <a:fillRect/>
          </a:stretch>
        </p:blipFill>
        <p:spPr>
          <a:xfrm>
            <a:off x="377598" y="4098740"/>
            <a:ext cx="267493" cy="265449"/>
          </a:xfrm>
          <a:prstGeom prst="rect">
            <a:avLst/>
          </a:prstGeom>
          <a:noFill/>
          <a:ln>
            <a:noFill/>
          </a:ln>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a:extLst>
            <a:ext uri="{FF2B5EF4-FFF2-40B4-BE49-F238E27FC236}">
              <a16:creationId xmlns:a16="http://schemas.microsoft.com/office/drawing/2014/main" id="{688E151F-57FE-8E29-BD19-26E780509C02}"/>
            </a:ext>
          </a:extLst>
        </p:cNvPr>
        <p:cNvGrpSpPr/>
        <p:nvPr/>
      </p:nvGrpSpPr>
      <p:grpSpPr>
        <a:xfrm>
          <a:off x="0" y="0"/>
          <a:ext cx="0" cy="0"/>
          <a:chOff x="0" y="0"/>
          <a:chExt cx="0" cy="0"/>
        </a:xfrm>
      </p:grpSpPr>
      <p:sp>
        <p:nvSpPr>
          <p:cNvPr id="72" name="Google Shape;72;p15">
            <a:extLst>
              <a:ext uri="{FF2B5EF4-FFF2-40B4-BE49-F238E27FC236}">
                <a16:creationId xmlns:a16="http://schemas.microsoft.com/office/drawing/2014/main" id="{0F807E00-DD5C-DC59-67F8-DAD3AAADEC55}"/>
              </a:ext>
            </a:extLst>
          </p:cNvPr>
          <p:cNvSpPr txBox="1">
            <a:spLocks noGrp="1"/>
          </p:cNvSpPr>
          <p:nvPr>
            <p:ph type="body" idx="1"/>
          </p:nvPr>
        </p:nvSpPr>
        <p:spPr>
          <a:xfrm>
            <a:off x="357325" y="313599"/>
            <a:ext cx="8520600" cy="876388"/>
          </a:xfrm>
          <a:prstGeom prst="rect">
            <a:avLst/>
          </a:prstGeom>
        </p:spPr>
        <p:txBody>
          <a:bodyPr spcFirstLastPara="1" wrap="square" lIns="91425" tIns="91425" rIns="91425" bIns="91425" anchor="t" anchorCtr="0">
            <a:noAutofit/>
          </a:bodyPr>
          <a:lstStyle/>
          <a:p>
            <a:pPr marL="0" lvl="0" indent="0">
              <a:spcAft>
                <a:spcPts val="1200"/>
              </a:spcAft>
              <a:buSzPts val="852"/>
              <a:buNone/>
            </a:pPr>
            <a:r>
              <a:rPr lang="en-US" sz="2400" b="1" dirty="0">
                <a:solidFill>
                  <a:srgbClr val="004D4C"/>
                </a:solidFill>
                <a:latin typeface="Source Sans Pro"/>
                <a:ea typeface="Source Sans Pro"/>
                <a:cs typeface="Source Sans Pro"/>
                <a:sym typeface="Source Sans Pro"/>
              </a:rPr>
              <a:t>Forms Submission System (FSS) Administrator Access</a:t>
            </a:r>
            <a:endParaRPr sz="2400" b="1" dirty="0">
              <a:solidFill>
                <a:srgbClr val="004D4C"/>
              </a:solidFill>
              <a:latin typeface="Source Sans Pro"/>
              <a:ea typeface="Source Sans Pro"/>
              <a:cs typeface="Source Sans Pro"/>
              <a:sym typeface="Source Sans Pro"/>
            </a:endParaRPr>
          </a:p>
        </p:txBody>
      </p:sp>
      <p:pic>
        <p:nvPicPr>
          <p:cNvPr id="73" name="Google Shape;73;p15">
            <a:extLst>
              <a:ext uri="{FF2B5EF4-FFF2-40B4-BE49-F238E27FC236}">
                <a16:creationId xmlns:a16="http://schemas.microsoft.com/office/drawing/2014/main" id="{7B533A26-24B0-70EC-FD11-BC5A83BEEA25}"/>
              </a:ext>
            </a:extLst>
          </p:cNvPr>
          <p:cNvPicPr preferRelativeResize="0"/>
          <p:nvPr/>
        </p:nvPicPr>
        <p:blipFill>
          <a:blip r:embed="rId4">
            <a:alphaModFix/>
          </a:blip>
          <a:stretch>
            <a:fillRect/>
          </a:stretch>
        </p:blipFill>
        <p:spPr>
          <a:xfrm>
            <a:off x="357325" y="4478523"/>
            <a:ext cx="1977774" cy="397000"/>
          </a:xfrm>
          <a:prstGeom prst="rect">
            <a:avLst/>
          </a:prstGeom>
          <a:noFill/>
          <a:ln>
            <a:noFill/>
          </a:ln>
        </p:spPr>
      </p:pic>
      <p:cxnSp>
        <p:nvCxnSpPr>
          <p:cNvPr id="75" name="Google Shape;75;p15">
            <a:extLst>
              <a:ext uri="{FF2B5EF4-FFF2-40B4-BE49-F238E27FC236}">
                <a16:creationId xmlns:a16="http://schemas.microsoft.com/office/drawing/2014/main" id="{C3C11B63-C1D1-414D-1167-BC7723ACAE92}"/>
              </a:ext>
            </a:extLst>
          </p:cNvPr>
          <p:cNvCxnSpPr/>
          <p:nvPr/>
        </p:nvCxnSpPr>
        <p:spPr>
          <a:xfrm>
            <a:off x="2725725" y="4829900"/>
            <a:ext cx="6418200" cy="0"/>
          </a:xfrm>
          <a:prstGeom prst="straightConnector1">
            <a:avLst/>
          </a:prstGeom>
          <a:noFill/>
          <a:ln w="38100" cap="flat" cmpd="sng">
            <a:solidFill>
              <a:srgbClr val="DE8B26"/>
            </a:solidFill>
            <a:prstDash val="solid"/>
            <a:round/>
            <a:headEnd type="none" w="med" len="med"/>
            <a:tailEnd type="none" w="med" len="med"/>
          </a:ln>
        </p:spPr>
      </p:cxnSp>
      <p:sp>
        <p:nvSpPr>
          <p:cNvPr id="2" name="TextBox 1">
            <a:extLst>
              <a:ext uri="{FF2B5EF4-FFF2-40B4-BE49-F238E27FC236}">
                <a16:creationId xmlns:a16="http://schemas.microsoft.com/office/drawing/2014/main" id="{79A94662-8325-7BF4-E79A-4AEABD22D03F}"/>
              </a:ext>
            </a:extLst>
          </p:cNvPr>
          <p:cNvSpPr txBox="1"/>
          <p:nvPr/>
        </p:nvSpPr>
        <p:spPr>
          <a:xfrm>
            <a:off x="45076" y="1189987"/>
            <a:ext cx="4526925" cy="3323987"/>
          </a:xfrm>
          <a:prstGeom prst="rect">
            <a:avLst/>
          </a:prstGeom>
          <a:noFill/>
        </p:spPr>
        <p:txBody>
          <a:bodyPr wrap="square" rtlCol="0">
            <a:spAutoFit/>
          </a:bodyPr>
          <a:lstStyle/>
          <a:p>
            <a:pPr fontAlgn="t"/>
            <a:r>
              <a:rPr lang="en-US" b="1" dirty="0"/>
              <a:t>Central Payroll will now use the same POC forms that DFA uses for FSS Administrator updates.</a:t>
            </a:r>
            <a:br>
              <a:rPr lang="en-US" dirty="0"/>
            </a:br>
            <a:r>
              <a:rPr lang="en-US" dirty="0"/>
              <a:t>The form must be updated </a:t>
            </a:r>
            <a:r>
              <a:rPr lang="en-US" b="1" dirty="0"/>
              <a:t>annually by June 30th</a:t>
            </a:r>
            <a:r>
              <a:rPr lang="en-US" dirty="0"/>
              <a:t> for each fiscal year. The form must also be updated </a:t>
            </a:r>
            <a:r>
              <a:rPr lang="en-US" b="1" dirty="0"/>
              <a:t>any time</a:t>
            </a:r>
            <a:r>
              <a:rPr lang="en-US" dirty="0"/>
              <a:t> there is an employee change:</a:t>
            </a:r>
            <a:br>
              <a:rPr lang="en-US" dirty="0"/>
            </a:br>
            <a:r>
              <a:rPr lang="en-US" dirty="0"/>
              <a:t>• FSS Admin Leaves the agency</a:t>
            </a:r>
            <a:br>
              <a:rPr lang="en-US" dirty="0"/>
            </a:br>
            <a:r>
              <a:rPr lang="en-US" dirty="0"/>
              <a:t>• FSS Admin Changes positions</a:t>
            </a:r>
            <a:br>
              <a:rPr lang="en-US" dirty="0"/>
            </a:br>
            <a:r>
              <a:rPr lang="en-US" dirty="0"/>
              <a:t>• FSS Admin will no longer serve as the FSS Administrator</a:t>
            </a:r>
          </a:p>
          <a:p>
            <a:pPr fontAlgn="t"/>
            <a:r>
              <a:rPr lang="en-US" b="1" dirty="0"/>
              <a:t>Type </a:t>
            </a:r>
            <a:r>
              <a:rPr lang="en-US" b="1" dirty="0">
                <a:solidFill>
                  <a:srgbClr val="FF0000"/>
                </a:solidFill>
              </a:rPr>
              <a:t>FSS</a:t>
            </a:r>
            <a:r>
              <a:rPr lang="en-US" b="1" dirty="0"/>
              <a:t> </a:t>
            </a:r>
            <a:r>
              <a:rPr lang="en-US" b="1" dirty="0">
                <a:solidFill>
                  <a:srgbClr val="FF0000"/>
                </a:solidFill>
              </a:rPr>
              <a:t>Admin </a:t>
            </a:r>
            <a:r>
              <a:rPr lang="en-US" dirty="0">
                <a:solidFill>
                  <a:schemeClr val="tx1"/>
                </a:solidFill>
              </a:rPr>
              <a:t>in the Payroll Section</a:t>
            </a:r>
          </a:p>
          <a:p>
            <a:pPr fontAlgn="t"/>
            <a:endParaRPr lang="en-US" b="1" dirty="0"/>
          </a:p>
          <a:p>
            <a:pPr fontAlgn="t"/>
            <a:r>
              <a:rPr lang="en-US" b="1" dirty="0">
                <a:solidFill>
                  <a:schemeClr val="accent1">
                    <a:lumMod val="75000"/>
                  </a:schemeClr>
                </a:solidFill>
              </a:rPr>
              <a:t>Link to POC Form:</a:t>
            </a:r>
            <a:br>
              <a:rPr lang="en-US" dirty="0"/>
            </a:br>
            <a:r>
              <a:rPr lang="en-US" dirty="0">
                <a:hlinkClick r:id="rId5"/>
              </a:rPr>
              <a:t>https://www.nmdfa.state.nm.us/wp-content/uploads/2021/04/Attachment-V-Agency-Point-of-Contacts-Form.pdf</a:t>
            </a:r>
            <a:r>
              <a:rPr lang="en-US" dirty="0"/>
              <a:t> </a:t>
            </a:r>
          </a:p>
        </p:txBody>
      </p:sp>
      <p:pic>
        <p:nvPicPr>
          <p:cNvPr id="4" name="Picture 3">
            <a:extLst>
              <a:ext uri="{FF2B5EF4-FFF2-40B4-BE49-F238E27FC236}">
                <a16:creationId xmlns:a16="http://schemas.microsoft.com/office/drawing/2014/main" id="{0BF6785E-F74F-BB91-CBD3-2EEF2F96F715}"/>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4572000" y="1418100"/>
            <a:ext cx="4416424" cy="3177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58466786"/>
      </p:ext>
    </p:extLst>
  </p:cSld>
  <p:clrMapOvr>
    <a:overrideClrMapping bg1="lt1" tx1="dk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
          <a:extLst>
            <a:ext uri="{FF2B5EF4-FFF2-40B4-BE49-F238E27FC236}">
              <a16:creationId xmlns:a16="http://schemas.microsoft.com/office/drawing/2014/main" id="{9FB824D8-C296-F422-7A47-0014C256A2DF}"/>
            </a:ext>
          </a:extLst>
        </p:cNvPr>
        <p:cNvGrpSpPr/>
        <p:nvPr/>
      </p:nvGrpSpPr>
      <p:grpSpPr>
        <a:xfrm>
          <a:off x="0" y="0"/>
          <a:ext cx="0" cy="0"/>
          <a:chOff x="0" y="0"/>
          <a:chExt cx="0" cy="0"/>
        </a:xfrm>
      </p:grpSpPr>
      <p:sp>
        <p:nvSpPr>
          <p:cNvPr id="72" name="Google Shape;72;p15">
            <a:extLst>
              <a:ext uri="{FF2B5EF4-FFF2-40B4-BE49-F238E27FC236}">
                <a16:creationId xmlns:a16="http://schemas.microsoft.com/office/drawing/2014/main" id="{B3FC28CA-FF08-850D-1C42-DB6F6B47BA2A}"/>
              </a:ext>
            </a:extLst>
          </p:cNvPr>
          <p:cNvSpPr txBox="1">
            <a:spLocks noGrp="1"/>
          </p:cNvSpPr>
          <p:nvPr>
            <p:ph type="body" idx="1"/>
          </p:nvPr>
        </p:nvSpPr>
        <p:spPr>
          <a:xfrm>
            <a:off x="357325" y="0"/>
            <a:ext cx="5232106" cy="1379375"/>
          </a:xfrm>
          <a:prstGeom prst="rect">
            <a:avLst/>
          </a:prstGeom>
        </p:spPr>
        <p:txBody>
          <a:bodyPr spcFirstLastPara="1" wrap="square" lIns="91425" tIns="91425" rIns="91425" bIns="91425" anchor="t" anchorCtr="0">
            <a:noAutofit/>
          </a:bodyPr>
          <a:lstStyle/>
          <a:p>
            <a:pPr marL="0" lvl="0" indent="0">
              <a:spcAft>
                <a:spcPts val="1200"/>
              </a:spcAft>
              <a:buSzPts val="852"/>
              <a:buNone/>
            </a:pPr>
            <a:r>
              <a:rPr lang="en-US" sz="2400" b="1" dirty="0">
                <a:solidFill>
                  <a:srgbClr val="004D4C"/>
                </a:solidFill>
                <a:latin typeface="Source Sans Pro"/>
                <a:ea typeface="Source Sans Pro"/>
                <a:cs typeface="Source Sans Pro"/>
                <a:sym typeface="Source Sans Pro"/>
              </a:rPr>
              <a:t>Agency Delegate Access FORM(ADAF)</a:t>
            </a:r>
            <a:endParaRPr sz="2400" b="1" dirty="0">
              <a:solidFill>
                <a:srgbClr val="004D4C"/>
              </a:solidFill>
              <a:latin typeface="Source Sans Pro"/>
              <a:ea typeface="Source Sans Pro"/>
              <a:cs typeface="Source Sans Pro"/>
              <a:sym typeface="Source Sans Pro"/>
            </a:endParaRPr>
          </a:p>
        </p:txBody>
      </p:sp>
      <p:pic>
        <p:nvPicPr>
          <p:cNvPr id="73" name="Google Shape;73;p15">
            <a:extLst>
              <a:ext uri="{FF2B5EF4-FFF2-40B4-BE49-F238E27FC236}">
                <a16:creationId xmlns:a16="http://schemas.microsoft.com/office/drawing/2014/main" id="{551BD470-8A02-4B35-D81A-14C68B1D9213}"/>
              </a:ext>
            </a:extLst>
          </p:cNvPr>
          <p:cNvPicPr preferRelativeResize="0"/>
          <p:nvPr/>
        </p:nvPicPr>
        <p:blipFill>
          <a:blip r:embed="rId3">
            <a:alphaModFix/>
          </a:blip>
          <a:stretch>
            <a:fillRect/>
          </a:stretch>
        </p:blipFill>
        <p:spPr>
          <a:xfrm>
            <a:off x="357325" y="4478523"/>
            <a:ext cx="1977774" cy="397000"/>
          </a:xfrm>
          <a:prstGeom prst="rect">
            <a:avLst/>
          </a:prstGeom>
          <a:noFill/>
          <a:ln>
            <a:noFill/>
          </a:ln>
        </p:spPr>
      </p:pic>
      <p:cxnSp>
        <p:nvCxnSpPr>
          <p:cNvPr id="75" name="Google Shape;75;p15">
            <a:extLst>
              <a:ext uri="{FF2B5EF4-FFF2-40B4-BE49-F238E27FC236}">
                <a16:creationId xmlns:a16="http://schemas.microsoft.com/office/drawing/2014/main" id="{5875D014-C801-2E1D-D749-6986A8E8D3F2}"/>
              </a:ext>
            </a:extLst>
          </p:cNvPr>
          <p:cNvCxnSpPr/>
          <p:nvPr/>
        </p:nvCxnSpPr>
        <p:spPr>
          <a:xfrm>
            <a:off x="2725725" y="4829900"/>
            <a:ext cx="6418200" cy="0"/>
          </a:xfrm>
          <a:prstGeom prst="straightConnector1">
            <a:avLst/>
          </a:prstGeom>
          <a:noFill/>
          <a:ln w="38100" cap="flat" cmpd="sng">
            <a:solidFill>
              <a:srgbClr val="DE8B26"/>
            </a:solidFill>
            <a:prstDash val="solid"/>
            <a:round/>
            <a:headEnd type="none" w="med" len="med"/>
            <a:tailEnd type="none" w="med" len="med"/>
          </a:ln>
        </p:spPr>
      </p:cxnSp>
      <p:sp>
        <p:nvSpPr>
          <p:cNvPr id="2" name="TextBox 1">
            <a:extLst>
              <a:ext uri="{FF2B5EF4-FFF2-40B4-BE49-F238E27FC236}">
                <a16:creationId xmlns:a16="http://schemas.microsoft.com/office/drawing/2014/main" id="{833759CD-A64A-3603-2918-8F94E2DF3544}"/>
              </a:ext>
            </a:extLst>
          </p:cNvPr>
          <p:cNvSpPr txBox="1"/>
          <p:nvPr/>
        </p:nvSpPr>
        <p:spPr>
          <a:xfrm>
            <a:off x="109472" y="528034"/>
            <a:ext cx="5904962" cy="3216265"/>
          </a:xfrm>
          <a:prstGeom prst="rect">
            <a:avLst/>
          </a:prstGeom>
          <a:noFill/>
        </p:spPr>
        <p:txBody>
          <a:bodyPr wrap="square" rtlCol="0">
            <a:spAutoFit/>
          </a:bodyPr>
          <a:lstStyle/>
          <a:p>
            <a:pPr fontAlgn="t"/>
            <a:r>
              <a:rPr lang="en-US" sz="1050" dirty="0"/>
              <a:t>Effective </a:t>
            </a:r>
            <a:r>
              <a:rPr lang="en-US" sz="1050" b="1" dirty="0"/>
              <a:t>May 1, 2026</a:t>
            </a:r>
            <a:r>
              <a:rPr lang="en-US" sz="1050" dirty="0"/>
              <a:t>, Agency Delegation Access, allowing agencies to submit on behalf of other agencies, has been </a:t>
            </a:r>
            <a:r>
              <a:rPr lang="en-US" sz="1050" b="1" dirty="0"/>
              <a:t>terminated</a:t>
            </a:r>
            <a:r>
              <a:rPr lang="en-US" sz="1050" dirty="0"/>
              <a:t>. This change is part of our ongoing efforts to strengthen security, improve accountability, and ensure accurate submission tracking within the Forms Submission System (FSS).</a:t>
            </a:r>
          </a:p>
          <a:p>
            <a:pPr fontAlgn="t"/>
            <a:endParaRPr lang="en-US" sz="1050" dirty="0"/>
          </a:p>
          <a:p>
            <a:pPr fontAlgn="t"/>
            <a:r>
              <a:rPr lang="en-US" sz="1050" dirty="0"/>
              <a:t>To </a:t>
            </a:r>
            <a:r>
              <a:rPr lang="en-US" sz="1050" b="1" dirty="0"/>
              <a:t>restore or update access</a:t>
            </a:r>
            <a:r>
              <a:rPr lang="en-US" sz="1050" dirty="0"/>
              <a:t>, agencies must complete the </a:t>
            </a:r>
            <a:r>
              <a:rPr lang="en-US" sz="1050" b="1" dirty="0"/>
              <a:t>Forms Submission System (FSS) Delegate Access Form </a:t>
            </a:r>
          </a:p>
          <a:p>
            <a:pPr fontAlgn="t"/>
            <a:r>
              <a:rPr lang="en-US" sz="1050" b="1" dirty="0"/>
              <a:t>Submit through the FSS Portal:  </a:t>
            </a:r>
            <a:r>
              <a:rPr lang="en-US" sz="1050" b="1" dirty="0">
                <a:hlinkClick r:id="rId4"/>
              </a:rPr>
              <a:t>https://platform.dfa.nm.gov/</a:t>
            </a:r>
            <a:r>
              <a:rPr lang="en-US" sz="1050" b="1" dirty="0"/>
              <a:t> </a:t>
            </a:r>
          </a:p>
          <a:p>
            <a:pPr fontAlgn="t"/>
            <a:r>
              <a:rPr lang="en-US" sz="1050" b="1" dirty="0"/>
              <a:t>Type of Form: Other Submission (one-offs).</a:t>
            </a:r>
          </a:p>
          <a:p>
            <a:pPr fontAlgn="t"/>
            <a:br>
              <a:rPr lang="en-US" sz="1050" dirty="0"/>
            </a:br>
            <a:r>
              <a:rPr lang="en-US" sz="1050" dirty="0"/>
              <a:t>If you have any questions or need assistance</a:t>
            </a:r>
          </a:p>
          <a:p>
            <a:pPr fontAlgn="t"/>
            <a:r>
              <a:rPr lang="en-US" sz="1050" dirty="0"/>
              <a:t>contact:</a:t>
            </a:r>
            <a:br>
              <a:rPr lang="en-US" sz="1050" dirty="0"/>
            </a:br>
            <a:r>
              <a:rPr lang="en-US" sz="1050" b="1" dirty="0"/>
              <a:t>Claudette Romero</a:t>
            </a:r>
          </a:p>
          <a:p>
            <a:pPr fontAlgn="t"/>
            <a:r>
              <a:rPr lang="en-US" sz="1050" b="1" dirty="0"/>
              <a:t>CPB Trainer Supervisor</a:t>
            </a:r>
            <a:br>
              <a:rPr lang="en-US" sz="1050" dirty="0"/>
            </a:br>
            <a:r>
              <a:rPr lang="en-US" sz="1050" dirty="0"/>
              <a:t>Phone: </a:t>
            </a:r>
            <a:r>
              <a:rPr lang="en-US" sz="1050" b="1" dirty="0"/>
              <a:t>505-376-3067</a:t>
            </a:r>
            <a:br>
              <a:rPr lang="en-US" sz="1050" dirty="0"/>
            </a:br>
            <a:r>
              <a:rPr lang="en-US" sz="1050" dirty="0"/>
              <a:t>Email: </a:t>
            </a:r>
            <a:r>
              <a:rPr lang="en-US" sz="1050" b="1" dirty="0">
                <a:hlinkClick r:id="rId5"/>
              </a:rPr>
              <a:t>cpbtrainers@state.nm.us</a:t>
            </a:r>
            <a:endParaRPr lang="en-US" sz="1050" b="1" dirty="0"/>
          </a:p>
          <a:p>
            <a:pPr fontAlgn="t"/>
            <a:endParaRPr lang="en-US" sz="1050" dirty="0"/>
          </a:p>
          <a:p>
            <a:endParaRPr lang="en-US" sz="1050" dirty="0"/>
          </a:p>
          <a:p>
            <a:endParaRPr lang="en-US" dirty="0"/>
          </a:p>
        </p:txBody>
      </p:sp>
      <p:pic>
        <p:nvPicPr>
          <p:cNvPr id="5" name="Picture 4">
            <a:extLst>
              <a:ext uri="{FF2B5EF4-FFF2-40B4-BE49-F238E27FC236}">
                <a16:creationId xmlns:a16="http://schemas.microsoft.com/office/drawing/2014/main" id="{802AB94C-7E93-D357-CE53-3F0338F7ED92}"/>
              </a:ext>
            </a:extLst>
          </p:cNvPr>
          <p:cNvPicPr>
            <a:picLocks noChangeAspect="1"/>
          </p:cNvPicPr>
          <p:nvPr/>
        </p:nvPicPr>
        <p:blipFill>
          <a:blip r:embed="rId6"/>
          <a:stretch>
            <a:fillRect/>
          </a:stretch>
        </p:blipFill>
        <p:spPr>
          <a:xfrm>
            <a:off x="3353056" y="1967996"/>
            <a:ext cx="2661378" cy="264747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a:extLst>
              <a:ext uri="{FF2B5EF4-FFF2-40B4-BE49-F238E27FC236}">
                <a16:creationId xmlns:a16="http://schemas.microsoft.com/office/drawing/2014/main" id="{BF1A3846-385C-E6F5-F35A-C7DDBDB5ECDD}"/>
              </a:ext>
            </a:extLst>
          </p:cNvPr>
          <p:cNvPicPr>
            <a:picLocks noChangeAspect="1"/>
          </p:cNvPicPr>
          <p:nvPr/>
        </p:nvPicPr>
        <p:blipFill>
          <a:blip r:embed="rId7"/>
          <a:stretch>
            <a:fillRect/>
          </a:stretch>
        </p:blipFill>
        <p:spPr>
          <a:xfrm>
            <a:off x="6262287" y="733514"/>
            <a:ext cx="2661378" cy="388195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51181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35F6A9B9-2C47-3261-7D22-F699F5CAAF27}"/>
            </a:ext>
          </a:extLst>
        </p:cNvPr>
        <p:cNvGrpSpPr/>
        <p:nvPr/>
      </p:nvGrpSpPr>
      <p:grpSpPr>
        <a:xfrm>
          <a:off x="0" y="0"/>
          <a:ext cx="0" cy="0"/>
          <a:chOff x="0" y="0"/>
          <a:chExt cx="0" cy="0"/>
        </a:xfrm>
      </p:grpSpPr>
      <p:pic>
        <p:nvPicPr>
          <p:cNvPr id="118" name="Google Shape;118;p19">
            <a:extLst>
              <a:ext uri="{FF2B5EF4-FFF2-40B4-BE49-F238E27FC236}">
                <a16:creationId xmlns:a16="http://schemas.microsoft.com/office/drawing/2014/main" id="{E572DB50-F6B8-9E5B-FD88-94A9D792ADE7}"/>
              </a:ext>
            </a:extLst>
          </p:cNvPr>
          <p:cNvPicPr preferRelativeResize="0"/>
          <p:nvPr/>
        </p:nvPicPr>
        <p:blipFill>
          <a:blip r:embed="rId3">
            <a:alphaModFix/>
          </a:blip>
          <a:stretch>
            <a:fillRect/>
          </a:stretch>
        </p:blipFill>
        <p:spPr>
          <a:xfrm>
            <a:off x="6291330" y="475257"/>
            <a:ext cx="2758316" cy="4286399"/>
          </a:xfrm>
          <a:prstGeom prst="rect">
            <a:avLst/>
          </a:prstGeom>
          <a:noFill/>
          <a:ln>
            <a:noFill/>
          </a:ln>
        </p:spPr>
      </p:pic>
      <p:cxnSp>
        <p:nvCxnSpPr>
          <p:cNvPr id="119" name="Google Shape;119;p19">
            <a:extLst>
              <a:ext uri="{FF2B5EF4-FFF2-40B4-BE49-F238E27FC236}">
                <a16:creationId xmlns:a16="http://schemas.microsoft.com/office/drawing/2014/main" id="{37A7799E-2F06-CEA2-224C-28EB3BE36385}"/>
              </a:ext>
            </a:extLst>
          </p:cNvPr>
          <p:cNvCxnSpPr/>
          <p:nvPr/>
        </p:nvCxnSpPr>
        <p:spPr>
          <a:xfrm>
            <a:off x="311700" y="4829900"/>
            <a:ext cx="8828100" cy="0"/>
          </a:xfrm>
          <a:prstGeom prst="straightConnector1">
            <a:avLst/>
          </a:prstGeom>
          <a:noFill/>
          <a:ln w="38100" cap="flat" cmpd="sng">
            <a:solidFill>
              <a:srgbClr val="004D4C"/>
            </a:solidFill>
            <a:prstDash val="solid"/>
            <a:round/>
            <a:headEnd type="none" w="med" len="med"/>
            <a:tailEnd type="none" w="med" len="med"/>
          </a:ln>
        </p:spPr>
      </p:cxnSp>
      <p:sp>
        <p:nvSpPr>
          <p:cNvPr id="120" name="Google Shape;120;p19">
            <a:extLst>
              <a:ext uri="{FF2B5EF4-FFF2-40B4-BE49-F238E27FC236}">
                <a16:creationId xmlns:a16="http://schemas.microsoft.com/office/drawing/2014/main" id="{9E4931A4-670E-533C-AAFA-A594C67E507D}"/>
              </a:ext>
            </a:extLst>
          </p:cNvPr>
          <p:cNvSpPr txBox="1">
            <a:spLocks noGrp="1"/>
          </p:cNvSpPr>
          <p:nvPr>
            <p:ph type="body" idx="1"/>
          </p:nvPr>
        </p:nvSpPr>
        <p:spPr>
          <a:xfrm>
            <a:off x="22893" y="534472"/>
            <a:ext cx="6268436" cy="4430333"/>
          </a:xfrm>
          <a:prstGeom prst="rect">
            <a:avLst/>
          </a:prstGeom>
        </p:spPr>
        <p:txBody>
          <a:bodyPr spcFirstLastPara="1" wrap="square" lIns="91425" tIns="91425" rIns="91425" bIns="91425" anchor="t" anchorCtr="0">
            <a:noAutofit/>
          </a:bodyPr>
          <a:lstStyle/>
          <a:p>
            <a:pPr marL="114300" indent="0" algn="ctr">
              <a:buNone/>
            </a:pPr>
            <a:endParaRPr lang="en-US" sz="1000" b="1" dirty="0"/>
          </a:p>
          <a:p>
            <a:pPr marL="114300" indent="0">
              <a:buNone/>
            </a:pPr>
            <a:r>
              <a:rPr lang="en-US" sz="1000" b="1" dirty="0">
                <a:solidFill>
                  <a:schemeClr val="accent1">
                    <a:lumMod val="75000"/>
                  </a:schemeClr>
                </a:solidFill>
              </a:rPr>
              <a:t>1</a:t>
            </a:r>
            <a:r>
              <a:rPr lang="en-US" sz="1000" b="1" dirty="0"/>
              <a:t>. </a:t>
            </a:r>
            <a:r>
              <a:rPr lang="en-US" sz="1200" b="1" dirty="0">
                <a:solidFill>
                  <a:schemeClr val="accent1">
                    <a:lumMod val="75000"/>
                  </a:schemeClr>
                </a:solidFill>
              </a:rPr>
              <a:t>CPB – Data Control</a:t>
            </a:r>
          </a:p>
          <a:p>
            <a:pPr>
              <a:buFont typeface="Wingdings" panose="05000000000000000000" pitchFamily="2" charset="2"/>
              <a:buChar char="q"/>
            </a:pPr>
            <a:r>
              <a:rPr lang="en-US" sz="1000" dirty="0"/>
              <a:t>Create a Writ of Garnishment ticket in the FSS system.</a:t>
            </a:r>
          </a:p>
          <a:p>
            <a:pPr marL="114300" indent="0">
              <a:buNone/>
            </a:pPr>
            <a:r>
              <a:rPr lang="en-US" sz="1200" b="1" dirty="0">
                <a:solidFill>
                  <a:schemeClr val="accent1">
                    <a:lumMod val="75000"/>
                  </a:schemeClr>
                </a:solidFill>
              </a:rPr>
              <a:t>2. CPB Payroll Administrator</a:t>
            </a:r>
          </a:p>
          <a:p>
            <a:pPr>
              <a:buFont typeface="Wingdings" panose="05000000000000000000" pitchFamily="2" charset="2"/>
              <a:buChar char="q"/>
            </a:pPr>
            <a:r>
              <a:rPr lang="en-US" sz="1000" dirty="0"/>
              <a:t>Review the ticket submitted by CPB Data Control.</a:t>
            </a:r>
          </a:p>
          <a:p>
            <a:pPr>
              <a:buFont typeface="Wingdings" panose="05000000000000000000" pitchFamily="2" charset="2"/>
              <a:buChar char="q"/>
            </a:pPr>
            <a:r>
              <a:rPr lang="en-US" sz="1000" dirty="0"/>
              <a:t>Process the memo using the wage information provided to the agency.</a:t>
            </a:r>
          </a:p>
          <a:p>
            <a:pPr>
              <a:buFont typeface="Wingdings" panose="05000000000000000000" pitchFamily="2" charset="2"/>
              <a:buChar char="q"/>
            </a:pPr>
            <a:r>
              <a:rPr lang="en-US" sz="1000" dirty="0"/>
              <a:t>Enter all documentation directly into FSS and HCM.</a:t>
            </a:r>
          </a:p>
          <a:p>
            <a:pPr>
              <a:buFont typeface="Wingdings" panose="05000000000000000000" pitchFamily="2" charset="2"/>
              <a:buChar char="q"/>
            </a:pPr>
            <a:r>
              <a:rPr lang="en-US" sz="1000" dirty="0"/>
              <a:t>A TXL Notification is automatically sent to the FSS Agency Administrator.</a:t>
            </a:r>
          </a:p>
          <a:p>
            <a:pPr>
              <a:buFont typeface="Wingdings" panose="05000000000000000000" pitchFamily="2" charset="2"/>
              <a:buChar char="q"/>
            </a:pPr>
            <a:r>
              <a:rPr lang="en-US" sz="1000" b="1" dirty="0"/>
              <a:t>Effective immediately, </a:t>
            </a:r>
            <a:r>
              <a:rPr lang="en-US" sz="1000" dirty="0"/>
              <a:t>CPB will no longer send information by email </a:t>
            </a:r>
          </a:p>
          <a:p>
            <a:pPr marL="114300" indent="0">
              <a:buNone/>
            </a:pPr>
            <a:r>
              <a:rPr lang="en-US" sz="1200" b="1" dirty="0">
                <a:solidFill>
                  <a:srgbClr val="FF0000"/>
                </a:solidFill>
              </a:rPr>
              <a:t>3. Agency Responsibilities</a:t>
            </a:r>
          </a:p>
          <a:p>
            <a:pPr lvl="0">
              <a:buFont typeface="Wingdings" panose="05000000000000000000" pitchFamily="2" charset="2"/>
              <a:buChar char="q"/>
            </a:pPr>
            <a:r>
              <a:rPr lang="en-US" sz="1000" dirty="0"/>
              <a:t>Notify the employee of the garnishment.</a:t>
            </a:r>
          </a:p>
          <a:p>
            <a:pPr lvl="1">
              <a:lnSpc>
                <a:spcPct val="100000"/>
              </a:lnSpc>
              <a:buFont typeface="Wingdings" panose="05000000000000000000" pitchFamily="2" charset="2"/>
              <a:buChar char="§"/>
            </a:pPr>
            <a:r>
              <a:rPr lang="en-US" sz="1000" dirty="0">
                <a:solidFill>
                  <a:srgbClr val="FF0000"/>
                </a:solidFill>
              </a:rPr>
              <a:t>It is critical that the agency completes this step. Timely employee notification ensures compliance</a:t>
            </a:r>
            <a:r>
              <a:rPr lang="en-US" dirty="0">
                <a:solidFill>
                  <a:srgbClr val="FF0000"/>
                </a:solidFill>
              </a:rPr>
              <a:t>.</a:t>
            </a:r>
            <a:endParaRPr lang="en-US" sz="600" dirty="0">
              <a:solidFill>
                <a:srgbClr val="FF0000"/>
              </a:solidFill>
            </a:endParaRPr>
          </a:p>
          <a:p>
            <a:pPr lvl="0">
              <a:buFont typeface="Wingdings" panose="05000000000000000000" pitchFamily="2" charset="2"/>
              <a:buChar char="q"/>
            </a:pPr>
            <a:r>
              <a:rPr lang="en-US" sz="1000" dirty="0"/>
              <a:t>Provide the employee with a copy of the memo.</a:t>
            </a:r>
          </a:p>
          <a:p>
            <a:pPr lvl="0">
              <a:buFont typeface="Wingdings" panose="05000000000000000000" pitchFamily="2" charset="2"/>
              <a:buChar char="q"/>
            </a:pPr>
            <a:r>
              <a:rPr lang="en-US" sz="1000" dirty="0"/>
              <a:t>Provide the employee with a copy of the Writ of Garnishment.</a:t>
            </a:r>
          </a:p>
          <a:p>
            <a:pPr lvl="0">
              <a:buFont typeface="Wingdings" panose="05000000000000000000" pitchFamily="2" charset="2"/>
              <a:buChar char="q"/>
            </a:pPr>
            <a:r>
              <a:rPr lang="en-US" sz="1000" dirty="0"/>
              <a:t>Confirm employee notification by marking the Employee Notification checkmark in FSS.</a:t>
            </a:r>
          </a:p>
          <a:p>
            <a:pPr marL="114300" indent="0">
              <a:buNone/>
            </a:pPr>
            <a:r>
              <a:rPr lang="en-US" sz="1200" b="1" dirty="0">
                <a:solidFill>
                  <a:schemeClr val="accent1">
                    <a:lumMod val="75000"/>
                  </a:schemeClr>
                </a:solidFill>
              </a:rPr>
              <a:t>4. CPB Final Processing</a:t>
            </a:r>
          </a:p>
          <a:p>
            <a:pPr lvl="0">
              <a:buFont typeface="Wingdings" panose="05000000000000000000" pitchFamily="2" charset="2"/>
              <a:buChar char="q"/>
            </a:pPr>
            <a:r>
              <a:rPr lang="en-US" sz="1000" dirty="0"/>
              <a:t>Confirm agency notified employee via checkmark in FSS.</a:t>
            </a:r>
            <a:endParaRPr lang="en-US" sz="1000" b="1" dirty="0"/>
          </a:p>
          <a:p>
            <a:pPr marL="114300" indent="0">
              <a:buNone/>
            </a:pPr>
            <a:r>
              <a:rPr lang="en-US" sz="1200" b="1" dirty="0">
                <a:solidFill>
                  <a:schemeClr val="accent4">
                    <a:lumMod val="75000"/>
                  </a:schemeClr>
                </a:solidFill>
              </a:rPr>
              <a:t>Additional Support</a:t>
            </a:r>
          </a:p>
          <a:p>
            <a:pPr lvl="0">
              <a:buFont typeface="Wingdings" panose="05000000000000000000" pitchFamily="2" charset="2"/>
              <a:buChar char="q"/>
            </a:pPr>
            <a:r>
              <a:rPr lang="en-US" sz="1000" dirty="0"/>
              <a:t>Contact your CPB Trainer </a:t>
            </a:r>
            <a:r>
              <a:rPr lang="en-US" sz="1000" u="sng" dirty="0">
                <a:hlinkClick r:id="rId4"/>
              </a:rPr>
              <a:t>CPBtrainers@dfa.nm.gov</a:t>
            </a:r>
            <a:r>
              <a:rPr lang="en-US" sz="1000" dirty="0"/>
              <a:t> or Claudette Romero (505) 376-3067 for one-on-one training if additional assistance is needed.</a:t>
            </a:r>
          </a:p>
          <a:p>
            <a:pPr marL="171450" marR="279400" lvl="0" indent="-171450" algn="just" rtl="0">
              <a:spcBef>
                <a:spcPts val="800"/>
              </a:spcBef>
              <a:spcAft>
                <a:spcPts val="0"/>
              </a:spcAft>
              <a:buSzPts val="1100"/>
              <a:buFont typeface="Wingdings" panose="05000000000000000000" pitchFamily="2" charset="2"/>
              <a:buChar char="q"/>
            </a:pPr>
            <a:endParaRPr lang="en-US" sz="1000" dirty="0">
              <a:solidFill>
                <a:schemeClr val="dk1"/>
              </a:solidFill>
              <a:latin typeface="Source Sans Pro"/>
              <a:ea typeface="Source Sans Pro"/>
              <a:cs typeface="Source Sans Pro"/>
              <a:sym typeface="Source Sans Pro"/>
            </a:endParaRPr>
          </a:p>
          <a:p>
            <a:pPr marL="0" marR="279400" lvl="0" indent="0" algn="just" rtl="0">
              <a:spcBef>
                <a:spcPts val="800"/>
              </a:spcBef>
              <a:spcAft>
                <a:spcPts val="0"/>
              </a:spcAft>
              <a:buSzPts val="1100"/>
              <a:buNone/>
            </a:pPr>
            <a:endParaRPr lang="en-US" sz="1000" dirty="0">
              <a:solidFill>
                <a:schemeClr val="dk1"/>
              </a:solidFill>
              <a:latin typeface="Source Sans Pro"/>
              <a:ea typeface="Source Sans Pro"/>
              <a:cs typeface="Source Sans Pro"/>
              <a:sym typeface="Source Sans Pro"/>
            </a:endParaRPr>
          </a:p>
          <a:p>
            <a:pPr marL="0" marR="279400" lvl="0" indent="0" algn="just" rtl="0">
              <a:spcBef>
                <a:spcPts val="800"/>
              </a:spcBef>
              <a:spcAft>
                <a:spcPts val="0"/>
              </a:spcAft>
              <a:buSzPts val="1100"/>
              <a:buNone/>
            </a:pPr>
            <a:endParaRPr sz="1000" dirty="0">
              <a:solidFill>
                <a:schemeClr val="dk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25" name="Google Shape;125;p19">
            <a:extLst>
              <a:ext uri="{FF2B5EF4-FFF2-40B4-BE49-F238E27FC236}">
                <a16:creationId xmlns:a16="http://schemas.microsoft.com/office/drawing/2014/main" id="{C2DA3529-9CEF-E441-231C-C08460307839}"/>
              </a:ext>
            </a:extLst>
          </p:cNvPr>
          <p:cNvPicPr preferRelativeResize="0"/>
          <p:nvPr/>
        </p:nvPicPr>
        <p:blipFill rotWithShape="1">
          <a:blip r:embed="rId5">
            <a:alphaModFix/>
          </a:blip>
          <a:srcRect l="51376" t="-1650" b="1649"/>
          <a:stretch/>
        </p:blipFill>
        <p:spPr>
          <a:xfrm>
            <a:off x="0" y="445025"/>
            <a:ext cx="1000501" cy="260400"/>
          </a:xfrm>
          <a:prstGeom prst="rect">
            <a:avLst/>
          </a:prstGeom>
          <a:noFill/>
          <a:ln>
            <a:noFill/>
          </a:ln>
        </p:spPr>
      </p:pic>
      <p:sp>
        <p:nvSpPr>
          <p:cNvPr id="126" name="Google Shape;126;p19">
            <a:extLst>
              <a:ext uri="{FF2B5EF4-FFF2-40B4-BE49-F238E27FC236}">
                <a16:creationId xmlns:a16="http://schemas.microsoft.com/office/drawing/2014/main" id="{0FCB1110-FFD7-AC76-8C1C-0EA310200CC3}"/>
              </a:ext>
            </a:extLst>
          </p:cNvPr>
          <p:cNvSpPr txBox="1">
            <a:spLocks noGrp="1"/>
          </p:cNvSpPr>
          <p:nvPr>
            <p:ph type="title"/>
          </p:nvPr>
        </p:nvSpPr>
        <p:spPr>
          <a:xfrm>
            <a:off x="914400" y="245355"/>
            <a:ext cx="5022761" cy="528320"/>
          </a:xfrm>
          <a:prstGeom prst="rect">
            <a:avLst/>
          </a:prstGeom>
        </p:spPr>
        <p:txBody>
          <a:bodyPr spcFirstLastPara="1" wrap="square" lIns="91425" tIns="91425" rIns="91425" bIns="91425" anchor="t" anchorCtr="0">
            <a:noAutofit/>
          </a:bodyPr>
          <a:lstStyle/>
          <a:p>
            <a:pPr fontAlgn="t">
              <a:lnSpc>
                <a:spcPct val="115000"/>
              </a:lnSpc>
              <a:spcAft>
                <a:spcPts val="1200"/>
              </a:spcAft>
              <a:buClr>
                <a:schemeClr val="dk2"/>
              </a:buClr>
              <a:buSzPts val="852"/>
            </a:pPr>
            <a:r>
              <a:rPr lang="en-US" sz="2400" b="1" dirty="0">
                <a:solidFill>
                  <a:srgbClr val="004D4C"/>
                </a:solidFill>
                <a:latin typeface="Source Sans Pro"/>
                <a:ea typeface="Source Sans Pro"/>
              </a:rPr>
              <a:t>Writ of Garnishment Job Aid (FSS)</a:t>
            </a:r>
          </a:p>
        </p:txBody>
      </p:sp>
      <p:sp>
        <p:nvSpPr>
          <p:cNvPr id="127" name="Google Shape;127;p19">
            <a:extLst>
              <a:ext uri="{FF2B5EF4-FFF2-40B4-BE49-F238E27FC236}">
                <a16:creationId xmlns:a16="http://schemas.microsoft.com/office/drawing/2014/main" id="{F80E242B-8D33-4FE5-69DA-7D3A753FCA13}"/>
              </a:ext>
            </a:extLst>
          </p:cNvPr>
          <p:cNvSpPr/>
          <p:nvPr/>
        </p:nvSpPr>
        <p:spPr>
          <a:xfrm>
            <a:off x="7350450" y="4562600"/>
            <a:ext cx="1956600" cy="5109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19">
            <a:extLst>
              <a:ext uri="{FF2B5EF4-FFF2-40B4-BE49-F238E27FC236}">
                <a16:creationId xmlns:a16="http://schemas.microsoft.com/office/drawing/2014/main" id="{EA96BF36-3870-FB82-A7D0-5C5A55145C13}"/>
              </a:ext>
            </a:extLst>
          </p:cNvPr>
          <p:cNvPicPr preferRelativeResize="0"/>
          <p:nvPr/>
        </p:nvPicPr>
        <p:blipFill>
          <a:blip r:embed="rId6">
            <a:alphaModFix/>
          </a:blip>
          <a:stretch>
            <a:fillRect/>
          </a:stretch>
        </p:blipFill>
        <p:spPr>
          <a:xfrm>
            <a:off x="7386876" y="4562600"/>
            <a:ext cx="1752923" cy="534600"/>
          </a:xfrm>
          <a:prstGeom prst="rect">
            <a:avLst/>
          </a:prstGeom>
          <a:noFill/>
          <a:ln>
            <a:noFill/>
          </a:ln>
        </p:spPr>
      </p:pic>
    </p:spTree>
    <p:extLst>
      <p:ext uri="{BB962C8B-B14F-4D97-AF65-F5344CB8AC3E}">
        <p14:creationId xmlns:p14="http://schemas.microsoft.com/office/powerpoint/2010/main" val="1805931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94CCA40C-F9E9-264E-E07B-A0F09DE6F507}"/>
            </a:ext>
          </a:extLst>
        </p:cNvPr>
        <p:cNvGrpSpPr/>
        <p:nvPr/>
      </p:nvGrpSpPr>
      <p:grpSpPr>
        <a:xfrm>
          <a:off x="0" y="0"/>
          <a:ext cx="0" cy="0"/>
          <a:chOff x="0" y="0"/>
          <a:chExt cx="0" cy="0"/>
        </a:xfrm>
      </p:grpSpPr>
      <p:sp>
        <p:nvSpPr>
          <p:cNvPr id="133" name="Google Shape;133;p20">
            <a:extLst>
              <a:ext uri="{FF2B5EF4-FFF2-40B4-BE49-F238E27FC236}">
                <a16:creationId xmlns:a16="http://schemas.microsoft.com/office/drawing/2014/main" id="{C826144D-3CDB-08D6-5228-702369787A9A}"/>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20">
            <a:extLst>
              <a:ext uri="{FF2B5EF4-FFF2-40B4-BE49-F238E27FC236}">
                <a16:creationId xmlns:a16="http://schemas.microsoft.com/office/drawing/2014/main" id="{85C32E3E-4540-559E-6FD5-7EA14F330AD1}"/>
              </a:ext>
            </a:extLst>
          </p:cNvPr>
          <p:cNvPicPr preferRelativeResize="0"/>
          <p:nvPr/>
        </p:nvPicPr>
        <p:blipFill rotWithShape="1">
          <a:blip r:embed="rId3">
            <a:alphaModFix/>
          </a:blip>
          <a:srcRect/>
          <a:stretch/>
        </p:blipFill>
        <p:spPr>
          <a:xfrm>
            <a:off x="0" y="445025"/>
            <a:ext cx="3304074" cy="534700"/>
          </a:xfrm>
          <a:prstGeom prst="rect">
            <a:avLst/>
          </a:prstGeom>
          <a:noFill/>
          <a:ln>
            <a:noFill/>
          </a:ln>
        </p:spPr>
      </p:pic>
      <p:sp>
        <p:nvSpPr>
          <p:cNvPr id="135" name="Google Shape;135;p20">
            <a:extLst>
              <a:ext uri="{FF2B5EF4-FFF2-40B4-BE49-F238E27FC236}">
                <a16:creationId xmlns:a16="http://schemas.microsoft.com/office/drawing/2014/main" id="{B8949CC1-FB6D-AEFB-F0B2-460BE92278A6}"/>
              </a:ext>
            </a:extLst>
          </p:cNvPr>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Payroll 101 </a:t>
            </a:r>
            <a:endParaRPr sz="2020" dirty="0">
              <a:solidFill>
                <a:schemeClr val="lt1"/>
              </a:solidFill>
              <a:latin typeface="PT Serif"/>
              <a:ea typeface="PT Serif"/>
              <a:cs typeface="PT Serif"/>
              <a:sym typeface="PT Serif"/>
            </a:endParaRPr>
          </a:p>
        </p:txBody>
      </p:sp>
      <p:sp>
        <p:nvSpPr>
          <p:cNvPr id="136" name="Google Shape;136;p20">
            <a:extLst>
              <a:ext uri="{FF2B5EF4-FFF2-40B4-BE49-F238E27FC236}">
                <a16:creationId xmlns:a16="http://schemas.microsoft.com/office/drawing/2014/main" id="{BC5603F5-50AC-FB7C-739D-3CA7BFECF728}"/>
              </a:ext>
            </a:extLst>
          </p:cNvPr>
          <p:cNvSpPr txBox="1">
            <a:spLocks noGrp="1"/>
          </p:cNvSpPr>
          <p:nvPr>
            <p:ph type="body" idx="1"/>
          </p:nvPr>
        </p:nvSpPr>
        <p:spPr>
          <a:xfrm>
            <a:off x="357325" y="1188425"/>
            <a:ext cx="5309379" cy="57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800" dirty="0">
                <a:solidFill>
                  <a:schemeClr val="bg1"/>
                </a:solidFill>
              </a:rPr>
              <a:t>📢 Payroll 101 is now available!</a:t>
            </a:r>
            <a:endParaRPr sz="2500" b="1" dirty="0">
              <a:solidFill>
                <a:schemeClr val="bg1"/>
              </a:solidFill>
              <a:latin typeface="Source Sans Pro"/>
              <a:ea typeface="Source Sans Pro"/>
              <a:cs typeface="Source Sans Pro"/>
              <a:sym typeface="Source Sans Pro"/>
            </a:endParaRPr>
          </a:p>
        </p:txBody>
      </p:sp>
      <p:pic>
        <p:nvPicPr>
          <p:cNvPr id="137" name="Google Shape;137;p20">
            <a:extLst>
              <a:ext uri="{FF2B5EF4-FFF2-40B4-BE49-F238E27FC236}">
                <a16:creationId xmlns:a16="http://schemas.microsoft.com/office/drawing/2014/main" id="{AC0DBEFD-27DD-831E-8F5D-A21326DD6E26}"/>
              </a:ext>
            </a:extLst>
          </p:cNvPr>
          <p:cNvPicPr preferRelativeResize="0"/>
          <p:nvPr/>
        </p:nvPicPr>
        <p:blipFill>
          <a:blip r:embed="rId4">
            <a:alphaModFix/>
          </a:blip>
          <a:stretch>
            <a:fillRect/>
          </a:stretch>
        </p:blipFill>
        <p:spPr>
          <a:xfrm>
            <a:off x="357334" y="4433400"/>
            <a:ext cx="1877842" cy="572700"/>
          </a:xfrm>
          <a:prstGeom prst="rect">
            <a:avLst/>
          </a:prstGeom>
          <a:noFill/>
          <a:ln>
            <a:noFill/>
          </a:ln>
        </p:spPr>
      </p:pic>
      <p:pic>
        <p:nvPicPr>
          <p:cNvPr id="142" name="Google Shape;142;p20">
            <a:extLst>
              <a:ext uri="{FF2B5EF4-FFF2-40B4-BE49-F238E27FC236}">
                <a16:creationId xmlns:a16="http://schemas.microsoft.com/office/drawing/2014/main" id="{9B99E590-9BE9-CCB1-33FF-25A896094D0C}"/>
              </a:ext>
            </a:extLst>
          </p:cNvPr>
          <p:cNvPicPr preferRelativeResize="0"/>
          <p:nvPr/>
        </p:nvPicPr>
        <p:blipFill>
          <a:blip r:embed="rId5">
            <a:alphaModFix/>
          </a:blip>
          <a:stretch>
            <a:fillRect/>
          </a:stretch>
        </p:blipFill>
        <p:spPr>
          <a:xfrm>
            <a:off x="6013793" y="1017725"/>
            <a:ext cx="3130207" cy="4173599"/>
          </a:xfrm>
          <a:prstGeom prst="rect">
            <a:avLst/>
          </a:prstGeom>
          <a:noFill/>
          <a:ln>
            <a:noFill/>
          </a:ln>
        </p:spPr>
      </p:pic>
      <p:sp>
        <p:nvSpPr>
          <p:cNvPr id="10" name="TextBox 9">
            <a:extLst>
              <a:ext uri="{FF2B5EF4-FFF2-40B4-BE49-F238E27FC236}">
                <a16:creationId xmlns:a16="http://schemas.microsoft.com/office/drawing/2014/main" id="{54387DCD-A423-FFDB-E4A8-369ED0DF6507}"/>
              </a:ext>
            </a:extLst>
          </p:cNvPr>
          <p:cNvSpPr txBox="1"/>
          <p:nvPr/>
        </p:nvSpPr>
        <p:spPr>
          <a:xfrm>
            <a:off x="734097" y="1799125"/>
            <a:ext cx="4990562" cy="2246769"/>
          </a:xfrm>
          <a:prstGeom prst="rect">
            <a:avLst/>
          </a:prstGeom>
          <a:noFill/>
        </p:spPr>
        <p:txBody>
          <a:bodyPr wrap="square" rtlCol="0">
            <a:spAutoFit/>
          </a:bodyPr>
          <a:lstStyle/>
          <a:p>
            <a:r>
              <a:rPr lang="en-US" dirty="0">
                <a:solidFill>
                  <a:schemeClr val="bg1"/>
                </a:solidFill>
              </a:rPr>
              <a:t>We are excited to announce that the Payroll 101 class is now live in ELM and available for enrollment. To enroll, please log in to ELM and search for "Payroll 101" in the course catalog.</a:t>
            </a:r>
          </a:p>
          <a:p>
            <a:endParaRPr lang="en-US" dirty="0">
              <a:solidFill>
                <a:schemeClr val="bg1"/>
              </a:solidFill>
            </a:endParaRPr>
          </a:p>
          <a:p>
            <a:pPr fontAlgn="t"/>
            <a:r>
              <a:rPr lang="en-US" dirty="0">
                <a:solidFill>
                  <a:schemeClr val="bg1"/>
                </a:solidFill>
              </a:rPr>
              <a:t>This course is mandatory for all new users in a Payroll position and is recommended for users who may be experiencing challenges within payroll.</a:t>
            </a:r>
          </a:p>
          <a:p>
            <a:endParaRPr lang="en-US" dirty="0"/>
          </a:p>
          <a:p>
            <a:pPr algn="ctr"/>
            <a:r>
              <a:rPr lang="en-US" dirty="0">
                <a:solidFill>
                  <a:schemeClr val="bg1"/>
                </a:solidFill>
                <a:hlinkClick r:id="rId6">
                  <a:extLst>
                    <a:ext uri="{A12FA001-AC4F-418D-AE19-62706E023703}">
                      <ahyp:hlinkClr xmlns:ahyp="http://schemas.microsoft.com/office/drawing/2018/hyperlinkcolor" val="tx"/>
                    </a:ext>
                  </a:extLst>
                </a:hlinkClick>
              </a:rPr>
              <a:t>https://elm.share.nm.gov</a:t>
            </a:r>
            <a:endParaRPr lang="en-US" dirty="0">
              <a:solidFill>
                <a:schemeClr val="bg1"/>
              </a:solidFill>
            </a:endParaRPr>
          </a:p>
          <a:p>
            <a:pPr algn="ctr"/>
            <a:r>
              <a:rPr lang="en-US" dirty="0"/>
              <a:t> </a:t>
            </a:r>
            <a:r>
              <a:rPr lang="en-US" dirty="0">
                <a:solidFill>
                  <a:schemeClr val="bg1"/>
                </a:solidFill>
              </a:rPr>
              <a:t>Code: </a:t>
            </a:r>
            <a:r>
              <a:rPr lang="en-US" dirty="0">
                <a:solidFill>
                  <a:srgbClr val="FF0000"/>
                </a:solidFill>
              </a:rPr>
              <a:t>SoNM-2097-1</a:t>
            </a:r>
          </a:p>
        </p:txBody>
      </p:sp>
    </p:spTree>
    <p:extLst>
      <p:ext uri="{BB962C8B-B14F-4D97-AF65-F5344CB8AC3E}">
        <p14:creationId xmlns:p14="http://schemas.microsoft.com/office/powerpoint/2010/main" val="1298831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34" name="Google Shape;134;p20"/>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35" name="Google Shape;135;p20"/>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solidFill>
                  <a:schemeClr val="lt1"/>
                </a:solidFill>
                <a:latin typeface="PT Serif"/>
                <a:ea typeface="PT Serif"/>
                <a:cs typeface="PT Serif"/>
                <a:sym typeface="PT Serif"/>
              </a:rPr>
              <a:t>CPB Trainers</a:t>
            </a:r>
            <a:endParaRPr sz="2020" dirty="0">
              <a:solidFill>
                <a:schemeClr val="lt1"/>
              </a:solidFill>
              <a:latin typeface="PT Serif"/>
              <a:ea typeface="PT Serif"/>
              <a:cs typeface="PT Serif"/>
              <a:sym typeface="PT Serif"/>
            </a:endParaRPr>
          </a:p>
        </p:txBody>
      </p:sp>
      <p:sp>
        <p:nvSpPr>
          <p:cNvPr id="136" name="Google Shape;136;p20"/>
          <p:cNvSpPr txBox="1">
            <a:spLocks noGrp="1"/>
          </p:cNvSpPr>
          <p:nvPr>
            <p:ph type="body" idx="1"/>
          </p:nvPr>
        </p:nvSpPr>
        <p:spPr>
          <a:xfrm>
            <a:off x="357325" y="118842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a:solidFill>
                  <a:schemeClr val="lt1"/>
                </a:solidFill>
                <a:latin typeface="Source Sans Pro"/>
                <a:ea typeface="Source Sans Pro"/>
                <a:cs typeface="Source Sans Pro"/>
                <a:sym typeface="Source Sans Pro"/>
              </a:rPr>
              <a:t>Central Payroll Trainers Open Hours</a:t>
            </a:r>
          </a:p>
          <a:p>
            <a:pPr marL="0" lvl="0" indent="0" algn="l" rtl="0">
              <a:spcBef>
                <a:spcPts val="0"/>
              </a:spcBef>
              <a:spcAft>
                <a:spcPts val="1200"/>
              </a:spcAft>
              <a:buSzPts val="852"/>
              <a:buNone/>
            </a:pPr>
            <a:endParaRPr sz="2500" b="1" dirty="0">
              <a:solidFill>
                <a:schemeClr val="lt1"/>
              </a:solidFill>
              <a:latin typeface="Source Sans Pro"/>
              <a:ea typeface="Source Sans Pro"/>
              <a:cs typeface="Source Sans Pro"/>
              <a:sym typeface="Source Sans Pro"/>
            </a:endParaRPr>
          </a:p>
        </p:txBody>
      </p:sp>
      <p:pic>
        <p:nvPicPr>
          <p:cNvPr id="137" name="Google Shape;137;p20"/>
          <p:cNvPicPr preferRelativeResize="0"/>
          <p:nvPr/>
        </p:nvPicPr>
        <p:blipFill>
          <a:blip r:embed="rId5">
            <a:alphaModFix/>
          </a:blip>
          <a:stretch>
            <a:fillRect/>
          </a:stretch>
        </p:blipFill>
        <p:spPr>
          <a:xfrm>
            <a:off x="4105667" y="4570800"/>
            <a:ext cx="1877842" cy="572700"/>
          </a:xfrm>
          <a:prstGeom prst="rect">
            <a:avLst/>
          </a:prstGeom>
          <a:noFill/>
          <a:ln>
            <a:noFill/>
          </a:ln>
        </p:spPr>
      </p:pic>
      <p:sp>
        <p:nvSpPr>
          <p:cNvPr id="138" name="Google Shape;138;p20"/>
          <p:cNvSpPr txBox="1">
            <a:spLocks noGrp="1"/>
          </p:cNvSpPr>
          <p:nvPr>
            <p:ph type="body" idx="1"/>
          </p:nvPr>
        </p:nvSpPr>
        <p:spPr>
          <a:xfrm>
            <a:off x="357325" y="1794025"/>
            <a:ext cx="5595900" cy="9276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The Central Payroll Training team will hold an open Teams meeting </a:t>
            </a:r>
            <a:r>
              <a:rPr lang="en" sz="1200" dirty="0">
                <a:solidFill>
                  <a:srgbClr val="FF0000"/>
                </a:solidFill>
                <a:latin typeface="Source Sans Pro"/>
                <a:ea typeface="Source Sans Pro"/>
                <a:cs typeface="Source Sans Pro"/>
                <a:sym typeface="Source Sans Pro"/>
              </a:rPr>
              <a:t>bi-weekly</a:t>
            </a:r>
            <a:r>
              <a:rPr lang="en" sz="1200" dirty="0">
                <a:solidFill>
                  <a:schemeClr val="lt1"/>
                </a:solidFill>
                <a:latin typeface="Source Sans Pro"/>
                <a:ea typeface="Source Sans Pro"/>
                <a:cs typeface="Source Sans Pro"/>
                <a:sym typeface="Source Sans Pro"/>
              </a:rPr>
              <a:t> on Wednesdays from 3 pm to 4 pm. </a:t>
            </a:r>
          </a:p>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Anyone can join at any time within the hour to ask questions regarding Central Payroll Forms, existing requests in the FSS, or the FSS in general.  </a:t>
            </a:r>
          </a:p>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T</a:t>
            </a:r>
            <a:r>
              <a:rPr lang="en-US" sz="1200" dirty="0">
                <a:solidFill>
                  <a:schemeClr val="lt1"/>
                </a:solidFill>
                <a:latin typeface="Source Sans Pro"/>
                <a:ea typeface="Source Sans Pro"/>
                <a:cs typeface="Source Sans Pro"/>
                <a:sym typeface="Source Sans Pro"/>
              </a:rPr>
              <a:t>h</a:t>
            </a:r>
            <a:r>
              <a:rPr lang="en" sz="1200" dirty="0">
                <a:solidFill>
                  <a:schemeClr val="lt1"/>
                </a:solidFill>
                <a:latin typeface="Source Sans Pro"/>
                <a:ea typeface="Source Sans Pro"/>
                <a:cs typeface="Source Sans Pro"/>
                <a:sym typeface="Source Sans Pro"/>
              </a:rPr>
              <a:t>is is also a great way to share best practices with your peers regarding the FSS and the forms.</a:t>
            </a:r>
          </a:p>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Teams Meeting Link: </a:t>
            </a:r>
            <a:r>
              <a:rPr lang="en-US" sz="1200" dirty="0">
                <a:solidFill>
                  <a:schemeClr val="lt1"/>
                </a:solidFill>
                <a:latin typeface="Source Sans Pro"/>
                <a:ea typeface="Source Sans Pro"/>
                <a:cs typeface="Source Sans Pro"/>
                <a:sym typeface="Source Sans Pro"/>
                <a:hlinkClick r:id="rId6"/>
              </a:rPr>
              <a:t>https://tinyurl.com/CPBTrainers</a:t>
            </a:r>
            <a:r>
              <a:rPr lang="en-US" sz="1200" dirty="0">
                <a:solidFill>
                  <a:schemeClr val="lt1"/>
                </a:solidFill>
                <a:latin typeface="Source Sans Pro"/>
                <a:ea typeface="Source Sans Pro"/>
                <a:cs typeface="Source Sans Pro"/>
                <a:sym typeface="Source Sans Pro"/>
              </a:rPr>
              <a:t> </a:t>
            </a:r>
            <a:endParaRPr sz="1200" dirty="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39" name="Google Shape;139;p20"/>
          <p:cNvPicPr preferRelativeResize="0"/>
          <p:nvPr/>
        </p:nvPicPr>
        <p:blipFill>
          <a:blip r:embed="rId7">
            <a:alphaModFix/>
          </a:blip>
          <a:stretch>
            <a:fillRect/>
          </a:stretch>
        </p:blipFill>
        <p:spPr>
          <a:xfrm>
            <a:off x="357325" y="4051024"/>
            <a:ext cx="267493" cy="265449"/>
          </a:xfrm>
          <a:prstGeom prst="rect">
            <a:avLst/>
          </a:prstGeom>
          <a:noFill/>
          <a:ln>
            <a:noFill/>
          </a:ln>
        </p:spPr>
      </p:pic>
      <p:sp>
        <p:nvSpPr>
          <p:cNvPr id="140" name="Google Shape;140;p20"/>
          <p:cNvSpPr txBox="1">
            <a:spLocks noGrp="1"/>
          </p:cNvSpPr>
          <p:nvPr>
            <p:ph type="body" idx="1"/>
          </p:nvPr>
        </p:nvSpPr>
        <p:spPr>
          <a:xfrm>
            <a:off x="681959" y="3809950"/>
            <a:ext cx="5081400" cy="5727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Just a note, this will be an open forum where people from any State agency can join, so please refrain from sharing sensitive information during this time.</a:t>
            </a:r>
            <a:endParaRPr sz="1200" dirty="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42" name="Google Shape;142;p20"/>
          <p:cNvPicPr preferRelativeResize="0"/>
          <p:nvPr/>
        </p:nvPicPr>
        <p:blipFill>
          <a:blip r:embed="rId8">
            <a:alphaModFix/>
          </a:blip>
          <a:stretch>
            <a:fillRect/>
          </a:stretch>
        </p:blipFill>
        <p:spPr>
          <a:xfrm>
            <a:off x="6013793" y="1017725"/>
            <a:ext cx="3130207" cy="4173599"/>
          </a:xfrm>
          <a:prstGeom prst="rect">
            <a:avLst/>
          </a:prstGeom>
          <a:noFill/>
          <a:ln>
            <a:noFill/>
          </a:ln>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B2C68597-67E6-0ED9-87E2-B8C94FB21110}"/>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26D273E1-199C-3883-DA8B-F0DB5A264C7B}"/>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05" name="Google Shape;105;p18">
            <a:extLst>
              <a:ext uri="{FF2B5EF4-FFF2-40B4-BE49-F238E27FC236}">
                <a16:creationId xmlns:a16="http://schemas.microsoft.com/office/drawing/2014/main" id="{3AB9463B-9285-348F-AF30-4CAB1AF75563}"/>
              </a:ext>
            </a:extLst>
          </p:cNvPr>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06" name="Google Shape;106;p18">
            <a:extLst>
              <a:ext uri="{FF2B5EF4-FFF2-40B4-BE49-F238E27FC236}">
                <a16:creationId xmlns:a16="http://schemas.microsoft.com/office/drawing/2014/main" id="{EEDDB5C0-5D29-91DD-4171-DBA01869CDFE}"/>
              </a:ext>
            </a:extLst>
          </p:cNvPr>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solidFill>
                  <a:schemeClr val="lt1"/>
                </a:solidFill>
                <a:latin typeface="PT Serif"/>
                <a:ea typeface="PT Serif"/>
                <a:cs typeface="PT Serif"/>
                <a:sym typeface="PT Serif"/>
              </a:rPr>
              <a:t>Payroll Resources</a:t>
            </a:r>
            <a:endParaRPr sz="2020" dirty="0">
              <a:solidFill>
                <a:schemeClr val="lt1"/>
              </a:solidFill>
              <a:latin typeface="PT Serif"/>
              <a:ea typeface="PT Serif"/>
              <a:cs typeface="PT Serif"/>
              <a:sym typeface="PT Serif"/>
            </a:endParaRPr>
          </a:p>
        </p:txBody>
      </p:sp>
      <p:sp>
        <p:nvSpPr>
          <p:cNvPr id="107" name="Google Shape;107;p18">
            <a:extLst>
              <a:ext uri="{FF2B5EF4-FFF2-40B4-BE49-F238E27FC236}">
                <a16:creationId xmlns:a16="http://schemas.microsoft.com/office/drawing/2014/main" id="{2A784F33-A325-9303-2845-EFCA461E196F}"/>
              </a:ext>
            </a:extLst>
          </p:cNvPr>
          <p:cNvSpPr txBox="1">
            <a:spLocks noGrp="1"/>
          </p:cNvSpPr>
          <p:nvPr>
            <p:ph type="body" idx="1"/>
          </p:nvPr>
        </p:nvSpPr>
        <p:spPr>
          <a:xfrm>
            <a:off x="236610" y="3763271"/>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500" b="1" dirty="0">
                <a:solidFill>
                  <a:schemeClr val="lt1"/>
                </a:solidFill>
                <a:latin typeface="Source Sans Pro"/>
                <a:ea typeface="Source Sans Pro"/>
                <a:cs typeface="Source Sans Pro"/>
                <a:sym typeface="Source Sans Pro"/>
              </a:rPr>
              <a:t>Department of Finance &amp; Administration YouTube Channel</a:t>
            </a:r>
            <a:endParaRPr sz="2500" b="1" dirty="0">
              <a:solidFill>
                <a:schemeClr val="lt1"/>
              </a:solidFill>
              <a:latin typeface="Source Sans Pro"/>
              <a:ea typeface="Source Sans Pro"/>
              <a:cs typeface="Source Sans Pro"/>
              <a:sym typeface="Source Sans Pro"/>
            </a:endParaRPr>
          </a:p>
        </p:txBody>
      </p:sp>
      <p:sp>
        <p:nvSpPr>
          <p:cNvPr id="108" name="Google Shape;108;p18">
            <a:extLst>
              <a:ext uri="{FF2B5EF4-FFF2-40B4-BE49-F238E27FC236}">
                <a16:creationId xmlns:a16="http://schemas.microsoft.com/office/drawing/2014/main" id="{72D9713A-54EF-1D3B-F478-65A6889B7F0C}"/>
              </a:ext>
            </a:extLst>
          </p:cNvPr>
          <p:cNvSpPr txBox="1">
            <a:spLocks noGrp="1"/>
          </p:cNvSpPr>
          <p:nvPr>
            <p:ph type="body" idx="1"/>
          </p:nvPr>
        </p:nvSpPr>
        <p:spPr>
          <a:xfrm>
            <a:off x="170970" y="4160171"/>
            <a:ext cx="8520600" cy="739429"/>
          </a:xfrm>
          <a:prstGeom prst="rect">
            <a:avLst/>
          </a:prstGeom>
          <a:noFill/>
        </p:spPr>
        <p:txBody>
          <a:bodyPr spcFirstLastPara="1" wrap="square" lIns="91425" tIns="91425" rIns="91425" bIns="91425" anchor="t" anchorCtr="0">
            <a:noAutofit/>
          </a:bodyPr>
          <a:lstStyle/>
          <a:p>
            <a:pPr marL="342900" marR="279400" algn="just">
              <a:spcBef>
                <a:spcPts val="800"/>
              </a:spcBef>
              <a:buClr>
                <a:schemeClr val="bg1"/>
              </a:buClr>
              <a:buSzPts val="1100"/>
              <a:buFont typeface="Wingdings" panose="05000000000000000000" pitchFamily="2" charset="2"/>
              <a:buChar char="Ø"/>
            </a:pPr>
            <a:r>
              <a:rPr lang="en-US" sz="2000" b="1" dirty="0">
                <a:solidFill>
                  <a:schemeClr val="accent6"/>
                </a:solidFill>
                <a:latin typeface="Source Sans Pro"/>
                <a:ea typeface="Source Sans Pro"/>
                <a:cs typeface="Source Sans Pro"/>
                <a:sym typeface="Source Sans Pro"/>
              </a:rPr>
              <a:t>https://www.youtube.com/@nmdfa8097</a:t>
            </a:r>
            <a:r>
              <a:rPr lang="en-US" sz="1200" dirty="0">
                <a:solidFill>
                  <a:schemeClr val="lt1"/>
                </a:solidFill>
                <a:latin typeface="Source Sans Pro"/>
                <a:ea typeface="Source Sans Pro"/>
                <a:cs typeface="Source Sans Pro"/>
                <a:sym typeface="Source Sans Pro"/>
              </a:rPr>
              <a:t>	</a:t>
            </a:r>
            <a:endParaRPr sz="1200" dirty="0">
              <a:solidFill>
                <a:schemeClr val="lt1"/>
              </a:solidFill>
              <a:latin typeface="Source Sans Pro"/>
              <a:ea typeface="Source Sans Pro"/>
              <a:cs typeface="Source Sans Pro"/>
              <a:sym typeface="Source Sans Pro"/>
            </a:endParaRPr>
          </a:p>
        </p:txBody>
      </p:sp>
      <p:cxnSp>
        <p:nvCxnSpPr>
          <p:cNvPr id="109" name="Google Shape;109;p18">
            <a:extLst>
              <a:ext uri="{FF2B5EF4-FFF2-40B4-BE49-F238E27FC236}">
                <a16:creationId xmlns:a16="http://schemas.microsoft.com/office/drawing/2014/main" id="{FB8AA84D-F72F-6D54-54CA-173A812CF37D}"/>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3" name="Google Shape;113;p18">
            <a:extLst>
              <a:ext uri="{FF2B5EF4-FFF2-40B4-BE49-F238E27FC236}">
                <a16:creationId xmlns:a16="http://schemas.microsoft.com/office/drawing/2014/main" id="{09CA17B8-ECB9-5B26-643E-E28787516199}"/>
              </a:ext>
            </a:extLst>
          </p:cNvPr>
          <p:cNvPicPr preferRelativeResize="0"/>
          <p:nvPr/>
        </p:nvPicPr>
        <p:blipFill>
          <a:blip r:embed="rId5">
            <a:alphaModFix/>
          </a:blip>
          <a:stretch>
            <a:fillRect/>
          </a:stretch>
        </p:blipFill>
        <p:spPr>
          <a:xfrm>
            <a:off x="7000184" y="4433400"/>
            <a:ext cx="1877842" cy="572700"/>
          </a:xfrm>
          <a:prstGeom prst="rect">
            <a:avLst/>
          </a:prstGeom>
          <a:noFill/>
          <a:ln>
            <a:noFill/>
          </a:ln>
        </p:spPr>
      </p:pic>
      <p:sp>
        <p:nvSpPr>
          <p:cNvPr id="2" name="Google Shape;107;p18">
            <a:extLst>
              <a:ext uri="{FF2B5EF4-FFF2-40B4-BE49-F238E27FC236}">
                <a16:creationId xmlns:a16="http://schemas.microsoft.com/office/drawing/2014/main" id="{25AB0238-66A6-781C-1857-94BE8D0D9ED6}"/>
              </a:ext>
            </a:extLst>
          </p:cNvPr>
          <p:cNvSpPr txBox="1">
            <a:spLocks/>
          </p:cNvSpPr>
          <p:nvPr/>
        </p:nvSpPr>
        <p:spPr>
          <a:xfrm>
            <a:off x="302250" y="1168703"/>
            <a:ext cx="8520600" cy="6342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15000"/>
              </a:lnSpc>
              <a:spcBef>
                <a:spcPts val="0"/>
              </a:spcBef>
              <a:spcAft>
                <a:spcPts val="1200"/>
              </a:spcAft>
              <a:buClr>
                <a:srgbClr val="595959"/>
              </a:buClr>
              <a:buSzPts val="852"/>
              <a:buFont typeface="Arial"/>
              <a:buNone/>
              <a:tabLst/>
              <a:defRPr/>
            </a:pPr>
            <a:r>
              <a:rPr lang="en-US" sz="2500" b="1" dirty="0">
                <a:solidFill>
                  <a:srgbClr val="FFFFFF"/>
                </a:solidFill>
                <a:latin typeface="Source Sans Pro"/>
                <a:ea typeface="Source Sans Pro"/>
                <a:cs typeface="Source Sans Pro"/>
                <a:sym typeface="Source Sans Pro"/>
              </a:rPr>
              <a:t>Central Payroll Trainers</a:t>
            </a:r>
            <a:endParaRPr kumimoji="0" lang="en-US" sz="2500" b="1" i="0" u="none" strike="noStrike" kern="0" cap="none" spc="0" normalizeH="0" baseline="0" noProof="0" dirty="0">
              <a:ln>
                <a:noFill/>
              </a:ln>
              <a:solidFill>
                <a:srgbClr val="FFFFFF"/>
              </a:solidFill>
              <a:effectLst/>
              <a:uLnTx/>
              <a:uFillTx/>
              <a:latin typeface="Source Sans Pro"/>
              <a:ea typeface="Source Sans Pro"/>
              <a:cs typeface="Source Sans Pro"/>
              <a:sym typeface="Source Sans Pro"/>
            </a:endParaRPr>
          </a:p>
        </p:txBody>
      </p:sp>
      <p:sp>
        <p:nvSpPr>
          <p:cNvPr id="4" name="Google Shape;108;p18">
            <a:extLst>
              <a:ext uri="{FF2B5EF4-FFF2-40B4-BE49-F238E27FC236}">
                <a16:creationId xmlns:a16="http://schemas.microsoft.com/office/drawing/2014/main" id="{2A1D5981-CE1D-8CAE-C288-0F78455BAA71}"/>
              </a:ext>
            </a:extLst>
          </p:cNvPr>
          <p:cNvSpPr txBox="1">
            <a:spLocks/>
          </p:cNvSpPr>
          <p:nvPr/>
        </p:nvSpPr>
        <p:spPr>
          <a:xfrm>
            <a:off x="159972" y="1568043"/>
            <a:ext cx="8597238" cy="739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42900" marR="279400" algn="just">
              <a:lnSpc>
                <a:spcPct val="100000"/>
              </a:lnSpc>
              <a:spcBef>
                <a:spcPts val="800"/>
              </a:spcBef>
              <a:buClr>
                <a:schemeClr val="bg1"/>
              </a:buClr>
              <a:buSzPts val="1100"/>
              <a:buFont typeface="Wingdings" panose="05000000000000000000" pitchFamily="2" charset="2"/>
              <a:buChar char="Ø"/>
            </a:pPr>
            <a:r>
              <a:rPr lang="en-US" sz="1200" dirty="0">
                <a:solidFill>
                  <a:schemeClr val="lt1"/>
                </a:solidFill>
                <a:latin typeface="+mn-lt"/>
                <a:ea typeface="Source Sans Pro"/>
                <a:cs typeface="Source Sans Pro"/>
                <a:sym typeface="Source Sans Pro"/>
              </a:rPr>
              <a:t>Claudette Romero, Payroll Trainer Supervisor </a:t>
            </a:r>
            <a:r>
              <a:rPr lang="en-US" sz="1200" dirty="0">
                <a:solidFill>
                  <a:schemeClr val="bg1"/>
                </a:solidFill>
                <a:latin typeface="+mn-lt"/>
                <a:ea typeface="Source Sans Pro"/>
                <a:cs typeface="Source Sans Pro"/>
                <a:sym typeface="Source Sans Pro"/>
              </a:rPr>
              <a:t>P:(505)376-3067 E:</a:t>
            </a:r>
            <a:r>
              <a:rPr lang="en-US" sz="1200" dirty="0">
                <a:solidFill>
                  <a:schemeClr val="accent4">
                    <a:lumMod val="60000"/>
                    <a:lumOff val="40000"/>
                  </a:schemeClr>
                </a:solidFill>
                <a:latin typeface="+mn-lt"/>
                <a:ea typeface="Source Sans Pro"/>
                <a:cs typeface="Source Sans Pro"/>
                <a:sym typeface="Source Sans Pro"/>
              </a:rPr>
              <a:t> Claudette.Romero@dfa.nm.gov</a:t>
            </a:r>
          </a:p>
          <a:p>
            <a:pPr marL="800100" marR="279400" lvl="1" algn="just">
              <a:lnSpc>
                <a:spcPct val="100000"/>
              </a:lnSpc>
              <a:spcBef>
                <a:spcPts val="800"/>
              </a:spcBef>
              <a:buClr>
                <a:schemeClr val="bg1"/>
              </a:buClr>
              <a:buSzPts val="1100"/>
              <a:buFont typeface="Wingdings" panose="05000000000000000000" pitchFamily="2" charset="2"/>
              <a:buChar char="Ø"/>
            </a:pPr>
            <a:r>
              <a:rPr lang="en-US" sz="1200" dirty="0">
                <a:solidFill>
                  <a:schemeClr val="lt1"/>
                </a:solidFill>
                <a:latin typeface="+mn-lt"/>
                <a:ea typeface="Source Sans Pro"/>
                <a:cs typeface="Source Sans Pro"/>
                <a:sym typeface="Source Sans Pro"/>
              </a:rPr>
              <a:t>Preferred E-mail: </a:t>
            </a:r>
            <a:r>
              <a:rPr lang="en-US" sz="1200" dirty="0">
                <a:solidFill>
                  <a:schemeClr val="accent6"/>
                </a:solidFill>
                <a:latin typeface="+mn-lt"/>
                <a:ea typeface="Source Sans Pro"/>
                <a:cs typeface="Source Sans Pro"/>
                <a:sym typeface="Source Sans Pro"/>
              </a:rPr>
              <a:t>CPBTrainers@dfa.nm.gov</a:t>
            </a:r>
            <a:r>
              <a:rPr lang="en-US" sz="1200" dirty="0">
                <a:solidFill>
                  <a:schemeClr val="lt1"/>
                </a:solidFill>
                <a:latin typeface="+mn-lt"/>
                <a:ea typeface="Source Sans Pro"/>
                <a:cs typeface="Source Sans Pro"/>
                <a:sym typeface="Source Sans Pro"/>
              </a:rPr>
              <a:t>	</a:t>
            </a:r>
          </a:p>
          <a:p>
            <a:pPr marL="800100" marR="279400" lvl="1" algn="just">
              <a:lnSpc>
                <a:spcPct val="100000"/>
              </a:lnSpc>
              <a:spcBef>
                <a:spcPts val="800"/>
              </a:spcBef>
              <a:buClr>
                <a:schemeClr val="bg1"/>
              </a:buClr>
              <a:buSzPts val="1100"/>
              <a:buFont typeface="Wingdings" panose="05000000000000000000" pitchFamily="2" charset="2"/>
              <a:buChar char="Ø"/>
            </a:pPr>
            <a:r>
              <a:rPr lang="en-US" sz="1200" dirty="0">
                <a:solidFill>
                  <a:schemeClr val="lt1"/>
                </a:solidFill>
                <a:latin typeface="+mn-lt"/>
                <a:ea typeface="Source Sans Pro"/>
                <a:cs typeface="Source Sans Pro"/>
                <a:sym typeface="Source Sans Pro"/>
              </a:rPr>
              <a:t>Book with Me </a:t>
            </a:r>
            <a:r>
              <a:rPr lang="en-US" sz="1200" u="sng" dirty="0">
                <a:solidFill>
                  <a:srgbClr val="FF0000"/>
                </a:solidFill>
                <a:latin typeface="+mn-lt"/>
                <a:hlinkClick r:id="rId6">
                  <a:extLst>
                    <a:ext uri="{A12FA001-AC4F-418D-AE19-62706E023703}">
                      <ahyp:hlinkClr xmlns:ahyp="http://schemas.microsoft.com/office/drawing/2018/hyperlinkcolor" val="tx"/>
                    </a:ext>
                  </a:extLst>
                </a:hlinkClick>
              </a:rPr>
              <a:t>https://tinyurl.com/Book-with-CPB-Trainers</a:t>
            </a:r>
            <a:r>
              <a:rPr lang="en-US" sz="1200" u="sng" dirty="0">
                <a:solidFill>
                  <a:srgbClr val="FF0000"/>
                </a:solidFill>
                <a:latin typeface="+mn-lt"/>
              </a:rPr>
              <a:t> </a:t>
            </a:r>
          </a:p>
          <a:p>
            <a:pPr marL="1257300" marR="279400" lvl="2" algn="just">
              <a:lnSpc>
                <a:spcPct val="100000"/>
              </a:lnSpc>
              <a:spcBef>
                <a:spcPts val="800"/>
              </a:spcBef>
              <a:buClr>
                <a:schemeClr val="bg1"/>
              </a:buClr>
              <a:buSzPts val="1100"/>
              <a:buFont typeface="Wingdings" panose="05000000000000000000" pitchFamily="2" charset="2"/>
              <a:buChar char="Ø"/>
            </a:pPr>
            <a:r>
              <a:rPr lang="en-US" sz="1200" u="sng" dirty="0">
                <a:latin typeface="+mn-lt"/>
              </a:rPr>
              <a:t> </a:t>
            </a:r>
            <a:r>
              <a:rPr lang="en-US" sz="1200" u="sng" dirty="0">
                <a:solidFill>
                  <a:schemeClr val="bg1"/>
                </a:solidFill>
                <a:latin typeface="+mn-lt"/>
              </a:rPr>
              <a:t>15 &amp; 30 minute sessions</a:t>
            </a:r>
            <a:endParaRPr lang="en-US" sz="1200" dirty="0">
              <a:solidFill>
                <a:schemeClr val="bg1"/>
              </a:solidFill>
              <a:latin typeface="+mn-lt"/>
              <a:ea typeface="Source Sans Pro"/>
              <a:cs typeface="Source Sans Pro"/>
              <a:sym typeface="Source Sans Pro"/>
            </a:endParaRPr>
          </a:p>
          <a:p>
            <a:pPr marL="342900" marR="279400" algn="just">
              <a:spcBef>
                <a:spcPts val="800"/>
              </a:spcBef>
              <a:buClr>
                <a:schemeClr val="bg1"/>
              </a:buClr>
              <a:buSzPts val="1100"/>
              <a:buFont typeface="Wingdings" panose="05000000000000000000" pitchFamily="2" charset="2"/>
              <a:buChar char="Ø"/>
            </a:pPr>
            <a:endParaRPr lang="en-US" sz="1200" dirty="0">
              <a:solidFill>
                <a:schemeClr val="lt1"/>
              </a:solidFill>
              <a:latin typeface="Source Sans Pro"/>
              <a:ea typeface="Source Sans Pro"/>
              <a:cs typeface="Source Sans Pro"/>
              <a:sym typeface="Source Sans Pro"/>
            </a:endParaRPr>
          </a:p>
        </p:txBody>
      </p:sp>
      <p:sp>
        <p:nvSpPr>
          <p:cNvPr id="6" name="Google Shape;107;p18">
            <a:extLst>
              <a:ext uri="{FF2B5EF4-FFF2-40B4-BE49-F238E27FC236}">
                <a16:creationId xmlns:a16="http://schemas.microsoft.com/office/drawing/2014/main" id="{BE57A752-18C0-35EE-D64E-ADF149D5D12E}"/>
              </a:ext>
            </a:extLst>
          </p:cNvPr>
          <p:cNvSpPr txBox="1">
            <a:spLocks/>
          </p:cNvSpPr>
          <p:nvPr/>
        </p:nvSpPr>
        <p:spPr>
          <a:xfrm>
            <a:off x="170970" y="2826113"/>
            <a:ext cx="8520600" cy="6342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15000"/>
              </a:lnSpc>
              <a:spcBef>
                <a:spcPts val="0"/>
              </a:spcBef>
              <a:spcAft>
                <a:spcPts val="1200"/>
              </a:spcAft>
              <a:buClr>
                <a:srgbClr val="595959"/>
              </a:buClr>
              <a:buSzPts val="852"/>
              <a:buFont typeface="Arial"/>
              <a:buNone/>
              <a:tabLst/>
              <a:defRPr/>
            </a:pPr>
            <a:r>
              <a:rPr kumimoji="0" lang="en-US" sz="2500" b="1" i="0" u="none" strike="noStrike" kern="0" cap="none" spc="0" normalizeH="0" baseline="0" noProof="0" dirty="0">
                <a:ln>
                  <a:noFill/>
                </a:ln>
                <a:solidFill>
                  <a:srgbClr val="FFFFFF"/>
                </a:solidFill>
                <a:effectLst/>
                <a:uLnTx/>
                <a:uFillTx/>
                <a:latin typeface="Source Sans Pro"/>
                <a:ea typeface="Source Sans Pro"/>
                <a:cs typeface="Source Sans Pro"/>
                <a:sym typeface="Source Sans Pro"/>
              </a:rPr>
              <a:t> Central Payroll Web page</a:t>
            </a:r>
          </a:p>
        </p:txBody>
      </p:sp>
      <p:sp>
        <p:nvSpPr>
          <p:cNvPr id="7" name="Google Shape;108;p18">
            <a:extLst>
              <a:ext uri="{FF2B5EF4-FFF2-40B4-BE49-F238E27FC236}">
                <a16:creationId xmlns:a16="http://schemas.microsoft.com/office/drawing/2014/main" id="{0A2D3A95-B3AB-C662-14CC-EE599522246E}"/>
              </a:ext>
            </a:extLst>
          </p:cNvPr>
          <p:cNvSpPr txBox="1">
            <a:spLocks/>
          </p:cNvSpPr>
          <p:nvPr/>
        </p:nvSpPr>
        <p:spPr>
          <a:xfrm>
            <a:off x="236610" y="3386346"/>
            <a:ext cx="8520600" cy="739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279400" indent="0" algn="just">
              <a:spcBef>
                <a:spcPts val="800"/>
              </a:spcBef>
              <a:buClr>
                <a:schemeClr val="bg1"/>
              </a:buClr>
              <a:buSzPts val="1100"/>
              <a:buNone/>
            </a:pPr>
            <a:r>
              <a:rPr lang="en-US" sz="1200" dirty="0">
                <a:solidFill>
                  <a:schemeClr val="lt1"/>
                </a:solidFill>
                <a:latin typeface="Source Sans Pro"/>
                <a:ea typeface="Source Sans Pro"/>
                <a:cs typeface="Source Sans Pro"/>
                <a:sym typeface="Source Sans Pro"/>
              </a:rPr>
              <a:t>	</a:t>
            </a:r>
          </a:p>
          <a:p>
            <a:pPr marL="342900" marR="279400" algn="just">
              <a:spcBef>
                <a:spcPts val="800"/>
              </a:spcBef>
              <a:buClr>
                <a:schemeClr val="bg1"/>
              </a:buClr>
              <a:buSzPts val="1100"/>
              <a:buFont typeface="Wingdings" panose="05000000000000000000" pitchFamily="2" charset="2"/>
              <a:buChar char="Ø"/>
            </a:pPr>
            <a:endParaRPr lang="en-US" sz="1200" dirty="0">
              <a:solidFill>
                <a:schemeClr val="lt1"/>
              </a:solidFill>
              <a:latin typeface="Source Sans Pro"/>
              <a:ea typeface="Source Sans Pro"/>
              <a:cs typeface="Source Sans Pro"/>
              <a:sym typeface="Source Sans Pro"/>
            </a:endParaRPr>
          </a:p>
        </p:txBody>
      </p:sp>
      <p:sp>
        <p:nvSpPr>
          <p:cNvPr id="8" name="Google Shape;108;p18">
            <a:extLst>
              <a:ext uri="{FF2B5EF4-FFF2-40B4-BE49-F238E27FC236}">
                <a16:creationId xmlns:a16="http://schemas.microsoft.com/office/drawing/2014/main" id="{C2F12C48-4596-EBBE-DF21-57CA75A8E4AE}"/>
              </a:ext>
            </a:extLst>
          </p:cNvPr>
          <p:cNvSpPr txBox="1">
            <a:spLocks/>
          </p:cNvSpPr>
          <p:nvPr/>
        </p:nvSpPr>
        <p:spPr>
          <a:xfrm>
            <a:off x="159972" y="3205841"/>
            <a:ext cx="8520600" cy="739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42900" marR="279400" algn="just">
              <a:spcBef>
                <a:spcPts val="800"/>
              </a:spcBef>
              <a:buClr>
                <a:schemeClr val="bg1"/>
              </a:buClr>
              <a:buSzPts val="1100"/>
              <a:buFont typeface="Wingdings" panose="05000000000000000000" pitchFamily="2" charset="2"/>
              <a:buChar char="Ø"/>
            </a:pPr>
            <a:r>
              <a:rPr lang="en-US" b="1" dirty="0">
                <a:solidFill>
                  <a:schemeClr val="accent6"/>
                </a:solidFill>
                <a:latin typeface="Source Sans Pro"/>
                <a:ea typeface="Source Sans Pro"/>
                <a:cs typeface="Source Sans Pro"/>
                <a:sym typeface="Source Sans Pro"/>
              </a:rPr>
              <a:t>https://www.nmdfa.state.nm.us/financial-control/central-payroll-bureau</a:t>
            </a:r>
            <a:r>
              <a:rPr lang="en-US" sz="1200" dirty="0">
                <a:solidFill>
                  <a:schemeClr val="lt1"/>
                </a:solidFill>
                <a:latin typeface="Source Sans Pro"/>
                <a:ea typeface="Source Sans Pro"/>
                <a:cs typeface="Source Sans Pro"/>
                <a:sym typeface="Source Sans Pro"/>
              </a:rPr>
              <a:t>	</a:t>
            </a:r>
          </a:p>
        </p:txBody>
      </p:sp>
    </p:spTree>
    <p:custDataLst>
      <p:tags r:id="rId1"/>
    </p:custDataLst>
    <p:extLst>
      <p:ext uri="{BB962C8B-B14F-4D97-AF65-F5344CB8AC3E}">
        <p14:creationId xmlns:p14="http://schemas.microsoft.com/office/powerpoint/2010/main" val="2782751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2"/>
          <p:cNvPicPr preferRelativeResize="0"/>
          <p:nvPr/>
        </p:nvPicPr>
        <p:blipFill rotWithShape="1">
          <a:blip r:embed="rId3">
            <a:alphaModFix/>
          </a:blip>
          <a:srcRect t="1987" b="2006"/>
          <a:stretch/>
        </p:blipFill>
        <p:spPr>
          <a:xfrm rot="10800000">
            <a:off x="1" y="-17250"/>
            <a:ext cx="9143999" cy="5178474"/>
          </a:xfrm>
          <a:prstGeom prst="rect">
            <a:avLst/>
          </a:prstGeom>
          <a:noFill/>
          <a:ln>
            <a:noFill/>
          </a:ln>
        </p:spPr>
      </p:pic>
      <p:sp>
        <p:nvSpPr>
          <p:cNvPr id="156" name="Google Shape;156;p22"/>
          <p:cNvSpPr txBox="1">
            <a:spLocks noGrp="1"/>
          </p:cNvSpPr>
          <p:nvPr>
            <p:ph type="ctrTitle" idx="4294967295"/>
          </p:nvPr>
        </p:nvSpPr>
        <p:spPr>
          <a:xfrm>
            <a:off x="311700" y="1707762"/>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a:solidFill>
                  <a:schemeClr val="lt1"/>
                </a:solidFill>
                <a:latin typeface="PT Serif"/>
                <a:ea typeface="PT Serif"/>
                <a:cs typeface="PT Serif"/>
                <a:sym typeface="PT Serif"/>
              </a:rPr>
              <a:t>Thank You</a:t>
            </a:r>
            <a:endParaRPr sz="3900" b="1">
              <a:solidFill>
                <a:schemeClr val="lt1"/>
              </a:solidFill>
              <a:latin typeface="PT Serif"/>
              <a:ea typeface="PT Serif"/>
              <a:cs typeface="PT Serif"/>
              <a:sym typeface="PT Serif"/>
            </a:endParaRPr>
          </a:p>
        </p:txBody>
      </p:sp>
      <p:pic>
        <p:nvPicPr>
          <p:cNvPr id="157" name="Google Shape;157;p22"/>
          <p:cNvPicPr preferRelativeResize="0"/>
          <p:nvPr/>
        </p:nvPicPr>
        <p:blipFill>
          <a:blip r:embed="rId4">
            <a:alphaModFix/>
          </a:blip>
          <a:stretch>
            <a:fillRect/>
          </a:stretch>
        </p:blipFill>
        <p:spPr>
          <a:xfrm>
            <a:off x="311700" y="4302325"/>
            <a:ext cx="2158026" cy="658150"/>
          </a:xfrm>
          <a:prstGeom prst="rect">
            <a:avLst/>
          </a:prstGeom>
          <a:noFill/>
          <a:ln>
            <a:noFill/>
          </a:ln>
        </p:spPr>
      </p:pic>
      <p:cxnSp>
        <p:nvCxnSpPr>
          <p:cNvPr id="158" name="Google Shape;158;p22"/>
          <p:cNvCxnSpPr/>
          <p:nvPr/>
        </p:nvCxnSpPr>
        <p:spPr>
          <a:xfrm>
            <a:off x="394800" y="2416225"/>
            <a:ext cx="2602200" cy="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body" idx="1"/>
          </p:nvPr>
        </p:nvSpPr>
        <p:spPr>
          <a:xfrm>
            <a:off x="357325" y="539166"/>
            <a:ext cx="8520600" cy="631409"/>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NMS_QUERY_CATALOG</a:t>
            </a:r>
          </a:p>
          <a:p>
            <a:pPr marL="0" lvl="0" indent="0" algn="l" rtl="0">
              <a:spcBef>
                <a:spcPts val="0"/>
              </a:spcBef>
              <a:spcAft>
                <a:spcPts val="1200"/>
              </a:spcAft>
              <a:buSzPts val="852"/>
              <a:buNone/>
            </a:pPr>
            <a:endParaRPr sz="2500" b="1" dirty="0">
              <a:solidFill>
                <a:srgbClr val="004D4C"/>
              </a:solidFill>
              <a:latin typeface="Source Sans Pro"/>
              <a:ea typeface="Source Sans Pro"/>
              <a:cs typeface="Source Sans Pro"/>
              <a:sym typeface="Source Sans Pro"/>
            </a:endParaRPr>
          </a:p>
        </p:txBody>
      </p:sp>
      <p:pic>
        <p:nvPicPr>
          <p:cNvPr id="92" name="Google Shape;92;p17"/>
          <p:cNvPicPr preferRelativeResize="0"/>
          <p:nvPr/>
        </p:nvPicPr>
        <p:blipFill>
          <a:blip r:embed="rId4">
            <a:alphaModFix/>
          </a:blip>
          <a:stretch>
            <a:fillRect/>
          </a:stretch>
        </p:blipFill>
        <p:spPr>
          <a:xfrm>
            <a:off x="6900150" y="4478523"/>
            <a:ext cx="1977774" cy="397000"/>
          </a:xfrm>
          <a:prstGeom prst="rect">
            <a:avLst/>
          </a:prstGeom>
          <a:noFill/>
          <a:ln>
            <a:noFill/>
          </a:ln>
        </p:spPr>
      </p:pic>
      <p:sp>
        <p:nvSpPr>
          <p:cNvPr id="93" name="Google Shape;93;p17"/>
          <p:cNvSpPr txBox="1">
            <a:spLocks noGrp="1"/>
          </p:cNvSpPr>
          <p:nvPr>
            <p:ph type="body" idx="1"/>
          </p:nvPr>
        </p:nvSpPr>
        <p:spPr>
          <a:xfrm>
            <a:off x="357325" y="1048295"/>
            <a:ext cx="8520600" cy="2367080"/>
          </a:xfrm>
          <a:prstGeom prst="rect">
            <a:avLst/>
          </a:prstGeom>
        </p:spPr>
        <p:txBody>
          <a:bodyPr spcFirstLastPara="1" wrap="square" lIns="91425" tIns="91425" rIns="91425" bIns="91425" anchor="t" anchorCtr="0">
            <a:noAutofit/>
          </a:bodyPr>
          <a:lstStyle/>
          <a:p>
            <a:pPr marL="171450" marR="279400" indent="-171450" algn="just">
              <a:spcBef>
                <a:spcPts val="800"/>
              </a:spcBef>
              <a:buClr>
                <a:schemeClr val="dk1"/>
              </a:buClr>
              <a:buSzPts val="1100"/>
            </a:pPr>
            <a:r>
              <a:rPr lang="en-US" sz="2000" dirty="0">
                <a:solidFill>
                  <a:schemeClr val="dk1"/>
                </a:solidFill>
                <a:latin typeface="Source Sans Pro"/>
                <a:ea typeface="Source Sans Pro"/>
                <a:cs typeface="Source Sans Pro"/>
                <a:sym typeface="Source Sans Pro"/>
              </a:rPr>
              <a:t>This query is a catalog of commonly used/or useful queries. You can access the query catalog by running the above query.</a:t>
            </a:r>
          </a:p>
          <a:p>
            <a:pPr marL="171450" marR="279400" indent="-171450" algn="just">
              <a:spcBef>
                <a:spcPts val="800"/>
              </a:spcBef>
              <a:buClr>
                <a:schemeClr val="dk1"/>
              </a:buClr>
              <a:buSzPts val="1100"/>
            </a:pPr>
            <a:r>
              <a:rPr lang="en-US" sz="1600" dirty="0">
                <a:solidFill>
                  <a:schemeClr val="dk1"/>
                </a:solidFill>
                <a:latin typeface="Source Sans Pro"/>
                <a:ea typeface="Source Sans Pro"/>
                <a:cs typeface="Source Sans Pro"/>
                <a:sym typeface="Source Sans Pro"/>
              </a:rPr>
              <a:t>The SHARE Team adds to the catalog as time permits.</a:t>
            </a:r>
          </a:p>
          <a:p>
            <a:pPr marL="628650" marR="279400" lvl="1" indent="-171450" algn="just">
              <a:spcBef>
                <a:spcPts val="800"/>
              </a:spcBef>
              <a:buClr>
                <a:schemeClr val="dk1"/>
              </a:buClr>
              <a:buSzPts val="1100"/>
            </a:pPr>
            <a:r>
              <a:rPr lang="en-US" sz="1600" dirty="0">
                <a:solidFill>
                  <a:schemeClr val="dk1"/>
                </a:solidFill>
                <a:latin typeface="Source Sans Pro"/>
                <a:ea typeface="Source Sans Pro"/>
                <a:cs typeface="Source Sans Pro"/>
                <a:sym typeface="Source Sans Pro"/>
              </a:rPr>
              <a:t>Describes the purpose of different queries in HCM</a:t>
            </a:r>
          </a:p>
          <a:p>
            <a:pPr marL="628650" marR="279400" lvl="1" indent="-171450" algn="just">
              <a:spcBef>
                <a:spcPts val="800"/>
              </a:spcBef>
              <a:buClr>
                <a:schemeClr val="dk1"/>
              </a:buClr>
              <a:buSzPts val="1100"/>
            </a:pPr>
            <a:r>
              <a:rPr lang="en-US" sz="1600" dirty="0">
                <a:solidFill>
                  <a:schemeClr val="dk1"/>
                </a:solidFill>
                <a:latin typeface="Source Sans Pro"/>
                <a:ea typeface="Source Sans Pro"/>
                <a:cs typeface="Source Sans Pro"/>
                <a:sym typeface="Source Sans Pro"/>
              </a:rPr>
              <a:t>Describes the query prompts and whether query should be scheduled</a:t>
            </a:r>
          </a:p>
          <a:p>
            <a:pPr marL="628650" marR="279400" lvl="1" indent="-171450" algn="just">
              <a:spcBef>
                <a:spcPts val="800"/>
              </a:spcBef>
              <a:buClr>
                <a:schemeClr val="dk1"/>
              </a:buClr>
              <a:buSzPts val="1100"/>
            </a:pPr>
            <a:r>
              <a:rPr lang="en-US" sz="1600" dirty="0">
                <a:solidFill>
                  <a:schemeClr val="dk1"/>
                </a:solidFill>
                <a:latin typeface="Source Sans Pro"/>
                <a:ea typeface="Source Sans Pro"/>
                <a:cs typeface="Source Sans Pro"/>
                <a:sym typeface="Source Sans Pro"/>
              </a:rPr>
              <a:t>Provides additional Notes and Details</a:t>
            </a:r>
          </a:p>
          <a:p>
            <a:pPr marL="628650" marR="279400" lvl="1" indent="-171450" algn="just">
              <a:spcBef>
                <a:spcPts val="800"/>
              </a:spcBef>
              <a:buClr>
                <a:schemeClr val="dk1"/>
              </a:buClr>
              <a:buSzPts val="1100"/>
            </a:pPr>
            <a:r>
              <a:rPr lang="en-US" sz="1600" dirty="0">
                <a:solidFill>
                  <a:schemeClr val="dk1"/>
                </a:solidFill>
                <a:latin typeface="Source Sans Pro"/>
                <a:ea typeface="Source Sans Pro"/>
                <a:cs typeface="Source Sans Pro"/>
                <a:sym typeface="Source Sans Pro"/>
              </a:rPr>
              <a:t>If you notice a query is not on the catalog, but you find it particularly useful, please send in a help desk ticket and we will be sure to add it.</a:t>
            </a:r>
          </a:p>
          <a:p>
            <a:pPr marL="628650" marR="279400" lvl="1" indent="-171450" algn="just">
              <a:spcBef>
                <a:spcPts val="800"/>
              </a:spcBef>
              <a:buClr>
                <a:schemeClr val="dk1"/>
              </a:buClr>
              <a:buSzPts val="1100"/>
            </a:pPr>
            <a:endParaRPr sz="800" dirty="0">
              <a:solidFill>
                <a:schemeClr val="dk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cxnSp>
        <p:nvCxnSpPr>
          <p:cNvPr id="94" name="Google Shape;94;p17"/>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sp>
        <p:nvSpPr>
          <p:cNvPr id="98" name="Google Shape;98;p17"/>
          <p:cNvSpPr txBox="1">
            <a:spLocks noGrp="1"/>
          </p:cNvSpPr>
          <p:nvPr>
            <p:ph type="title"/>
          </p:nvPr>
        </p:nvSpPr>
        <p:spPr>
          <a:xfrm>
            <a:off x="5372125" y="376775"/>
            <a:ext cx="2817000" cy="39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 sz="1818" dirty="0">
                <a:solidFill>
                  <a:srgbClr val="004D4C"/>
                </a:solidFill>
                <a:latin typeface="PT Serif"/>
                <a:ea typeface="PT Serif"/>
                <a:cs typeface="PT Serif"/>
                <a:sym typeface="PT Serif"/>
              </a:rPr>
              <a:t>Queries in HCM</a:t>
            </a:r>
            <a:endParaRPr sz="1818" dirty="0">
              <a:solidFill>
                <a:srgbClr val="004D4C"/>
              </a:solidFill>
              <a:latin typeface="PT Serif"/>
              <a:ea typeface="PT Serif"/>
              <a:cs typeface="PT Serif"/>
              <a:sym typeface="PT Serif"/>
            </a:endParaRPr>
          </a:p>
        </p:txBody>
      </p:sp>
      <p:pic>
        <p:nvPicPr>
          <p:cNvPr id="99" name="Google Shape;99;p17"/>
          <p:cNvPicPr preferRelativeResize="0"/>
          <p:nvPr/>
        </p:nvPicPr>
        <p:blipFill rotWithShape="1">
          <a:blip r:embed="rId5">
            <a:alphaModFix/>
          </a:blip>
          <a:srcRect l="53471" t="-1650" b="1649"/>
          <a:stretch/>
        </p:blipFill>
        <p:spPr>
          <a:xfrm rot="10800000">
            <a:off x="8189125" y="445025"/>
            <a:ext cx="957400" cy="260400"/>
          </a:xfrm>
          <a:prstGeom prst="rect">
            <a:avLst/>
          </a:prstGeom>
          <a:noFill/>
          <a:ln>
            <a:noFill/>
          </a:ln>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0E076AB7-C5C6-1240-960F-B80C60B27A62}"/>
            </a:ext>
          </a:extLst>
        </p:cNvPr>
        <p:cNvGrpSpPr/>
        <p:nvPr/>
      </p:nvGrpSpPr>
      <p:grpSpPr>
        <a:xfrm>
          <a:off x="0" y="0"/>
          <a:ext cx="0" cy="0"/>
          <a:chOff x="0" y="0"/>
          <a:chExt cx="0" cy="0"/>
        </a:xfrm>
      </p:grpSpPr>
      <p:sp>
        <p:nvSpPr>
          <p:cNvPr id="91" name="Google Shape;91;p17">
            <a:extLst>
              <a:ext uri="{FF2B5EF4-FFF2-40B4-BE49-F238E27FC236}">
                <a16:creationId xmlns:a16="http://schemas.microsoft.com/office/drawing/2014/main" id="{0A462465-E624-6AC9-D787-D96AD14709B1}"/>
              </a:ext>
            </a:extLst>
          </p:cNvPr>
          <p:cNvSpPr txBox="1">
            <a:spLocks noGrp="1"/>
          </p:cNvSpPr>
          <p:nvPr>
            <p:ph type="body" idx="1"/>
          </p:nvPr>
        </p:nvSpPr>
        <p:spPr>
          <a:xfrm>
            <a:off x="357325" y="376775"/>
            <a:ext cx="8520600" cy="793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Effectively Searching For A Query</a:t>
            </a:r>
          </a:p>
          <a:p>
            <a:pPr marL="0" lvl="0" indent="0" algn="l" rtl="0">
              <a:spcBef>
                <a:spcPts val="0"/>
              </a:spcBef>
              <a:spcAft>
                <a:spcPts val="1200"/>
              </a:spcAft>
              <a:buSzPts val="852"/>
              <a:buNone/>
            </a:pPr>
            <a:endParaRPr sz="2500" b="1" dirty="0">
              <a:solidFill>
                <a:srgbClr val="004D4C"/>
              </a:solidFill>
              <a:latin typeface="Source Sans Pro"/>
              <a:ea typeface="Source Sans Pro"/>
              <a:cs typeface="Source Sans Pro"/>
              <a:sym typeface="Source Sans Pro"/>
            </a:endParaRPr>
          </a:p>
        </p:txBody>
      </p:sp>
      <p:pic>
        <p:nvPicPr>
          <p:cNvPr id="92" name="Google Shape;92;p17">
            <a:extLst>
              <a:ext uri="{FF2B5EF4-FFF2-40B4-BE49-F238E27FC236}">
                <a16:creationId xmlns:a16="http://schemas.microsoft.com/office/drawing/2014/main" id="{09B13B9B-4B3D-E669-D3A8-EAF974E0B23D}"/>
              </a:ext>
            </a:extLst>
          </p:cNvPr>
          <p:cNvPicPr preferRelativeResize="0"/>
          <p:nvPr/>
        </p:nvPicPr>
        <p:blipFill>
          <a:blip r:embed="rId4">
            <a:alphaModFix/>
          </a:blip>
          <a:stretch>
            <a:fillRect/>
          </a:stretch>
        </p:blipFill>
        <p:spPr>
          <a:xfrm>
            <a:off x="6900150" y="4478523"/>
            <a:ext cx="1977774" cy="397000"/>
          </a:xfrm>
          <a:prstGeom prst="rect">
            <a:avLst/>
          </a:prstGeom>
          <a:noFill/>
          <a:ln>
            <a:noFill/>
          </a:ln>
        </p:spPr>
      </p:pic>
      <p:cxnSp>
        <p:nvCxnSpPr>
          <p:cNvPr id="94" name="Google Shape;94;p17">
            <a:extLst>
              <a:ext uri="{FF2B5EF4-FFF2-40B4-BE49-F238E27FC236}">
                <a16:creationId xmlns:a16="http://schemas.microsoft.com/office/drawing/2014/main" id="{E6370314-DC48-28F9-6C04-816ADF4117CE}"/>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sp>
        <p:nvSpPr>
          <p:cNvPr id="98" name="Google Shape;98;p17">
            <a:extLst>
              <a:ext uri="{FF2B5EF4-FFF2-40B4-BE49-F238E27FC236}">
                <a16:creationId xmlns:a16="http://schemas.microsoft.com/office/drawing/2014/main" id="{25115816-670D-7B04-FF45-F9B211BA55BC}"/>
              </a:ext>
            </a:extLst>
          </p:cNvPr>
          <p:cNvSpPr txBox="1">
            <a:spLocks noGrp="1"/>
          </p:cNvSpPr>
          <p:nvPr>
            <p:ph type="title"/>
          </p:nvPr>
        </p:nvSpPr>
        <p:spPr>
          <a:xfrm>
            <a:off x="5372125" y="376775"/>
            <a:ext cx="2817000" cy="39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 sz="1818" dirty="0">
                <a:solidFill>
                  <a:srgbClr val="004D4C"/>
                </a:solidFill>
                <a:latin typeface="PT Serif"/>
                <a:ea typeface="PT Serif"/>
                <a:cs typeface="PT Serif"/>
                <a:sym typeface="PT Serif"/>
              </a:rPr>
              <a:t>Queries in HCM</a:t>
            </a:r>
            <a:endParaRPr sz="1818" dirty="0">
              <a:solidFill>
                <a:srgbClr val="004D4C"/>
              </a:solidFill>
              <a:latin typeface="PT Serif"/>
              <a:ea typeface="PT Serif"/>
              <a:cs typeface="PT Serif"/>
              <a:sym typeface="PT Serif"/>
            </a:endParaRPr>
          </a:p>
        </p:txBody>
      </p:sp>
      <p:pic>
        <p:nvPicPr>
          <p:cNvPr id="99" name="Google Shape;99;p17">
            <a:extLst>
              <a:ext uri="{FF2B5EF4-FFF2-40B4-BE49-F238E27FC236}">
                <a16:creationId xmlns:a16="http://schemas.microsoft.com/office/drawing/2014/main" id="{C4E0BE1A-49A0-41B9-2B02-527D46B462F3}"/>
              </a:ext>
            </a:extLst>
          </p:cNvPr>
          <p:cNvPicPr preferRelativeResize="0"/>
          <p:nvPr/>
        </p:nvPicPr>
        <p:blipFill rotWithShape="1">
          <a:blip r:embed="rId5">
            <a:alphaModFix/>
          </a:blip>
          <a:srcRect l="53471" t="-1650" b="1649"/>
          <a:stretch/>
        </p:blipFill>
        <p:spPr>
          <a:xfrm rot="10800000">
            <a:off x="8189125" y="445025"/>
            <a:ext cx="957400" cy="260400"/>
          </a:xfrm>
          <a:prstGeom prst="rect">
            <a:avLst/>
          </a:prstGeom>
          <a:noFill/>
          <a:ln>
            <a:noFill/>
          </a:ln>
        </p:spPr>
      </p:pic>
      <p:sp>
        <p:nvSpPr>
          <p:cNvPr id="19" name="Google Shape;93;p17">
            <a:extLst>
              <a:ext uri="{FF2B5EF4-FFF2-40B4-BE49-F238E27FC236}">
                <a16:creationId xmlns:a16="http://schemas.microsoft.com/office/drawing/2014/main" id="{5D061435-A372-613C-8AAF-8CFC59D422D2}"/>
              </a:ext>
            </a:extLst>
          </p:cNvPr>
          <p:cNvSpPr txBox="1">
            <a:spLocks/>
          </p:cNvSpPr>
          <p:nvPr/>
        </p:nvSpPr>
        <p:spPr>
          <a:xfrm>
            <a:off x="389517" y="705425"/>
            <a:ext cx="8520600" cy="28962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279400" indent="0" algn="just">
              <a:spcBef>
                <a:spcPts val="800"/>
              </a:spcBef>
              <a:buClr>
                <a:schemeClr val="dk1"/>
              </a:buClr>
              <a:buSzPts val="1100"/>
              <a:buNone/>
            </a:pPr>
            <a:r>
              <a:rPr lang="en-US" sz="2000" dirty="0">
                <a:solidFill>
                  <a:schemeClr val="dk1"/>
                </a:solidFill>
                <a:latin typeface="Source Sans Pro"/>
                <a:ea typeface="Source Sans Pro"/>
                <a:cs typeface="Source Sans Pro"/>
                <a:sym typeface="Source Sans Pro"/>
              </a:rPr>
              <a:t>You can use a wildcard search to search query NAME or query DESCRIPTION</a:t>
            </a:r>
          </a:p>
          <a:p>
            <a:pPr marL="0" marR="279400" indent="0" algn="just">
              <a:spcBef>
                <a:spcPts val="800"/>
              </a:spcBef>
              <a:buClr>
                <a:schemeClr val="dk1"/>
              </a:buClr>
              <a:buSzPts val="1100"/>
              <a:buNone/>
            </a:pPr>
            <a:r>
              <a:rPr lang="en-US" sz="2000" dirty="0">
                <a:solidFill>
                  <a:schemeClr val="dk1"/>
                </a:solidFill>
                <a:latin typeface="Source Sans Pro"/>
                <a:ea typeface="Source Sans Pro"/>
                <a:cs typeface="Source Sans Pro"/>
                <a:sym typeface="Source Sans Pro"/>
              </a:rPr>
              <a:t>Wildcard function is %, so best way to use is %keyword%</a:t>
            </a:r>
          </a:p>
        </p:txBody>
      </p:sp>
      <p:pic>
        <p:nvPicPr>
          <p:cNvPr id="23" name="Picture 22">
            <a:extLst>
              <a:ext uri="{FF2B5EF4-FFF2-40B4-BE49-F238E27FC236}">
                <a16:creationId xmlns:a16="http://schemas.microsoft.com/office/drawing/2014/main" id="{49B2EDCC-67BD-523B-0430-64AF63DB2EC9}"/>
              </a:ext>
            </a:extLst>
          </p:cNvPr>
          <p:cNvPicPr>
            <a:picLocks noChangeAspect="1"/>
          </p:cNvPicPr>
          <p:nvPr/>
        </p:nvPicPr>
        <p:blipFill>
          <a:blip r:embed="rId6"/>
          <a:stretch>
            <a:fillRect/>
          </a:stretch>
        </p:blipFill>
        <p:spPr>
          <a:xfrm>
            <a:off x="581340" y="1713747"/>
            <a:ext cx="6237298" cy="2963276"/>
          </a:xfrm>
          <a:prstGeom prst="rect">
            <a:avLst/>
          </a:prstGeom>
        </p:spPr>
      </p:pic>
    </p:spTree>
    <p:custDataLst>
      <p:tags r:id="rId1"/>
    </p:custDataLst>
    <p:extLst>
      <p:ext uri="{BB962C8B-B14F-4D97-AF65-F5344CB8AC3E}">
        <p14:creationId xmlns:p14="http://schemas.microsoft.com/office/powerpoint/2010/main" val="241758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16CB4858-A4CF-FCF9-000D-4E6E2746A171}"/>
            </a:ext>
          </a:extLst>
        </p:cNvPr>
        <p:cNvGrpSpPr/>
        <p:nvPr/>
      </p:nvGrpSpPr>
      <p:grpSpPr>
        <a:xfrm>
          <a:off x="0" y="0"/>
          <a:ext cx="0" cy="0"/>
          <a:chOff x="0" y="0"/>
          <a:chExt cx="0" cy="0"/>
        </a:xfrm>
      </p:grpSpPr>
      <p:sp>
        <p:nvSpPr>
          <p:cNvPr id="91" name="Google Shape;91;p17">
            <a:extLst>
              <a:ext uri="{FF2B5EF4-FFF2-40B4-BE49-F238E27FC236}">
                <a16:creationId xmlns:a16="http://schemas.microsoft.com/office/drawing/2014/main" id="{24E6A503-D0B6-B9E1-57F1-36ED361AC65C}"/>
              </a:ext>
            </a:extLst>
          </p:cNvPr>
          <p:cNvSpPr txBox="1">
            <a:spLocks noGrp="1"/>
          </p:cNvSpPr>
          <p:nvPr>
            <p:ph type="body" idx="1"/>
          </p:nvPr>
        </p:nvSpPr>
        <p:spPr>
          <a:xfrm>
            <a:off x="357325" y="119706"/>
            <a:ext cx="8520600" cy="1050869"/>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Effectively Searching For A Query</a:t>
            </a:r>
          </a:p>
          <a:p>
            <a:pPr marL="0" lvl="0" indent="0" algn="l" rtl="0">
              <a:spcBef>
                <a:spcPts val="0"/>
              </a:spcBef>
              <a:spcAft>
                <a:spcPts val="1200"/>
              </a:spcAft>
              <a:buSzPts val="852"/>
              <a:buNone/>
            </a:pPr>
            <a:endParaRPr sz="2500" b="1" dirty="0">
              <a:solidFill>
                <a:srgbClr val="004D4C"/>
              </a:solidFill>
              <a:latin typeface="Source Sans Pro"/>
              <a:ea typeface="Source Sans Pro"/>
              <a:cs typeface="Source Sans Pro"/>
              <a:sym typeface="Source Sans Pro"/>
            </a:endParaRPr>
          </a:p>
        </p:txBody>
      </p:sp>
      <p:pic>
        <p:nvPicPr>
          <p:cNvPr id="92" name="Google Shape;92;p17">
            <a:extLst>
              <a:ext uri="{FF2B5EF4-FFF2-40B4-BE49-F238E27FC236}">
                <a16:creationId xmlns:a16="http://schemas.microsoft.com/office/drawing/2014/main" id="{D481FC36-B476-02F8-5CDE-8F77CBF80F4B}"/>
              </a:ext>
            </a:extLst>
          </p:cNvPr>
          <p:cNvPicPr preferRelativeResize="0"/>
          <p:nvPr/>
        </p:nvPicPr>
        <p:blipFill>
          <a:blip r:embed="rId4">
            <a:alphaModFix/>
          </a:blip>
          <a:stretch>
            <a:fillRect/>
          </a:stretch>
        </p:blipFill>
        <p:spPr>
          <a:xfrm>
            <a:off x="6900150" y="4478523"/>
            <a:ext cx="1977774" cy="397000"/>
          </a:xfrm>
          <a:prstGeom prst="rect">
            <a:avLst/>
          </a:prstGeom>
          <a:noFill/>
          <a:ln>
            <a:noFill/>
          </a:ln>
        </p:spPr>
      </p:pic>
      <p:cxnSp>
        <p:nvCxnSpPr>
          <p:cNvPr id="94" name="Google Shape;94;p17">
            <a:extLst>
              <a:ext uri="{FF2B5EF4-FFF2-40B4-BE49-F238E27FC236}">
                <a16:creationId xmlns:a16="http://schemas.microsoft.com/office/drawing/2014/main" id="{4E200E41-F5B5-2C89-228A-24D70111D66E}"/>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sp>
        <p:nvSpPr>
          <p:cNvPr id="98" name="Google Shape;98;p17">
            <a:extLst>
              <a:ext uri="{FF2B5EF4-FFF2-40B4-BE49-F238E27FC236}">
                <a16:creationId xmlns:a16="http://schemas.microsoft.com/office/drawing/2014/main" id="{4BBD1367-BCE4-405D-5C70-205B04371A47}"/>
              </a:ext>
            </a:extLst>
          </p:cNvPr>
          <p:cNvSpPr txBox="1">
            <a:spLocks noGrp="1"/>
          </p:cNvSpPr>
          <p:nvPr>
            <p:ph type="title"/>
          </p:nvPr>
        </p:nvSpPr>
        <p:spPr>
          <a:xfrm>
            <a:off x="5372125" y="376775"/>
            <a:ext cx="2817000" cy="39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 sz="1818" dirty="0">
                <a:solidFill>
                  <a:srgbClr val="004D4C"/>
                </a:solidFill>
                <a:latin typeface="PT Serif"/>
                <a:ea typeface="PT Serif"/>
                <a:cs typeface="PT Serif"/>
                <a:sym typeface="PT Serif"/>
              </a:rPr>
              <a:t>Queries in HCM</a:t>
            </a:r>
            <a:endParaRPr sz="1818" dirty="0">
              <a:solidFill>
                <a:srgbClr val="004D4C"/>
              </a:solidFill>
              <a:latin typeface="PT Serif"/>
              <a:ea typeface="PT Serif"/>
              <a:cs typeface="PT Serif"/>
              <a:sym typeface="PT Serif"/>
            </a:endParaRPr>
          </a:p>
        </p:txBody>
      </p:sp>
      <p:pic>
        <p:nvPicPr>
          <p:cNvPr id="99" name="Google Shape;99;p17">
            <a:extLst>
              <a:ext uri="{FF2B5EF4-FFF2-40B4-BE49-F238E27FC236}">
                <a16:creationId xmlns:a16="http://schemas.microsoft.com/office/drawing/2014/main" id="{330DAE38-BA3B-2F7E-1384-1B91144D4FB6}"/>
              </a:ext>
            </a:extLst>
          </p:cNvPr>
          <p:cNvPicPr preferRelativeResize="0"/>
          <p:nvPr/>
        </p:nvPicPr>
        <p:blipFill rotWithShape="1">
          <a:blip r:embed="rId5">
            <a:alphaModFix/>
          </a:blip>
          <a:srcRect l="53471" t="-1650" b="1649"/>
          <a:stretch/>
        </p:blipFill>
        <p:spPr>
          <a:xfrm rot="10800000">
            <a:off x="8189125" y="445025"/>
            <a:ext cx="957400" cy="260400"/>
          </a:xfrm>
          <a:prstGeom prst="rect">
            <a:avLst/>
          </a:prstGeom>
          <a:noFill/>
          <a:ln>
            <a:noFill/>
          </a:ln>
        </p:spPr>
      </p:pic>
      <p:sp>
        <p:nvSpPr>
          <p:cNvPr id="19" name="Google Shape;93;p17">
            <a:extLst>
              <a:ext uri="{FF2B5EF4-FFF2-40B4-BE49-F238E27FC236}">
                <a16:creationId xmlns:a16="http://schemas.microsoft.com/office/drawing/2014/main" id="{76993E86-104F-7C8F-43CD-051643B7927B}"/>
              </a:ext>
            </a:extLst>
          </p:cNvPr>
          <p:cNvSpPr txBox="1">
            <a:spLocks/>
          </p:cNvSpPr>
          <p:nvPr/>
        </p:nvSpPr>
        <p:spPr>
          <a:xfrm>
            <a:off x="357325" y="376775"/>
            <a:ext cx="8520600" cy="32249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71450" marR="279400" indent="-171450" algn="just">
              <a:spcBef>
                <a:spcPts val="800"/>
              </a:spcBef>
              <a:buClr>
                <a:schemeClr val="dk1"/>
              </a:buClr>
              <a:buSzPts val="1100"/>
            </a:pPr>
            <a:r>
              <a:rPr lang="en-US" sz="2000" dirty="0">
                <a:solidFill>
                  <a:schemeClr val="dk1"/>
                </a:solidFill>
                <a:latin typeface="Source Sans Pro"/>
                <a:ea typeface="Source Sans Pro"/>
                <a:cs typeface="Source Sans Pro"/>
                <a:sym typeface="Source Sans Pro"/>
              </a:rPr>
              <a:t>Use Advanced Search</a:t>
            </a:r>
          </a:p>
        </p:txBody>
      </p:sp>
      <p:pic>
        <p:nvPicPr>
          <p:cNvPr id="3" name="Picture 2">
            <a:extLst>
              <a:ext uri="{FF2B5EF4-FFF2-40B4-BE49-F238E27FC236}">
                <a16:creationId xmlns:a16="http://schemas.microsoft.com/office/drawing/2014/main" id="{2309327A-6F53-4DA9-7523-52DA35A6A6D6}"/>
              </a:ext>
            </a:extLst>
          </p:cNvPr>
          <p:cNvPicPr>
            <a:picLocks noChangeAspect="1"/>
          </p:cNvPicPr>
          <p:nvPr/>
        </p:nvPicPr>
        <p:blipFill>
          <a:blip r:embed="rId6"/>
          <a:stretch>
            <a:fillRect/>
          </a:stretch>
        </p:blipFill>
        <p:spPr>
          <a:xfrm>
            <a:off x="1266442" y="920099"/>
            <a:ext cx="5431958" cy="3756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214227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a:extLst>
            <a:ext uri="{FF2B5EF4-FFF2-40B4-BE49-F238E27FC236}">
              <a16:creationId xmlns:a16="http://schemas.microsoft.com/office/drawing/2014/main" id="{2CE92AE0-DDF2-5A4D-4200-8BEE5B053D36}"/>
            </a:ext>
          </a:extLst>
        </p:cNvPr>
        <p:cNvGrpSpPr/>
        <p:nvPr/>
      </p:nvGrpSpPr>
      <p:grpSpPr>
        <a:xfrm>
          <a:off x="0" y="0"/>
          <a:ext cx="0" cy="0"/>
          <a:chOff x="0" y="0"/>
          <a:chExt cx="0" cy="0"/>
        </a:xfrm>
      </p:grpSpPr>
      <p:sp>
        <p:nvSpPr>
          <p:cNvPr id="72" name="Google Shape;72;p15">
            <a:extLst>
              <a:ext uri="{FF2B5EF4-FFF2-40B4-BE49-F238E27FC236}">
                <a16:creationId xmlns:a16="http://schemas.microsoft.com/office/drawing/2014/main" id="{DDA70622-AAE7-E8B1-DED1-F7EF1A713F64}"/>
              </a:ext>
            </a:extLst>
          </p:cNvPr>
          <p:cNvSpPr txBox="1">
            <a:spLocks noGrp="1"/>
          </p:cNvSpPr>
          <p:nvPr>
            <p:ph type="body" idx="1"/>
          </p:nvPr>
        </p:nvSpPr>
        <p:spPr>
          <a:xfrm>
            <a:off x="311700" y="350551"/>
            <a:ext cx="8520600" cy="605700"/>
          </a:xfrm>
          <a:prstGeom prst="rect">
            <a:avLst/>
          </a:prstGeom>
        </p:spPr>
        <p:txBody>
          <a:bodyPr spcFirstLastPara="1" wrap="square" lIns="91425" tIns="91425" rIns="91425" bIns="91425" anchor="t" anchorCtr="0">
            <a:noAutofit/>
          </a:bodyPr>
          <a:lstStyle/>
          <a:p>
            <a:pPr marL="114300" indent="0">
              <a:buNone/>
            </a:pPr>
            <a:r>
              <a:rPr lang="en-US" sz="2400" dirty="0"/>
              <a:t>Email Addresses</a:t>
            </a:r>
            <a:r>
              <a:rPr lang="en-US" dirty="0"/>
              <a:t>	</a:t>
            </a:r>
          </a:p>
        </p:txBody>
      </p:sp>
      <p:pic>
        <p:nvPicPr>
          <p:cNvPr id="73" name="Google Shape;73;p15">
            <a:extLst>
              <a:ext uri="{FF2B5EF4-FFF2-40B4-BE49-F238E27FC236}">
                <a16:creationId xmlns:a16="http://schemas.microsoft.com/office/drawing/2014/main" id="{796989BB-5457-62A0-F9B9-ACD986BC627F}"/>
              </a:ext>
            </a:extLst>
          </p:cNvPr>
          <p:cNvPicPr preferRelativeResize="0"/>
          <p:nvPr/>
        </p:nvPicPr>
        <p:blipFill>
          <a:blip r:embed="rId3">
            <a:alphaModFix/>
          </a:blip>
          <a:stretch>
            <a:fillRect/>
          </a:stretch>
        </p:blipFill>
        <p:spPr>
          <a:xfrm>
            <a:off x="357325" y="4478523"/>
            <a:ext cx="1977774" cy="397000"/>
          </a:xfrm>
          <a:prstGeom prst="rect">
            <a:avLst/>
          </a:prstGeom>
          <a:noFill/>
          <a:ln>
            <a:noFill/>
          </a:ln>
        </p:spPr>
      </p:pic>
      <p:sp>
        <p:nvSpPr>
          <p:cNvPr id="74" name="Google Shape;74;p15">
            <a:extLst>
              <a:ext uri="{FF2B5EF4-FFF2-40B4-BE49-F238E27FC236}">
                <a16:creationId xmlns:a16="http://schemas.microsoft.com/office/drawing/2014/main" id="{73911E5D-EE23-0FCC-37BC-6F81E5D10D8D}"/>
              </a:ext>
            </a:extLst>
          </p:cNvPr>
          <p:cNvSpPr txBox="1">
            <a:spLocks noGrp="1"/>
          </p:cNvSpPr>
          <p:nvPr>
            <p:ph type="body" idx="1"/>
          </p:nvPr>
        </p:nvSpPr>
        <p:spPr>
          <a:xfrm>
            <a:off x="357325" y="884665"/>
            <a:ext cx="8520600" cy="902336"/>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095" dirty="0">
                <a:solidFill>
                  <a:srgbClr val="DE8B26"/>
                </a:solidFill>
                <a:latin typeface="Source Sans Pro"/>
                <a:ea typeface="Source Sans Pro"/>
                <a:cs typeface="Source Sans Pro"/>
                <a:sym typeface="Source Sans Pro"/>
              </a:rPr>
              <a:t>Employees can have two email addresses on their personal data “</a:t>
            </a:r>
            <a:r>
              <a:rPr lang="en" sz="2095">
                <a:solidFill>
                  <a:srgbClr val="DE8B26"/>
                </a:solidFill>
                <a:latin typeface="Source Sans Pro"/>
                <a:ea typeface="Source Sans Pro"/>
                <a:cs typeface="Source Sans Pro"/>
                <a:sym typeface="Source Sans Pro"/>
              </a:rPr>
              <a:t>Contact Information</a:t>
            </a:r>
            <a:r>
              <a:rPr lang="en" sz="2095" dirty="0">
                <a:solidFill>
                  <a:srgbClr val="DE8B26"/>
                </a:solidFill>
                <a:latin typeface="Source Sans Pro"/>
                <a:ea typeface="Source Sans Pro"/>
                <a:cs typeface="Source Sans Pro"/>
                <a:sym typeface="Source Sans Pro"/>
              </a:rPr>
              <a:t>” page</a:t>
            </a:r>
          </a:p>
          <a:p>
            <a:pPr marL="457200" lvl="1" indent="0">
              <a:spcAft>
                <a:spcPts val="1200"/>
              </a:spcAft>
              <a:buSzPts val="852"/>
              <a:buNone/>
            </a:pPr>
            <a:r>
              <a:rPr lang="en-US" sz="1695" dirty="0">
                <a:solidFill>
                  <a:srgbClr val="DE8B26"/>
                </a:solidFill>
                <a:latin typeface="Source Sans Pro"/>
                <a:ea typeface="Source Sans Pro"/>
                <a:cs typeface="Source Sans Pro"/>
                <a:sym typeface="Source Sans Pro"/>
              </a:rPr>
              <a:t>1. Home Email – Can be any domain</a:t>
            </a:r>
          </a:p>
          <a:p>
            <a:pPr marL="457200" lvl="1" indent="0">
              <a:spcAft>
                <a:spcPts val="1200"/>
              </a:spcAft>
              <a:buSzPts val="852"/>
              <a:buNone/>
            </a:pPr>
            <a:r>
              <a:rPr lang="en-US" sz="1695" dirty="0">
                <a:solidFill>
                  <a:srgbClr val="DE8B26"/>
                </a:solidFill>
                <a:latin typeface="Source Sans Pro"/>
                <a:ea typeface="Source Sans Pro"/>
                <a:cs typeface="Source Sans Pro"/>
                <a:sym typeface="Source Sans Pro"/>
              </a:rPr>
              <a:t>2. Business Email – Business email should be setup with a State of New Mexico valid domain.</a:t>
            </a:r>
          </a:p>
          <a:p>
            <a:pPr marL="457200" lvl="1" indent="0">
              <a:spcAft>
                <a:spcPts val="1200"/>
              </a:spcAft>
              <a:buSzPts val="852"/>
              <a:buNone/>
            </a:pPr>
            <a:r>
              <a:rPr lang="en-US" sz="1695" dirty="0">
                <a:solidFill>
                  <a:srgbClr val="DE8B26"/>
                </a:solidFill>
                <a:latin typeface="Source Sans Pro"/>
                <a:ea typeface="Source Sans Pro"/>
                <a:cs typeface="Source Sans Pro"/>
                <a:sym typeface="Source Sans Pro"/>
              </a:rPr>
              <a:t>	Examples include @xxx.nm.gov, @nmcourts.gov, @da.nm.gov, etc.</a:t>
            </a:r>
          </a:p>
          <a:p>
            <a:pPr marL="457200" lvl="1" indent="0">
              <a:spcAft>
                <a:spcPts val="1200"/>
              </a:spcAft>
              <a:buSzPts val="852"/>
              <a:buNone/>
            </a:pPr>
            <a:r>
              <a:rPr lang="en-US" sz="1695" dirty="0">
                <a:solidFill>
                  <a:srgbClr val="DE8B26"/>
                </a:solidFill>
                <a:latin typeface="Source Sans Pro"/>
                <a:ea typeface="Source Sans Pro"/>
                <a:cs typeface="Source Sans Pro"/>
                <a:sym typeface="Source Sans Pro"/>
              </a:rPr>
              <a:t>If you setup a business email with a non-valid domain, it can delay the employee in getting their SHARE login and security setup.</a:t>
            </a:r>
          </a:p>
        </p:txBody>
      </p:sp>
      <p:cxnSp>
        <p:nvCxnSpPr>
          <p:cNvPr id="75" name="Google Shape;75;p15">
            <a:extLst>
              <a:ext uri="{FF2B5EF4-FFF2-40B4-BE49-F238E27FC236}">
                <a16:creationId xmlns:a16="http://schemas.microsoft.com/office/drawing/2014/main" id="{F3D927AD-FF63-8272-16D7-06E8A549ABC8}"/>
              </a:ext>
            </a:extLst>
          </p:cNvPr>
          <p:cNvCxnSpPr/>
          <p:nvPr/>
        </p:nvCxnSpPr>
        <p:spPr>
          <a:xfrm>
            <a:off x="2725725" y="48299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a:extLst>
              <a:ext uri="{FF2B5EF4-FFF2-40B4-BE49-F238E27FC236}">
                <a16:creationId xmlns:a16="http://schemas.microsoft.com/office/drawing/2014/main" id="{86AC4AD8-68C7-7691-1BF5-078E32726230}"/>
              </a:ext>
            </a:extLst>
          </p:cNvPr>
          <p:cNvPicPr preferRelativeResize="0"/>
          <p:nvPr/>
        </p:nvPicPr>
        <p:blipFill>
          <a:blip r:embed="rId4">
            <a:alphaModFix/>
          </a:blip>
          <a:stretch>
            <a:fillRect/>
          </a:stretch>
        </p:blipFill>
        <p:spPr>
          <a:xfrm rot="5400000">
            <a:off x="7716062" y="3398737"/>
            <a:ext cx="1473400" cy="1388925"/>
          </a:xfrm>
          <a:prstGeom prst="rect">
            <a:avLst/>
          </a:prstGeom>
          <a:noFill/>
          <a:ln>
            <a:noFill/>
          </a:ln>
        </p:spPr>
      </p:pic>
    </p:spTree>
    <p:extLst>
      <p:ext uri="{BB962C8B-B14F-4D97-AF65-F5344CB8AC3E}">
        <p14:creationId xmlns:p14="http://schemas.microsoft.com/office/powerpoint/2010/main" val="3910230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body" idx="1"/>
          </p:nvPr>
        </p:nvSpPr>
        <p:spPr>
          <a:xfrm>
            <a:off x="311700" y="350551"/>
            <a:ext cx="8520600" cy="605700"/>
          </a:xfrm>
          <a:prstGeom prst="rect">
            <a:avLst/>
          </a:prstGeom>
        </p:spPr>
        <p:txBody>
          <a:bodyPr spcFirstLastPara="1" wrap="square" lIns="91425" tIns="91425" rIns="91425" bIns="91425" anchor="t" anchorCtr="0">
            <a:noAutofit/>
          </a:bodyPr>
          <a:lstStyle/>
          <a:p>
            <a:pPr marL="114300" indent="0">
              <a:buNone/>
            </a:pPr>
            <a:r>
              <a:rPr lang="en-US" sz="2400" dirty="0"/>
              <a:t>FY27 Benefits</a:t>
            </a:r>
            <a:r>
              <a:rPr lang="en-US" dirty="0"/>
              <a:t>	</a:t>
            </a:r>
          </a:p>
        </p:txBody>
      </p:sp>
      <p:pic>
        <p:nvPicPr>
          <p:cNvPr id="73" name="Google Shape;73;p15"/>
          <p:cNvPicPr preferRelativeResize="0"/>
          <p:nvPr/>
        </p:nvPicPr>
        <p:blipFill>
          <a:blip r:embed="rId3">
            <a:alphaModFix/>
          </a:blip>
          <a:stretch>
            <a:fillRect/>
          </a:stretch>
        </p:blipFill>
        <p:spPr>
          <a:xfrm>
            <a:off x="357325" y="4478523"/>
            <a:ext cx="1977774" cy="397000"/>
          </a:xfrm>
          <a:prstGeom prst="rect">
            <a:avLst/>
          </a:prstGeom>
          <a:noFill/>
          <a:ln>
            <a:noFill/>
          </a:ln>
        </p:spPr>
      </p:pic>
      <p:sp>
        <p:nvSpPr>
          <p:cNvPr id="74" name="Google Shape;74;p15"/>
          <p:cNvSpPr txBox="1">
            <a:spLocks noGrp="1"/>
          </p:cNvSpPr>
          <p:nvPr>
            <p:ph type="body" idx="1"/>
          </p:nvPr>
        </p:nvSpPr>
        <p:spPr>
          <a:xfrm>
            <a:off x="357325" y="884665"/>
            <a:ext cx="8520600" cy="902336"/>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095" dirty="0">
                <a:solidFill>
                  <a:srgbClr val="DE8B26"/>
                </a:solidFill>
                <a:latin typeface="Source Sans Pro"/>
                <a:ea typeface="Source Sans Pro"/>
                <a:cs typeface="Source Sans Pro"/>
                <a:sym typeface="Source Sans Pro"/>
              </a:rPr>
              <a:t>1. Open Enrollment period has ended</a:t>
            </a:r>
          </a:p>
          <a:p>
            <a:pPr marL="0" lvl="0" indent="0" algn="l" rtl="0">
              <a:spcBef>
                <a:spcPts val="0"/>
              </a:spcBef>
              <a:spcAft>
                <a:spcPts val="1200"/>
              </a:spcAft>
              <a:buSzPts val="852"/>
              <a:buNone/>
            </a:pPr>
            <a:r>
              <a:rPr lang="en" sz="2095" dirty="0">
                <a:solidFill>
                  <a:srgbClr val="DE8B26"/>
                </a:solidFill>
                <a:latin typeface="Source Sans Pro"/>
                <a:ea typeface="Source Sans Pro"/>
                <a:cs typeface="Source Sans Pro"/>
                <a:sym typeface="Source Sans Pro"/>
              </a:rPr>
              <a:t>2. An employee’s SEPA qualification is not determined by an employee’s hourly rate. It is determined based on tax data on record with TRD or through an application with HCA. P</a:t>
            </a:r>
            <a:r>
              <a:rPr lang="en-US" sz="2095" dirty="0">
                <a:solidFill>
                  <a:srgbClr val="DE8B26"/>
                </a:solidFill>
                <a:latin typeface="Source Sans Pro"/>
                <a:ea typeface="Source Sans Pro"/>
                <a:cs typeface="Source Sans Pro"/>
                <a:sym typeface="Source Sans Pro"/>
              </a:rPr>
              <a:t>l</a:t>
            </a:r>
            <a:r>
              <a:rPr lang="en" sz="2095" dirty="0">
                <a:solidFill>
                  <a:srgbClr val="DE8B26"/>
                </a:solidFill>
                <a:latin typeface="Source Sans Pro"/>
                <a:ea typeface="Source Sans Pro"/>
                <a:cs typeface="Source Sans Pro"/>
                <a:sym typeface="Source Sans Pro"/>
              </a:rPr>
              <a:t>ease do not ask a member of the SHARE team to change an employee’s SEPA code.</a:t>
            </a:r>
          </a:p>
          <a:p>
            <a:pPr marL="0" lvl="0" indent="0" algn="l" rtl="0">
              <a:spcBef>
                <a:spcPts val="0"/>
              </a:spcBef>
              <a:spcAft>
                <a:spcPts val="1200"/>
              </a:spcAft>
              <a:buSzPts val="852"/>
              <a:buNone/>
            </a:pPr>
            <a:r>
              <a:rPr lang="en" sz="2095" dirty="0">
                <a:solidFill>
                  <a:srgbClr val="DE8B26"/>
                </a:solidFill>
                <a:latin typeface="Source Sans Pro"/>
                <a:ea typeface="Source Sans Pro"/>
                <a:cs typeface="Source Sans Pro"/>
                <a:sym typeface="Source Sans Pro"/>
              </a:rPr>
              <a:t>3. Reminder: If an employee has a 7/1/26 row changing their SEPA status and you need to insert a current row, please submit a ticket to </a:t>
            </a:r>
            <a:r>
              <a:rPr lang="en" sz="2095" dirty="0">
                <a:solidFill>
                  <a:srgbClr val="DE8B26"/>
                </a:solidFill>
                <a:latin typeface="Source Sans Pro"/>
                <a:ea typeface="Source Sans Pro"/>
                <a:cs typeface="Source Sans Pro"/>
                <a:sym typeface="Source Sans Pro"/>
                <a:hlinkClick r:id="rId4"/>
              </a:rPr>
              <a:t>SHARE.help@dfa.nm.gov</a:t>
            </a:r>
            <a:r>
              <a:rPr lang="en" sz="2095" dirty="0">
                <a:solidFill>
                  <a:srgbClr val="DE8B26"/>
                </a:solidFill>
                <a:latin typeface="Source Sans Pro"/>
                <a:ea typeface="Source Sans Pro"/>
                <a:cs typeface="Source Sans Pro"/>
                <a:sym typeface="Source Sans Pro"/>
              </a:rPr>
              <a:t> for assistance.</a:t>
            </a:r>
          </a:p>
          <a:p>
            <a:pPr marL="0" lvl="0" indent="0" algn="l" rtl="0">
              <a:spcBef>
                <a:spcPts val="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cxnSp>
        <p:nvCxnSpPr>
          <p:cNvPr id="75" name="Google Shape;75;p15"/>
          <p:cNvCxnSpPr/>
          <p:nvPr/>
        </p:nvCxnSpPr>
        <p:spPr>
          <a:xfrm>
            <a:off x="2725725" y="48299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p:cNvPicPr preferRelativeResize="0"/>
          <p:nvPr/>
        </p:nvPicPr>
        <p:blipFill>
          <a:blip r:embed="rId5">
            <a:alphaModFix/>
          </a:blip>
          <a:stretch>
            <a:fillRect/>
          </a:stretch>
        </p:blipFill>
        <p:spPr>
          <a:xfrm rot="5400000">
            <a:off x="7716062" y="3398737"/>
            <a:ext cx="1473400" cy="1388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ACAF9BA3-AE67-6A0C-09F8-8D01E80554E5}"/>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8D5C4B0A-C01D-C220-C221-F88F229B9162}"/>
              </a:ext>
            </a:extLst>
          </p:cNvPr>
          <p:cNvSpPr/>
          <p:nvPr/>
        </p:nvSpPr>
        <p:spPr>
          <a:xfrm>
            <a:off x="-29116" y="100177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05" name="Google Shape;105;p18">
            <a:extLst>
              <a:ext uri="{FF2B5EF4-FFF2-40B4-BE49-F238E27FC236}">
                <a16:creationId xmlns:a16="http://schemas.microsoft.com/office/drawing/2014/main" id="{9C450556-371B-EC39-C4D0-5AE8A78DE487}"/>
              </a:ext>
            </a:extLst>
          </p:cNvPr>
          <p:cNvPicPr preferRelativeResize="0"/>
          <p:nvPr/>
        </p:nvPicPr>
        <p:blipFill rotWithShape="1">
          <a:blip r:embed="rId4">
            <a:alphaModFix/>
          </a:blip>
          <a:srcRect/>
          <a:stretch/>
        </p:blipFill>
        <p:spPr>
          <a:xfrm>
            <a:off x="0" y="411895"/>
            <a:ext cx="4464424" cy="534700"/>
          </a:xfrm>
          <a:prstGeom prst="rect">
            <a:avLst/>
          </a:prstGeom>
          <a:noFill/>
          <a:ln>
            <a:noFill/>
          </a:ln>
        </p:spPr>
      </p:pic>
      <p:sp>
        <p:nvSpPr>
          <p:cNvPr id="106" name="Google Shape;106;p18">
            <a:extLst>
              <a:ext uri="{FF2B5EF4-FFF2-40B4-BE49-F238E27FC236}">
                <a16:creationId xmlns:a16="http://schemas.microsoft.com/office/drawing/2014/main" id="{5702EAA6-68CD-D860-AA2A-CA2565A64D1E}"/>
              </a:ext>
            </a:extLst>
          </p:cNvPr>
          <p:cNvSpPr txBox="1">
            <a:spLocks noGrp="1"/>
          </p:cNvSpPr>
          <p:nvPr>
            <p:ph type="title"/>
          </p:nvPr>
        </p:nvSpPr>
        <p:spPr>
          <a:xfrm>
            <a:off x="311700" y="392895"/>
            <a:ext cx="4003506" cy="572700"/>
          </a:xfrm>
          <a:prstGeom prst="rect">
            <a:avLst/>
          </a:prstGeom>
        </p:spPr>
        <p:txBody>
          <a:bodyPr spcFirstLastPara="1" wrap="square" lIns="91425" tIns="91425" rIns="91425" bIns="91425" anchor="t" anchorCtr="0">
            <a:normAutofit/>
          </a:bodyPr>
          <a:lstStyle/>
          <a:p>
            <a:pPr lvl="0">
              <a:buSzPts val="990"/>
            </a:pPr>
            <a:r>
              <a:rPr lang="en" sz="2020" b="1" dirty="0">
                <a:solidFill>
                  <a:schemeClr val="lt1"/>
                </a:solidFill>
                <a:latin typeface="PT Serif"/>
                <a:ea typeface="PT Serif"/>
                <a:cs typeface="PT Serif"/>
                <a:sym typeface="PT Serif"/>
              </a:rPr>
              <a:t>FY27 Salary Increases</a:t>
            </a:r>
            <a:endParaRPr sz="2020" b="1" dirty="0">
              <a:solidFill>
                <a:schemeClr val="lt1"/>
              </a:solidFill>
              <a:latin typeface="PT Serif"/>
              <a:ea typeface="PT Serif"/>
              <a:cs typeface="PT Serif"/>
              <a:sym typeface="PT Serif"/>
            </a:endParaRPr>
          </a:p>
        </p:txBody>
      </p:sp>
      <p:sp>
        <p:nvSpPr>
          <p:cNvPr id="108" name="Google Shape;108;p18">
            <a:extLst>
              <a:ext uri="{FF2B5EF4-FFF2-40B4-BE49-F238E27FC236}">
                <a16:creationId xmlns:a16="http://schemas.microsoft.com/office/drawing/2014/main" id="{D31F5ED9-3328-F3CE-8A0B-115609D67D89}"/>
              </a:ext>
            </a:extLst>
          </p:cNvPr>
          <p:cNvSpPr txBox="1">
            <a:spLocks noGrp="1"/>
          </p:cNvSpPr>
          <p:nvPr>
            <p:ph type="body" idx="1"/>
          </p:nvPr>
        </p:nvSpPr>
        <p:spPr>
          <a:xfrm>
            <a:off x="311700" y="1140594"/>
            <a:ext cx="8666045" cy="3292806"/>
          </a:xfrm>
          <a:prstGeom prst="rect">
            <a:avLst/>
          </a:prstGeom>
          <a:noFill/>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b="1" dirty="0">
                <a:solidFill>
                  <a:schemeClr val="lt1"/>
                </a:solidFill>
                <a:latin typeface="Source Sans Pro"/>
                <a:ea typeface="Source Sans Pro"/>
                <a:cs typeface="Source Sans Pro"/>
                <a:sym typeface="Source Sans Pro"/>
              </a:rPr>
              <a:t>Legislative increase process</a:t>
            </a:r>
          </a:p>
          <a:p>
            <a:pPr marL="0" marR="279400" lvl="0" indent="0" algn="just" rtl="0">
              <a:spcBef>
                <a:spcPts val="800"/>
              </a:spcBef>
              <a:spcAft>
                <a:spcPts val="0"/>
              </a:spcAft>
              <a:buSzPts val="1100"/>
              <a:buNone/>
            </a:pPr>
            <a:r>
              <a:rPr lang="en-US" sz="1400" dirty="0">
                <a:solidFill>
                  <a:schemeClr val="lt1"/>
                </a:solidFill>
                <a:latin typeface="Source Sans Pro"/>
                <a:ea typeface="Source Sans Pro"/>
                <a:cs typeface="Source Sans Pro"/>
                <a:sym typeface="Source Sans Pro"/>
              </a:rPr>
              <a:t>The SHARE team has been working on a process that will award the FY27 Legislative 1% increase to all </a:t>
            </a:r>
            <a:r>
              <a:rPr lang="en-US" sz="1400" u="sng" dirty="0">
                <a:solidFill>
                  <a:schemeClr val="lt1"/>
                </a:solidFill>
                <a:latin typeface="Source Sans Pro"/>
                <a:ea typeface="Source Sans Pro"/>
                <a:cs typeface="Source Sans Pro"/>
                <a:sym typeface="Source Sans Pro"/>
              </a:rPr>
              <a:t>eligible</a:t>
            </a:r>
            <a:r>
              <a:rPr lang="en-US" sz="1400" dirty="0">
                <a:solidFill>
                  <a:schemeClr val="lt1"/>
                </a:solidFill>
                <a:latin typeface="Source Sans Pro"/>
                <a:ea typeface="Source Sans Pro"/>
                <a:cs typeface="Source Sans Pro"/>
                <a:sym typeface="Source Sans Pro"/>
              </a:rPr>
              <a:t> employees. We are planning to add the increases after hours around July 9-10, 2026. In order for eligible employees to receive the increase please remember the following:</a:t>
            </a:r>
          </a:p>
          <a:p>
            <a:pPr marL="342900" marR="279400" lvl="0" algn="just" rtl="0">
              <a:spcBef>
                <a:spcPts val="800"/>
              </a:spcBef>
              <a:spcAft>
                <a:spcPts val="0"/>
              </a:spcAft>
              <a:buClr>
                <a:schemeClr val="bg1"/>
              </a:buClr>
              <a:buSzPts val="1100"/>
              <a:buFont typeface="+mj-lt"/>
              <a:buAutoNum type="arabicPeriod"/>
            </a:pPr>
            <a:r>
              <a:rPr lang="en-US" sz="1400" dirty="0">
                <a:solidFill>
                  <a:schemeClr val="lt1"/>
                </a:solidFill>
                <a:latin typeface="Source Sans Pro"/>
                <a:ea typeface="Source Sans Pro"/>
                <a:cs typeface="Source Sans Pro"/>
                <a:sym typeface="Source Sans Pro"/>
              </a:rPr>
              <a:t>Do not add a row on Job Data with an effective date </a:t>
            </a:r>
            <a:r>
              <a:rPr lang="en-US" sz="1400" u="sng" dirty="0">
                <a:solidFill>
                  <a:schemeClr val="lt1"/>
                </a:solidFill>
                <a:latin typeface="Source Sans Pro"/>
                <a:ea typeface="Source Sans Pro"/>
                <a:cs typeface="Source Sans Pro"/>
                <a:sym typeface="Source Sans Pro"/>
              </a:rPr>
              <a:t>after</a:t>
            </a:r>
            <a:r>
              <a:rPr lang="en-US" sz="1400" dirty="0">
                <a:solidFill>
                  <a:schemeClr val="lt1"/>
                </a:solidFill>
                <a:latin typeface="Source Sans Pro"/>
                <a:ea typeface="Source Sans Pro"/>
                <a:cs typeface="Source Sans Pro"/>
                <a:sym typeface="Source Sans Pro"/>
              </a:rPr>
              <a:t> 7/4/2026. </a:t>
            </a:r>
          </a:p>
          <a:p>
            <a:pPr marL="342900" marR="279400" algn="just">
              <a:spcBef>
                <a:spcPts val="800"/>
              </a:spcBef>
              <a:buClr>
                <a:schemeClr val="bg1"/>
              </a:buClr>
              <a:buSzPts val="1100"/>
              <a:buFont typeface="+mj-lt"/>
              <a:buAutoNum type="arabicPeriod"/>
            </a:pPr>
            <a:r>
              <a:rPr lang="en-US" sz="1400" dirty="0">
                <a:solidFill>
                  <a:schemeClr val="lt1"/>
                </a:solidFill>
                <a:latin typeface="Source Sans Pro"/>
                <a:ea typeface="Source Sans Pro"/>
                <a:cs typeface="Source Sans Pro"/>
                <a:sym typeface="Source Sans Pro"/>
              </a:rPr>
              <a:t>Employees with an expected end date before 07/04/2026 will not receive the increase. If the employee is eligible, please update their expected end date by July 3</a:t>
            </a:r>
            <a:r>
              <a:rPr lang="en-US" sz="1400" baseline="30000" dirty="0">
                <a:solidFill>
                  <a:schemeClr val="lt1"/>
                </a:solidFill>
                <a:latin typeface="Source Sans Pro"/>
                <a:ea typeface="Source Sans Pro"/>
                <a:cs typeface="Source Sans Pro"/>
                <a:sym typeface="Source Sans Pro"/>
              </a:rPr>
              <a:t>rd</a:t>
            </a:r>
            <a:r>
              <a:rPr lang="en-US" sz="1400" dirty="0">
                <a:solidFill>
                  <a:schemeClr val="lt1"/>
                </a:solidFill>
                <a:latin typeface="Source Sans Pro"/>
                <a:ea typeface="Source Sans Pro"/>
                <a:cs typeface="Source Sans Pro"/>
                <a:sym typeface="Source Sans Pro"/>
              </a:rPr>
              <a:t>. You can use </a:t>
            </a:r>
            <a:r>
              <a:rPr lang="en-US" sz="1400" b="1" i="1" dirty="0">
                <a:solidFill>
                  <a:srgbClr val="DE8B26"/>
                </a:solidFill>
                <a:latin typeface="Source Sans Pro"/>
                <a:ea typeface="Source Sans Pro"/>
                <a:cs typeface="Source Sans Pro"/>
                <a:sym typeface="Source Sans Pro"/>
              </a:rPr>
              <a:t>NMS_HR_JOB_END_DATE </a:t>
            </a:r>
            <a:r>
              <a:rPr lang="en-US" sz="1400" dirty="0">
                <a:solidFill>
                  <a:schemeClr val="lt1"/>
                </a:solidFill>
                <a:latin typeface="Source Sans Pro"/>
                <a:ea typeface="Source Sans Pro"/>
                <a:cs typeface="Source Sans Pro"/>
                <a:sym typeface="Source Sans Pro"/>
              </a:rPr>
              <a:t>to identify employees with expected end dates prior to 07/04/2026.</a:t>
            </a:r>
          </a:p>
          <a:p>
            <a:pPr marL="342900" marR="279400" algn="just">
              <a:spcBef>
                <a:spcPts val="800"/>
              </a:spcBef>
              <a:buClr>
                <a:schemeClr val="bg1"/>
              </a:buClr>
              <a:buSzPts val="1100"/>
              <a:buFont typeface="+mj-lt"/>
              <a:buAutoNum type="arabicPeriod"/>
            </a:pPr>
            <a:r>
              <a:rPr lang="en-US" sz="1400" dirty="0">
                <a:solidFill>
                  <a:schemeClr val="lt1"/>
                </a:solidFill>
                <a:latin typeface="Source Sans Pro"/>
                <a:ea typeface="Source Sans Pro"/>
                <a:cs typeface="Source Sans Pro"/>
                <a:sym typeface="Source Sans Pro"/>
              </a:rPr>
              <a:t>EDAs </a:t>
            </a:r>
            <a:r>
              <a:rPr lang="en-US" sz="1400" dirty="0">
                <a:solidFill>
                  <a:schemeClr val="bg1"/>
                </a:solidFill>
                <a:latin typeface="Source Sans Pro"/>
                <a:ea typeface="Source Sans Pro"/>
                <a:cs typeface="Source Sans Pro"/>
                <a:sym typeface="Source Sans Pro"/>
              </a:rPr>
              <a:t>need to be dated </a:t>
            </a:r>
            <a:r>
              <a:rPr lang="en-US" sz="1400" dirty="0">
                <a:solidFill>
                  <a:schemeClr val="lt1"/>
                </a:solidFill>
                <a:latin typeface="Source Sans Pro"/>
                <a:ea typeface="Source Sans Pro"/>
                <a:cs typeface="Source Sans Pro"/>
                <a:sym typeface="Source Sans Pro"/>
              </a:rPr>
              <a:t>between 7/</a:t>
            </a:r>
            <a:r>
              <a:rPr lang="en-US" sz="1400" dirty="0">
                <a:solidFill>
                  <a:schemeClr val="bg1"/>
                </a:solidFill>
                <a:latin typeface="Source Sans Pro"/>
                <a:ea typeface="Source Sans Pro"/>
                <a:cs typeface="Source Sans Pro"/>
                <a:sym typeface="Source Sans Pro"/>
              </a:rPr>
              <a:t>1/20</a:t>
            </a:r>
            <a:r>
              <a:rPr lang="en-US" sz="1400" dirty="0">
                <a:solidFill>
                  <a:schemeClr val="lt1"/>
                </a:solidFill>
                <a:latin typeface="Source Sans Pro"/>
                <a:ea typeface="Source Sans Pro"/>
                <a:cs typeface="Source Sans Pro"/>
                <a:sym typeface="Source Sans Pro"/>
              </a:rPr>
              <a:t>25 – 7/3/2026. The deadline to enter EDAs into SHARE is July 3</a:t>
            </a:r>
            <a:r>
              <a:rPr lang="en-US" sz="1400" baseline="30000" dirty="0">
                <a:solidFill>
                  <a:schemeClr val="lt1"/>
                </a:solidFill>
                <a:latin typeface="Source Sans Pro"/>
                <a:ea typeface="Source Sans Pro"/>
                <a:cs typeface="Source Sans Pro"/>
                <a:sym typeface="Source Sans Pro"/>
              </a:rPr>
              <a:t>rd</a:t>
            </a:r>
            <a:r>
              <a:rPr lang="en-US" sz="1400" dirty="0">
                <a:solidFill>
                  <a:schemeClr val="lt1"/>
                </a:solidFill>
                <a:latin typeface="Source Sans Pro"/>
                <a:ea typeface="Source Sans Pro"/>
                <a:cs typeface="Source Sans Pro"/>
                <a:sym typeface="Source Sans Pro"/>
              </a:rPr>
              <a:t>. You can use </a:t>
            </a:r>
            <a:r>
              <a:rPr lang="en-US" sz="1400" b="1" i="1" dirty="0">
                <a:solidFill>
                  <a:srgbClr val="DE8B26"/>
                </a:solidFill>
                <a:latin typeface="Source Sans Pro"/>
                <a:ea typeface="Source Sans Pro"/>
                <a:cs typeface="Source Sans Pro"/>
                <a:sym typeface="Source Sans Pro"/>
              </a:rPr>
              <a:t> NMS_HR_EDA_NOT_DONE_FY27_INCR </a:t>
            </a:r>
            <a:r>
              <a:rPr lang="en-US" sz="1400" dirty="0">
                <a:solidFill>
                  <a:schemeClr val="bg1"/>
                </a:solidFill>
                <a:latin typeface="Source Sans Pro"/>
                <a:ea typeface="Source Sans Pro"/>
                <a:cs typeface="Source Sans Pro"/>
                <a:sym typeface="Source Sans Pro"/>
              </a:rPr>
              <a:t>to identify employees needing an EDA.</a:t>
            </a:r>
          </a:p>
        </p:txBody>
      </p:sp>
      <p:pic>
        <p:nvPicPr>
          <p:cNvPr id="113" name="Google Shape;113;p18">
            <a:extLst>
              <a:ext uri="{FF2B5EF4-FFF2-40B4-BE49-F238E27FC236}">
                <a16:creationId xmlns:a16="http://schemas.microsoft.com/office/drawing/2014/main" id="{81F7DD62-F178-9726-4691-F33A7999A75C}"/>
              </a:ext>
            </a:extLst>
          </p:cNvPr>
          <p:cNvPicPr preferRelativeResize="0"/>
          <p:nvPr/>
        </p:nvPicPr>
        <p:blipFill>
          <a:blip r:embed="rId5">
            <a:alphaModFix/>
          </a:blip>
          <a:stretch>
            <a:fillRect/>
          </a:stretch>
        </p:blipFill>
        <p:spPr>
          <a:xfrm>
            <a:off x="7000184" y="4433400"/>
            <a:ext cx="1877842" cy="572700"/>
          </a:xfrm>
          <a:prstGeom prst="rect">
            <a:avLst/>
          </a:prstGeom>
          <a:noFill/>
          <a:ln>
            <a:noFill/>
          </a:ln>
        </p:spPr>
      </p:pic>
    </p:spTree>
    <p:custDataLst>
      <p:tags r:id="rId1"/>
    </p:custDataLst>
    <p:extLst>
      <p:ext uri="{BB962C8B-B14F-4D97-AF65-F5344CB8AC3E}">
        <p14:creationId xmlns:p14="http://schemas.microsoft.com/office/powerpoint/2010/main" val="1706210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emplate/>
  <TotalTime>1095</TotalTime>
  <Words>3547</Words>
  <Application>Microsoft Office PowerPoint</Application>
  <PresentationFormat>On-screen Show (16:9)</PresentationFormat>
  <Paragraphs>304</Paragraphs>
  <Slides>36</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Source Sans Pro</vt:lpstr>
      <vt:lpstr>Arial</vt:lpstr>
      <vt:lpstr>Aptos</vt:lpstr>
      <vt:lpstr>Wingdings</vt:lpstr>
      <vt:lpstr>Amasis MT Pro Medium</vt:lpstr>
      <vt:lpstr>PT Serif</vt:lpstr>
      <vt:lpstr>Simple Light</vt:lpstr>
      <vt:lpstr>HCM Quarterly Meeting</vt:lpstr>
      <vt:lpstr>SHARE HCM Team</vt:lpstr>
      <vt:lpstr>Queries in HCM</vt:lpstr>
      <vt:lpstr>Queries in HCM</vt:lpstr>
      <vt:lpstr>Queries in HCM</vt:lpstr>
      <vt:lpstr>Queries in HCM</vt:lpstr>
      <vt:lpstr>PowerPoint Presentation</vt:lpstr>
      <vt:lpstr>PowerPoint Presentation</vt:lpstr>
      <vt:lpstr>FY27 Salary Increases</vt:lpstr>
      <vt:lpstr>FY27 Salary Increases - Biweekly</vt:lpstr>
      <vt:lpstr>FY26 Longevity Pay</vt:lpstr>
      <vt:lpstr>PowerPoint Presentation</vt:lpstr>
      <vt:lpstr>Thank You</vt:lpstr>
      <vt:lpstr>Central Payroll Bureau</vt:lpstr>
      <vt:lpstr>End of Fiscal Year</vt:lpstr>
      <vt:lpstr>Combo Code/Task Profile Updates  </vt:lpstr>
      <vt:lpstr>Insurance Corrections</vt:lpstr>
      <vt:lpstr>Transition of Benefits for New Hires </vt:lpstr>
      <vt:lpstr>Leave Buyback</vt:lpstr>
      <vt:lpstr>PowerPoint Presentation</vt:lpstr>
      <vt:lpstr>PowerPoint Presentation</vt:lpstr>
      <vt:lpstr>PowerPoint Presentation</vt:lpstr>
      <vt:lpstr>PowerPoint Presentation</vt:lpstr>
      <vt:lpstr>Preventing Overpaid Holidays</vt:lpstr>
      <vt:lpstr>TRC Changes</vt:lpstr>
      <vt:lpstr>Clean up information</vt:lpstr>
      <vt:lpstr>Manual Warrant Changes Coming Soon </vt:lpstr>
      <vt:lpstr>FSS Action Items </vt:lpstr>
      <vt:lpstr>PowerPoint Presentation</vt:lpstr>
      <vt:lpstr>PowerPoint Presentation</vt:lpstr>
      <vt:lpstr>PowerPoint Presentation</vt:lpstr>
      <vt:lpstr>Writ of Garnishment Job Aid (FSS)</vt:lpstr>
      <vt:lpstr>Payroll 101 </vt:lpstr>
      <vt:lpstr>CPB Trainers</vt:lpstr>
      <vt:lpstr>Payroll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Romero, Claudette, DFA</dc:creator>
  <cp:lastModifiedBy>Romero, Claudette, DFA</cp:lastModifiedBy>
  <cp:revision>8</cp:revision>
  <dcterms:modified xsi:type="dcterms:W3CDTF">2026-05-18T14:13:54Z</dcterms:modified>
</cp:coreProperties>
</file>